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5"/>
  </p:notesMasterIdLst>
  <p:sldIdLst>
    <p:sldId id="256" r:id="rId5"/>
    <p:sldId id="257" r:id="rId6"/>
    <p:sldId id="286" r:id="rId7"/>
    <p:sldId id="258" r:id="rId8"/>
    <p:sldId id="287" r:id="rId9"/>
    <p:sldId id="288" r:id="rId10"/>
    <p:sldId id="292" r:id="rId11"/>
    <p:sldId id="289" r:id="rId12"/>
    <p:sldId id="290" r:id="rId13"/>
    <p:sldId id="29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413" autoAdjust="0"/>
    <p:restoredTop sz="88810" autoAdjust="0"/>
  </p:normalViewPr>
  <p:slideViewPr>
    <p:cSldViewPr>
      <p:cViewPr varScale="1">
        <p:scale>
          <a:sx n="65" d="100"/>
          <a:sy n="65" d="100"/>
        </p:scale>
        <p:origin x="-154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VARAYA TAPIWA - Local Action for Gender Justice  Zimbabwe Coordinator" userId="a6efff57-4fdb-4031-a99b-bc88ce5915cd" providerId="ADAL" clId="{ED459DC4-C9C5-412C-A7B5-EDF84470F869}"/>
    <pc:docChg chg="undo custSel modSld">
      <pc:chgData name="ZVARAYA TAPIWA - Local Action for Gender Justice  Zimbabwe Coordinator" userId="a6efff57-4fdb-4031-a99b-bc88ce5915cd" providerId="ADAL" clId="{ED459DC4-C9C5-412C-A7B5-EDF84470F869}" dt="2021-03-14T20:16:52.341" v="21" actId="6549"/>
      <pc:docMkLst>
        <pc:docMk/>
      </pc:docMkLst>
      <pc:sldChg chg="modSp mod">
        <pc:chgData name="ZVARAYA TAPIWA - Local Action for Gender Justice  Zimbabwe Coordinator" userId="a6efff57-4fdb-4031-a99b-bc88ce5915cd" providerId="ADAL" clId="{ED459DC4-C9C5-412C-A7B5-EDF84470F869}" dt="2021-03-14T20:16:52.341" v="21" actId="6549"/>
        <pc:sldMkLst>
          <pc:docMk/>
          <pc:sldMk cId="983321093" sldId="256"/>
        </pc:sldMkLst>
        <pc:spChg chg="mod">
          <ac:chgData name="ZVARAYA TAPIWA - Local Action for Gender Justice  Zimbabwe Coordinator" userId="a6efff57-4fdb-4031-a99b-bc88ce5915cd" providerId="ADAL" clId="{ED459DC4-C9C5-412C-A7B5-EDF84470F869}" dt="2021-03-14T20:16:52.341" v="21" actId="6549"/>
          <ac:spMkLst>
            <pc:docMk/>
            <pc:sldMk cId="983321093" sldId="256"/>
            <ac:spMk id="8" creationId="{00000000-0000-0000-0000-000000000000}"/>
          </ac:spMkLst>
        </pc:spChg>
      </pc:sldChg>
      <pc:sldChg chg="addSp delSp modSp mod modClrScheme chgLayout">
        <pc:chgData name="ZVARAYA TAPIWA - Local Action for Gender Justice  Zimbabwe Coordinator" userId="a6efff57-4fdb-4031-a99b-bc88ce5915cd" providerId="ADAL" clId="{ED459DC4-C9C5-412C-A7B5-EDF84470F869}" dt="2021-03-13T10:15:09.095" v="19" actId="14100"/>
        <pc:sldMkLst>
          <pc:docMk/>
          <pc:sldMk cId="3651572192" sldId="268"/>
        </pc:sldMkLst>
        <pc:spChg chg="mod ord">
          <ac:chgData name="ZVARAYA TAPIWA - Local Action for Gender Justice  Zimbabwe Coordinator" userId="a6efff57-4fdb-4031-a99b-bc88ce5915cd" providerId="ADAL" clId="{ED459DC4-C9C5-412C-A7B5-EDF84470F869}" dt="2021-03-13T10:14:31.538" v="9" actId="700"/>
          <ac:spMkLst>
            <pc:docMk/>
            <pc:sldMk cId="3651572192" sldId="268"/>
            <ac:spMk id="2" creationId="{00000000-0000-0000-0000-000000000000}"/>
          </ac:spMkLst>
        </pc:spChg>
        <pc:spChg chg="mod ord">
          <ac:chgData name="ZVARAYA TAPIWA - Local Action for Gender Justice  Zimbabwe Coordinator" userId="a6efff57-4fdb-4031-a99b-bc88ce5915cd" providerId="ADAL" clId="{ED459DC4-C9C5-412C-A7B5-EDF84470F869}" dt="2021-03-13T10:14:31.634" v="11" actId="27636"/>
          <ac:spMkLst>
            <pc:docMk/>
            <pc:sldMk cId="3651572192" sldId="268"/>
            <ac:spMk id="3" creationId="{00000000-0000-0000-0000-000000000000}"/>
          </ac:spMkLst>
        </pc:spChg>
        <pc:spChg chg="add del mod ord">
          <ac:chgData name="ZVARAYA TAPIWA - Local Action for Gender Justice  Zimbabwe Coordinator" userId="a6efff57-4fdb-4031-a99b-bc88ce5915cd" providerId="ADAL" clId="{ED459DC4-C9C5-412C-A7B5-EDF84470F869}" dt="2021-03-13T10:14:47.230" v="13" actId="931"/>
          <ac:spMkLst>
            <pc:docMk/>
            <pc:sldMk cId="3651572192" sldId="268"/>
            <ac:spMk id="7" creationId="{DCB4ACC4-8908-445F-9819-213BC608739E}"/>
          </ac:spMkLst>
        </pc:spChg>
        <pc:picChg chg="add del mod">
          <ac:chgData name="ZVARAYA TAPIWA - Local Action for Gender Justice  Zimbabwe Coordinator" userId="a6efff57-4fdb-4031-a99b-bc88ce5915cd" providerId="ADAL" clId="{ED459DC4-C9C5-412C-A7B5-EDF84470F869}" dt="2021-03-13T10:14:35.634" v="12" actId="478"/>
          <ac:picMkLst>
            <pc:docMk/>
            <pc:sldMk cId="3651572192" sldId="268"/>
            <ac:picMk id="6" creationId="{E328DF22-E2FB-4F25-9565-DDCD97C6B749}"/>
          </ac:picMkLst>
        </pc:picChg>
        <pc:picChg chg="add mod">
          <ac:chgData name="ZVARAYA TAPIWA - Local Action for Gender Justice  Zimbabwe Coordinator" userId="a6efff57-4fdb-4031-a99b-bc88ce5915cd" providerId="ADAL" clId="{ED459DC4-C9C5-412C-A7B5-EDF84470F869}" dt="2021-03-13T10:15:09.095" v="19" actId="14100"/>
          <ac:picMkLst>
            <pc:docMk/>
            <pc:sldMk cId="3651572192" sldId="268"/>
            <ac:picMk id="9" creationId="{739F2AAF-9B4C-4FD3-B9DF-B0CB4E71FBF9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12E3B3-6CA9-496F-AD0D-611DBF0AB6AA}" type="datetimeFigureOut">
              <a:rPr lang="en-GB" smtClean="0"/>
              <a:pPr/>
              <a:t>06/03/2022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F08A61-444A-4D78-BFCE-76C93B9AAA2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319332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F08A61-444A-4D78-BFCE-76C93B9AAA26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3797898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F08A61-444A-4D78-BFCE-76C93B9AAA26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2098297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F08A61-444A-4D78-BFCE-76C93B9AAA26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290614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485F-ED24-47DB-AFF9-387090B6200D}" type="datetimeFigureOut">
              <a:rPr lang="en-ZW" smtClean="0"/>
              <a:pPr/>
              <a:t>3/6/2022</a:t>
            </a:fld>
            <a:endParaRPr lang="en-ZW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A6CC1-C62E-4793-9BAB-70F633D6ED53}" type="slidenum">
              <a:rPr lang="en-ZW" smtClean="0"/>
              <a:pPr/>
              <a:t>‹#›</a:t>
            </a:fld>
            <a:endParaRPr lang="en-ZW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485F-ED24-47DB-AFF9-387090B6200D}" type="datetimeFigureOut">
              <a:rPr lang="en-ZW" smtClean="0"/>
              <a:pPr/>
              <a:t>3/6/2022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A6CC1-C62E-4793-9BAB-70F633D6ED53}" type="slidenum">
              <a:rPr lang="en-ZW" smtClean="0"/>
              <a:pPr/>
              <a:t>‹#›</a:t>
            </a:fld>
            <a:endParaRPr lang="en-Z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485F-ED24-47DB-AFF9-387090B6200D}" type="datetimeFigureOut">
              <a:rPr lang="en-ZW" smtClean="0"/>
              <a:pPr/>
              <a:t>3/6/2022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A6CC1-C62E-4793-9BAB-70F633D6ED53}" type="slidenum">
              <a:rPr lang="en-ZW" smtClean="0"/>
              <a:pPr/>
              <a:t>‹#›</a:t>
            </a:fld>
            <a:endParaRPr lang="en-Z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485F-ED24-47DB-AFF9-387090B6200D}" type="datetimeFigureOut">
              <a:rPr lang="en-ZW" smtClean="0"/>
              <a:pPr/>
              <a:t>3/6/2022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A6CC1-C62E-4793-9BAB-70F633D6ED53}" type="slidenum">
              <a:rPr lang="en-ZW" smtClean="0"/>
              <a:pPr/>
              <a:t>‹#›</a:t>
            </a:fld>
            <a:endParaRPr lang="en-Z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485F-ED24-47DB-AFF9-387090B6200D}" type="datetimeFigureOut">
              <a:rPr lang="en-ZW" smtClean="0"/>
              <a:pPr/>
              <a:t>3/6/2022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A6CC1-C62E-4793-9BAB-70F633D6ED53}" type="slidenum">
              <a:rPr lang="en-ZW" smtClean="0"/>
              <a:pPr/>
              <a:t>‹#›</a:t>
            </a:fld>
            <a:endParaRPr lang="en-ZW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485F-ED24-47DB-AFF9-387090B6200D}" type="datetimeFigureOut">
              <a:rPr lang="en-ZW" smtClean="0"/>
              <a:pPr/>
              <a:t>3/6/2022</a:t>
            </a:fld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A6CC1-C62E-4793-9BAB-70F633D6ED53}" type="slidenum">
              <a:rPr lang="en-ZW" smtClean="0"/>
              <a:pPr/>
              <a:t>‹#›</a:t>
            </a:fld>
            <a:endParaRPr lang="en-Z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485F-ED24-47DB-AFF9-387090B6200D}" type="datetimeFigureOut">
              <a:rPr lang="en-ZW" smtClean="0"/>
              <a:pPr/>
              <a:t>3/6/2022</a:t>
            </a:fld>
            <a:endParaRPr lang="en-Z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A6CC1-C62E-4793-9BAB-70F633D6ED53}" type="slidenum">
              <a:rPr lang="en-ZW" smtClean="0"/>
              <a:pPr/>
              <a:t>‹#›</a:t>
            </a:fld>
            <a:endParaRPr lang="en-Z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485F-ED24-47DB-AFF9-387090B6200D}" type="datetimeFigureOut">
              <a:rPr lang="en-ZW" smtClean="0"/>
              <a:pPr/>
              <a:t>3/6/2022</a:t>
            </a:fld>
            <a:endParaRPr lang="en-Z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A6CC1-C62E-4793-9BAB-70F633D6ED53}" type="slidenum">
              <a:rPr lang="en-ZW" smtClean="0"/>
              <a:pPr/>
              <a:t>‹#›</a:t>
            </a:fld>
            <a:endParaRPr lang="en-Z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485F-ED24-47DB-AFF9-387090B6200D}" type="datetimeFigureOut">
              <a:rPr lang="en-ZW" smtClean="0"/>
              <a:pPr/>
              <a:t>3/6/2022</a:t>
            </a:fld>
            <a:endParaRPr lang="en-Z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A6CC1-C62E-4793-9BAB-70F633D6ED53}" type="slidenum">
              <a:rPr lang="en-ZW" smtClean="0"/>
              <a:pPr/>
              <a:t>‹#›</a:t>
            </a:fld>
            <a:endParaRPr lang="en-Z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485F-ED24-47DB-AFF9-387090B6200D}" type="datetimeFigureOut">
              <a:rPr lang="en-ZW" smtClean="0"/>
              <a:pPr/>
              <a:t>3/6/2022</a:t>
            </a:fld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A6CC1-C62E-4793-9BAB-70F633D6ED53}" type="slidenum">
              <a:rPr lang="en-ZW" smtClean="0"/>
              <a:pPr/>
              <a:t>‹#›</a:t>
            </a:fld>
            <a:endParaRPr lang="en-Z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485F-ED24-47DB-AFF9-387090B6200D}" type="datetimeFigureOut">
              <a:rPr lang="en-ZW" smtClean="0"/>
              <a:pPr/>
              <a:t>3/6/2022</a:t>
            </a:fld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A8A6CC1-C62E-4793-9BAB-70F633D6ED53}" type="slidenum">
              <a:rPr lang="en-ZW" smtClean="0"/>
              <a:pPr/>
              <a:t>‹#›</a:t>
            </a:fld>
            <a:endParaRPr lang="en-ZW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DB4485F-ED24-47DB-AFF9-387090B6200D}" type="datetimeFigureOut">
              <a:rPr lang="en-ZW" smtClean="0"/>
              <a:pPr/>
              <a:t>3/6/2022</a:t>
            </a:fld>
            <a:endParaRPr lang="en-ZW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ZW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A8A6CC1-C62E-4793-9BAB-70F633D6ED53}" type="slidenum">
              <a:rPr lang="en-ZW" smtClean="0"/>
              <a:pPr/>
              <a:t>‹#›</a:t>
            </a:fld>
            <a:endParaRPr lang="en-ZW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762000" y="2971800"/>
            <a:ext cx="8153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Tahoma" panose="020B0604030504040204" pitchFamily="34" charset="0"/>
                <a:ea typeface="Times New Roman" panose="02020603050405020304" pitchFamily="18" charset="0"/>
              </a:rPr>
              <a:t>Regional Media training on Women’s Political Participation </a:t>
            </a:r>
            <a:endParaRPr lang="en-ZW" sz="4400" b="1" dirty="0"/>
          </a:p>
          <a:p>
            <a:pPr algn="ctr"/>
            <a:r>
              <a:rPr lang="en-ZW" sz="2000" dirty="0" smtClean="0"/>
              <a:t>Johannesburg, South Africa , 7-9 March 2022, </a:t>
            </a:r>
            <a:r>
              <a:rPr lang="en-ZW" sz="2000" b="1" dirty="0" smtClean="0">
                <a:solidFill>
                  <a:srgbClr val="FF0000"/>
                </a:solidFill>
              </a:rPr>
              <a:t>MOSES MUGUGUNYEKI</a:t>
            </a:r>
            <a:endParaRPr lang="en-ZW" sz="2000" b="1" dirty="0">
              <a:solidFill>
                <a:srgbClr val="FF0000"/>
              </a:solidFill>
            </a:endParaRPr>
          </a:p>
          <a:p>
            <a:pPr algn="ctr"/>
            <a:endParaRPr lang="en-ZW" sz="2000" dirty="0"/>
          </a:p>
          <a:p>
            <a:pPr algn="ctr"/>
            <a:r>
              <a:rPr lang="en-US" sz="2000" b="1" i="1" dirty="0" smtClean="0"/>
              <a:t>Traditional leaders use authority to propel women to leadership positions </a:t>
            </a:r>
            <a:r>
              <a:rPr lang="en-US" sz="2000" dirty="0" smtClean="0"/>
              <a:t>Published on: </a:t>
            </a:r>
            <a:r>
              <a:rPr lang="en-US" sz="2000" dirty="0" smtClean="0">
                <a:solidFill>
                  <a:srgbClr val="FF0000"/>
                </a:solidFill>
              </a:rPr>
              <a:t>21/02/2021</a:t>
            </a:r>
          </a:p>
          <a:p>
            <a:pPr algn="ctr"/>
            <a:r>
              <a:rPr lang="en-US" sz="2000" dirty="0" smtClean="0"/>
              <a:t>Follow up story published/broadcast on : </a:t>
            </a:r>
            <a:r>
              <a:rPr lang="en-US" sz="2000" dirty="0" smtClean="0">
                <a:solidFill>
                  <a:srgbClr val="FF0000"/>
                </a:solidFill>
              </a:rPr>
              <a:t>05/12/2021</a:t>
            </a:r>
            <a:endParaRPr lang="en-US" sz="2000" dirty="0">
              <a:solidFill>
                <a:srgbClr val="FF0000"/>
              </a:solidFill>
            </a:endParaRPr>
          </a:p>
          <a:p>
            <a:pPr algn="ctr"/>
            <a:endParaRPr lang="en-ZW" sz="20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6398786"/>
            <a:ext cx="9144000" cy="88267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ZA" sz="2400" b="1" i="1" dirty="0" smtClean="0">
                <a:solidFill>
                  <a:schemeClr val="bg1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“Enhancing Women's Political Participation through media</a:t>
            </a:r>
            <a:r>
              <a:rPr lang="en-ZA" sz="2400" b="1" i="1" dirty="0" smtClean="0">
                <a:solidFill>
                  <a:schemeClr val="bg1"/>
                </a:solidFill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GB" sz="2400" b="1" i="1" dirty="0">
                <a:solidFill>
                  <a:schemeClr val="bg1"/>
                </a:solidFill>
              </a:rPr>
              <a:t>”</a:t>
            </a:r>
            <a:r>
              <a:rPr lang="en-GB" sz="2400" i="1" dirty="0">
                <a:solidFill>
                  <a:schemeClr val="bg1"/>
                </a:solidFill>
              </a:rPr>
              <a:t> </a:t>
            </a:r>
            <a:endParaRPr lang="en-ZW" sz="2400" dirty="0">
              <a:solidFill>
                <a:schemeClr val="bg1"/>
              </a:solidFill>
            </a:endParaRPr>
          </a:p>
        </p:txBody>
      </p:sp>
      <p:pic>
        <p:nvPicPr>
          <p:cNvPr id="9" name="Picture 8" descr="Image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90223" y="640844"/>
            <a:ext cx="1629377" cy="123919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 descr="Embassy of Sweden in Ethiopia — Government Body from Ethiopia — Public  Administration sector — DevelopmentAid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81000"/>
            <a:ext cx="1295400" cy="14376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 descr="https://www.onlinevolunteering.org/sites/default/files/application_docs/logos/24304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02546" y="597450"/>
            <a:ext cx="1644650" cy="9945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47196" y="640844"/>
            <a:ext cx="2588172" cy="964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833210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ZW" sz="4900" b="1" dirty="0" smtClean="0"/>
              <a:t>Follow up story published </a:t>
            </a:r>
            <a:endParaRPr lang="en-ZW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A follow-up story was done on the role of traditional leaders in fighting GBV.</a:t>
            </a:r>
          </a:p>
          <a:p>
            <a:r>
              <a:rPr lang="en-US" dirty="0" smtClean="0"/>
              <a:t>It was titled Traditional leaders should lead GBV fight</a:t>
            </a:r>
          </a:p>
          <a:p>
            <a:r>
              <a:rPr lang="en-US" dirty="0" smtClean="0"/>
              <a:t>In one of my articles I had highlighted how GBV is discouraging women’s participation in politics.</a:t>
            </a:r>
          </a:p>
          <a:p>
            <a:r>
              <a:rPr lang="en-US" dirty="0" smtClean="0"/>
              <a:t>If traditional leaders front the fight against GBV, we can have more women participating in politics.</a:t>
            </a:r>
          </a:p>
          <a:p>
            <a:r>
              <a:rPr lang="en-US" dirty="0" smtClean="0"/>
              <a:t>The story was published in December 2021 as part of the 16 Days Against Gender-Based Violence campaign.</a:t>
            </a:r>
          </a:p>
          <a:p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398786"/>
            <a:ext cx="9144000" cy="48750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ZA" sz="2400" b="1" i="1">
                <a:latin typeface="Tahoma" panose="020B0604030504040204" pitchFamily="34" charset="0"/>
                <a:cs typeface="Times New Roman" panose="02020603050405020304" pitchFamily="18" charset="0"/>
              </a:rPr>
              <a:t>Enhancing </a:t>
            </a:r>
            <a:r>
              <a:rPr lang="en-ZA" sz="2400" b="1" i="1" smtClean="0">
                <a:latin typeface="Tahoma" panose="020B0604030504040204" pitchFamily="34" charset="0"/>
                <a:cs typeface="Times New Roman" panose="02020603050405020304" pitchFamily="18" charset="0"/>
              </a:rPr>
              <a:t>Women's </a:t>
            </a:r>
            <a:r>
              <a:rPr lang="en-ZA" sz="2400" b="1" i="1" dirty="0">
                <a:latin typeface="Tahoma" panose="020B0604030504040204" pitchFamily="34" charset="0"/>
                <a:cs typeface="Times New Roman" panose="02020603050405020304" pitchFamily="18" charset="0"/>
              </a:rPr>
              <a:t>Political Participation through media</a:t>
            </a:r>
            <a:endParaRPr lang="en-ZW" sz="2400" dirty="0"/>
          </a:p>
        </p:txBody>
      </p:sp>
    </p:spTree>
    <p:extLst>
      <p:ext uri="{BB962C8B-B14F-4D97-AF65-F5344CB8AC3E}">
        <p14:creationId xmlns:p14="http://schemas.microsoft.com/office/powerpoint/2010/main" xmlns="" val="2863082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ZW" b="1" dirty="0"/>
              <a:t>SYNOPSIS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The Constitution recognises the role of traditional leadership institutions. </a:t>
            </a:r>
          </a:p>
          <a:p>
            <a:r>
              <a:rPr lang="en-US" sz="2400" dirty="0" smtClean="0"/>
              <a:t>Traditional leaders are the closest to the people and, therefore, interact more with their subjects at the grassroots which make them very influential in society, especially in rural communities. </a:t>
            </a:r>
          </a:p>
          <a:p>
            <a:r>
              <a:rPr lang="en-US" sz="2400" dirty="0" smtClean="0"/>
              <a:t>It is against this background that I decided to write a story hoping to profile some traditional leaders who are part of male community leaders championing gender equality in their respective communities. </a:t>
            </a:r>
          </a:p>
          <a:p>
            <a:r>
              <a:rPr lang="en-US" sz="2400" dirty="0" smtClean="0"/>
              <a:t>I chose to write the story because TL can be great influencers in advocating for gender equality and equity.</a:t>
            </a:r>
          </a:p>
          <a:p>
            <a:r>
              <a:rPr lang="en-US" sz="2400" dirty="0" smtClean="0"/>
              <a:t>The article was relevant in that it was a follow-up of a story that I did previously on how GBV was an impediment to WPP. </a:t>
            </a:r>
          </a:p>
          <a:p>
            <a:r>
              <a:rPr lang="en-US" sz="2400" dirty="0" smtClean="0"/>
              <a:t>The article was timely as it was published a few days before commemorations of the IWD on March 8. Therefore, the story was more of raising awareness on gender equality.</a:t>
            </a:r>
            <a:endParaRPr lang="en-ZW" sz="2400" dirty="0" smtClean="0"/>
          </a:p>
          <a:p>
            <a:endParaRPr lang="en-ZW" sz="2600" dirty="0"/>
          </a:p>
        </p:txBody>
      </p:sp>
      <p:sp>
        <p:nvSpPr>
          <p:cNvPr id="7" name="TextBox 6"/>
          <p:cNvSpPr txBox="1"/>
          <p:nvPr/>
        </p:nvSpPr>
        <p:spPr>
          <a:xfrm>
            <a:off x="0" y="6357356"/>
            <a:ext cx="9144000" cy="88267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ZA" sz="2400" b="1" i="1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“Enhancing </a:t>
            </a:r>
            <a:r>
              <a:rPr lang="en-ZA" sz="2400" b="1" i="1" dirty="0" err="1">
                <a:latin typeface="Tahoma" panose="020B0604030504040204" pitchFamily="34" charset="0"/>
                <a:cs typeface="Times New Roman" panose="02020603050405020304" pitchFamily="18" charset="0"/>
              </a:rPr>
              <a:t>Womens</a:t>
            </a:r>
            <a:r>
              <a:rPr lang="en-ZA" sz="2400" b="1" i="1" dirty="0">
                <a:latin typeface="Tahoma" panose="020B0604030504040204" pitchFamily="34" charset="0"/>
                <a:cs typeface="Times New Roman" panose="02020603050405020304" pitchFamily="18" charset="0"/>
              </a:rPr>
              <a:t> Political Participation through </a:t>
            </a:r>
            <a:r>
              <a:rPr lang="en-ZA" sz="2400" b="1" i="1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media”</a:t>
            </a:r>
            <a:endParaRPr lang="en-ZW" sz="2400" dirty="0"/>
          </a:p>
        </p:txBody>
      </p:sp>
    </p:spTree>
    <p:extLst>
      <p:ext uri="{BB962C8B-B14F-4D97-AF65-F5344CB8AC3E}">
        <p14:creationId xmlns:p14="http://schemas.microsoft.com/office/powerpoint/2010/main" xmlns="" val="154590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ZW" b="1" dirty="0" smtClean="0"/>
              <a:t>Background</a:t>
            </a:r>
            <a:endParaRPr lang="en-ZW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The media, apart from being informative and educative, play an important role in influencing society. </a:t>
            </a:r>
          </a:p>
          <a:p>
            <a:r>
              <a:rPr lang="en-US" sz="2800" dirty="0" smtClean="0"/>
              <a:t>By profiling traditional leaders who are gender champions, I wanted to also influence society in a positive way in as far as gender  equality is concerned with regards to WPP. </a:t>
            </a:r>
          </a:p>
          <a:p>
            <a:r>
              <a:rPr lang="en-US" sz="2800" dirty="0" smtClean="0"/>
              <a:t>The story is meant to amplify the gender equality story as it is being told by the traditional leader</a:t>
            </a:r>
            <a:r>
              <a:rPr lang="en-ZA" sz="2800" dirty="0" smtClean="0"/>
              <a:t>.</a:t>
            </a:r>
          </a:p>
          <a:p>
            <a:r>
              <a:rPr lang="en-US" sz="2800" dirty="0" smtClean="0"/>
              <a:t>The write up highlights that some traditional leaders have embraced gender mainstreaming in their communities and are working with NGOs and </a:t>
            </a:r>
            <a:r>
              <a:rPr lang="en-US" sz="2800" dirty="0" err="1" smtClean="0"/>
              <a:t>govt</a:t>
            </a:r>
            <a:r>
              <a:rPr lang="en-US" sz="2800" dirty="0" smtClean="0"/>
              <a:t> to encourage WPP in rural communities.  </a:t>
            </a:r>
            <a:endParaRPr lang="en-ZA" sz="2800" dirty="0" smtClean="0"/>
          </a:p>
          <a:p>
            <a:endParaRPr lang="en-ZW" sz="2600" dirty="0"/>
          </a:p>
        </p:txBody>
      </p:sp>
      <p:sp>
        <p:nvSpPr>
          <p:cNvPr id="7" name="TextBox 6"/>
          <p:cNvSpPr txBox="1"/>
          <p:nvPr/>
        </p:nvSpPr>
        <p:spPr>
          <a:xfrm>
            <a:off x="0" y="6357356"/>
            <a:ext cx="9144000" cy="46621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ZA" sz="2400" b="1" i="1" dirty="0">
                <a:latin typeface="Tahoma" panose="020B0604030504040204" pitchFamily="34" charset="0"/>
                <a:cs typeface="Times New Roman" panose="02020603050405020304" pitchFamily="18" charset="0"/>
              </a:rPr>
              <a:t>Enhancing </a:t>
            </a:r>
            <a:r>
              <a:rPr lang="en-ZA" sz="2400" b="1" i="1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Women’s </a:t>
            </a:r>
            <a:r>
              <a:rPr lang="en-ZA" sz="2400" b="1" i="1" dirty="0">
                <a:latin typeface="Tahoma" panose="020B0604030504040204" pitchFamily="34" charset="0"/>
                <a:cs typeface="Times New Roman" panose="02020603050405020304" pitchFamily="18" charset="0"/>
              </a:rPr>
              <a:t>Political Participation through media</a:t>
            </a:r>
            <a:endParaRPr lang="en-ZW" sz="2400" dirty="0"/>
          </a:p>
        </p:txBody>
      </p:sp>
    </p:spTree>
    <p:extLst>
      <p:ext uri="{BB962C8B-B14F-4D97-AF65-F5344CB8AC3E}">
        <p14:creationId xmlns:p14="http://schemas.microsoft.com/office/powerpoint/2010/main" xmlns="" val="2876227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ZW" sz="4900" b="1" dirty="0"/>
              <a:t>Key Objectives</a:t>
            </a:r>
            <a:endParaRPr lang="en-ZW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/>
            <a:r>
              <a:rPr lang="en-US" dirty="0" smtClean="0"/>
              <a:t>I intended to influence society through the write up by profiling male traditional leaders as gender champions. </a:t>
            </a:r>
          </a:p>
          <a:p>
            <a:pPr lvl="1"/>
            <a:r>
              <a:rPr lang="en-US" dirty="0" smtClean="0"/>
              <a:t>The sought to portray traditional leaders as role models who can influence society’s perception on gender  equality.</a:t>
            </a:r>
          </a:p>
          <a:p>
            <a:pPr lvl="1"/>
            <a:r>
              <a:rPr lang="en-US" dirty="0" smtClean="0"/>
              <a:t>By engaging traditional leaders to discuss on gender equality, the writer in some way was provoking the government to also connect with the traditional leaders in a similar fashion that can promote WPP.</a:t>
            </a:r>
          </a:p>
          <a:p>
            <a:pPr lvl="1"/>
            <a:r>
              <a:rPr lang="en-US" dirty="0" smtClean="0"/>
              <a:t>The story also tries to buttress the notion that men are critical in gender mainstreaming programmes, especially on issues which tend to violate the rights of women.</a:t>
            </a:r>
            <a:endParaRPr lang="en-ZA" dirty="0" smtClean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398786"/>
            <a:ext cx="9144000" cy="88267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ZA" sz="2400" b="1" i="1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“Enhancing Women’s </a:t>
            </a:r>
            <a:r>
              <a:rPr lang="en-ZA" sz="2400" b="1" i="1" dirty="0">
                <a:latin typeface="Tahoma" panose="020B0604030504040204" pitchFamily="34" charset="0"/>
                <a:cs typeface="Times New Roman" panose="02020603050405020304" pitchFamily="18" charset="0"/>
              </a:rPr>
              <a:t>Political Participation through </a:t>
            </a:r>
            <a:r>
              <a:rPr lang="en-ZA" sz="2400" b="1" i="1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media”</a:t>
            </a:r>
            <a:endParaRPr lang="en-ZW" sz="2400" dirty="0"/>
          </a:p>
        </p:txBody>
      </p:sp>
    </p:spTree>
    <p:extLst>
      <p:ext uri="{BB962C8B-B14F-4D97-AF65-F5344CB8AC3E}">
        <p14:creationId xmlns:p14="http://schemas.microsoft.com/office/powerpoint/2010/main" xmlns="" val="1224357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ZW" sz="4900" b="1" dirty="0" smtClean="0"/>
              <a:t>Target audience</a:t>
            </a:r>
            <a:endParaRPr lang="en-ZW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story was published in The Standard, which happens to have a huge readership among politicians, NGOs, embassies and UN agencies, that alone is enough testimony to show that the story could have reached its targeted audience</a:t>
            </a:r>
            <a:endParaRPr lang="en-ZA" dirty="0" smtClean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398786"/>
            <a:ext cx="9144000" cy="48750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ZA" sz="2400" b="1" i="1" dirty="0">
                <a:latin typeface="Tahoma" panose="020B0604030504040204" pitchFamily="34" charset="0"/>
                <a:cs typeface="Times New Roman" panose="02020603050405020304" pitchFamily="18" charset="0"/>
              </a:rPr>
              <a:t>Enhancing </a:t>
            </a:r>
            <a:r>
              <a:rPr lang="en-ZA" sz="2400" b="1" i="1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Women's </a:t>
            </a:r>
            <a:r>
              <a:rPr lang="en-ZA" sz="2400" b="1" i="1" dirty="0">
                <a:latin typeface="Tahoma" panose="020B0604030504040204" pitchFamily="34" charset="0"/>
                <a:cs typeface="Times New Roman" panose="02020603050405020304" pitchFamily="18" charset="0"/>
              </a:rPr>
              <a:t>Political Participation through media</a:t>
            </a:r>
            <a:endParaRPr lang="en-ZW" sz="2400" dirty="0"/>
          </a:p>
        </p:txBody>
      </p:sp>
    </p:spTree>
    <p:extLst>
      <p:ext uri="{BB962C8B-B14F-4D97-AF65-F5344CB8AC3E}">
        <p14:creationId xmlns:p14="http://schemas.microsoft.com/office/powerpoint/2010/main" xmlns="" val="2030073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ZW" sz="4900" b="1" dirty="0" smtClean="0"/>
              <a:t>Sources </a:t>
            </a:r>
            <a:r>
              <a:rPr lang="en-ZW" sz="4900" b="1" smtClean="0"/>
              <a:t>and accessibility</a:t>
            </a:r>
            <a:endParaRPr lang="en-ZW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US" dirty="0" smtClean="0"/>
              <a:t>I managed to talk to two male traditional leaders one from Nkayi and the other one from Buhera. </a:t>
            </a:r>
          </a:p>
          <a:p>
            <a:pPr lvl="0"/>
            <a:r>
              <a:rPr lang="en-US" dirty="0" smtClean="0"/>
              <a:t> From Chipinge, the writer managed to speak to a female traditional leader.</a:t>
            </a:r>
          </a:p>
          <a:p>
            <a:pPr lvl="0"/>
            <a:r>
              <a:rPr lang="en-US" dirty="0" smtClean="0"/>
              <a:t>Sources also included NGOs and government officials.</a:t>
            </a:r>
          </a:p>
          <a:p>
            <a:pPr lvl="0"/>
            <a:r>
              <a:rPr lang="en-US" dirty="0" smtClean="0"/>
              <a:t>Due to Covid-19 restrictions, most of the interviews were done via voice calls, social media platforms and e-mails. </a:t>
            </a:r>
          </a:p>
          <a:p>
            <a:pPr lvl="0"/>
            <a:r>
              <a:rPr lang="en-US" dirty="0" smtClean="0"/>
              <a:t>The story quoted four male and four female sources. </a:t>
            </a:r>
          </a:p>
          <a:p>
            <a:pPr lvl="0"/>
            <a:r>
              <a:rPr lang="en-ZW" dirty="0" smtClean="0"/>
              <a:t>Some NGOs facilitated some of the interviews, especially those involving traditional leaders  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398786"/>
            <a:ext cx="9144000" cy="88267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ZA" sz="2400" b="1" i="1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“Enhancing Women’s </a:t>
            </a:r>
            <a:r>
              <a:rPr lang="en-ZA" sz="2400" b="1" i="1" dirty="0">
                <a:latin typeface="Tahoma" panose="020B0604030504040204" pitchFamily="34" charset="0"/>
                <a:cs typeface="Times New Roman" panose="02020603050405020304" pitchFamily="18" charset="0"/>
              </a:rPr>
              <a:t>Political Participation through </a:t>
            </a:r>
            <a:r>
              <a:rPr lang="en-ZA" sz="2400" b="1" i="1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media”</a:t>
            </a:r>
            <a:endParaRPr lang="en-ZW" sz="2400" dirty="0"/>
          </a:p>
        </p:txBody>
      </p:sp>
    </p:spTree>
    <p:extLst>
      <p:ext uri="{BB962C8B-B14F-4D97-AF65-F5344CB8AC3E}">
        <p14:creationId xmlns:p14="http://schemas.microsoft.com/office/powerpoint/2010/main" xmlns="" val="3481475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ZW" sz="4900" b="1" dirty="0" smtClean="0"/>
              <a:t>Challenges encountered in putting the story together</a:t>
            </a:r>
            <a:endParaRPr lang="en-ZW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COVID-19 pandemic negatively affected the processes of news gathering of this story, which saw me working remotely and to do more with less resources. </a:t>
            </a:r>
          </a:p>
          <a:p>
            <a:r>
              <a:rPr lang="en-US" dirty="0" smtClean="0"/>
              <a:t>Because of travel restrictions, I had to do most of the interviews online. </a:t>
            </a:r>
          </a:p>
          <a:p>
            <a:r>
              <a:rPr lang="en-US" dirty="0" smtClean="0"/>
              <a:t>For many others I used </a:t>
            </a:r>
            <a:r>
              <a:rPr lang="en-US" dirty="0" err="1" smtClean="0"/>
              <a:t>WhatsApp</a:t>
            </a:r>
            <a:r>
              <a:rPr lang="en-US" dirty="0" smtClean="0"/>
              <a:t> and voice calls. </a:t>
            </a:r>
          </a:p>
          <a:p>
            <a:r>
              <a:rPr lang="en-US" dirty="0" smtClean="0"/>
              <a:t>It was not easy to satisfy the editors to publish the story, but at the end of the day it was published, thanks to the research and number of sources used.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398786"/>
            <a:ext cx="9144000" cy="48750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ZA" sz="2400" b="1" i="1" dirty="0">
                <a:latin typeface="Tahoma" panose="020B0604030504040204" pitchFamily="34" charset="0"/>
                <a:cs typeface="Times New Roman" panose="02020603050405020304" pitchFamily="18" charset="0"/>
              </a:rPr>
              <a:t>Enhancing </a:t>
            </a:r>
            <a:r>
              <a:rPr lang="en-ZA" sz="2400" b="1" i="1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Women's </a:t>
            </a:r>
            <a:r>
              <a:rPr lang="en-ZA" sz="2400" b="1" i="1" dirty="0">
                <a:latin typeface="Tahoma" panose="020B0604030504040204" pitchFamily="34" charset="0"/>
                <a:cs typeface="Times New Roman" panose="02020603050405020304" pitchFamily="18" charset="0"/>
              </a:rPr>
              <a:t>Political Participation through media</a:t>
            </a:r>
            <a:endParaRPr lang="en-ZW" sz="2400" dirty="0"/>
          </a:p>
        </p:txBody>
      </p:sp>
    </p:spTree>
    <p:extLst>
      <p:ext uri="{BB962C8B-B14F-4D97-AF65-F5344CB8AC3E}">
        <p14:creationId xmlns:p14="http://schemas.microsoft.com/office/powerpoint/2010/main" xmlns="" val="1152795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ZW" sz="4900" b="1" dirty="0" smtClean="0"/>
              <a:t>Impact</a:t>
            </a:r>
            <a:endParaRPr lang="en-ZW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ZA" dirty="0" smtClean="0"/>
              <a:t>Although the impact of the story was not instant, the story received some acknowledgements on Facebook and Twitter through likes and </a:t>
            </a:r>
            <a:r>
              <a:rPr lang="en-ZA" dirty="0" err="1" smtClean="0"/>
              <a:t>retweets</a:t>
            </a:r>
            <a:r>
              <a:rPr lang="en-ZA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The Standard Facebook and Twitter platforms have huge readership with more than 157 000 and 68 000 followers respectively.</a:t>
            </a:r>
            <a:endParaRPr lang="en-ZA" dirty="0" smtClean="0"/>
          </a:p>
          <a:p>
            <a:pPr marL="0" indent="0">
              <a:buNone/>
            </a:pPr>
            <a:r>
              <a:rPr lang="en-ZA" dirty="0" smtClean="0"/>
              <a:t>NGOs and colleagues also reposted on Facebook and </a:t>
            </a:r>
            <a:r>
              <a:rPr lang="en-ZA" dirty="0" err="1" smtClean="0"/>
              <a:t>retweeted</a:t>
            </a:r>
            <a:r>
              <a:rPr lang="en-ZA" dirty="0" smtClean="0"/>
              <a:t> the story on social media. WALPE said they were going to convene a meeting with TL and asked the reporter to take it from there.</a:t>
            </a:r>
          </a:p>
          <a:p>
            <a:pPr marL="0" indent="0">
              <a:buNone/>
            </a:pPr>
            <a:r>
              <a:rPr lang="en-ZA" dirty="0" err="1" smtClean="0"/>
              <a:t>Padare</a:t>
            </a:r>
            <a:r>
              <a:rPr lang="en-ZA" dirty="0" smtClean="0"/>
              <a:t> have shown their willingness to have us profile their work. Last week [March 7], we had a story titled </a:t>
            </a:r>
            <a:r>
              <a:rPr lang="en-ZA" b="1" i="1" dirty="0" err="1" smtClean="0"/>
              <a:t>Padare</a:t>
            </a:r>
            <a:r>
              <a:rPr lang="en-ZA" b="1" i="1" dirty="0" smtClean="0"/>
              <a:t> advocates for female VP.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398786"/>
            <a:ext cx="9144000" cy="46621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ZA" sz="2400" b="1" i="1" dirty="0">
                <a:latin typeface="Tahoma" panose="020B0604030504040204" pitchFamily="34" charset="0"/>
                <a:cs typeface="Times New Roman" panose="02020603050405020304" pitchFamily="18" charset="0"/>
              </a:rPr>
              <a:t>Enhancing </a:t>
            </a:r>
            <a:r>
              <a:rPr lang="en-ZA" sz="2400" b="1" i="1" dirty="0" err="1">
                <a:latin typeface="Tahoma" panose="020B0604030504040204" pitchFamily="34" charset="0"/>
                <a:cs typeface="Times New Roman" panose="02020603050405020304" pitchFamily="18" charset="0"/>
              </a:rPr>
              <a:t>Womens</a:t>
            </a:r>
            <a:r>
              <a:rPr lang="en-ZA" sz="2400" b="1" i="1" dirty="0">
                <a:latin typeface="Tahoma" panose="020B0604030504040204" pitchFamily="34" charset="0"/>
                <a:cs typeface="Times New Roman" panose="02020603050405020304" pitchFamily="18" charset="0"/>
              </a:rPr>
              <a:t> Political Participation through media</a:t>
            </a:r>
            <a:endParaRPr lang="en-ZW" sz="2400" dirty="0"/>
          </a:p>
        </p:txBody>
      </p:sp>
    </p:spTree>
    <p:extLst>
      <p:ext uri="{BB962C8B-B14F-4D97-AF65-F5344CB8AC3E}">
        <p14:creationId xmlns:p14="http://schemas.microsoft.com/office/powerpoint/2010/main" xmlns="" val="32995376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ZW" sz="4900" b="1" dirty="0" smtClean="0"/>
              <a:t>Feedback</a:t>
            </a:r>
            <a:endParaRPr lang="en-ZW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Most of the feedback was on social media platforms. </a:t>
            </a:r>
          </a:p>
          <a:p>
            <a:r>
              <a:rPr lang="en-US" dirty="0" smtClean="0"/>
              <a:t>The majority of people who contributed to the feedback are people working with NGOs as shown in illustrations.</a:t>
            </a:r>
          </a:p>
          <a:p>
            <a:r>
              <a:rPr lang="en-US" dirty="0" smtClean="0"/>
              <a:t>Some of the feedback was in the form of likes.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398786"/>
            <a:ext cx="9144000" cy="48750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ZA" sz="2400" b="1" i="1" dirty="0">
                <a:latin typeface="Tahoma" panose="020B0604030504040204" pitchFamily="34" charset="0"/>
                <a:cs typeface="Times New Roman" panose="02020603050405020304" pitchFamily="18" charset="0"/>
              </a:rPr>
              <a:t>Enhancing </a:t>
            </a:r>
            <a:r>
              <a:rPr lang="en-ZA" sz="2400" b="1" i="1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Women's </a:t>
            </a:r>
            <a:r>
              <a:rPr lang="en-ZA" sz="2400" b="1" i="1" dirty="0">
                <a:latin typeface="Tahoma" panose="020B0604030504040204" pitchFamily="34" charset="0"/>
                <a:cs typeface="Times New Roman" panose="02020603050405020304" pitchFamily="18" charset="0"/>
              </a:rPr>
              <a:t>Political Participation through media</a:t>
            </a:r>
            <a:endParaRPr lang="en-ZW" sz="2400" dirty="0"/>
          </a:p>
        </p:txBody>
      </p:sp>
    </p:spTree>
    <p:extLst>
      <p:ext uri="{BB962C8B-B14F-4D97-AF65-F5344CB8AC3E}">
        <p14:creationId xmlns:p14="http://schemas.microsoft.com/office/powerpoint/2010/main" xmlns="" val="20964040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DEBEF528DE16548B957BB7042E9D1C8" ma:contentTypeVersion="12" ma:contentTypeDescription="Create a new document." ma:contentTypeScope="" ma:versionID="c55f69f5e31d41b0862467d8dffb8b42">
  <xsd:schema xmlns:xsd="http://www.w3.org/2001/XMLSchema" xmlns:xs="http://www.w3.org/2001/XMLSchema" xmlns:p="http://schemas.microsoft.com/office/2006/metadata/properties" xmlns:ns2="7d8f7305-54e1-40a5-b0ce-b1390c185bfd" xmlns:ns3="5c72703c-1067-4fa7-89cc-ef245258de7b" targetNamespace="http://schemas.microsoft.com/office/2006/metadata/properties" ma:root="true" ma:fieldsID="fc86481d87a3af293b3eb649ca07f9ef" ns2:_="" ns3:_="">
    <xsd:import namespace="7d8f7305-54e1-40a5-b0ce-b1390c185bfd"/>
    <xsd:import namespace="5c72703c-1067-4fa7-89cc-ef245258de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8f7305-54e1-40a5-b0ce-b1390c185bf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2703c-1067-4fa7-89cc-ef245258de7b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556A4A2-6AB2-4ECD-8135-82A175DD6007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16E7816-BA68-4FBA-BA76-43BD18FB23C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d8f7305-54e1-40a5-b0ce-b1390c185bfd"/>
    <ds:schemaRef ds:uri="5c72703c-1067-4fa7-89cc-ef245258de7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DC34D8A-9A1F-43E7-AE62-A54EFADF8B8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3123</TotalTime>
  <Words>927</Words>
  <Application>Microsoft Office PowerPoint</Application>
  <PresentationFormat>On-screen Show (4:3)</PresentationFormat>
  <Paragraphs>65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Slide 1</vt:lpstr>
      <vt:lpstr>SYNOPSIS</vt:lpstr>
      <vt:lpstr>Background</vt:lpstr>
      <vt:lpstr>Key Objectives</vt:lpstr>
      <vt:lpstr>Target audience</vt:lpstr>
      <vt:lpstr>Sources and accessibility</vt:lpstr>
      <vt:lpstr>Challenges encountered in putting the story together</vt:lpstr>
      <vt:lpstr>Impact</vt:lpstr>
      <vt:lpstr>Feedback</vt:lpstr>
      <vt:lpstr>Follow up story published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vhai</dc:creator>
  <cp:lastModifiedBy>Moses</cp:lastModifiedBy>
  <cp:revision>106</cp:revision>
  <dcterms:created xsi:type="dcterms:W3CDTF">2014-03-06T12:27:13Z</dcterms:created>
  <dcterms:modified xsi:type="dcterms:W3CDTF">2022-03-06T18:51:17Z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0x0101003DEBEF528DE16548B957BB7042E9D1C8</vt:lpwstr>
  </property>
</Properties>
</file>