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7" r:id="rId6"/>
    <p:sldId id="286" r:id="rId7"/>
    <p:sldId id="258" r:id="rId8"/>
    <p:sldId id="287" r:id="rId9"/>
    <p:sldId id="288" r:id="rId10"/>
    <p:sldId id="292" r:id="rId11"/>
    <p:sldId id="289" r:id="rId12"/>
    <p:sldId id="290" r:id="rId13"/>
    <p:sldId id="29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32" autoAdjust="0"/>
    <p:restoredTop sz="88810" autoAdjust="0"/>
  </p:normalViewPr>
  <p:slideViewPr>
    <p:cSldViewPr>
      <p:cViewPr varScale="1">
        <p:scale>
          <a:sx n="91" d="100"/>
          <a:sy n="91" d="100"/>
        </p:scale>
        <p:origin x="990"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12E3B3-6CA9-496F-AD0D-611DBF0AB6AA}" type="datetimeFigureOut">
              <a:rPr lang="en-GB" smtClean="0"/>
              <a:t>04/03/2022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F08A61-444A-4D78-BFCE-76C93B9AAA26}" type="slidenum">
              <a:rPr lang="en-GB" smtClean="0"/>
              <a:t>‹#›</a:t>
            </a:fld>
            <a:endParaRPr lang="en-GB"/>
          </a:p>
        </p:txBody>
      </p:sp>
    </p:spTree>
    <p:extLst>
      <p:ext uri="{BB962C8B-B14F-4D97-AF65-F5344CB8AC3E}">
        <p14:creationId xmlns:p14="http://schemas.microsoft.com/office/powerpoint/2010/main" val="131933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F08A61-444A-4D78-BFCE-76C93B9AAA26}" type="slidenum">
              <a:rPr lang="en-GB" smtClean="0"/>
              <a:t>1</a:t>
            </a:fld>
            <a:endParaRPr lang="en-GB"/>
          </a:p>
        </p:txBody>
      </p:sp>
    </p:spTree>
    <p:extLst>
      <p:ext uri="{BB962C8B-B14F-4D97-AF65-F5344CB8AC3E}">
        <p14:creationId xmlns:p14="http://schemas.microsoft.com/office/powerpoint/2010/main" val="3379789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F08A61-444A-4D78-BFCE-76C93B9AAA26}" type="slidenum">
              <a:rPr lang="en-GB" smtClean="0"/>
              <a:t>2</a:t>
            </a:fld>
            <a:endParaRPr lang="en-GB"/>
          </a:p>
        </p:txBody>
      </p:sp>
    </p:spTree>
    <p:extLst>
      <p:ext uri="{BB962C8B-B14F-4D97-AF65-F5344CB8AC3E}">
        <p14:creationId xmlns:p14="http://schemas.microsoft.com/office/powerpoint/2010/main" val="1209829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F08A61-444A-4D78-BFCE-76C93B9AAA26}" type="slidenum">
              <a:rPr lang="en-GB" smtClean="0"/>
              <a:t>3</a:t>
            </a:fld>
            <a:endParaRPr lang="en-GB"/>
          </a:p>
        </p:txBody>
      </p:sp>
    </p:spTree>
    <p:extLst>
      <p:ext uri="{BB962C8B-B14F-4D97-AF65-F5344CB8AC3E}">
        <p14:creationId xmlns:p14="http://schemas.microsoft.com/office/powerpoint/2010/main" val="4290614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70745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680162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40912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28098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2876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BDB4485F-ED24-47DB-AFF9-387090B6200D}" type="datetimeFigureOut">
              <a:rPr lang="en-ZW" smtClean="0"/>
              <a:t>4/3/2022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84428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BDB4485F-ED24-47DB-AFF9-387090B6200D}" type="datetimeFigureOut">
              <a:rPr lang="en-ZW" smtClean="0"/>
              <a:t>4/3/2022</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56661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BDB4485F-ED24-47DB-AFF9-387090B6200D}" type="datetimeFigureOut">
              <a:rPr lang="en-ZW" smtClean="0"/>
              <a:t>4/3/2022</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1828457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B4485F-ED24-47DB-AFF9-387090B6200D}" type="datetimeFigureOut">
              <a:rPr lang="en-ZW" smtClean="0"/>
              <a:t>4/3/2022</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3297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4/3/2022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12073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4/3/2022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05122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4485F-ED24-47DB-AFF9-387090B6200D}" type="datetimeFigureOut">
              <a:rPr lang="en-ZW" smtClean="0"/>
              <a:t>4/3/2022</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A6CC1-C62E-4793-9BAB-70F633D6ED53}" type="slidenum">
              <a:rPr lang="en-ZW" smtClean="0"/>
              <a:t>‹#›</a:t>
            </a:fld>
            <a:endParaRPr lang="en-ZW"/>
          </a:p>
        </p:txBody>
      </p:sp>
    </p:spTree>
    <p:extLst>
      <p:ext uri="{BB962C8B-B14F-4D97-AF65-F5344CB8AC3E}">
        <p14:creationId xmlns:p14="http://schemas.microsoft.com/office/powerpoint/2010/main" val="314649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62000" y="2971800"/>
            <a:ext cx="8153400" cy="3046988"/>
          </a:xfrm>
          <a:prstGeom prst="rect">
            <a:avLst/>
          </a:prstGeom>
          <a:noFill/>
        </p:spPr>
        <p:txBody>
          <a:bodyPr wrap="square" rtlCol="0">
            <a:spAutoFit/>
          </a:bodyPr>
          <a:lstStyle/>
          <a:p>
            <a:pPr algn="ctr"/>
            <a:r>
              <a:rPr lang="en-US" sz="3600" b="1" dirty="0">
                <a:latin typeface="Tahoma" panose="020B0604030504040204" pitchFamily="34" charset="0"/>
                <a:ea typeface="Times New Roman" panose="02020603050405020304" pitchFamily="18" charset="0"/>
              </a:rPr>
              <a:t>Regional Media training on Women’s Political Participation </a:t>
            </a:r>
            <a:endParaRPr lang="en-ZW" sz="4400" b="1" dirty="0"/>
          </a:p>
          <a:p>
            <a:pPr algn="ctr"/>
            <a:r>
              <a:rPr lang="en-ZW" sz="2000" dirty="0"/>
              <a:t>Johannesburg, South Africa , 7-9 March 2022, </a:t>
            </a:r>
          </a:p>
          <a:p>
            <a:pPr algn="ctr"/>
            <a:r>
              <a:rPr lang="en-ZW" sz="2000" b="1" dirty="0">
                <a:solidFill>
                  <a:srgbClr val="FF0000"/>
                </a:solidFill>
              </a:rPr>
              <a:t>Nduduzo Tshuma </a:t>
            </a:r>
            <a:endParaRPr lang="en-ZW" sz="2000" dirty="0"/>
          </a:p>
          <a:p>
            <a:pPr algn="ctr"/>
            <a:r>
              <a:rPr lang="en-US" sz="2000" dirty="0"/>
              <a:t>“Women’s Quota Comes To An End”</a:t>
            </a:r>
          </a:p>
          <a:p>
            <a:pPr algn="ctr"/>
            <a:r>
              <a:rPr lang="en-US" sz="2000" dirty="0"/>
              <a:t>Published on : 27 February 2021</a:t>
            </a:r>
            <a:r>
              <a:rPr lang="en-US" sz="2000" dirty="0">
                <a:solidFill>
                  <a:srgbClr val="FF0000"/>
                </a:solidFill>
              </a:rPr>
              <a:t> </a:t>
            </a:r>
          </a:p>
          <a:p>
            <a:pPr algn="ctr"/>
            <a:r>
              <a:rPr lang="en-US" sz="2000" dirty="0"/>
              <a:t>Follow up story published on : 10 May 2021</a:t>
            </a:r>
            <a:endParaRPr lang="en-US" sz="2000" dirty="0">
              <a:solidFill>
                <a:srgbClr val="FF0000"/>
              </a:solidFill>
            </a:endParaRPr>
          </a:p>
          <a:p>
            <a:pPr algn="ctr"/>
            <a:endParaRPr lang="en-ZW" sz="2000" dirty="0">
              <a:solidFill>
                <a:srgbClr val="FF0000"/>
              </a:solidFill>
            </a:endParaRPr>
          </a:p>
        </p:txBody>
      </p:sp>
      <p:sp>
        <p:nvSpPr>
          <p:cNvPr id="11" name="TextBox 10"/>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solidFill>
                  <a:schemeClr val="bg1"/>
                </a:solidFill>
                <a:latin typeface="Tahoma" panose="020B0604030504040204" pitchFamily="34" charset="0"/>
                <a:cs typeface="Times New Roman" panose="02020603050405020304" pitchFamily="18" charset="0"/>
              </a:rPr>
              <a:t>“Enhancing Women's Political Participation through media</a:t>
            </a:r>
            <a:r>
              <a:rPr lang="en-ZA" sz="2400" b="1" i="1" dirty="0">
                <a:solidFill>
                  <a:schemeClr val="bg1"/>
                </a:solidFill>
                <a:latin typeface="Tahoma" panose="020B0604030504040204" pitchFamily="34" charset="0"/>
                <a:ea typeface="Calibri" panose="020F0502020204030204" pitchFamily="34" charset="0"/>
                <a:cs typeface="Times New Roman" panose="02020603050405020304" pitchFamily="18" charset="0"/>
              </a:rPr>
              <a:t>.</a:t>
            </a:r>
            <a:r>
              <a:rPr lang="en-GB" sz="2400" b="1" i="1" dirty="0">
                <a:solidFill>
                  <a:schemeClr val="bg1"/>
                </a:solidFill>
              </a:rPr>
              <a:t>”</a:t>
            </a:r>
            <a:r>
              <a:rPr lang="en-GB" sz="2400" i="1" dirty="0">
                <a:solidFill>
                  <a:schemeClr val="bg1"/>
                </a:solidFill>
              </a:rPr>
              <a:t> </a:t>
            </a:r>
            <a:endParaRPr lang="en-ZW" sz="2400" dirty="0">
              <a:solidFill>
                <a:schemeClr val="bg1"/>
              </a:solidFill>
            </a:endParaRPr>
          </a:p>
        </p:txBody>
      </p:sp>
      <p:pic>
        <p:nvPicPr>
          <p:cNvPr id="9" name="Picture 8" descr="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90223" y="640844"/>
            <a:ext cx="1629377" cy="1239194"/>
          </a:xfrm>
          <a:prstGeom prst="rect">
            <a:avLst/>
          </a:prstGeom>
          <a:noFill/>
          <a:ln>
            <a:noFill/>
          </a:ln>
        </p:spPr>
      </p:pic>
      <p:pic>
        <p:nvPicPr>
          <p:cNvPr id="13" name="Picture 12" descr="Embassy of Sweden in Ethiopia — Government Body from Ethiopia — Public  Administration sector — DevelopmentAid"/>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43000" y="381000"/>
            <a:ext cx="1295400" cy="1437640"/>
          </a:xfrm>
          <a:prstGeom prst="rect">
            <a:avLst/>
          </a:prstGeom>
          <a:noFill/>
          <a:ln>
            <a:noFill/>
          </a:ln>
        </p:spPr>
      </p:pic>
      <p:pic>
        <p:nvPicPr>
          <p:cNvPr id="14" name="Picture 13" descr="https://www.onlinevolunteering.org/sites/default/files/application_docs/logos/24304.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02546" y="597450"/>
            <a:ext cx="1644650" cy="994580"/>
          </a:xfrm>
          <a:prstGeom prst="rect">
            <a:avLst/>
          </a:prstGeom>
          <a:noFill/>
          <a:ln>
            <a:noFill/>
          </a:ln>
        </p:spPr>
      </p:pic>
      <p:pic>
        <p:nvPicPr>
          <p:cNvPr id="15" name="Picture 14"/>
          <p:cNvPicPr/>
          <p:nvPr/>
        </p:nvPicPr>
        <p:blipFill>
          <a:blip r:embed="rId6" cstate="print">
            <a:extLst>
              <a:ext uri="{28A0092B-C50C-407E-A947-70E740481C1C}">
                <a14:useLocalDpi xmlns:a14="http://schemas.microsoft.com/office/drawing/2010/main" val="0"/>
              </a:ext>
            </a:extLst>
          </a:blip>
          <a:stretch>
            <a:fillRect/>
          </a:stretch>
        </p:blipFill>
        <p:spPr>
          <a:xfrm>
            <a:off x="6247196" y="640844"/>
            <a:ext cx="2588172" cy="964324"/>
          </a:xfrm>
          <a:prstGeom prst="rect">
            <a:avLst/>
          </a:prstGeom>
        </p:spPr>
      </p:pic>
    </p:spTree>
    <p:extLst>
      <p:ext uri="{BB962C8B-B14F-4D97-AF65-F5344CB8AC3E}">
        <p14:creationId xmlns:p14="http://schemas.microsoft.com/office/powerpoint/2010/main" val="983321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Follow up story published </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a:latin typeface="Tahoma" panose="020B0604030504040204" pitchFamily="34" charset="0"/>
                <a:cs typeface="Times New Roman" panose="02020603050405020304" pitchFamily="18" charset="0"/>
              </a:rPr>
              <a:t>Enhancing 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fontScale="92500" lnSpcReduction="10000"/>
          </a:bodyPr>
          <a:lstStyle/>
          <a:p>
            <a:r>
              <a:rPr lang="en-US" dirty="0"/>
              <a:t>https://www.chronicle.co.zw/gender-activists-celebrate-constitution-amendment/</a:t>
            </a:r>
          </a:p>
          <a:p>
            <a:r>
              <a:rPr lang="en-US" dirty="0"/>
              <a:t>10 May 2021 a follow up was made after Constitutional Amendment No2</a:t>
            </a:r>
          </a:p>
          <a:p>
            <a:r>
              <a:rPr lang="en-US" dirty="0"/>
              <a:t>Extension of women’s quota by 10 more years </a:t>
            </a:r>
          </a:p>
          <a:p>
            <a:r>
              <a:rPr lang="en-US" dirty="0"/>
              <a:t>Additional 10 seats for youth to have gender balance </a:t>
            </a:r>
          </a:p>
          <a:p>
            <a:r>
              <a:rPr lang="en-US" dirty="0"/>
              <a:t>30 percent quota in councils </a:t>
            </a:r>
          </a:p>
          <a:p>
            <a:r>
              <a:rPr lang="en-US" dirty="0"/>
              <a:t>Gender activists calling for political will </a:t>
            </a:r>
          </a:p>
        </p:txBody>
      </p:sp>
    </p:spTree>
    <p:extLst>
      <p:ext uri="{BB962C8B-B14F-4D97-AF65-F5344CB8AC3E}">
        <p14:creationId xmlns:p14="http://schemas.microsoft.com/office/powerpoint/2010/main" val="2863082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a:t>SYNOPSIS</a:t>
            </a:r>
          </a:p>
        </p:txBody>
      </p:sp>
      <p:sp>
        <p:nvSpPr>
          <p:cNvPr id="5" name="Content Placeholder 4"/>
          <p:cNvSpPr>
            <a:spLocks noGrp="1"/>
          </p:cNvSpPr>
          <p:nvPr>
            <p:ph idx="1"/>
          </p:nvPr>
        </p:nvSpPr>
        <p:spPr>
          <a:xfrm>
            <a:off x="457200" y="914400"/>
            <a:ext cx="8229600" cy="5211763"/>
          </a:xfrm>
        </p:spPr>
        <p:txBody>
          <a:bodyPr>
            <a:normAutofit fontScale="77500" lnSpcReduction="20000"/>
          </a:bodyPr>
          <a:lstStyle/>
          <a:p>
            <a:r>
              <a:rPr lang="en-US" sz="2600" dirty="0"/>
              <a:t>focuses on the women’s quota, adopted with the constitution in 2013 and its coming to an end in 2023 amid Government efforts to extend it. </a:t>
            </a:r>
          </a:p>
          <a:p>
            <a:r>
              <a:rPr lang="en-US" sz="2600" dirty="0"/>
              <a:t>.        explores its successes and failures in promoting women political participation. </a:t>
            </a:r>
          </a:p>
          <a:p>
            <a:r>
              <a:rPr lang="en-US" sz="2600" dirty="0"/>
              <a:t>promoting debutant parliamentarians who went on to contest in the open election after their initial terms and for boosting the number of female representatives.</a:t>
            </a:r>
          </a:p>
          <a:p>
            <a:r>
              <a:rPr lang="en-US" sz="2600" dirty="0"/>
              <a:t>After the 2018 elections, there is a noted decline in the number of women in Parliament and Senate </a:t>
            </a:r>
          </a:p>
          <a:p>
            <a:r>
              <a:rPr lang="en-US" sz="2600" dirty="0"/>
              <a:t>parties accused of using the women’s quota to abdicate their obligations through other mechanisms to promote gender </a:t>
            </a:r>
          </a:p>
          <a:p>
            <a:r>
              <a:rPr lang="en-US" sz="2600" dirty="0"/>
              <a:t>captures voices advocating for the extension of the quota system but not in its original format but to also expand it to local government. </a:t>
            </a:r>
          </a:p>
          <a:p>
            <a:r>
              <a:rPr lang="en-US" sz="2600" dirty="0"/>
              <a:t>calls for its extension or a more permanent framework, with calls for other supportive mechanisms outside the quota system to achieve gender parity in politics. </a:t>
            </a:r>
          </a:p>
          <a:p>
            <a:endParaRPr lang="en-ZW" sz="2600" dirty="0"/>
          </a:p>
        </p:txBody>
      </p:sp>
      <p:sp>
        <p:nvSpPr>
          <p:cNvPr id="7" name="TextBox 6"/>
          <p:cNvSpPr txBox="1"/>
          <p:nvPr/>
        </p:nvSpPr>
        <p:spPr>
          <a:xfrm>
            <a:off x="0" y="635735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err="1">
                <a:latin typeface="Tahoma" panose="020B0604030504040204" pitchFamily="34" charset="0"/>
                <a:cs typeface="Times New Roman" panose="02020603050405020304" pitchFamily="18" charset="0"/>
              </a:rPr>
              <a:t>Womens</a:t>
            </a:r>
            <a:r>
              <a:rPr lang="en-ZA" sz="2400" b="1" i="1" dirty="0">
                <a:latin typeface="Tahoma" panose="020B0604030504040204" pitchFamily="34" charset="0"/>
                <a:cs typeface="Times New Roman" panose="02020603050405020304" pitchFamily="18" charset="0"/>
              </a:rPr>
              <a:t> Political Participation through media”</a:t>
            </a:r>
            <a:endParaRPr lang="en-ZW" sz="2400" dirty="0"/>
          </a:p>
        </p:txBody>
      </p:sp>
    </p:spTree>
    <p:extLst>
      <p:ext uri="{BB962C8B-B14F-4D97-AF65-F5344CB8AC3E}">
        <p14:creationId xmlns:p14="http://schemas.microsoft.com/office/powerpoint/2010/main" val="154590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a:t>Background</a:t>
            </a:r>
          </a:p>
        </p:txBody>
      </p:sp>
      <p:sp>
        <p:nvSpPr>
          <p:cNvPr id="5" name="Content Placeholder 4"/>
          <p:cNvSpPr>
            <a:spLocks noGrp="1"/>
          </p:cNvSpPr>
          <p:nvPr>
            <p:ph idx="1"/>
          </p:nvPr>
        </p:nvSpPr>
        <p:spPr>
          <a:xfrm>
            <a:off x="457200" y="914400"/>
            <a:ext cx="8229600" cy="5211763"/>
          </a:xfrm>
        </p:spPr>
        <p:txBody>
          <a:bodyPr>
            <a:normAutofit fontScale="47500" lnSpcReduction="20000"/>
          </a:bodyPr>
          <a:lstStyle/>
          <a:p>
            <a:pPr marL="0" indent="0" algn="just">
              <a:buNone/>
            </a:pPr>
            <a:r>
              <a:rPr lang="en-ZW" sz="2800" dirty="0">
                <a:solidFill>
                  <a:srgbClr val="FF0000"/>
                </a:solidFill>
              </a:rPr>
              <a:t>“Intended to be a special provision to redress gender imbalance in the National Assembly. In the longer term it was hoped that the imbalance would be rectified by political parties selecting more women to stand as constituency candidates.” – legal and constitutional watchdog  Veritas on Women’s Quota.</a:t>
            </a:r>
          </a:p>
          <a:p>
            <a:endParaRPr lang="en-US" sz="2800" dirty="0"/>
          </a:p>
          <a:p>
            <a:endParaRPr lang="en-US" sz="2800" dirty="0"/>
          </a:p>
          <a:p>
            <a:r>
              <a:rPr lang="en-US" sz="2800" dirty="0"/>
              <a:t>To gauge the effectiveness of the women's quota and how its extension would impact women political participation. </a:t>
            </a:r>
          </a:p>
          <a:p>
            <a:endParaRPr lang="en-US" sz="2800" dirty="0"/>
          </a:p>
          <a:p>
            <a:r>
              <a:rPr lang="en-US" sz="2800" dirty="0"/>
              <a:t>Responding to statistics showing that despite the introduction of the women's quota the number of female political representatives kept decreasing. </a:t>
            </a:r>
          </a:p>
          <a:p>
            <a:endParaRPr lang="en-US" sz="2800" dirty="0"/>
          </a:p>
          <a:p>
            <a:r>
              <a:rPr lang="en-US" sz="2800" dirty="0"/>
              <a:t>The story therefore sought to explore views on what should be done to make sure that the women's quota succeeds, is complimented or modified to ensure that its objective is achieved. </a:t>
            </a:r>
          </a:p>
          <a:p>
            <a:endParaRPr lang="en-US" sz="2800" dirty="0"/>
          </a:p>
          <a:p>
            <a:r>
              <a:rPr lang="en-US" sz="2800" dirty="0"/>
              <a:t>To generate debate on interventions by Government and political parties on measures to make sure that more women participate in politics in line with local, regional and international instruments </a:t>
            </a:r>
            <a:endParaRPr lang="en-ZW" sz="2800" dirty="0"/>
          </a:p>
          <a:p>
            <a:endParaRPr lang="en-US" sz="2600" dirty="0"/>
          </a:p>
          <a:p>
            <a:endParaRPr lang="en-US" sz="2600" dirty="0"/>
          </a:p>
          <a:p>
            <a:r>
              <a:rPr lang="en-US" sz="2600" dirty="0"/>
              <a:t>To gauge the effectiveness of the women's quota and how its extension would impact women political participation. </a:t>
            </a:r>
          </a:p>
          <a:p>
            <a:endParaRPr lang="en-US" sz="2600" dirty="0"/>
          </a:p>
          <a:p>
            <a:r>
              <a:rPr lang="en-US" sz="2600" dirty="0"/>
              <a:t>Responding to statistics showing that despite the introduction of the women's quota the number of female political representatives kept decreasing. </a:t>
            </a:r>
          </a:p>
          <a:p>
            <a:endParaRPr lang="en-US" sz="2600" dirty="0"/>
          </a:p>
          <a:p>
            <a:r>
              <a:rPr lang="en-US" sz="2600" dirty="0"/>
              <a:t>The story therefore sought to explore views on what should be done to make sure that the women's quota succeeds, is complimented or modified to ensure that its objective is achieved. </a:t>
            </a:r>
          </a:p>
          <a:p>
            <a:endParaRPr lang="en-US" sz="2600" dirty="0"/>
          </a:p>
          <a:p>
            <a:r>
              <a:rPr lang="en-US" sz="2600" dirty="0"/>
              <a:t>To generate debate on interventions by Government and political parties on measures to make sure that more women participate in politics in line with local, regional and international instruments </a:t>
            </a:r>
          </a:p>
          <a:p>
            <a:endParaRPr lang="en-ZW" sz="2600" dirty="0"/>
          </a:p>
        </p:txBody>
      </p:sp>
      <p:sp>
        <p:nvSpPr>
          <p:cNvPr id="7" name="TextBox 6"/>
          <p:cNvSpPr txBox="1"/>
          <p:nvPr/>
        </p:nvSpPr>
        <p:spPr>
          <a:xfrm>
            <a:off x="0" y="6357356"/>
            <a:ext cx="9144000" cy="46621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Tree>
    <p:extLst>
      <p:ext uri="{BB962C8B-B14F-4D97-AF65-F5344CB8AC3E}">
        <p14:creationId xmlns:p14="http://schemas.microsoft.com/office/powerpoint/2010/main" val="2876227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Key Objectives</a:t>
            </a:r>
            <a:endParaRPr lang="en-ZW" b="1" dirty="0"/>
          </a:p>
        </p:txBody>
      </p:sp>
      <p:sp>
        <p:nvSpPr>
          <p:cNvPr id="6" name="TextBox 5"/>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
        <p:nvSpPr>
          <p:cNvPr id="4" name="Content Placeholder 3"/>
          <p:cNvSpPr>
            <a:spLocks noGrp="1"/>
          </p:cNvSpPr>
          <p:nvPr>
            <p:ph idx="1"/>
          </p:nvPr>
        </p:nvSpPr>
        <p:spPr/>
        <p:txBody>
          <a:bodyPr>
            <a:normAutofit/>
          </a:bodyPr>
          <a:lstStyle/>
          <a:p>
            <a:r>
              <a:rPr lang="en-US" dirty="0"/>
              <a:t>To raise awareness on the importance of the women's quota, in promoting women’s participation in politics.</a:t>
            </a:r>
          </a:p>
          <a:p>
            <a:r>
              <a:rPr lang="en-US" dirty="0"/>
              <a:t> To stimulate debate on what needs to be done to introduce permanent legal  frameworks </a:t>
            </a:r>
          </a:p>
          <a:p>
            <a:r>
              <a:rPr lang="en-US" dirty="0"/>
              <a:t>Raising awareness on the importance of gender and electoral processes.</a:t>
            </a:r>
          </a:p>
          <a:p>
            <a:endParaRPr lang="en-US" dirty="0"/>
          </a:p>
        </p:txBody>
      </p:sp>
    </p:spTree>
    <p:extLst>
      <p:ext uri="{BB962C8B-B14F-4D97-AF65-F5344CB8AC3E}">
        <p14:creationId xmlns:p14="http://schemas.microsoft.com/office/powerpoint/2010/main" val="1224357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Target audience</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pic>
        <p:nvPicPr>
          <p:cNvPr id="5" name="Content Placeholder 4">
            <a:extLst>
              <a:ext uri="{FF2B5EF4-FFF2-40B4-BE49-F238E27FC236}">
                <a16:creationId xmlns:a16="http://schemas.microsoft.com/office/drawing/2014/main" id="{1F16DF46-BAF2-4724-87AA-676F66505F6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37001" y="997857"/>
            <a:ext cx="2540000" cy="2540000"/>
          </a:xfrm>
        </p:spPr>
      </p:pic>
      <p:sp>
        <p:nvSpPr>
          <p:cNvPr id="8" name="TextBox 7">
            <a:extLst>
              <a:ext uri="{FF2B5EF4-FFF2-40B4-BE49-F238E27FC236}">
                <a16:creationId xmlns:a16="http://schemas.microsoft.com/office/drawing/2014/main" id="{41CE66DC-CF8A-4240-985B-020A58A25A65}"/>
              </a:ext>
            </a:extLst>
          </p:cNvPr>
          <p:cNvSpPr txBox="1"/>
          <p:nvPr/>
        </p:nvSpPr>
        <p:spPr>
          <a:xfrm>
            <a:off x="838201" y="2937693"/>
            <a:ext cx="2971799" cy="1200329"/>
          </a:xfrm>
          <a:prstGeom prst="rect">
            <a:avLst/>
          </a:prstGeom>
          <a:noFill/>
        </p:spPr>
        <p:txBody>
          <a:bodyPr wrap="square">
            <a:spAutoFit/>
          </a:bodyPr>
          <a:lstStyle/>
          <a:p>
            <a:r>
              <a:rPr lang="en-US" dirty="0"/>
              <a:t>. Legislators</a:t>
            </a:r>
          </a:p>
          <a:p>
            <a:r>
              <a:rPr lang="en-US" dirty="0"/>
              <a:t>. Politicians </a:t>
            </a:r>
          </a:p>
          <a:p>
            <a:r>
              <a:rPr lang="en-US" dirty="0"/>
              <a:t>. Advocacy groups</a:t>
            </a:r>
          </a:p>
          <a:p>
            <a:r>
              <a:rPr lang="en-US" dirty="0"/>
              <a:t>. Political parties </a:t>
            </a:r>
          </a:p>
        </p:txBody>
      </p:sp>
      <p:sp>
        <p:nvSpPr>
          <p:cNvPr id="10" name="TextBox 9">
            <a:extLst>
              <a:ext uri="{FF2B5EF4-FFF2-40B4-BE49-F238E27FC236}">
                <a16:creationId xmlns:a16="http://schemas.microsoft.com/office/drawing/2014/main" id="{665C40E7-7937-4165-97FA-A6037B5EB029}"/>
              </a:ext>
            </a:extLst>
          </p:cNvPr>
          <p:cNvSpPr txBox="1"/>
          <p:nvPr/>
        </p:nvSpPr>
        <p:spPr>
          <a:xfrm>
            <a:off x="3810000" y="2799193"/>
            <a:ext cx="4419599" cy="1754326"/>
          </a:xfrm>
          <a:prstGeom prst="rect">
            <a:avLst/>
          </a:prstGeom>
          <a:noFill/>
        </p:spPr>
        <p:txBody>
          <a:bodyPr wrap="square">
            <a:spAutoFit/>
          </a:bodyPr>
          <a:lstStyle/>
          <a:p>
            <a:r>
              <a:rPr lang="en-ZW" dirty="0">
                <a:solidFill>
                  <a:srgbClr val="FF0000"/>
                </a:solidFill>
              </a:rPr>
              <a:t>“The lack of political accountability with regard to gender equality within political parties has ensured that women remain under-represented in national politics despite the existence of reserved seats.” - Dr Delta Ndou.</a:t>
            </a:r>
          </a:p>
        </p:txBody>
      </p:sp>
    </p:spTree>
    <p:extLst>
      <p:ext uri="{BB962C8B-B14F-4D97-AF65-F5344CB8AC3E}">
        <p14:creationId xmlns:p14="http://schemas.microsoft.com/office/powerpoint/2010/main" val="203007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Sources </a:t>
            </a:r>
            <a:r>
              <a:rPr lang="en-ZW" sz="4900" b="1"/>
              <a:t>and accessibility</a:t>
            </a:r>
            <a:endParaRPr lang="en-ZW" b="1" dirty="0"/>
          </a:p>
        </p:txBody>
      </p:sp>
      <p:sp>
        <p:nvSpPr>
          <p:cNvPr id="6" name="TextBox 5"/>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
        <p:nvSpPr>
          <p:cNvPr id="4" name="Content Placeholder 3"/>
          <p:cNvSpPr>
            <a:spLocks noGrp="1"/>
          </p:cNvSpPr>
          <p:nvPr>
            <p:ph idx="1"/>
          </p:nvPr>
        </p:nvSpPr>
        <p:spPr/>
        <p:txBody>
          <a:bodyPr>
            <a:normAutofit fontScale="55000" lnSpcReduction="20000"/>
          </a:bodyPr>
          <a:lstStyle/>
          <a:p>
            <a:r>
              <a:rPr lang="en-US" dirty="0"/>
              <a:t>used interviews to interview four female respondents and cited the fifth   female source in a file story that </a:t>
            </a:r>
            <a:r>
              <a:rPr lang="en-US" dirty="0" err="1"/>
              <a:t>i</a:t>
            </a:r>
            <a:r>
              <a:rPr lang="en-US" dirty="0"/>
              <a:t> cited. </a:t>
            </a:r>
          </a:p>
          <a:p>
            <a:endParaRPr lang="en-US" dirty="0"/>
          </a:p>
          <a:p>
            <a:r>
              <a:rPr lang="en-US" dirty="0"/>
              <a:t>made reference to pronouncements by President Mnangagwa taken from file stories cited. </a:t>
            </a:r>
          </a:p>
          <a:p>
            <a:r>
              <a:rPr lang="en-US" dirty="0"/>
              <a:t>used secondary sources like Veritas, African Portal and statistics from the Inter Parliamentary Union on women political participation. </a:t>
            </a:r>
          </a:p>
          <a:p>
            <a:r>
              <a:rPr lang="en-US" dirty="0"/>
              <a:t>Hon Masuku to get perspectives from beneficiaries of he women's quota and how it has helped as an entry point for women into positions of power . </a:t>
            </a:r>
          </a:p>
          <a:p>
            <a:r>
              <a:rPr lang="en-US" dirty="0"/>
              <a:t>Dr Ndou an expert on women's issues to unpack the women's quota and also give a critique on it ad also give suggestions on the way forward. </a:t>
            </a:r>
          </a:p>
          <a:p>
            <a:r>
              <a:rPr lang="en-US" dirty="0"/>
              <a:t> Women Leaders Network National Chapter Steering Committee Member and Vice Chairperson of the national executive Women in Local Government Forum (WILGF), Alderman </a:t>
            </a:r>
            <a:r>
              <a:rPr lang="en-US" dirty="0" err="1"/>
              <a:t>Resta</a:t>
            </a:r>
            <a:r>
              <a:rPr lang="en-US" dirty="0"/>
              <a:t> </a:t>
            </a:r>
            <a:r>
              <a:rPr lang="en-US" dirty="0" err="1"/>
              <a:t>Dzvinyangoma</a:t>
            </a:r>
            <a:r>
              <a:rPr lang="en-US" dirty="0"/>
              <a:t> and African Women Leaders Network, National Youth Caucus Steering Committee Member, </a:t>
            </a:r>
            <a:r>
              <a:rPr lang="en-US" dirty="0" err="1"/>
              <a:t>Mantate</a:t>
            </a:r>
            <a:r>
              <a:rPr lang="en-US" dirty="0"/>
              <a:t> </a:t>
            </a:r>
            <a:r>
              <a:rPr lang="en-US" dirty="0" err="1"/>
              <a:t>Mlotshwa</a:t>
            </a:r>
            <a:r>
              <a:rPr lang="en-US" dirty="0"/>
              <a:t> to give broader perspectives from women's organizations. </a:t>
            </a:r>
          </a:p>
          <a:p>
            <a:r>
              <a:rPr lang="en-US" dirty="0"/>
              <a:t>the constitution and regional and international protocols to show the obligations the country has on promoting women political participation</a:t>
            </a:r>
          </a:p>
        </p:txBody>
      </p:sp>
    </p:spTree>
    <p:extLst>
      <p:ext uri="{BB962C8B-B14F-4D97-AF65-F5344CB8AC3E}">
        <p14:creationId xmlns:p14="http://schemas.microsoft.com/office/powerpoint/2010/main" val="3481475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ZW" sz="4900" b="1" dirty="0"/>
              <a:t>Challenges encountered in putting the story together</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
        <p:nvSpPr>
          <p:cNvPr id="4" name="Content Placeholder 3"/>
          <p:cNvSpPr>
            <a:spLocks noGrp="1"/>
          </p:cNvSpPr>
          <p:nvPr>
            <p:ph idx="1"/>
          </p:nvPr>
        </p:nvSpPr>
        <p:spPr/>
        <p:txBody>
          <a:bodyPr>
            <a:normAutofit/>
          </a:bodyPr>
          <a:lstStyle/>
          <a:p>
            <a:endParaRPr lang="en-US" dirty="0"/>
          </a:p>
          <a:p>
            <a:r>
              <a:rPr lang="en-US" dirty="0"/>
              <a:t>Personally affected by Covid-19</a:t>
            </a:r>
          </a:p>
          <a:p>
            <a:r>
              <a:rPr lang="en-US" dirty="0" err="1"/>
              <a:t>Scepticism</a:t>
            </a:r>
            <a:r>
              <a:rPr lang="en-US" dirty="0"/>
              <a:t> over physical contact </a:t>
            </a:r>
          </a:p>
          <a:p>
            <a:r>
              <a:rPr lang="en-US" dirty="0"/>
              <a:t>Lack of adequate PPE</a:t>
            </a:r>
          </a:p>
          <a:p>
            <a:r>
              <a:rPr lang="en-US" dirty="0"/>
              <a:t>Restricted </a:t>
            </a:r>
            <a:r>
              <a:rPr lang="en-US" dirty="0" err="1"/>
              <a:t>traveI</a:t>
            </a:r>
            <a:r>
              <a:rPr lang="en-US" dirty="0"/>
              <a:t> due to lockdown prevention measures </a:t>
            </a:r>
          </a:p>
        </p:txBody>
      </p:sp>
    </p:spTree>
    <p:extLst>
      <p:ext uri="{BB962C8B-B14F-4D97-AF65-F5344CB8AC3E}">
        <p14:creationId xmlns:p14="http://schemas.microsoft.com/office/powerpoint/2010/main" val="115279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Impact</a:t>
            </a:r>
            <a:endParaRPr lang="en-ZW" b="1" dirty="0"/>
          </a:p>
        </p:txBody>
      </p:sp>
      <p:sp>
        <p:nvSpPr>
          <p:cNvPr id="6" name="TextBox 5"/>
          <p:cNvSpPr txBox="1"/>
          <p:nvPr/>
        </p:nvSpPr>
        <p:spPr>
          <a:xfrm>
            <a:off x="0" y="6398786"/>
            <a:ext cx="9144000" cy="46621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err="1">
                <a:latin typeface="Tahoma" panose="020B0604030504040204" pitchFamily="34" charset="0"/>
                <a:cs typeface="Times New Roman" panose="02020603050405020304" pitchFamily="18" charset="0"/>
              </a:rPr>
              <a:t>Womens</a:t>
            </a:r>
            <a:r>
              <a:rPr lang="en-ZA" sz="2400" b="1" i="1" dirty="0">
                <a:latin typeface="Tahoma" panose="020B0604030504040204" pitchFamily="34" charset="0"/>
                <a:cs typeface="Times New Roman" panose="02020603050405020304" pitchFamily="18" charset="0"/>
              </a:rPr>
              <a:t> Political Participation through media</a:t>
            </a:r>
            <a:endParaRPr lang="en-ZW" sz="2400" dirty="0"/>
          </a:p>
        </p:txBody>
      </p:sp>
      <p:sp>
        <p:nvSpPr>
          <p:cNvPr id="4" name="Content Placeholder 3"/>
          <p:cNvSpPr>
            <a:spLocks noGrp="1"/>
          </p:cNvSpPr>
          <p:nvPr>
            <p:ph idx="1"/>
          </p:nvPr>
        </p:nvSpPr>
        <p:spPr/>
        <p:txBody>
          <a:bodyPr>
            <a:normAutofit fontScale="47500" lnSpcReduction="20000"/>
          </a:bodyPr>
          <a:lstStyle/>
          <a:p>
            <a:pPr marL="0" indent="0" algn="just">
              <a:buNone/>
            </a:pPr>
            <a:r>
              <a:rPr lang="en-ZW" sz="3800" dirty="0">
                <a:solidFill>
                  <a:srgbClr val="FF0000"/>
                </a:solidFill>
              </a:rPr>
              <a:t>We are pleased to announce that the AWLN Zimbabwe will be rolling out trainings for women political candidates in collaboration with UN Women, the African Union and the Embassy of Ireland in Pretoria to promote women’s increased participation in Zimbabwe’s upcoming elections.” Alderman </a:t>
            </a:r>
            <a:r>
              <a:rPr lang="en-ZW" sz="3800" dirty="0" err="1">
                <a:solidFill>
                  <a:srgbClr val="FF0000"/>
                </a:solidFill>
              </a:rPr>
              <a:t>Resta</a:t>
            </a:r>
            <a:r>
              <a:rPr lang="en-ZW" sz="3800" dirty="0">
                <a:solidFill>
                  <a:srgbClr val="FF0000"/>
                </a:solidFill>
              </a:rPr>
              <a:t> </a:t>
            </a:r>
            <a:r>
              <a:rPr lang="en-ZW" sz="3800" dirty="0" err="1">
                <a:solidFill>
                  <a:srgbClr val="FF0000"/>
                </a:solidFill>
              </a:rPr>
              <a:t>Dzvinyangoma</a:t>
            </a:r>
            <a:r>
              <a:rPr lang="en-ZW" sz="3800" dirty="0">
                <a:solidFill>
                  <a:srgbClr val="FF0000"/>
                </a:solidFill>
              </a:rPr>
              <a:t> and African Women Leaders Network</a:t>
            </a:r>
            <a:endParaRPr lang="en-ZA" sz="3800" dirty="0">
              <a:solidFill>
                <a:srgbClr val="FF0000"/>
              </a:solidFill>
            </a:endParaRPr>
          </a:p>
          <a:p>
            <a:pPr marL="0" indent="0">
              <a:buNone/>
            </a:pPr>
            <a:endParaRPr lang="en-ZA" sz="1800" dirty="0"/>
          </a:p>
          <a:p>
            <a:pPr marL="0" indent="0">
              <a:buNone/>
            </a:pPr>
            <a:r>
              <a:rPr lang="en-ZA" sz="3200" dirty="0"/>
              <a:t>. Wide circulation as story was published in print and online versions of the paper </a:t>
            </a:r>
          </a:p>
          <a:p>
            <a:pPr marL="0" indent="0">
              <a:buNone/>
            </a:pPr>
            <a:endParaRPr lang="en-ZA" sz="3200" dirty="0"/>
          </a:p>
          <a:p>
            <a:pPr marL="0" indent="0">
              <a:buNone/>
            </a:pPr>
            <a:r>
              <a:rPr lang="en-ZA" sz="3200" dirty="0"/>
              <a:t>. Gender Commission announced that it would be engaging in a number of programmes to promote women political participation showing the importance of the subject of the story. </a:t>
            </a:r>
          </a:p>
          <a:p>
            <a:pPr marL="0" indent="0">
              <a:buNone/>
            </a:pPr>
            <a:endParaRPr lang="en-ZA" sz="3200" dirty="0"/>
          </a:p>
          <a:p>
            <a:pPr marL="0" indent="0">
              <a:buNone/>
            </a:pPr>
            <a:r>
              <a:rPr lang="en-ZA" sz="3200" dirty="0"/>
              <a:t>. shared the story on my social media platforms and also sent the link on a number of WhatsApp groups</a:t>
            </a:r>
            <a:endParaRPr lang="en-US" dirty="0"/>
          </a:p>
          <a:p>
            <a:r>
              <a:rPr lang="en-US" dirty="0"/>
              <a:t>. Wide circulation as story was published in print and online versions of the paper </a:t>
            </a:r>
          </a:p>
          <a:p>
            <a:endParaRPr lang="en-US" dirty="0"/>
          </a:p>
          <a:p>
            <a:r>
              <a:rPr lang="en-US" dirty="0"/>
              <a:t>. Gender Commission announced that it would be engaging in a number of programmes to promote women political participation showing the importance of the subject of the story. </a:t>
            </a:r>
          </a:p>
          <a:p>
            <a:endParaRPr lang="en-US" dirty="0"/>
          </a:p>
          <a:p>
            <a:r>
              <a:rPr lang="en-US" dirty="0"/>
              <a:t>. shared the story on my social media platforms and also sent the link on a number of WhatsApp groups </a:t>
            </a:r>
          </a:p>
        </p:txBody>
      </p:sp>
    </p:spTree>
    <p:extLst>
      <p:ext uri="{BB962C8B-B14F-4D97-AF65-F5344CB8AC3E}">
        <p14:creationId xmlns:p14="http://schemas.microsoft.com/office/powerpoint/2010/main" val="3299537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Feedback</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
        <p:nvSpPr>
          <p:cNvPr id="4" name="Content Placeholder 3"/>
          <p:cNvSpPr>
            <a:spLocks noGrp="1"/>
          </p:cNvSpPr>
          <p:nvPr>
            <p:ph idx="1"/>
          </p:nvPr>
        </p:nvSpPr>
        <p:spPr>
          <a:xfrm>
            <a:off x="457200" y="1293386"/>
            <a:ext cx="4876800" cy="4832778"/>
          </a:xfrm>
        </p:spPr>
        <p:txBody>
          <a:bodyPr>
            <a:normAutofit/>
          </a:bodyPr>
          <a:lstStyle/>
          <a:p>
            <a:pPr marL="0" indent="0">
              <a:buNone/>
            </a:pPr>
            <a:r>
              <a:rPr lang="en-US" dirty="0"/>
              <a:t> </a:t>
            </a:r>
          </a:p>
          <a:p>
            <a:endParaRPr lang="en-US" dirty="0"/>
          </a:p>
        </p:txBody>
      </p:sp>
      <p:pic>
        <p:nvPicPr>
          <p:cNvPr id="3" name="Picture 2">
            <a:extLst>
              <a:ext uri="{FF2B5EF4-FFF2-40B4-BE49-F238E27FC236}">
                <a16:creationId xmlns:a16="http://schemas.microsoft.com/office/drawing/2014/main" id="{B978FD70-3D8D-4F34-9FFC-036A7714FAB3}"/>
              </a:ext>
            </a:extLst>
          </p:cNvPr>
          <p:cNvPicPr>
            <a:picLocks noChangeAspect="1"/>
          </p:cNvPicPr>
          <p:nvPr/>
        </p:nvPicPr>
        <p:blipFill>
          <a:blip r:embed="rId2"/>
          <a:stretch>
            <a:fillRect/>
          </a:stretch>
        </p:blipFill>
        <p:spPr>
          <a:xfrm>
            <a:off x="5334000" y="1143001"/>
            <a:ext cx="3505504" cy="5105400"/>
          </a:xfrm>
          <a:prstGeom prst="rect">
            <a:avLst/>
          </a:prstGeom>
        </p:spPr>
      </p:pic>
      <p:sp>
        <p:nvSpPr>
          <p:cNvPr id="7" name="TextBox 6">
            <a:extLst>
              <a:ext uri="{FF2B5EF4-FFF2-40B4-BE49-F238E27FC236}">
                <a16:creationId xmlns:a16="http://schemas.microsoft.com/office/drawing/2014/main" id="{56ABB6D9-48C9-4BFA-9959-E305D25A23AB}"/>
              </a:ext>
            </a:extLst>
          </p:cNvPr>
          <p:cNvSpPr txBox="1"/>
          <p:nvPr/>
        </p:nvSpPr>
        <p:spPr>
          <a:xfrm>
            <a:off x="304497" y="2971800"/>
            <a:ext cx="5029503" cy="1477328"/>
          </a:xfrm>
          <a:prstGeom prst="rect">
            <a:avLst/>
          </a:prstGeom>
          <a:noFill/>
        </p:spPr>
        <p:txBody>
          <a:bodyPr wrap="square">
            <a:spAutoFit/>
          </a:bodyPr>
          <a:lstStyle/>
          <a:p>
            <a:r>
              <a:rPr lang="en-ZA" sz="1800" dirty="0">
                <a:solidFill>
                  <a:srgbClr val="FF0000"/>
                </a:solidFill>
              </a:rPr>
              <a:t>“Thank you Nduduzo for such an important story. It raises serious issues related to our empowerment, let this not be the last article on such matters.”- message from Elizabeth Masuku  (MP under Women’s quota).</a:t>
            </a:r>
          </a:p>
        </p:txBody>
      </p:sp>
    </p:spTree>
    <p:extLst>
      <p:ext uri="{BB962C8B-B14F-4D97-AF65-F5344CB8AC3E}">
        <p14:creationId xmlns:p14="http://schemas.microsoft.com/office/powerpoint/2010/main" val="2096404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DEBEF528DE16548B957BB7042E9D1C8" ma:contentTypeVersion="12" ma:contentTypeDescription="Create a new document." ma:contentTypeScope="" ma:versionID="c55f69f5e31d41b0862467d8dffb8b42">
  <xsd:schema xmlns:xsd="http://www.w3.org/2001/XMLSchema" xmlns:xs="http://www.w3.org/2001/XMLSchema" xmlns:p="http://schemas.microsoft.com/office/2006/metadata/properties" xmlns:ns2="7d8f7305-54e1-40a5-b0ce-b1390c185bfd" xmlns:ns3="5c72703c-1067-4fa7-89cc-ef245258de7b" targetNamespace="http://schemas.microsoft.com/office/2006/metadata/properties" ma:root="true" ma:fieldsID="fc86481d87a3af293b3eb649ca07f9ef" ns2:_="" ns3:_="">
    <xsd:import namespace="7d8f7305-54e1-40a5-b0ce-b1390c185bfd"/>
    <xsd:import namespace="5c72703c-1067-4fa7-89cc-ef245258de7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8f7305-54e1-40a5-b0ce-b1390c185b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C34D8A-9A1F-43E7-AE62-A54EFADF8B89}">
  <ds:schemaRefs>
    <ds:schemaRef ds:uri="http://schemas.microsoft.com/sharepoint/v3/contenttype/forms"/>
  </ds:schemaRefs>
</ds:datastoreItem>
</file>

<file path=customXml/itemProps2.xml><?xml version="1.0" encoding="utf-8"?>
<ds:datastoreItem xmlns:ds="http://schemas.openxmlformats.org/officeDocument/2006/customXml" ds:itemID="{E556A4A2-6AB2-4ECD-8135-82A175DD6007}">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16E7816-BA68-4FBA-BA76-43BD18FB23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8f7305-54e1-40a5-b0ce-b1390c185bfd"/>
    <ds:schemaRef ds:uri="5c72703c-1067-4fa7-89cc-ef245258de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3331</TotalTime>
  <Words>1101</Words>
  <Application>Microsoft Office PowerPoint</Application>
  <PresentationFormat>On-screen Show (4:3)</PresentationFormat>
  <Paragraphs>95</Paragraphs>
  <Slides>10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Tahoma</vt:lpstr>
      <vt:lpstr>Office Theme</vt:lpstr>
      <vt:lpstr>PowerPoint Presentation</vt:lpstr>
      <vt:lpstr>SYNOPSIS</vt:lpstr>
      <vt:lpstr>Background</vt:lpstr>
      <vt:lpstr>Key Objectives</vt:lpstr>
      <vt:lpstr>Target audience</vt:lpstr>
      <vt:lpstr>Sources and accessibility</vt:lpstr>
      <vt:lpstr>Challenges encountered in putting the story together</vt:lpstr>
      <vt:lpstr>Impact</vt:lpstr>
      <vt:lpstr>Feedback</vt:lpstr>
      <vt:lpstr>Follow up story published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vhai</dc:creator>
  <cp:lastModifiedBy>nduduzo tshuma</cp:lastModifiedBy>
  <cp:revision>105</cp:revision>
  <dcterms:created xsi:type="dcterms:W3CDTF">2014-03-06T12:27:13Z</dcterms:created>
  <dcterms:modified xsi:type="dcterms:W3CDTF">2022-03-04T13:22:47Z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0x0101003DEBEF528DE16548B957BB7042E9D1C8</vt:lpwstr>
  </property>
</Properties>
</file>