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57" r:id="rId6"/>
    <p:sldId id="286" r:id="rId7"/>
    <p:sldId id="258" r:id="rId8"/>
    <p:sldId id="287" r:id="rId9"/>
    <p:sldId id="288" r:id="rId10"/>
    <p:sldId id="292" r:id="rId11"/>
    <p:sldId id="289" r:id="rId12"/>
    <p:sldId id="290" r:id="rId13"/>
    <p:sldId id="291"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13" autoAdjust="0"/>
    <p:restoredTop sz="88810" autoAdjust="0"/>
  </p:normalViewPr>
  <p:slideViewPr>
    <p:cSldViewPr>
      <p:cViewPr varScale="1">
        <p:scale>
          <a:sx n="66" d="100"/>
          <a:sy n="66" d="100"/>
        </p:scale>
        <p:origin x="1512" y="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ZVARAYA TAPIWA - Local Action for Gender Justice  Zimbabwe Coordinator" userId="a6efff57-4fdb-4031-a99b-bc88ce5915cd" providerId="ADAL" clId="{ED459DC4-C9C5-412C-A7B5-EDF84470F869}"/>
    <pc:docChg chg="undo custSel modSld">
      <pc:chgData name="ZVARAYA TAPIWA - Local Action for Gender Justice  Zimbabwe Coordinator" userId="a6efff57-4fdb-4031-a99b-bc88ce5915cd" providerId="ADAL" clId="{ED459DC4-C9C5-412C-A7B5-EDF84470F869}" dt="2021-03-14T20:16:52.341" v="21" actId="6549"/>
      <pc:docMkLst>
        <pc:docMk/>
      </pc:docMkLst>
      <pc:sldChg chg="modSp mod">
        <pc:chgData name="ZVARAYA TAPIWA - Local Action for Gender Justice  Zimbabwe Coordinator" userId="a6efff57-4fdb-4031-a99b-bc88ce5915cd" providerId="ADAL" clId="{ED459DC4-C9C5-412C-A7B5-EDF84470F869}" dt="2021-03-14T20:16:52.341" v="21" actId="6549"/>
        <pc:sldMkLst>
          <pc:docMk/>
          <pc:sldMk cId="983321093" sldId="256"/>
        </pc:sldMkLst>
        <pc:spChg chg="mod">
          <ac:chgData name="ZVARAYA TAPIWA - Local Action for Gender Justice  Zimbabwe Coordinator" userId="a6efff57-4fdb-4031-a99b-bc88ce5915cd" providerId="ADAL" clId="{ED459DC4-C9C5-412C-A7B5-EDF84470F869}" dt="2021-03-14T20:16:52.341" v="21" actId="6549"/>
          <ac:spMkLst>
            <pc:docMk/>
            <pc:sldMk cId="983321093" sldId="256"/>
            <ac:spMk id="8" creationId="{00000000-0000-0000-0000-000000000000}"/>
          </ac:spMkLst>
        </pc:spChg>
      </pc:sldChg>
      <pc:sldChg chg="addSp delSp modSp mod modClrScheme chgLayout">
        <pc:chgData name="ZVARAYA TAPIWA - Local Action for Gender Justice  Zimbabwe Coordinator" userId="a6efff57-4fdb-4031-a99b-bc88ce5915cd" providerId="ADAL" clId="{ED459DC4-C9C5-412C-A7B5-EDF84470F869}" dt="2021-03-13T10:15:09.095" v="19" actId="14100"/>
        <pc:sldMkLst>
          <pc:docMk/>
          <pc:sldMk cId="3651572192" sldId="268"/>
        </pc:sldMkLst>
        <pc:spChg chg="mod ord">
          <ac:chgData name="ZVARAYA TAPIWA - Local Action for Gender Justice  Zimbabwe Coordinator" userId="a6efff57-4fdb-4031-a99b-bc88ce5915cd" providerId="ADAL" clId="{ED459DC4-C9C5-412C-A7B5-EDF84470F869}" dt="2021-03-13T10:14:31.538" v="9" actId="700"/>
          <ac:spMkLst>
            <pc:docMk/>
            <pc:sldMk cId="3651572192" sldId="268"/>
            <ac:spMk id="2" creationId="{00000000-0000-0000-0000-000000000000}"/>
          </ac:spMkLst>
        </pc:spChg>
        <pc:spChg chg="mod ord">
          <ac:chgData name="ZVARAYA TAPIWA - Local Action for Gender Justice  Zimbabwe Coordinator" userId="a6efff57-4fdb-4031-a99b-bc88ce5915cd" providerId="ADAL" clId="{ED459DC4-C9C5-412C-A7B5-EDF84470F869}" dt="2021-03-13T10:14:31.634" v="11" actId="27636"/>
          <ac:spMkLst>
            <pc:docMk/>
            <pc:sldMk cId="3651572192" sldId="268"/>
            <ac:spMk id="3" creationId="{00000000-0000-0000-0000-000000000000}"/>
          </ac:spMkLst>
        </pc:spChg>
        <pc:spChg chg="add del mod ord">
          <ac:chgData name="ZVARAYA TAPIWA - Local Action for Gender Justice  Zimbabwe Coordinator" userId="a6efff57-4fdb-4031-a99b-bc88ce5915cd" providerId="ADAL" clId="{ED459DC4-C9C5-412C-A7B5-EDF84470F869}" dt="2021-03-13T10:14:47.230" v="13" actId="931"/>
          <ac:spMkLst>
            <pc:docMk/>
            <pc:sldMk cId="3651572192" sldId="268"/>
            <ac:spMk id="7" creationId="{DCB4ACC4-8908-445F-9819-213BC608739E}"/>
          </ac:spMkLst>
        </pc:spChg>
        <pc:picChg chg="add del mod">
          <ac:chgData name="ZVARAYA TAPIWA - Local Action for Gender Justice  Zimbabwe Coordinator" userId="a6efff57-4fdb-4031-a99b-bc88ce5915cd" providerId="ADAL" clId="{ED459DC4-C9C5-412C-A7B5-EDF84470F869}" dt="2021-03-13T10:14:35.634" v="12" actId="478"/>
          <ac:picMkLst>
            <pc:docMk/>
            <pc:sldMk cId="3651572192" sldId="268"/>
            <ac:picMk id="6" creationId="{E328DF22-E2FB-4F25-9565-DDCD97C6B749}"/>
          </ac:picMkLst>
        </pc:picChg>
        <pc:picChg chg="add mod">
          <ac:chgData name="ZVARAYA TAPIWA - Local Action for Gender Justice  Zimbabwe Coordinator" userId="a6efff57-4fdb-4031-a99b-bc88ce5915cd" providerId="ADAL" clId="{ED459DC4-C9C5-412C-A7B5-EDF84470F869}" dt="2021-03-13T10:15:09.095" v="19" actId="14100"/>
          <ac:picMkLst>
            <pc:docMk/>
            <pc:sldMk cId="3651572192" sldId="268"/>
            <ac:picMk id="9" creationId="{739F2AAF-9B4C-4FD3-B9DF-B0CB4E71FBF9}"/>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512E3B3-6CA9-496F-AD0D-611DBF0AB6AA}" type="datetimeFigureOut">
              <a:rPr lang="en-GB" smtClean="0"/>
              <a:t>04/03/2022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8F08A61-444A-4D78-BFCE-76C93B9AAA26}" type="slidenum">
              <a:rPr lang="en-GB" smtClean="0"/>
              <a:t>‹#›</a:t>
            </a:fld>
            <a:endParaRPr lang="en-GB"/>
          </a:p>
        </p:txBody>
      </p:sp>
    </p:spTree>
    <p:extLst>
      <p:ext uri="{BB962C8B-B14F-4D97-AF65-F5344CB8AC3E}">
        <p14:creationId xmlns:p14="http://schemas.microsoft.com/office/powerpoint/2010/main" val="1319332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D8F08A61-444A-4D78-BFCE-76C93B9AAA26}" type="slidenum">
              <a:rPr lang="en-GB" smtClean="0"/>
              <a:t>1</a:t>
            </a:fld>
            <a:endParaRPr lang="en-GB"/>
          </a:p>
        </p:txBody>
      </p:sp>
    </p:spTree>
    <p:extLst>
      <p:ext uri="{BB962C8B-B14F-4D97-AF65-F5344CB8AC3E}">
        <p14:creationId xmlns:p14="http://schemas.microsoft.com/office/powerpoint/2010/main" val="337978983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2</a:t>
            </a:fld>
            <a:endParaRPr lang="en-GB"/>
          </a:p>
        </p:txBody>
      </p:sp>
    </p:spTree>
    <p:extLst>
      <p:ext uri="{BB962C8B-B14F-4D97-AF65-F5344CB8AC3E}">
        <p14:creationId xmlns:p14="http://schemas.microsoft.com/office/powerpoint/2010/main" val="12098297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8F08A61-444A-4D78-BFCE-76C93B9AAA26}" type="slidenum">
              <a:rPr lang="en-GB" smtClean="0"/>
              <a:t>3</a:t>
            </a:fld>
            <a:endParaRPr lang="en-GB"/>
          </a:p>
        </p:txBody>
      </p:sp>
    </p:spTree>
    <p:extLst>
      <p:ext uri="{BB962C8B-B14F-4D97-AF65-F5344CB8AC3E}">
        <p14:creationId xmlns:p14="http://schemas.microsoft.com/office/powerpoint/2010/main" val="4290614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ZW"/>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707455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6801628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ZW"/>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4091248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280989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ZW"/>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DB4485F-ED24-47DB-AFF9-387090B6200D}" type="datetimeFigureOut">
              <a:rPr lang="en-ZW" smtClean="0"/>
              <a:t>4/3/2022</a:t>
            </a:fld>
            <a:endParaRPr lang="en-ZW"/>
          </a:p>
        </p:txBody>
      </p:sp>
      <p:sp>
        <p:nvSpPr>
          <p:cNvPr id="5" name="Footer Placeholder 4"/>
          <p:cNvSpPr>
            <a:spLocks noGrp="1"/>
          </p:cNvSpPr>
          <p:nvPr>
            <p:ph type="ftr" sz="quarter" idx="11"/>
          </p:nvPr>
        </p:nvSpPr>
        <p:spPr/>
        <p:txBody>
          <a:bodyPr/>
          <a:lstStyle/>
          <a:p>
            <a:endParaRPr lang="en-ZW"/>
          </a:p>
        </p:txBody>
      </p:sp>
      <p:sp>
        <p:nvSpPr>
          <p:cNvPr id="6" name="Slide Number Placeholder 5"/>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928762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Date Placeholder 4"/>
          <p:cNvSpPr>
            <a:spLocks noGrp="1"/>
          </p:cNvSpPr>
          <p:nvPr>
            <p:ph type="dt" sz="half" idx="10"/>
          </p:nvPr>
        </p:nvSpPr>
        <p:spPr/>
        <p:txBody>
          <a:bodyPr/>
          <a:lstStyle/>
          <a:p>
            <a:fld id="{BDB4485F-ED24-47DB-AFF9-387090B6200D}" type="datetimeFigureOut">
              <a:rPr lang="en-ZW" smtClean="0"/>
              <a:t>4/3/2022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84428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ZW"/>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7" name="Date Placeholder 6"/>
          <p:cNvSpPr>
            <a:spLocks noGrp="1"/>
          </p:cNvSpPr>
          <p:nvPr>
            <p:ph type="dt" sz="half" idx="10"/>
          </p:nvPr>
        </p:nvSpPr>
        <p:spPr/>
        <p:txBody>
          <a:bodyPr/>
          <a:lstStyle/>
          <a:p>
            <a:fld id="{BDB4485F-ED24-47DB-AFF9-387090B6200D}" type="datetimeFigureOut">
              <a:rPr lang="en-ZW" smtClean="0"/>
              <a:t>4/3/2022</a:t>
            </a:fld>
            <a:endParaRPr lang="en-ZW"/>
          </a:p>
        </p:txBody>
      </p:sp>
      <p:sp>
        <p:nvSpPr>
          <p:cNvPr id="8" name="Footer Placeholder 7"/>
          <p:cNvSpPr>
            <a:spLocks noGrp="1"/>
          </p:cNvSpPr>
          <p:nvPr>
            <p:ph type="ftr" sz="quarter" idx="11"/>
          </p:nvPr>
        </p:nvSpPr>
        <p:spPr/>
        <p:txBody>
          <a:bodyPr/>
          <a:lstStyle/>
          <a:p>
            <a:endParaRPr lang="en-ZW"/>
          </a:p>
        </p:txBody>
      </p:sp>
      <p:sp>
        <p:nvSpPr>
          <p:cNvPr id="9" name="Slide Number Placeholder 8"/>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35666150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ZW"/>
          </a:p>
        </p:txBody>
      </p:sp>
      <p:sp>
        <p:nvSpPr>
          <p:cNvPr id="3" name="Date Placeholder 2"/>
          <p:cNvSpPr>
            <a:spLocks noGrp="1"/>
          </p:cNvSpPr>
          <p:nvPr>
            <p:ph type="dt" sz="half" idx="10"/>
          </p:nvPr>
        </p:nvSpPr>
        <p:spPr/>
        <p:txBody>
          <a:bodyPr/>
          <a:lstStyle/>
          <a:p>
            <a:fld id="{BDB4485F-ED24-47DB-AFF9-387090B6200D}" type="datetimeFigureOut">
              <a:rPr lang="en-ZW" smtClean="0"/>
              <a:t>4/3/2022</a:t>
            </a:fld>
            <a:endParaRPr lang="en-ZW"/>
          </a:p>
        </p:txBody>
      </p:sp>
      <p:sp>
        <p:nvSpPr>
          <p:cNvPr id="4" name="Footer Placeholder 3"/>
          <p:cNvSpPr>
            <a:spLocks noGrp="1"/>
          </p:cNvSpPr>
          <p:nvPr>
            <p:ph type="ftr" sz="quarter" idx="11"/>
          </p:nvPr>
        </p:nvSpPr>
        <p:spPr/>
        <p:txBody>
          <a:bodyPr/>
          <a:lstStyle/>
          <a:p>
            <a:endParaRPr lang="en-ZW"/>
          </a:p>
        </p:txBody>
      </p:sp>
      <p:sp>
        <p:nvSpPr>
          <p:cNvPr id="5" name="Slide Number Placeholder 4"/>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1828457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B4485F-ED24-47DB-AFF9-387090B6200D}" type="datetimeFigureOut">
              <a:rPr lang="en-ZW" smtClean="0"/>
              <a:t>4/3/2022</a:t>
            </a:fld>
            <a:endParaRPr lang="en-ZW"/>
          </a:p>
        </p:txBody>
      </p:sp>
      <p:sp>
        <p:nvSpPr>
          <p:cNvPr id="3" name="Footer Placeholder 2"/>
          <p:cNvSpPr>
            <a:spLocks noGrp="1"/>
          </p:cNvSpPr>
          <p:nvPr>
            <p:ph type="ftr" sz="quarter" idx="11"/>
          </p:nvPr>
        </p:nvSpPr>
        <p:spPr/>
        <p:txBody>
          <a:bodyPr/>
          <a:lstStyle/>
          <a:p>
            <a:endParaRPr lang="en-ZW"/>
          </a:p>
        </p:txBody>
      </p:sp>
      <p:sp>
        <p:nvSpPr>
          <p:cNvPr id="4" name="Slide Number Placeholder 3"/>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532978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ZW"/>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4/3/2022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1207318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ZW"/>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ZW"/>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DB4485F-ED24-47DB-AFF9-387090B6200D}" type="datetimeFigureOut">
              <a:rPr lang="en-ZW" smtClean="0"/>
              <a:t>4/3/2022</a:t>
            </a:fld>
            <a:endParaRPr lang="en-ZW"/>
          </a:p>
        </p:txBody>
      </p:sp>
      <p:sp>
        <p:nvSpPr>
          <p:cNvPr id="6" name="Footer Placeholder 5"/>
          <p:cNvSpPr>
            <a:spLocks noGrp="1"/>
          </p:cNvSpPr>
          <p:nvPr>
            <p:ph type="ftr" sz="quarter" idx="11"/>
          </p:nvPr>
        </p:nvSpPr>
        <p:spPr/>
        <p:txBody>
          <a:bodyPr/>
          <a:lstStyle/>
          <a:p>
            <a:endParaRPr lang="en-ZW"/>
          </a:p>
        </p:txBody>
      </p:sp>
      <p:sp>
        <p:nvSpPr>
          <p:cNvPr id="7" name="Slide Number Placeholder 6"/>
          <p:cNvSpPr>
            <a:spLocks noGrp="1"/>
          </p:cNvSpPr>
          <p:nvPr>
            <p:ph type="sldNum" sz="quarter" idx="12"/>
          </p:nvPr>
        </p:nvSpPr>
        <p:spPr/>
        <p:txBody>
          <a:bodyPr/>
          <a:lstStyle/>
          <a:p>
            <a:fld id="{6A8A6CC1-C62E-4793-9BAB-70F633D6ED53}" type="slidenum">
              <a:rPr lang="en-ZW" smtClean="0"/>
              <a:t>‹#›</a:t>
            </a:fld>
            <a:endParaRPr lang="en-ZW"/>
          </a:p>
        </p:txBody>
      </p:sp>
    </p:spTree>
    <p:extLst>
      <p:ext uri="{BB962C8B-B14F-4D97-AF65-F5344CB8AC3E}">
        <p14:creationId xmlns:p14="http://schemas.microsoft.com/office/powerpoint/2010/main" val="2051226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ZW"/>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W"/>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B4485F-ED24-47DB-AFF9-387090B6200D}" type="datetimeFigureOut">
              <a:rPr lang="en-ZW" smtClean="0"/>
              <a:t>4/3/2022</a:t>
            </a:fld>
            <a:endParaRPr lang="en-ZW"/>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ZW"/>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8A6CC1-C62E-4793-9BAB-70F633D6ED53}" type="slidenum">
              <a:rPr lang="en-ZW" smtClean="0"/>
              <a:t>‹#›</a:t>
            </a:fld>
            <a:endParaRPr lang="en-ZW"/>
          </a:p>
        </p:txBody>
      </p:sp>
    </p:spTree>
    <p:extLst>
      <p:ext uri="{BB962C8B-B14F-4D97-AF65-F5344CB8AC3E}">
        <p14:creationId xmlns:p14="http://schemas.microsoft.com/office/powerpoint/2010/main" val="31464914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762000" y="2971800"/>
            <a:ext cx="8153400" cy="2739211"/>
          </a:xfrm>
          <a:prstGeom prst="rect">
            <a:avLst/>
          </a:prstGeom>
          <a:noFill/>
        </p:spPr>
        <p:txBody>
          <a:bodyPr wrap="square" rtlCol="0">
            <a:spAutoFit/>
          </a:bodyPr>
          <a:lstStyle/>
          <a:p>
            <a:pPr algn="ctr"/>
            <a:r>
              <a:rPr lang="en-US" sz="3600" b="1" dirty="0" smtClean="0">
                <a:latin typeface="Tahoma" panose="020B0604030504040204" pitchFamily="34" charset="0"/>
                <a:ea typeface="Times New Roman" panose="02020603050405020304" pitchFamily="18" charset="0"/>
              </a:rPr>
              <a:t>Regional Media training on Women’s Political Participation </a:t>
            </a:r>
            <a:endParaRPr lang="en-ZW" sz="4400" b="1" dirty="0"/>
          </a:p>
          <a:p>
            <a:pPr algn="ctr"/>
            <a:r>
              <a:rPr lang="en-ZW" sz="2000" dirty="0" smtClean="0"/>
              <a:t>Johannesburg, South Africa , 7-9 March 2022, </a:t>
            </a:r>
            <a:r>
              <a:rPr lang="en-ZW" sz="2000" b="1" dirty="0" smtClean="0">
                <a:solidFill>
                  <a:srgbClr val="FF0000"/>
                </a:solidFill>
              </a:rPr>
              <a:t>Lomalangeni Dlamini</a:t>
            </a:r>
            <a:endParaRPr lang="en-ZW" sz="2000" b="1" dirty="0">
              <a:solidFill>
                <a:srgbClr val="FF0000"/>
              </a:solidFill>
            </a:endParaRPr>
          </a:p>
          <a:p>
            <a:pPr algn="ctr"/>
            <a:endParaRPr lang="en-ZW" sz="2000" dirty="0"/>
          </a:p>
          <a:p>
            <a:pPr algn="ctr"/>
            <a:r>
              <a:rPr lang="en-US" sz="2000" dirty="0" smtClean="0"/>
              <a:t>‘Virtuous Woman’</a:t>
            </a:r>
            <a:endParaRPr lang="en-US" sz="2000" dirty="0"/>
          </a:p>
          <a:p>
            <a:pPr algn="ctr"/>
            <a:r>
              <a:rPr lang="en-US" sz="2000" dirty="0" smtClean="0"/>
              <a:t>Broadcast </a:t>
            </a:r>
            <a:r>
              <a:rPr lang="en-US" sz="2000" dirty="0"/>
              <a:t>on </a:t>
            </a:r>
            <a:r>
              <a:rPr lang="en-US" sz="2000" dirty="0" smtClean="0"/>
              <a:t>: </a:t>
            </a:r>
            <a:r>
              <a:rPr lang="en-US" sz="2000" dirty="0" smtClean="0">
                <a:solidFill>
                  <a:srgbClr val="FF0000"/>
                </a:solidFill>
              </a:rPr>
              <a:t>18 February </a:t>
            </a:r>
          </a:p>
          <a:p>
            <a:pPr algn="ctr"/>
            <a:r>
              <a:rPr lang="en-US" sz="2000" dirty="0" smtClean="0"/>
              <a:t>Follow up story published/broadcast on :</a:t>
            </a:r>
            <a:endParaRPr lang="en-ZW" sz="2000" dirty="0">
              <a:solidFill>
                <a:srgbClr val="FF0000"/>
              </a:solidFill>
            </a:endParaRPr>
          </a:p>
        </p:txBody>
      </p:sp>
      <p:sp>
        <p:nvSpPr>
          <p:cNvPr id="11" name="TextBox 10"/>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solidFill>
                  <a:schemeClr val="bg1"/>
                </a:solidFill>
                <a:latin typeface="Tahoma" panose="020B0604030504040204" pitchFamily="34" charset="0"/>
                <a:cs typeface="Times New Roman" panose="02020603050405020304" pitchFamily="18" charset="0"/>
              </a:rPr>
              <a:t>“Enhancing Women's Political Participation through media</a:t>
            </a:r>
            <a:r>
              <a:rPr lang="en-ZA" sz="2400" b="1" i="1" dirty="0" smtClean="0">
                <a:solidFill>
                  <a:schemeClr val="bg1"/>
                </a:solidFill>
                <a:latin typeface="Tahoma" panose="020B0604030504040204" pitchFamily="34" charset="0"/>
                <a:ea typeface="Calibri" panose="020F0502020204030204" pitchFamily="34" charset="0"/>
                <a:cs typeface="Times New Roman" panose="02020603050405020304" pitchFamily="18" charset="0"/>
              </a:rPr>
              <a:t>.</a:t>
            </a:r>
            <a:r>
              <a:rPr lang="en-GB" sz="2400" b="1" i="1" dirty="0">
                <a:solidFill>
                  <a:schemeClr val="bg1"/>
                </a:solidFill>
              </a:rPr>
              <a:t>”</a:t>
            </a:r>
            <a:r>
              <a:rPr lang="en-GB" sz="2400" i="1" dirty="0">
                <a:solidFill>
                  <a:schemeClr val="bg1"/>
                </a:solidFill>
              </a:rPr>
              <a:t> </a:t>
            </a:r>
            <a:endParaRPr lang="en-ZW" sz="2400" dirty="0">
              <a:solidFill>
                <a:schemeClr val="bg1"/>
              </a:solidFill>
            </a:endParaRPr>
          </a:p>
        </p:txBody>
      </p:sp>
      <p:pic>
        <p:nvPicPr>
          <p:cNvPr id="9" name="Picture 8" descr="Image"/>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790223" y="640844"/>
            <a:ext cx="1629377" cy="1239194"/>
          </a:xfrm>
          <a:prstGeom prst="rect">
            <a:avLst/>
          </a:prstGeom>
          <a:noFill/>
          <a:ln>
            <a:noFill/>
          </a:ln>
        </p:spPr>
      </p:pic>
      <p:pic>
        <p:nvPicPr>
          <p:cNvPr id="13" name="Picture 12" descr="Embassy of Sweden in Ethiopia — Government Body from Ethiopia — Public  Administration sector — DevelopmentAid"/>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43000" y="381000"/>
            <a:ext cx="1295400" cy="1437640"/>
          </a:xfrm>
          <a:prstGeom prst="rect">
            <a:avLst/>
          </a:prstGeom>
          <a:noFill/>
          <a:ln>
            <a:noFill/>
          </a:ln>
        </p:spPr>
      </p:pic>
      <p:pic>
        <p:nvPicPr>
          <p:cNvPr id="14" name="Picture 13" descr="https://www.onlinevolunteering.org/sites/default/files/application_docs/logos/24304.jpg"/>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02546" y="597450"/>
            <a:ext cx="1644650" cy="994580"/>
          </a:xfrm>
          <a:prstGeom prst="rect">
            <a:avLst/>
          </a:prstGeom>
          <a:noFill/>
          <a:ln>
            <a:noFill/>
          </a:ln>
        </p:spPr>
      </p:pic>
      <p:pic>
        <p:nvPicPr>
          <p:cNvPr id="15" name="Picture 14"/>
          <p:cNvPicPr/>
          <p:nvPr/>
        </p:nvPicPr>
        <p:blipFill>
          <a:blip r:embed="rId6" cstate="print">
            <a:extLst>
              <a:ext uri="{28A0092B-C50C-407E-A947-70E740481C1C}">
                <a14:useLocalDpi xmlns:a14="http://schemas.microsoft.com/office/drawing/2010/main" val="0"/>
              </a:ext>
            </a:extLst>
          </a:blip>
          <a:stretch>
            <a:fillRect/>
          </a:stretch>
        </p:blipFill>
        <p:spPr>
          <a:xfrm>
            <a:off x="6247196" y="640844"/>
            <a:ext cx="2588172" cy="964324"/>
          </a:xfrm>
          <a:prstGeom prst="rect">
            <a:avLst/>
          </a:prstGeom>
        </p:spPr>
      </p:pic>
    </p:spTree>
    <p:extLst>
      <p:ext uri="{BB962C8B-B14F-4D97-AF65-F5344CB8AC3E}">
        <p14:creationId xmlns:p14="http://schemas.microsoft.com/office/powerpoint/2010/main" val="983321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Follow up story published </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a:latin typeface="Tahoma" panose="020B0604030504040204" pitchFamily="34" charset="0"/>
                <a:cs typeface="Times New Roman" panose="02020603050405020304" pitchFamily="18" charset="0"/>
              </a:rPr>
              <a:t>Enhancing </a:t>
            </a:r>
            <a:r>
              <a:rPr lang="en-ZA" sz="2400" b="1" i="1"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r>
              <a:rPr lang="en-US" dirty="0" smtClean="0"/>
              <a:t>‘Challenges </a:t>
            </a:r>
            <a:r>
              <a:rPr lang="en-US" dirty="0" smtClean="0"/>
              <a:t>faced by women in </a:t>
            </a:r>
            <a:r>
              <a:rPr lang="en-US" dirty="0" smtClean="0"/>
              <a:t>politics’. </a:t>
            </a:r>
            <a:endParaRPr lang="en-US" dirty="0"/>
          </a:p>
        </p:txBody>
      </p:sp>
    </p:spTree>
    <p:extLst>
      <p:ext uri="{BB962C8B-B14F-4D97-AF65-F5344CB8AC3E}">
        <p14:creationId xmlns:p14="http://schemas.microsoft.com/office/powerpoint/2010/main" val="28630823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a:t>SYNOPSIS</a:t>
            </a:r>
          </a:p>
        </p:txBody>
      </p:sp>
      <p:sp>
        <p:nvSpPr>
          <p:cNvPr id="5" name="Content Placeholder 4"/>
          <p:cNvSpPr>
            <a:spLocks noGrp="1"/>
          </p:cNvSpPr>
          <p:nvPr>
            <p:ph idx="1"/>
          </p:nvPr>
        </p:nvSpPr>
        <p:spPr>
          <a:xfrm>
            <a:off x="457200" y="914400"/>
            <a:ext cx="8229600" cy="5211763"/>
          </a:xfrm>
        </p:spPr>
        <p:txBody>
          <a:bodyPr>
            <a:normAutofit fontScale="77500" lnSpcReduction="20000"/>
          </a:bodyPr>
          <a:lstStyle/>
          <a:p>
            <a:r>
              <a:rPr lang="en-GB" sz="2400" dirty="0"/>
              <a:t>Voice of the Church is a Christian Radio based in the hub of the Kingdom of Eswatini.</a:t>
            </a:r>
          </a:p>
          <a:p>
            <a:r>
              <a:rPr lang="en-GB" sz="2400" dirty="0" smtClean="0"/>
              <a:t>Produce </a:t>
            </a:r>
            <a:r>
              <a:rPr lang="en-GB" sz="2400" dirty="0"/>
              <a:t>a 30 minute radio programme (</a:t>
            </a:r>
            <a:r>
              <a:rPr lang="en-GB" sz="2400" dirty="0" err="1"/>
              <a:t>Luju</a:t>
            </a:r>
            <a:r>
              <a:rPr lang="en-GB" sz="2400" dirty="0"/>
              <a:t> </a:t>
            </a:r>
            <a:r>
              <a:rPr lang="en-GB" sz="2400" dirty="0" err="1"/>
              <a:t>Lolubulalako</a:t>
            </a:r>
            <a:r>
              <a:rPr lang="en-GB" sz="2400" dirty="0"/>
              <a:t>), aired Thursdays from 5:30 pm to 6:00pm  addressing social ills and bringing a lasting solution.  </a:t>
            </a:r>
          </a:p>
          <a:p>
            <a:r>
              <a:rPr lang="en-GB" sz="2400" dirty="0"/>
              <a:t>Virtuous Woman is a topic that was aired on Feb 18 profiling two women who successfully campaigned for national elections and won; MP and a former MP. 2 Advocates from the </a:t>
            </a:r>
            <a:r>
              <a:rPr lang="en-GB" sz="2400" dirty="0" err="1"/>
              <a:t>MoJ</a:t>
            </a:r>
            <a:endParaRPr lang="en-GB" sz="2400" dirty="0"/>
          </a:p>
          <a:p>
            <a:r>
              <a:rPr lang="en-GB" sz="2400" dirty="0"/>
              <a:t>Women have made their presence felt in almost every field and Politics is no exception.</a:t>
            </a:r>
          </a:p>
          <a:p>
            <a:r>
              <a:rPr lang="en-GB" sz="2400" dirty="0"/>
              <a:t>Unleashing the talent of women can bring powerful positive change and increase the likelihood of better outcomes for us all.</a:t>
            </a:r>
          </a:p>
          <a:p>
            <a:r>
              <a:rPr lang="en-GB" sz="2400" dirty="0"/>
              <a:t>Need to encourage more women and support them thus emphasizing the importance of gender equality in political representation.</a:t>
            </a:r>
          </a:p>
          <a:p>
            <a:r>
              <a:rPr lang="en-GB" sz="2400" dirty="0"/>
              <a:t>Give women a platform to share their experiences and success stories.</a:t>
            </a:r>
          </a:p>
          <a:p>
            <a:r>
              <a:rPr lang="en-GB" sz="2400" dirty="0"/>
              <a:t>Women realizing their full potential, sharing of inspiring stories of successful women in politics and more.</a:t>
            </a:r>
          </a:p>
          <a:p>
            <a:r>
              <a:rPr lang="en-GB" sz="2400" dirty="0"/>
              <a:t>Change is possible if political commitment, adequate legal and policy framework is in place to provide a level playing field for both men and women</a:t>
            </a:r>
          </a:p>
          <a:p>
            <a:endParaRPr lang="en-ZW" sz="2600" dirty="0"/>
          </a:p>
        </p:txBody>
      </p:sp>
      <p:sp>
        <p:nvSpPr>
          <p:cNvPr id="7" name="TextBox 6"/>
          <p:cNvSpPr txBox="1"/>
          <p:nvPr/>
        </p:nvSpPr>
        <p:spPr>
          <a:xfrm>
            <a:off x="0" y="635735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a:t>
            </a:r>
            <a:r>
              <a:rPr lang="en-ZA" sz="2400" b="1" i="1" dirty="0" smtClean="0">
                <a:latin typeface="Tahoma" panose="020B0604030504040204" pitchFamily="34" charset="0"/>
                <a:cs typeface="Times New Roman" panose="02020603050405020304" pitchFamily="18" charset="0"/>
              </a:rPr>
              <a:t>media”</a:t>
            </a:r>
            <a:endParaRPr lang="en-ZW" sz="2400" dirty="0"/>
          </a:p>
        </p:txBody>
      </p:sp>
    </p:spTree>
    <p:extLst>
      <p:ext uri="{BB962C8B-B14F-4D97-AF65-F5344CB8AC3E}">
        <p14:creationId xmlns:p14="http://schemas.microsoft.com/office/powerpoint/2010/main" val="1545902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
            <a:ext cx="8229600" cy="762000"/>
          </a:xfrm>
        </p:spPr>
        <p:txBody>
          <a:bodyPr>
            <a:normAutofit/>
          </a:bodyPr>
          <a:lstStyle/>
          <a:p>
            <a:r>
              <a:rPr lang="en-ZW" b="1" dirty="0" smtClean="0"/>
              <a:t>Background</a:t>
            </a:r>
            <a:endParaRPr lang="en-ZW" b="1" dirty="0"/>
          </a:p>
        </p:txBody>
      </p:sp>
      <p:sp>
        <p:nvSpPr>
          <p:cNvPr id="5" name="Content Placeholder 4"/>
          <p:cNvSpPr>
            <a:spLocks noGrp="1"/>
          </p:cNvSpPr>
          <p:nvPr>
            <p:ph idx="1"/>
          </p:nvPr>
        </p:nvSpPr>
        <p:spPr>
          <a:xfrm>
            <a:off x="457200" y="914400"/>
            <a:ext cx="8229600" cy="5211763"/>
          </a:xfrm>
        </p:spPr>
        <p:txBody>
          <a:bodyPr>
            <a:normAutofit/>
          </a:bodyPr>
          <a:lstStyle/>
          <a:p>
            <a:r>
              <a:rPr lang="en-GB" sz="2600" dirty="0"/>
              <a:t>Changing the narrative on WPP - transforming gender norms, beliefs and perceptions as well as raising awareness about women’s key role political participation and leadership. </a:t>
            </a:r>
          </a:p>
          <a:p>
            <a:r>
              <a:rPr lang="en-GB" sz="2600" dirty="0"/>
              <a:t>To increase women participation in politics, to positively and objectively portray them as credible and effective political leaders and participants. </a:t>
            </a:r>
          </a:p>
          <a:p>
            <a:r>
              <a:rPr lang="en-GB" sz="2600" dirty="0" smtClean="0"/>
              <a:t>To </a:t>
            </a:r>
            <a:r>
              <a:rPr lang="en-GB" sz="2600" dirty="0"/>
              <a:t>serve as a platform for the exchange of ideas and opinions between the program host, guest speakers/ resource persons and the listeners.</a:t>
            </a:r>
          </a:p>
          <a:p>
            <a:endParaRPr lang="en-ZW" sz="2600" dirty="0"/>
          </a:p>
        </p:txBody>
      </p:sp>
      <p:sp>
        <p:nvSpPr>
          <p:cNvPr id="7" name="TextBox 6"/>
          <p:cNvSpPr txBox="1"/>
          <p:nvPr/>
        </p:nvSpPr>
        <p:spPr>
          <a:xfrm>
            <a:off x="0" y="635735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Tree>
    <p:extLst>
      <p:ext uri="{BB962C8B-B14F-4D97-AF65-F5344CB8AC3E}">
        <p14:creationId xmlns:p14="http://schemas.microsoft.com/office/powerpoint/2010/main" val="2876227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a:t>Key Objectives</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latin typeface="Tahoma" panose="020B0604030504040204" pitchFamily="34" charset="0"/>
                <a:cs typeface="Times New Roman" panose="02020603050405020304" pitchFamily="18" charset="0"/>
              </a:rPr>
              <a:t>“Enhancing Women’s </a:t>
            </a:r>
            <a:r>
              <a:rPr lang="en-ZA" sz="2400" b="1" i="1" dirty="0">
                <a:latin typeface="Tahoma" panose="020B0604030504040204" pitchFamily="34" charset="0"/>
                <a:cs typeface="Times New Roman" panose="02020603050405020304" pitchFamily="18" charset="0"/>
              </a:rPr>
              <a:t>Political Participation through </a:t>
            </a:r>
            <a:r>
              <a:rPr lang="en-ZA" sz="2400" b="1" i="1" dirty="0" smtClean="0">
                <a:latin typeface="Tahoma" panose="020B0604030504040204" pitchFamily="34" charset="0"/>
                <a:cs typeface="Times New Roman" panose="02020603050405020304" pitchFamily="18" charset="0"/>
              </a:rPr>
              <a:t>media”</a:t>
            </a:r>
            <a:endParaRPr lang="en-ZW" sz="2400" dirty="0"/>
          </a:p>
        </p:txBody>
      </p:sp>
      <p:sp>
        <p:nvSpPr>
          <p:cNvPr id="4" name="Content Placeholder 3"/>
          <p:cNvSpPr>
            <a:spLocks noGrp="1"/>
          </p:cNvSpPr>
          <p:nvPr>
            <p:ph idx="1"/>
          </p:nvPr>
        </p:nvSpPr>
        <p:spPr/>
        <p:txBody>
          <a:bodyPr>
            <a:normAutofit/>
          </a:bodyPr>
          <a:lstStyle/>
          <a:p>
            <a:pPr lvl="0"/>
            <a:r>
              <a:rPr lang="en-ZA" dirty="0">
                <a:solidFill>
                  <a:prstClr val="black"/>
                </a:solidFill>
              </a:rPr>
              <a:t>To positively and objectively portray women as credible and effective political leaders.</a:t>
            </a:r>
          </a:p>
          <a:p>
            <a:pPr lvl="0"/>
            <a:r>
              <a:rPr lang="en-ZA" dirty="0">
                <a:solidFill>
                  <a:prstClr val="black"/>
                </a:solidFill>
              </a:rPr>
              <a:t>Change the political landscape in Eswatini.</a:t>
            </a:r>
          </a:p>
          <a:p>
            <a:pPr lvl="0"/>
            <a:r>
              <a:rPr lang="en-GB" dirty="0">
                <a:solidFill>
                  <a:prstClr val="black"/>
                </a:solidFill>
              </a:rPr>
              <a:t>Advancing the goal of gender equality in politics and governance.</a:t>
            </a:r>
            <a:endParaRPr lang="en-ZA" dirty="0">
              <a:solidFill>
                <a:prstClr val="black"/>
              </a:solidFill>
            </a:endParaRPr>
          </a:p>
          <a:p>
            <a:pPr lvl="0"/>
            <a:r>
              <a:rPr lang="en-ZA" dirty="0">
                <a:solidFill>
                  <a:prstClr val="black"/>
                </a:solidFill>
              </a:rPr>
              <a:t>Let women know their rights as enshrined in the constitution</a:t>
            </a:r>
            <a:endParaRPr lang="en-US" dirty="0"/>
          </a:p>
        </p:txBody>
      </p:sp>
    </p:spTree>
    <p:extLst>
      <p:ext uri="{BB962C8B-B14F-4D97-AF65-F5344CB8AC3E}">
        <p14:creationId xmlns:p14="http://schemas.microsoft.com/office/powerpoint/2010/main" val="12243576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Target audience</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r>
              <a:rPr lang="en-ZA" dirty="0"/>
              <a:t>Women, Home Makers, Mothers and Young Professionals between 30 &amp; 50 years old.</a:t>
            </a:r>
          </a:p>
          <a:p>
            <a:endParaRPr lang="en-US" dirty="0"/>
          </a:p>
        </p:txBody>
      </p:sp>
    </p:spTree>
    <p:extLst>
      <p:ext uri="{BB962C8B-B14F-4D97-AF65-F5344CB8AC3E}">
        <p14:creationId xmlns:p14="http://schemas.microsoft.com/office/powerpoint/2010/main" val="2030073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Sources </a:t>
            </a:r>
            <a:r>
              <a:rPr lang="en-ZW" sz="4900" b="1" smtClean="0"/>
              <a:t>and accessibility</a:t>
            </a:r>
            <a:endParaRPr lang="en-ZW" b="1" dirty="0"/>
          </a:p>
        </p:txBody>
      </p:sp>
      <p:sp>
        <p:nvSpPr>
          <p:cNvPr id="6" name="TextBox 5"/>
          <p:cNvSpPr txBox="1"/>
          <p:nvPr/>
        </p:nvSpPr>
        <p:spPr>
          <a:xfrm>
            <a:off x="0" y="6398786"/>
            <a:ext cx="9144000" cy="88267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smtClean="0">
                <a:latin typeface="Tahoma" panose="020B0604030504040204" pitchFamily="34" charset="0"/>
                <a:cs typeface="Times New Roman" panose="02020603050405020304" pitchFamily="18" charset="0"/>
              </a:rPr>
              <a:t>“Enhancing Women’s </a:t>
            </a:r>
            <a:r>
              <a:rPr lang="en-ZA" sz="2400" b="1" i="1" dirty="0">
                <a:latin typeface="Tahoma" panose="020B0604030504040204" pitchFamily="34" charset="0"/>
                <a:cs typeface="Times New Roman" panose="02020603050405020304" pitchFamily="18" charset="0"/>
              </a:rPr>
              <a:t>Political Participation through </a:t>
            </a:r>
            <a:r>
              <a:rPr lang="en-ZA" sz="2400" b="1" i="1" dirty="0" smtClean="0">
                <a:latin typeface="Tahoma" panose="020B0604030504040204" pitchFamily="34" charset="0"/>
                <a:cs typeface="Times New Roman" panose="02020603050405020304" pitchFamily="18" charset="0"/>
              </a:rPr>
              <a:t>media”</a:t>
            </a:r>
            <a:endParaRPr lang="en-ZW" sz="2400" dirty="0"/>
          </a:p>
        </p:txBody>
      </p:sp>
      <p:sp>
        <p:nvSpPr>
          <p:cNvPr id="4" name="Content Placeholder 3"/>
          <p:cNvSpPr>
            <a:spLocks noGrp="1"/>
          </p:cNvSpPr>
          <p:nvPr>
            <p:ph idx="1"/>
          </p:nvPr>
        </p:nvSpPr>
        <p:spPr/>
        <p:txBody>
          <a:bodyPr>
            <a:normAutofit fontScale="85000" lnSpcReduction="20000"/>
          </a:bodyPr>
          <a:lstStyle/>
          <a:p>
            <a:r>
              <a:rPr lang="en-ZA" dirty="0"/>
              <a:t>Ministry of Justice and Constitutional Affairs.</a:t>
            </a:r>
          </a:p>
          <a:p>
            <a:r>
              <a:rPr lang="en-ZA" dirty="0"/>
              <a:t>Constitution and available Bills.</a:t>
            </a:r>
          </a:p>
          <a:p>
            <a:r>
              <a:rPr lang="en-ZA" dirty="0"/>
              <a:t>Consumer affairs publications and press releases.</a:t>
            </a:r>
          </a:p>
          <a:p>
            <a:r>
              <a:rPr lang="en-ZA" dirty="0"/>
              <a:t>Female &amp; Male Pastors</a:t>
            </a:r>
          </a:p>
          <a:p>
            <a:r>
              <a:rPr lang="en-ZA" dirty="0"/>
              <a:t>General Public</a:t>
            </a:r>
          </a:p>
          <a:p>
            <a:r>
              <a:rPr lang="en-ZA" dirty="0" smtClean="0"/>
              <a:t>Programme: </a:t>
            </a:r>
            <a:r>
              <a:rPr lang="en-ZA" dirty="0"/>
              <a:t>3 </a:t>
            </a:r>
            <a:r>
              <a:rPr lang="en-ZA" dirty="0" smtClean="0"/>
              <a:t>females, 1 male</a:t>
            </a:r>
            <a:endParaRPr lang="en-ZA" dirty="0"/>
          </a:p>
          <a:p>
            <a:r>
              <a:rPr lang="en-ZA" dirty="0"/>
              <a:t>Member of Parliament,</a:t>
            </a:r>
          </a:p>
          <a:p>
            <a:r>
              <a:rPr lang="en-ZA" dirty="0"/>
              <a:t>Former Member of Parliament and CEO of an NGO (</a:t>
            </a:r>
            <a:r>
              <a:rPr lang="en-ZA" dirty="0" err="1"/>
              <a:t>Igungu</a:t>
            </a:r>
            <a:r>
              <a:rPr lang="en-ZA" dirty="0"/>
              <a:t> </a:t>
            </a:r>
            <a:r>
              <a:rPr lang="en-ZA" dirty="0" err="1"/>
              <a:t>Yematsemba</a:t>
            </a:r>
            <a:r>
              <a:rPr lang="en-ZA" dirty="0"/>
              <a:t>)</a:t>
            </a:r>
          </a:p>
          <a:p>
            <a:r>
              <a:rPr lang="en-ZA" dirty="0"/>
              <a:t>Male and Female Advocates from the Ministry of Justice and Constitutional Affairs</a:t>
            </a:r>
          </a:p>
          <a:p>
            <a:endParaRPr lang="en-US" dirty="0"/>
          </a:p>
        </p:txBody>
      </p:sp>
    </p:spTree>
    <p:extLst>
      <p:ext uri="{BB962C8B-B14F-4D97-AF65-F5344CB8AC3E}">
        <p14:creationId xmlns:p14="http://schemas.microsoft.com/office/powerpoint/2010/main" val="34814750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fontScale="90000"/>
          </a:bodyPr>
          <a:lstStyle/>
          <a:p>
            <a:r>
              <a:rPr lang="en-ZW" sz="4900" b="1" dirty="0" smtClean="0"/>
              <a:t>Challenges encountered in putting the story together</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a:bodyPr>
          <a:lstStyle/>
          <a:p>
            <a:r>
              <a:rPr lang="en-ZA" dirty="0"/>
              <a:t>Some women are still ‘shy’ to share their stories in the media.</a:t>
            </a:r>
          </a:p>
          <a:p>
            <a:r>
              <a:rPr lang="en-ZA" dirty="0"/>
              <a:t>Some Government Ministries  delay in responding (interviews, authority </a:t>
            </a:r>
            <a:r>
              <a:rPr lang="en-ZA" dirty="0" err="1"/>
              <a:t>etc</a:t>
            </a:r>
            <a:r>
              <a:rPr lang="en-ZA" dirty="0"/>
              <a:t>)</a:t>
            </a:r>
          </a:p>
          <a:p>
            <a:r>
              <a:rPr lang="en-ZA" dirty="0"/>
              <a:t>COVID </a:t>
            </a:r>
            <a:r>
              <a:rPr lang="en-ZA" dirty="0" smtClean="0"/>
              <a:t>limitations.</a:t>
            </a:r>
            <a:endParaRPr lang="en-ZA" dirty="0"/>
          </a:p>
          <a:p>
            <a:endParaRPr lang="en-US" dirty="0"/>
          </a:p>
        </p:txBody>
      </p:sp>
    </p:spTree>
    <p:extLst>
      <p:ext uri="{BB962C8B-B14F-4D97-AF65-F5344CB8AC3E}">
        <p14:creationId xmlns:p14="http://schemas.microsoft.com/office/powerpoint/2010/main" val="1152795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Impact</a:t>
            </a:r>
            <a:endParaRPr lang="en-ZW" b="1" dirty="0"/>
          </a:p>
        </p:txBody>
      </p:sp>
      <p:sp>
        <p:nvSpPr>
          <p:cNvPr id="6" name="TextBox 5"/>
          <p:cNvSpPr txBox="1"/>
          <p:nvPr/>
        </p:nvSpPr>
        <p:spPr>
          <a:xfrm>
            <a:off x="0" y="6398786"/>
            <a:ext cx="9144000" cy="466218"/>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err="1">
                <a:latin typeface="Tahoma" panose="020B0604030504040204" pitchFamily="34" charset="0"/>
                <a:cs typeface="Times New Roman" panose="02020603050405020304" pitchFamily="18" charset="0"/>
              </a:rPr>
              <a:t>Womens</a:t>
            </a:r>
            <a:r>
              <a:rPr lang="en-ZA" sz="2400" b="1" i="1" dirty="0">
                <a:latin typeface="Tahoma" panose="020B0604030504040204" pitchFamily="34" charset="0"/>
                <a:cs typeface="Times New Roman" panose="02020603050405020304" pitchFamily="18" charset="0"/>
              </a:rPr>
              <a:t> Political Participation through media</a:t>
            </a:r>
            <a:endParaRPr lang="en-ZW" sz="2400" dirty="0"/>
          </a:p>
        </p:txBody>
      </p:sp>
      <p:sp>
        <p:nvSpPr>
          <p:cNvPr id="4" name="Content Placeholder 3"/>
          <p:cNvSpPr>
            <a:spLocks noGrp="1"/>
          </p:cNvSpPr>
          <p:nvPr>
            <p:ph idx="1"/>
          </p:nvPr>
        </p:nvSpPr>
        <p:spPr/>
        <p:txBody>
          <a:bodyPr>
            <a:normAutofit fontScale="92500" lnSpcReduction="10000"/>
          </a:bodyPr>
          <a:lstStyle/>
          <a:p>
            <a:r>
              <a:rPr lang="en-US" dirty="0" smtClean="0"/>
              <a:t>The interviewed/resource people (stakeholders) appreciated VOC for such an initiative and they are willing to contribute more. </a:t>
            </a:r>
          </a:p>
          <a:p>
            <a:r>
              <a:rPr lang="en-US" dirty="0" smtClean="0"/>
              <a:t>Some listeners were empowered such that they are willing to participate in leadership positions.</a:t>
            </a:r>
          </a:p>
          <a:p>
            <a:r>
              <a:rPr lang="en-US" dirty="0" smtClean="0"/>
              <a:t>Listeners were encouraged to hear such </a:t>
            </a:r>
            <a:r>
              <a:rPr lang="en-US" dirty="0" err="1" smtClean="0"/>
              <a:t>programme</a:t>
            </a:r>
            <a:r>
              <a:rPr lang="en-US" dirty="0" smtClean="0"/>
              <a:t> on the Christian Radio station and requested that more such </a:t>
            </a:r>
            <a:r>
              <a:rPr lang="en-US" dirty="0" err="1" smtClean="0"/>
              <a:t>programmes</a:t>
            </a:r>
            <a:r>
              <a:rPr lang="en-US" dirty="0" smtClean="0"/>
              <a:t> should be aired (Credibility) </a:t>
            </a:r>
            <a:endParaRPr lang="en-US" dirty="0" smtClean="0"/>
          </a:p>
          <a:p>
            <a:r>
              <a:rPr lang="en-US" dirty="0" smtClean="0"/>
              <a:t> </a:t>
            </a:r>
            <a:endParaRPr lang="en-US" dirty="0"/>
          </a:p>
        </p:txBody>
      </p:sp>
    </p:spTree>
    <p:extLst>
      <p:ext uri="{BB962C8B-B14F-4D97-AF65-F5344CB8AC3E}">
        <p14:creationId xmlns:p14="http://schemas.microsoft.com/office/powerpoint/2010/main" val="32995376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62"/>
          </a:xfrm>
        </p:spPr>
        <p:txBody>
          <a:bodyPr>
            <a:normAutofit/>
          </a:bodyPr>
          <a:lstStyle/>
          <a:p>
            <a:r>
              <a:rPr lang="en-ZW" sz="4900" b="1" dirty="0" smtClean="0"/>
              <a:t>Feedback</a:t>
            </a:r>
            <a:endParaRPr lang="en-ZW" b="1" dirty="0"/>
          </a:p>
        </p:txBody>
      </p:sp>
      <p:sp>
        <p:nvSpPr>
          <p:cNvPr id="6" name="TextBox 5"/>
          <p:cNvSpPr txBox="1"/>
          <p:nvPr/>
        </p:nvSpPr>
        <p:spPr>
          <a:xfrm>
            <a:off x="0" y="6398786"/>
            <a:ext cx="9144000" cy="487506"/>
          </a:xfrm>
          <a:prstGeom prst="rect">
            <a:avLst/>
          </a:prstGeom>
          <a:solidFill>
            <a:schemeClr val="accent1">
              <a:lumMod val="75000"/>
            </a:schemeClr>
          </a:solidFill>
        </p:spPr>
        <p:style>
          <a:lnRef idx="0">
            <a:schemeClr val="accent3"/>
          </a:lnRef>
          <a:fillRef idx="3">
            <a:schemeClr val="accent3"/>
          </a:fillRef>
          <a:effectRef idx="3">
            <a:schemeClr val="accent3"/>
          </a:effectRef>
          <a:fontRef idx="minor">
            <a:schemeClr val="lt1"/>
          </a:fontRef>
        </p:style>
        <p:txBody>
          <a:bodyPr wrap="square" rtlCol="0">
            <a:spAutoFit/>
          </a:bodyPr>
          <a:lstStyle/>
          <a:p>
            <a:pPr algn="ctr">
              <a:lnSpc>
                <a:spcPct val="107000"/>
              </a:lnSpc>
              <a:spcAft>
                <a:spcPts val="0"/>
              </a:spcAft>
            </a:pPr>
            <a:r>
              <a:rPr lang="en-ZA" sz="2400" b="1" i="1" dirty="0">
                <a:latin typeface="Tahoma" panose="020B0604030504040204" pitchFamily="34" charset="0"/>
                <a:cs typeface="Times New Roman" panose="02020603050405020304" pitchFamily="18" charset="0"/>
              </a:rPr>
              <a:t>Enhancing </a:t>
            </a:r>
            <a:r>
              <a:rPr lang="en-ZA" sz="2400" b="1" i="1" dirty="0" smtClean="0">
                <a:latin typeface="Tahoma" panose="020B0604030504040204" pitchFamily="34" charset="0"/>
                <a:cs typeface="Times New Roman" panose="02020603050405020304" pitchFamily="18" charset="0"/>
              </a:rPr>
              <a:t>Women's </a:t>
            </a:r>
            <a:r>
              <a:rPr lang="en-ZA" sz="2400" b="1" i="1" dirty="0">
                <a:latin typeface="Tahoma" panose="020B0604030504040204" pitchFamily="34" charset="0"/>
                <a:cs typeface="Times New Roman" panose="02020603050405020304" pitchFamily="18" charset="0"/>
              </a:rPr>
              <a:t>Political Participation through media</a:t>
            </a:r>
            <a:endParaRPr lang="en-ZW" sz="2400" dirty="0"/>
          </a:p>
        </p:txBody>
      </p:sp>
      <p:sp>
        <p:nvSpPr>
          <p:cNvPr id="4" name="Content Placeholder 3"/>
          <p:cNvSpPr>
            <a:spLocks noGrp="1"/>
          </p:cNvSpPr>
          <p:nvPr>
            <p:ph idx="1"/>
          </p:nvPr>
        </p:nvSpPr>
        <p:spPr/>
        <p:txBody>
          <a:bodyPr>
            <a:normAutofit fontScale="92500"/>
          </a:bodyPr>
          <a:lstStyle/>
          <a:p>
            <a:r>
              <a:rPr lang="en-ZA" dirty="0"/>
              <a:t>Few women called to say they were motivated by the stories shared by the two women although some stated that they were still scared to take such huge responsibility (Member of Parliament</a:t>
            </a:r>
            <a:r>
              <a:rPr lang="en-ZA" dirty="0" smtClean="0"/>
              <a:t>)</a:t>
            </a:r>
          </a:p>
          <a:p>
            <a:r>
              <a:rPr lang="en-ZA" dirty="0" smtClean="0"/>
              <a:t>Some males still think women should be housewives for once they are placed in high positions they become ‘unruly</a:t>
            </a:r>
            <a:r>
              <a:rPr lang="en-ZA" dirty="0" smtClean="0"/>
              <a:t>’.</a:t>
            </a:r>
          </a:p>
          <a:p>
            <a:r>
              <a:rPr lang="en-ZA" dirty="0"/>
              <a:t>Phone-calls: asking that we do follow ups and conduct a call </a:t>
            </a:r>
            <a:r>
              <a:rPr lang="en-ZA" dirty="0" smtClean="0"/>
              <a:t>in.</a:t>
            </a:r>
            <a:endParaRPr lang="en-ZA" dirty="0"/>
          </a:p>
          <a:p>
            <a:endParaRPr lang="en-US" dirty="0"/>
          </a:p>
        </p:txBody>
      </p:sp>
    </p:spTree>
    <p:extLst>
      <p:ext uri="{BB962C8B-B14F-4D97-AF65-F5344CB8AC3E}">
        <p14:creationId xmlns:p14="http://schemas.microsoft.com/office/powerpoint/2010/main" val="20964040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EBEF528DE16548B957BB7042E9D1C8" ma:contentTypeVersion="12" ma:contentTypeDescription="Create a new document." ma:contentTypeScope="" ma:versionID="c55f69f5e31d41b0862467d8dffb8b42">
  <xsd:schema xmlns:xsd="http://www.w3.org/2001/XMLSchema" xmlns:xs="http://www.w3.org/2001/XMLSchema" xmlns:p="http://schemas.microsoft.com/office/2006/metadata/properties" xmlns:ns2="7d8f7305-54e1-40a5-b0ce-b1390c185bfd" xmlns:ns3="5c72703c-1067-4fa7-89cc-ef245258de7b" targetNamespace="http://schemas.microsoft.com/office/2006/metadata/properties" ma:root="true" ma:fieldsID="fc86481d87a3af293b3eb649ca07f9ef" ns2:_="" ns3:_="">
    <xsd:import namespace="7d8f7305-54e1-40a5-b0ce-b1390c185bfd"/>
    <xsd:import namespace="5c72703c-1067-4fa7-89cc-ef245258de7b"/>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d8f7305-54e1-40a5-b0ce-b1390c185bf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5c72703c-1067-4fa7-89cc-ef245258de7b"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556A4A2-6AB2-4ECD-8135-82A175DD6007}">
  <ds:schemaRefs>
    <ds:schemaRef ds:uri="http://schemas.microsoft.com/office/infopath/2007/PartnerControls"/>
    <ds:schemaRef ds:uri="http://purl.org/dc/terms/"/>
    <ds:schemaRef ds:uri="http://schemas.microsoft.com/office/2006/metadata/properties"/>
    <ds:schemaRef ds:uri="7d8f7305-54e1-40a5-b0ce-b1390c185bfd"/>
    <ds:schemaRef ds:uri="http://schemas.microsoft.com/office/2006/documentManagement/types"/>
    <ds:schemaRef ds:uri="5c72703c-1067-4fa7-89cc-ef245258de7b"/>
    <ds:schemaRef ds:uri="http://purl.org/dc/elements/1.1/"/>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3DC34D8A-9A1F-43E7-AE62-A54EFADF8B89}">
  <ds:schemaRefs>
    <ds:schemaRef ds:uri="http://schemas.microsoft.com/sharepoint/v3/contenttype/forms"/>
  </ds:schemaRefs>
</ds:datastoreItem>
</file>

<file path=customXml/itemProps3.xml><?xml version="1.0" encoding="utf-8"?>
<ds:datastoreItem xmlns:ds="http://schemas.openxmlformats.org/officeDocument/2006/customXml" ds:itemID="{D16E7816-BA68-4FBA-BA76-43BD18FB23C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d8f7305-54e1-40a5-b0ce-b1390c185bfd"/>
    <ds:schemaRef ds:uri="5c72703c-1067-4fa7-89cc-ef245258de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3175</TotalTime>
  <Words>677</Words>
  <Application>Microsoft Office PowerPoint</Application>
  <PresentationFormat>On-screen Show (4:3)</PresentationFormat>
  <Paragraphs>65</Paragraphs>
  <Slides>10</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Tahoma</vt:lpstr>
      <vt:lpstr>Times New Roman</vt:lpstr>
      <vt:lpstr>Office Theme</vt:lpstr>
      <vt:lpstr>PowerPoint Presentation</vt:lpstr>
      <vt:lpstr>SYNOPSIS</vt:lpstr>
      <vt:lpstr>Background</vt:lpstr>
      <vt:lpstr>Key Objectives</vt:lpstr>
      <vt:lpstr>Target audience</vt:lpstr>
      <vt:lpstr>Sources and accessibility</vt:lpstr>
      <vt:lpstr>Challenges encountered in putting the story together</vt:lpstr>
      <vt:lpstr>Impact</vt:lpstr>
      <vt:lpstr>Feedback</vt:lpstr>
      <vt:lpstr>Follow up story published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vhai</dc:creator>
  <cp:lastModifiedBy>Lomalangeni Dlamini</cp:lastModifiedBy>
  <cp:revision>111</cp:revision>
  <dcterms:created xsi:type="dcterms:W3CDTF">2014-03-06T12:27:13Z</dcterms:created>
  <dcterms:modified xsi:type="dcterms:W3CDTF">2022-03-04T14:34:01Z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0x0101003DEBEF528DE16548B957BB7042E9D1C8</vt:lpwstr>
  </property>
</Properties>
</file>