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15.xml" ContentType="application/vnd.openxmlformats-officedocument.presentationml.slideLayout+xml"/>
  <Override PartName="/ppt/slideLayouts/slideLayout45.xml" ContentType="application/vnd.openxmlformats-officedocument.presentationml.slideLayout+xml"/>
  <Override PartName="/ppt/slideMasters/slideMaster1.xml" ContentType="application/vnd.openxmlformats-officedocument.presentationml.slideMaster+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8" r:id="rId1"/>
  </p:sldMasterIdLst>
  <p:notesMasterIdLst>
    <p:notesMasterId r:id="rId20"/>
  </p:notesMasterIdLst>
  <p:sldIdLst>
    <p:sldId id="256" r:id="rId2"/>
    <p:sldId id="257" r:id="rId3"/>
    <p:sldId id="292" r:id="rId4"/>
    <p:sldId id="259" r:id="rId5"/>
    <p:sldId id="260" r:id="rId6"/>
    <p:sldId id="261" r:id="rId7"/>
    <p:sldId id="262" r:id="rId8"/>
    <p:sldId id="263" r:id="rId9"/>
    <p:sldId id="264" r:id="rId10"/>
    <p:sldId id="272" r:id="rId11"/>
    <p:sldId id="267" r:id="rId12"/>
    <p:sldId id="269" r:id="rId13"/>
    <p:sldId id="289" r:id="rId14"/>
    <p:sldId id="270" r:id="rId15"/>
    <p:sldId id="271" r:id="rId16"/>
    <p:sldId id="265" r:id="rId17"/>
    <p:sldId id="290"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7"/>
    <p:restoredTop sz="94673"/>
  </p:normalViewPr>
  <p:slideViewPr>
    <p:cSldViewPr snapToGrid="0">
      <p:cViewPr>
        <p:scale>
          <a:sx n="80" d="100"/>
          <a:sy n="80" d="100"/>
        </p:scale>
        <p:origin x="1296"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17A51-B712-4554-BE15-6F1083E97C11}"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D305D292-2542-4F1E-9D9C-68CFC88849E0}">
      <dgm:prSet/>
      <dgm:spPr/>
      <dgm:t>
        <a:bodyPr/>
        <a:lstStyle/>
        <a:p>
          <a:r>
            <a:rPr lang="en-US" dirty="0"/>
            <a:t>1. Tracking and documenting </a:t>
          </a:r>
        </a:p>
      </dgm:t>
    </dgm:pt>
    <dgm:pt modelId="{CF846AA8-4448-4EA7-B4A1-AB6FB20C1502}" type="parTrans" cxnId="{41043BBC-6D88-4BF5-B0C3-444EDB43409D}">
      <dgm:prSet/>
      <dgm:spPr/>
      <dgm:t>
        <a:bodyPr/>
        <a:lstStyle/>
        <a:p>
          <a:endParaRPr lang="en-US"/>
        </a:p>
      </dgm:t>
    </dgm:pt>
    <dgm:pt modelId="{03DB7F93-68B3-4A83-B23A-CBD500BDCD22}" type="sibTrans" cxnId="{41043BBC-6D88-4BF5-B0C3-444EDB43409D}">
      <dgm:prSet/>
      <dgm:spPr/>
      <dgm:t>
        <a:bodyPr/>
        <a:lstStyle/>
        <a:p>
          <a:endParaRPr lang="en-US"/>
        </a:p>
      </dgm:t>
    </dgm:pt>
    <dgm:pt modelId="{7CD35008-E3AC-40AF-B871-852101336AF4}">
      <dgm:prSet/>
      <dgm:spPr/>
      <dgm:t>
        <a:bodyPr/>
        <a:lstStyle/>
        <a:p>
          <a:r>
            <a:rPr lang="en-US" dirty="0"/>
            <a:t>2. Countering and campaigning</a:t>
          </a:r>
        </a:p>
      </dgm:t>
    </dgm:pt>
    <dgm:pt modelId="{D5EED835-49F3-4007-AC1F-B697E25031A6}" type="parTrans" cxnId="{4221D2BD-E037-4B34-BD83-10BABD46027E}">
      <dgm:prSet/>
      <dgm:spPr/>
      <dgm:t>
        <a:bodyPr/>
        <a:lstStyle/>
        <a:p>
          <a:endParaRPr lang="en-US"/>
        </a:p>
      </dgm:t>
    </dgm:pt>
    <dgm:pt modelId="{E4C5B438-FA55-4754-8B2C-1103C5AC0A11}" type="sibTrans" cxnId="{4221D2BD-E037-4B34-BD83-10BABD46027E}">
      <dgm:prSet/>
      <dgm:spPr/>
      <dgm:t>
        <a:bodyPr/>
        <a:lstStyle/>
        <a:p>
          <a:endParaRPr lang="en-US"/>
        </a:p>
      </dgm:t>
    </dgm:pt>
    <dgm:pt modelId="{B8C6917F-7676-42BF-888A-242A38D8AC47}">
      <dgm:prSet/>
      <dgm:spPr/>
      <dgm:t>
        <a:bodyPr/>
        <a:lstStyle/>
        <a:p>
          <a:r>
            <a:rPr lang="en-US" dirty="0"/>
            <a:t>3. Regional advocacy and coalition-building</a:t>
          </a:r>
        </a:p>
      </dgm:t>
    </dgm:pt>
    <dgm:pt modelId="{CDB740FD-AF94-4208-9BBC-B443BA6773C3}" type="parTrans" cxnId="{679783C8-FC73-4D08-961E-0874BC897AA3}">
      <dgm:prSet/>
      <dgm:spPr/>
      <dgm:t>
        <a:bodyPr/>
        <a:lstStyle/>
        <a:p>
          <a:endParaRPr lang="en-US"/>
        </a:p>
      </dgm:t>
    </dgm:pt>
    <dgm:pt modelId="{A2AA4FEB-4C44-4ED7-AB67-B9C50E764AAD}" type="sibTrans" cxnId="{679783C8-FC73-4D08-961E-0874BC897AA3}">
      <dgm:prSet/>
      <dgm:spPr/>
      <dgm:t>
        <a:bodyPr/>
        <a:lstStyle/>
        <a:p>
          <a:endParaRPr lang="en-US"/>
        </a:p>
      </dgm:t>
    </dgm:pt>
    <dgm:pt modelId="{DB928D79-0485-4B06-8C1A-1F5A8C2CD43B}">
      <dgm:prSet/>
      <dgm:spPr/>
      <dgm:t>
        <a:bodyPr/>
        <a:lstStyle/>
        <a:p>
          <a:r>
            <a:rPr lang="en-US" dirty="0"/>
            <a:t>4. Sustaining and growing</a:t>
          </a:r>
        </a:p>
      </dgm:t>
    </dgm:pt>
    <dgm:pt modelId="{F217F6AB-17AE-4788-BCE9-23F686A56943}" type="parTrans" cxnId="{3D38C80E-AF3E-4121-8BA0-87BB07D0DF7C}">
      <dgm:prSet/>
      <dgm:spPr/>
      <dgm:t>
        <a:bodyPr/>
        <a:lstStyle/>
        <a:p>
          <a:endParaRPr lang="en-US"/>
        </a:p>
      </dgm:t>
    </dgm:pt>
    <dgm:pt modelId="{B66F511F-54A5-410E-91C3-A992392B401B}" type="sibTrans" cxnId="{3D38C80E-AF3E-4121-8BA0-87BB07D0DF7C}">
      <dgm:prSet/>
      <dgm:spPr/>
      <dgm:t>
        <a:bodyPr/>
        <a:lstStyle/>
        <a:p>
          <a:endParaRPr lang="en-US"/>
        </a:p>
      </dgm:t>
    </dgm:pt>
    <dgm:pt modelId="{B393CD05-3BF6-9340-BC53-D00A0A0910DA}" type="pres">
      <dgm:prSet presAssocID="{4FC17A51-B712-4554-BE15-6F1083E97C11}" presName="linear" presStyleCnt="0">
        <dgm:presLayoutVars>
          <dgm:dir/>
          <dgm:animLvl val="lvl"/>
          <dgm:resizeHandles val="exact"/>
        </dgm:presLayoutVars>
      </dgm:prSet>
      <dgm:spPr/>
    </dgm:pt>
    <dgm:pt modelId="{0AF482E4-CC95-294D-818C-1474AD2D3CC3}" type="pres">
      <dgm:prSet presAssocID="{D305D292-2542-4F1E-9D9C-68CFC88849E0}" presName="parentLin" presStyleCnt="0"/>
      <dgm:spPr/>
    </dgm:pt>
    <dgm:pt modelId="{79DBCE48-AA5E-8A47-8AAC-B7E820EF85AB}" type="pres">
      <dgm:prSet presAssocID="{D305D292-2542-4F1E-9D9C-68CFC88849E0}" presName="parentLeftMargin" presStyleLbl="node1" presStyleIdx="0" presStyleCnt="4"/>
      <dgm:spPr/>
    </dgm:pt>
    <dgm:pt modelId="{F10566D9-7D9A-1845-8478-C64053F3E66C}" type="pres">
      <dgm:prSet presAssocID="{D305D292-2542-4F1E-9D9C-68CFC88849E0}" presName="parentText" presStyleLbl="node1" presStyleIdx="0" presStyleCnt="4">
        <dgm:presLayoutVars>
          <dgm:chMax val="0"/>
          <dgm:bulletEnabled val="1"/>
        </dgm:presLayoutVars>
      </dgm:prSet>
      <dgm:spPr/>
    </dgm:pt>
    <dgm:pt modelId="{A2086E84-AD05-0446-961C-1A9CA8D42FB1}" type="pres">
      <dgm:prSet presAssocID="{D305D292-2542-4F1E-9D9C-68CFC88849E0}" presName="negativeSpace" presStyleCnt="0"/>
      <dgm:spPr/>
    </dgm:pt>
    <dgm:pt modelId="{7BB1CC7E-5C62-F048-A297-CAEE5B4CE487}" type="pres">
      <dgm:prSet presAssocID="{D305D292-2542-4F1E-9D9C-68CFC88849E0}" presName="childText" presStyleLbl="conFgAcc1" presStyleIdx="0" presStyleCnt="4">
        <dgm:presLayoutVars>
          <dgm:bulletEnabled val="1"/>
        </dgm:presLayoutVars>
      </dgm:prSet>
      <dgm:spPr/>
    </dgm:pt>
    <dgm:pt modelId="{A5D9914C-A329-AE46-A645-79F4E237A839}" type="pres">
      <dgm:prSet presAssocID="{03DB7F93-68B3-4A83-B23A-CBD500BDCD22}" presName="spaceBetweenRectangles" presStyleCnt="0"/>
      <dgm:spPr/>
    </dgm:pt>
    <dgm:pt modelId="{FE213DB0-2DB8-1947-9AC0-17821AA98743}" type="pres">
      <dgm:prSet presAssocID="{7CD35008-E3AC-40AF-B871-852101336AF4}" presName="parentLin" presStyleCnt="0"/>
      <dgm:spPr/>
    </dgm:pt>
    <dgm:pt modelId="{CF8F3E89-3664-884A-9F28-0AB6E1F098BE}" type="pres">
      <dgm:prSet presAssocID="{7CD35008-E3AC-40AF-B871-852101336AF4}" presName="parentLeftMargin" presStyleLbl="node1" presStyleIdx="0" presStyleCnt="4"/>
      <dgm:spPr/>
    </dgm:pt>
    <dgm:pt modelId="{EFC6A1F0-6894-1147-A754-D7CA5A57E644}" type="pres">
      <dgm:prSet presAssocID="{7CD35008-E3AC-40AF-B871-852101336AF4}" presName="parentText" presStyleLbl="node1" presStyleIdx="1" presStyleCnt="4">
        <dgm:presLayoutVars>
          <dgm:chMax val="0"/>
          <dgm:bulletEnabled val="1"/>
        </dgm:presLayoutVars>
      </dgm:prSet>
      <dgm:spPr/>
    </dgm:pt>
    <dgm:pt modelId="{B4EADBE2-5CD2-044F-B074-F9387DE0D051}" type="pres">
      <dgm:prSet presAssocID="{7CD35008-E3AC-40AF-B871-852101336AF4}" presName="negativeSpace" presStyleCnt="0"/>
      <dgm:spPr/>
    </dgm:pt>
    <dgm:pt modelId="{CA9C4E77-BFDB-0847-AEC0-FB9FC34A2586}" type="pres">
      <dgm:prSet presAssocID="{7CD35008-E3AC-40AF-B871-852101336AF4}" presName="childText" presStyleLbl="conFgAcc1" presStyleIdx="1" presStyleCnt="4">
        <dgm:presLayoutVars>
          <dgm:bulletEnabled val="1"/>
        </dgm:presLayoutVars>
      </dgm:prSet>
      <dgm:spPr/>
    </dgm:pt>
    <dgm:pt modelId="{74E63DD6-C026-CE43-982D-CDAC4C550023}" type="pres">
      <dgm:prSet presAssocID="{E4C5B438-FA55-4754-8B2C-1103C5AC0A11}" presName="spaceBetweenRectangles" presStyleCnt="0"/>
      <dgm:spPr/>
    </dgm:pt>
    <dgm:pt modelId="{FEEEEC8C-0A8D-5B42-B98F-12A372A8B810}" type="pres">
      <dgm:prSet presAssocID="{B8C6917F-7676-42BF-888A-242A38D8AC47}" presName="parentLin" presStyleCnt="0"/>
      <dgm:spPr/>
    </dgm:pt>
    <dgm:pt modelId="{DA671BE5-2F44-D24C-8BF3-70159F51ABFB}" type="pres">
      <dgm:prSet presAssocID="{B8C6917F-7676-42BF-888A-242A38D8AC47}" presName="parentLeftMargin" presStyleLbl="node1" presStyleIdx="1" presStyleCnt="4"/>
      <dgm:spPr/>
    </dgm:pt>
    <dgm:pt modelId="{ADC9BA42-8F6B-2E49-9DAF-7CAAF713088F}" type="pres">
      <dgm:prSet presAssocID="{B8C6917F-7676-42BF-888A-242A38D8AC47}" presName="parentText" presStyleLbl="node1" presStyleIdx="2" presStyleCnt="4">
        <dgm:presLayoutVars>
          <dgm:chMax val="0"/>
          <dgm:bulletEnabled val="1"/>
        </dgm:presLayoutVars>
      </dgm:prSet>
      <dgm:spPr/>
    </dgm:pt>
    <dgm:pt modelId="{E2B8AD9F-8B9C-2C4D-B664-B7E52B30EA6A}" type="pres">
      <dgm:prSet presAssocID="{B8C6917F-7676-42BF-888A-242A38D8AC47}" presName="negativeSpace" presStyleCnt="0"/>
      <dgm:spPr/>
    </dgm:pt>
    <dgm:pt modelId="{ACC37D55-0969-A242-A2A0-39DE135F8ED5}" type="pres">
      <dgm:prSet presAssocID="{B8C6917F-7676-42BF-888A-242A38D8AC47}" presName="childText" presStyleLbl="conFgAcc1" presStyleIdx="2" presStyleCnt="4">
        <dgm:presLayoutVars>
          <dgm:bulletEnabled val="1"/>
        </dgm:presLayoutVars>
      </dgm:prSet>
      <dgm:spPr/>
    </dgm:pt>
    <dgm:pt modelId="{19576D8F-A74A-B54E-8B12-11D24E9929F9}" type="pres">
      <dgm:prSet presAssocID="{A2AA4FEB-4C44-4ED7-AB67-B9C50E764AAD}" presName="spaceBetweenRectangles" presStyleCnt="0"/>
      <dgm:spPr/>
    </dgm:pt>
    <dgm:pt modelId="{EF3A3118-6054-B94B-AF41-9755572E9B78}" type="pres">
      <dgm:prSet presAssocID="{DB928D79-0485-4B06-8C1A-1F5A8C2CD43B}" presName="parentLin" presStyleCnt="0"/>
      <dgm:spPr/>
    </dgm:pt>
    <dgm:pt modelId="{57A8F4C5-2ED3-EE43-A964-B6992D436753}" type="pres">
      <dgm:prSet presAssocID="{DB928D79-0485-4B06-8C1A-1F5A8C2CD43B}" presName="parentLeftMargin" presStyleLbl="node1" presStyleIdx="2" presStyleCnt="4"/>
      <dgm:spPr/>
    </dgm:pt>
    <dgm:pt modelId="{DE39399E-DE47-654A-826C-5B31574973F8}" type="pres">
      <dgm:prSet presAssocID="{DB928D79-0485-4B06-8C1A-1F5A8C2CD43B}" presName="parentText" presStyleLbl="node1" presStyleIdx="3" presStyleCnt="4">
        <dgm:presLayoutVars>
          <dgm:chMax val="0"/>
          <dgm:bulletEnabled val="1"/>
        </dgm:presLayoutVars>
      </dgm:prSet>
      <dgm:spPr/>
    </dgm:pt>
    <dgm:pt modelId="{19BF173A-6919-9A4C-A0F4-5F30916C26F9}" type="pres">
      <dgm:prSet presAssocID="{DB928D79-0485-4B06-8C1A-1F5A8C2CD43B}" presName="negativeSpace" presStyleCnt="0"/>
      <dgm:spPr/>
    </dgm:pt>
    <dgm:pt modelId="{6F6F5CF3-4FD9-5E45-A469-46B1B38520D9}" type="pres">
      <dgm:prSet presAssocID="{DB928D79-0485-4B06-8C1A-1F5A8C2CD43B}" presName="childText" presStyleLbl="conFgAcc1" presStyleIdx="3" presStyleCnt="4">
        <dgm:presLayoutVars>
          <dgm:bulletEnabled val="1"/>
        </dgm:presLayoutVars>
      </dgm:prSet>
      <dgm:spPr/>
    </dgm:pt>
  </dgm:ptLst>
  <dgm:cxnLst>
    <dgm:cxn modelId="{F1E3B20D-7B3C-3948-8E0F-CAA3080D54FB}" type="presOf" srcId="{D305D292-2542-4F1E-9D9C-68CFC88849E0}" destId="{F10566D9-7D9A-1845-8478-C64053F3E66C}" srcOrd="1" destOrd="0" presId="urn:microsoft.com/office/officeart/2005/8/layout/list1"/>
    <dgm:cxn modelId="{3D38C80E-AF3E-4121-8BA0-87BB07D0DF7C}" srcId="{4FC17A51-B712-4554-BE15-6F1083E97C11}" destId="{DB928D79-0485-4B06-8C1A-1F5A8C2CD43B}" srcOrd="3" destOrd="0" parTransId="{F217F6AB-17AE-4788-BCE9-23F686A56943}" sibTransId="{B66F511F-54A5-410E-91C3-A992392B401B}"/>
    <dgm:cxn modelId="{4EB88424-D306-004C-9819-AADDA3B56BA0}" type="presOf" srcId="{DB928D79-0485-4B06-8C1A-1F5A8C2CD43B}" destId="{DE39399E-DE47-654A-826C-5B31574973F8}" srcOrd="1" destOrd="0" presId="urn:microsoft.com/office/officeart/2005/8/layout/list1"/>
    <dgm:cxn modelId="{5D13FE28-657A-6C4C-82F0-AEDF51A1A94B}" type="presOf" srcId="{D305D292-2542-4F1E-9D9C-68CFC88849E0}" destId="{79DBCE48-AA5E-8A47-8AAC-B7E820EF85AB}" srcOrd="0" destOrd="0" presId="urn:microsoft.com/office/officeart/2005/8/layout/list1"/>
    <dgm:cxn modelId="{D066062F-C7B5-0146-81BC-F6D3801E8F07}" type="presOf" srcId="{4FC17A51-B712-4554-BE15-6F1083E97C11}" destId="{B393CD05-3BF6-9340-BC53-D00A0A0910DA}" srcOrd="0" destOrd="0" presId="urn:microsoft.com/office/officeart/2005/8/layout/list1"/>
    <dgm:cxn modelId="{3A333F37-F000-8848-B973-E0978A05D6B7}" type="presOf" srcId="{DB928D79-0485-4B06-8C1A-1F5A8C2CD43B}" destId="{57A8F4C5-2ED3-EE43-A964-B6992D436753}" srcOrd="0" destOrd="0" presId="urn:microsoft.com/office/officeart/2005/8/layout/list1"/>
    <dgm:cxn modelId="{23C54D56-5E7E-5E4A-9E63-F7332892D131}" type="presOf" srcId="{7CD35008-E3AC-40AF-B871-852101336AF4}" destId="{CF8F3E89-3664-884A-9F28-0AB6E1F098BE}" srcOrd="0" destOrd="0" presId="urn:microsoft.com/office/officeart/2005/8/layout/list1"/>
    <dgm:cxn modelId="{A6B8AF94-379B-954D-A6B0-6EE2E841F239}" type="presOf" srcId="{7CD35008-E3AC-40AF-B871-852101336AF4}" destId="{EFC6A1F0-6894-1147-A754-D7CA5A57E644}" srcOrd="1" destOrd="0" presId="urn:microsoft.com/office/officeart/2005/8/layout/list1"/>
    <dgm:cxn modelId="{C738B99D-45FC-0B46-95F1-1B9471DE05CA}" type="presOf" srcId="{B8C6917F-7676-42BF-888A-242A38D8AC47}" destId="{ADC9BA42-8F6B-2E49-9DAF-7CAAF713088F}" srcOrd="1" destOrd="0" presId="urn:microsoft.com/office/officeart/2005/8/layout/list1"/>
    <dgm:cxn modelId="{7B4FD9AF-176F-7147-8C1F-686607B6B51B}" type="presOf" srcId="{B8C6917F-7676-42BF-888A-242A38D8AC47}" destId="{DA671BE5-2F44-D24C-8BF3-70159F51ABFB}" srcOrd="0" destOrd="0" presId="urn:microsoft.com/office/officeart/2005/8/layout/list1"/>
    <dgm:cxn modelId="{41043BBC-6D88-4BF5-B0C3-444EDB43409D}" srcId="{4FC17A51-B712-4554-BE15-6F1083E97C11}" destId="{D305D292-2542-4F1E-9D9C-68CFC88849E0}" srcOrd="0" destOrd="0" parTransId="{CF846AA8-4448-4EA7-B4A1-AB6FB20C1502}" sibTransId="{03DB7F93-68B3-4A83-B23A-CBD500BDCD22}"/>
    <dgm:cxn modelId="{4221D2BD-E037-4B34-BD83-10BABD46027E}" srcId="{4FC17A51-B712-4554-BE15-6F1083E97C11}" destId="{7CD35008-E3AC-40AF-B871-852101336AF4}" srcOrd="1" destOrd="0" parTransId="{D5EED835-49F3-4007-AC1F-B697E25031A6}" sibTransId="{E4C5B438-FA55-4754-8B2C-1103C5AC0A11}"/>
    <dgm:cxn modelId="{679783C8-FC73-4D08-961E-0874BC897AA3}" srcId="{4FC17A51-B712-4554-BE15-6F1083E97C11}" destId="{B8C6917F-7676-42BF-888A-242A38D8AC47}" srcOrd="2" destOrd="0" parTransId="{CDB740FD-AF94-4208-9BBC-B443BA6773C3}" sibTransId="{A2AA4FEB-4C44-4ED7-AB67-B9C50E764AAD}"/>
    <dgm:cxn modelId="{A8B6056A-A13D-1744-9662-5359D17AFF9C}" type="presParOf" srcId="{B393CD05-3BF6-9340-BC53-D00A0A0910DA}" destId="{0AF482E4-CC95-294D-818C-1474AD2D3CC3}" srcOrd="0" destOrd="0" presId="urn:microsoft.com/office/officeart/2005/8/layout/list1"/>
    <dgm:cxn modelId="{0A0A93A8-2E93-344B-9196-3A6B56A5DFC2}" type="presParOf" srcId="{0AF482E4-CC95-294D-818C-1474AD2D3CC3}" destId="{79DBCE48-AA5E-8A47-8AAC-B7E820EF85AB}" srcOrd="0" destOrd="0" presId="urn:microsoft.com/office/officeart/2005/8/layout/list1"/>
    <dgm:cxn modelId="{EBEF0148-3567-5F4C-861E-FEEB03B22E35}" type="presParOf" srcId="{0AF482E4-CC95-294D-818C-1474AD2D3CC3}" destId="{F10566D9-7D9A-1845-8478-C64053F3E66C}" srcOrd="1" destOrd="0" presId="urn:microsoft.com/office/officeart/2005/8/layout/list1"/>
    <dgm:cxn modelId="{E381FBA2-BE93-0145-8B5C-EC6390490380}" type="presParOf" srcId="{B393CD05-3BF6-9340-BC53-D00A0A0910DA}" destId="{A2086E84-AD05-0446-961C-1A9CA8D42FB1}" srcOrd="1" destOrd="0" presId="urn:microsoft.com/office/officeart/2005/8/layout/list1"/>
    <dgm:cxn modelId="{24B98DDF-8D07-BA4B-95EB-8F43C81AACB7}" type="presParOf" srcId="{B393CD05-3BF6-9340-BC53-D00A0A0910DA}" destId="{7BB1CC7E-5C62-F048-A297-CAEE5B4CE487}" srcOrd="2" destOrd="0" presId="urn:microsoft.com/office/officeart/2005/8/layout/list1"/>
    <dgm:cxn modelId="{EBFB9F9C-C260-6845-B2F1-03386858CC38}" type="presParOf" srcId="{B393CD05-3BF6-9340-BC53-D00A0A0910DA}" destId="{A5D9914C-A329-AE46-A645-79F4E237A839}" srcOrd="3" destOrd="0" presId="urn:microsoft.com/office/officeart/2005/8/layout/list1"/>
    <dgm:cxn modelId="{837D7597-83DC-6F4C-B162-6D6A5D7574F2}" type="presParOf" srcId="{B393CD05-3BF6-9340-BC53-D00A0A0910DA}" destId="{FE213DB0-2DB8-1947-9AC0-17821AA98743}" srcOrd="4" destOrd="0" presId="urn:microsoft.com/office/officeart/2005/8/layout/list1"/>
    <dgm:cxn modelId="{89816538-9309-2A4A-8EE6-0775AD9032E6}" type="presParOf" srcId="{FE213DB0-2DB8-1947-9AC0-17821AA98743}" destId="{CF8F3E89-3664-884A-9F28-0AB6E1F098BE}" srcOrd="0" destOrd="0" presId="urn:microsoft.com/office/officeart/2005/8/layout/list1"/>
    <dgm:cxn modelId="{4C0EA803-AD15-8D42-A8CF-8435A09987C0}" type="presParOf" srcId="{FE213DB0-2DB8-1947-9AC0-17821AA98743}" destId="{EFC6A1F0-6894-1147-A754-D7CA5A57E644}" srcOrd="1" destOrd="0" presId="urn:microsoft.com/office/officeart/2005/8/layout/list1"/>
    <dgm:cxn modelId="{24AED792-65B9-B949-A3FA-F511525E751A}" type="presParOf" srcId="{B393CD05-3BF6-9340-BC53-D00A0A0910DA}" destId="{B4EADBE2-5CD2-044F-B074-F9387DE0D051}" srcOrd="5" destOrd="0" presId="urn:microsoft.com/office/officeart/2005/8/layout/list1"/>
    <dgm:cxn modelId="{23668785-8024-144C-A3EF-9D11533BE72B}" type="presParOf" srcId="{B393CD05-3BF6-9340-BC53-D00A0A0910DA}" destId="{CA9C4E77-BFDB-0847-AEC0-FB9FC34A2586}" srcOrd="6" destOrd="0" presId="urn:microsoft.com/office/officeart/2005/8/layout/list1"/>
    <dgm:cxn modelId="{909BD6D0-6D9A-C145-80B0-CED26D9AA611}" type="presParOf" srcId="{B393CD05-3BF6-9340-BC53-D00A0A0910DA}" destId="{74E63DD6-C026-CE43-982D-CDAC4C550023}" srcOrd="7" destOrd="0" presId="urn:microsoft.com/office/officeart/2005/8/layout/list1"/>
    <dgm:cxn modelId="{1AE43B66-EB27-6749-9919-5F4C2B48A071}" type="presParOf" srcId="{B393CD05-3BF6-9340-BC53-D00A0A0910DA}" destId="{FEEEEC8C-0A8D-5B42-B98F-12A372A8B810}" srcOrd="8" destOrd="0" presId="urn:microsoft.com/office/officeart/2005/8/layout/list1"/>
    <dgm:cxn modelId="{B21895E4-A0BA-B341-ADD2-FE21BD13C438}" type="presParOf" srcId="{FEEEEC8C-0A8D-5B42-B98F-12A372A8B810}" destId="{DA671BE5-2F44-D24C-8BF3-70159F51ABFB}" srcOrd="0" destOrd="0" presId="urn:microsoft.com/office/officeart/2005/8/layout/list1"/>
    <dgm:cxn modelId="{3FEE0F09-B0D0-AF46-A2E1-76ED1EA7ACD0}" type="presParOf" srcId="{FEEEEC8C-0A8D-5B42-B98F-12A372A8B810}" destId="{ADC9BA42-8F6B-2E49-9DAF-7CAAF713088F}" srcOrd="1" destOrd="0" presId="urn:microsoft.com/office/officeart/2005/8/layout/list1"/>
    <dgm:cxn modelId="{BCD5B708-6652-1548-B25E-6F3979ED50B0}" type="presParOf" srcId="{B393CD05-3BF6-9340-BC53-D00A0A0910DA}" destId="{E2B8AD9F-8B9C-2C4D-B664-B7E52B30EA6A}" srcOrd="9" destOrd="0" presId="urn:microsoft.com/office/officeart/2005/8/layout/list1"/>
    <dgm:cxn modelId="{CCD8B70A-B03D-8143-B277-B67BCA06CAEB}" type="presParOf" srcId="{B393CD05-3BF6-9340-BC53-D00A0A0910DA}" destId="{ACC37D55-0969-A242-A2A0-39DE135F8ED5}" srcOrd="10" destOrd="0" presId="urn:microsoft.com/office/officeart/2005/8/layout/list1"/>
    <dgm:cxn modelId="{979B4863-6A9F-ED43-BA45-3A5DB59B1621}" type="presParOf" srcId="{B393CD05-3BF6-9340-BC53-D00A0A0910DA}" destId="{19576D8F-A74A-B54E-8B12-11D24E9929F9}" srcOrd="11" destOrd="0" presId="urn:microsoft.com/office/officeart/2005/8/layout/list1"/>
    <dgm:cxn modelId="{3D48ABDF-DA2B-3448-B308-0A9271BDA58D}" type="presParOf" srcId="{B393CD05-3BF6-9340-BC53-D00A0A0910DA}" destId="{EF3A3118-6054-B94B-AF41-9755572E9B78}" srcOrd="12" destOrd="0" presId="urn:microsoft.com/office/officeart/2005/8/layout/list1"/>
    <dgm:cxn modelId="{C10D9BBE-D3DF-7443-A32D-0DD407982BF5}" type="presParOf" srcId="{EF3A3118-6054-B94B-AF41-9755572E9B78}" destId="{57A8F4C5-2ED3-EE43-A964-B6992D436753}" srcOrd="0" destOrd="0" presId="urn:microsoft.com/office/officeart/2005/8/layout/list1"/>
    <dgm:cxn modelId="{7BFA1530-E967-0B47-B735-088A78621E72}" type="presParOf" srcId="{EF3A3118-6054-B94B-AF41-9755572E9B78}" destId="{DE39399E-DE47-654A-826C-5B31574973F8}" srcOrd="1" destOrd="0" presId="urn:microsoft.com/office/officeart/2005/8/layout/list1"/>
    <dgm:cxn modelId="{5D3A9168-C489-D94E-A289-12261EA2FB80}" type="presParOf" srcId="{B393CD05-3BF6-9340-BC53-D00A0A0910DA}" destId="{19BF173A-6919-9A4C-A0F4-5F30916C26F9}" srcOrd="13" destOrd="0" presId="urn:microsoft.com/office/officeart/2005/8/layout/list1"/>
    <dgm:cxn modelId="{BB859A42-8ADA-9544-A68F-BE3EC6D7E144}" type="presParOf" srcId="{B393CD05-3BF6-9340-BC53-D00A0A0910DA}" destId="{6F6F5CF3-4FD9-5E45-A469-46B1B38520D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1CC7E-5C62-F048-A297-CAEE5B4CE487}">
      <dsp:nvSpPr>
        <dsp:cNvPr id="0" name=""/>
        <dsp:cNvSpPr/>
      </dsp:nvSpPr>
      <dsp:spPr>
        <a:xfrm>
          <a:off x="0" y="454500"/>
          <a:ext cx="9985248" cy="630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10566D9-7D9A-1845-8478-C64053F3E66C}">
      <dsp:nvSpPr>
        <dsp:cNvPr id="0" name=""/>
        <dsp:cNvSpPr/>
      </dsp:nvSpPr>
      <dsp:spPr>
        <a:xfrm>
          <a:off x="499262" y="85500"/>
          <a:ext cx="6989673" cy="73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4193" tIns="0" rIns="264193" bIns="0" numCol="1" spcCol="1270" anchor="ctr" anchorCtr="0">
          <a:noAutofit/>
        </a:bodyPr>
        <a:lstStyle/>
        <a:p>
          <a:pPr marL="0" lvl="0" indent="0" algn="l" defTabSz="1111250">
            <a:lnSpc>
              <a:spcPct val="90000"/>
            </a:lnSpc>
            <a:spcBef>
              <a:spcPct val="0"/>
            </a:spcBef>
            <a:spcAft>
              <a:spcPct val="35000"/>
            </a:spcAft>
            <a:buNone/>
          </a:pPr>
          <a:r>
            <a:rPr lang="en-US" sz="2500" kern="1200" dirty="0"/>
            <a:t>1. Tracking and documenting </a:t>
          </a:r>
        </a:p>
      </dsp:txBody>
      <dsp:txXfrm>
        <a:off x="535288" y="121526"/>
        <a:ext cx="6917621" cy="665948"/>
      </dsp:txXfrm>
    </dsp:sp>
    <dsp:sp modelId="{CA9C4E77-BFDB-0847-AEC0-FB9FC34A2586}">
      <dsp:nvSpPr>
        <dsp:cNvPr id="0" name=""/>
        <dsp:cNvSpPr/>
      </dsp:nvSpPr>
      <dsp:spPr>
        <a:xfrm>
          <a:off x="0" y="1588500"/>
          <a:ext cx="9985248" cy="630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FC6A1F0-6894-1147-A754-D7CA5A57E644}">
      <dsp:nvSpPr>
        <dsp:cNvPr id="0" name=""/>
        <dsp:cNvSpPr/>
      </dsp:nvSpPr>
      <dsp:spPr>
        <a:xfrm>
          <a:off x="499262" y="1219500"/>
          <a:ext cx="6989673" cy="73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4193" tIns="0" rIns="264193" bIns="0" numCol="1" spcCol="1270" anchor="ctr" anchorCtr="0">
          <a:noAutofit/>
        </a:bodyPr>
        <a:lstStyle/>
        <a:p>
          <a:pPr marL="0" lvl="0" indent="0" algn="l" defTabSz="1111250">
            <a:lnSpc>
              <a:spcPct val="90000"/>
            </a:lnSpc>
            <a:spcBef>
              <a:spcPct val="0"/>
            </a:spcBef>
            <a:spcAft>
              <a:spcPct val="35000"/>
            </a:spcAft>
            <a:buNone/>
          </a:pPr>
          <a:r>
            <a:rPr lang="en-US" sz="2500" kern="1200" dirty="0"/>
            <a:t>2. Countering and campaigning</a:t>
          </a:r>
        </a:p>
      </dsp:txBody>
      <dsp:txXfrm>
        <a:off x="535288" y="1255526"/>
        <a:ext cx="6917621" cy="665948"/>
      </dsp:txXfrm>
    </dsp:sp>
    <dsp:sp modelId="{ACC37D55-0969-A242-A2A0-39DE135F8ED5}">
      <dsp:nvSpPr>
        <dsp:cNvPr id="0" name=""/>
        <dsp:cNvSpPr/>
      </dsp:nvSpPr>
      <dsp:spPr>
        <a:xfrm>
          <a:off x="0" y="2722500"/>
          <a:ext cx="9985248" cy="630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C9BA42-8F6B-2E49-9DAF-7CAAF713088F}">
      <dsp:nvSpPr>
        <dsp:cNvPr id="0" name=""/>
        <dsp:cNvSpPr/>
      </dsp:nvSpPr>
      <dsp:spPr>
        <a:xfrm>
          <a:off x="499262" y="2353500"/>
          <a:ext cx="6989673" cy="73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4193" tIns="0" rIns="264193" bIns="0" numCol="1" spcCol="1270" anchor="ctr" anchorCtr="0">
          <a:noAutofit/>
        </a:bodyPr>
        <a:lstStyle/>
        <a:p>
          <a:pPr marL="0" lvl="0" indent="0" algn="l" defTabSz="1111250">
            <a:lnSpc>
              <a:spcPct val="90000"/>
            </a:lnSpc>
            <a:spcBef>
              <a:spcPct val="0"/>
            </a:spcBef>
            <a:spcAft>
              <a:spcPct val="35000"/>
            </a:spcAft>
            <a:buNone/>
          </a:pPr>
          <a:r>
            <a:rPr lang="en-US" sz="2500" kern="1200" dirty="0"/>
            <a:t>3. Regional advocacy and coalition-building</a:t>
          </a:r>
        </a:p>
      </dsp:txBody>
      <dsp:txXfrm>
        <a:off x="535288" y="2389526"/>
        <a:ext cx="6917621" cy="665948"/>
      </dsp:txXfrm>
    </dsp:sp>
    <dsp:sp modelId="{6F6F5CF3-4FD9-5E45-A469-46B1B38520D9}">
      <dsp:nvSpPr>
        <dsp:cNvPr id="0" name=""/>
        <dsp:cNvSpPr/>
      </dsp:nvSpPr>
      <dsp:spPr>
        <a:xfrm>
          <a:off x="0" y="3856500"/>
          <a:ext cx="9985248" cy="630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E39399E-DE47-654A-826C-5B31574973F8}">
      <dsp:nvSpPr>
        <dsp:cNvPr id="0" name=""/>
        <dsp:cNvSpPr/>
      </dsp:nvSpPr>
      <dsp:spPr>
        <a:xfrm>
          <a:off x="499262" y="3487500"/>
          <a:ext cx="6989673" cy="73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4193" tIns="0" rIns="264193" bIns="0" numCol="1" spcCol="1270" anchor="ctr" anchorCtr="0">
          <a:noAutofit/>
        </a:bodyPr>
        <a:lstStyle/>
        <a:p>
          <a:pPr marL="0" lvl="0" indent="0" algn="l" defTabSz="1111250">
            <a:lnSpc>
              <a:spcPct val="90000"/>
            </a:lnSpc>
            <a:spcBef>
              <a:spcPct val="0"/>
            </a:spcBef>
            <a:spcAft>
              <a:spcPct val="35000"/>
            </a:spcAft>
            <a:buNone/>
          </a:pPr>
          <a:r>
            <a:rPr lang="en-US" sz="2500" kern="1200" dirty="0"/>
            <a:t>4. Sustaining and growing</a:t>
          </a:r>
        </a:p>
      </dsp:txBody>
      <dsp:txXfrm>
        <a:off x="535288" y="3523526"/>
        <a:ext cx="6917621"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BA0B-BEB2-1247-947B-2BC424CBEBF3}" type="datetimeFigureOut">
              <a:rPr lang="en-US" smtClean="0"/>
              <a:t>8/14/25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DE2BD-8200-2440-950D-9C0CF01994AF}" type="slidenum">
              <a:rPr lang="en-US" smtClean="0"/>
              <a:t>‹#›</a:t>
            </a:fld>
            <a:endParaRPr lang="en-US"/>
          </a:p>
        </p:txBody>
      </p:sp>
    </p:spTree>
    <p:extLst>
      <p:ext uri="{BB962C8B-B14F-4D97-AF65-F5344CB8AC3E}">
        <p14:creationId xmlns:p14="http://schemas.microsoft.com/office/powerpoint/2010/main" val="34041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enderlinks.org.za/wp-content/uploads/2025/03/VoiceandChoice_Chap8_SexualDiversity-FINAL.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err="1">
                <a:solidFill>
                  <a:schemeClr val="tx1"/>
                </a:solidFill>
                <a:effectLst/>
                <a:latin typeface="+mn-lt"/>
                <a:ea typeface="+mn-ea"/>
                <a:cs typeface="+mn-cs"/>
              </a:rPr>
              <a:t>Equaldex’s</a:t>
            </a:r>
            <a:r>
              <a:rPr lang="en-ZA" sz="1200"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Equality Index</a:t>
            </a:r>
            <a:r>
              <a:rPr lang="en-ZA" sz="1200" kern="1200" dirty="0">
                <a:solidFill>
                  <a:schemeClr val="tx1"/>
                </a:solidFill>
                <a:effectLst/>
                <a:latin typeface="+mn-lt"/>
                <a:ea typeface="+mn-ea"/>
                <a:cs typeface="+mn-cs"/>
              </a:rPr>
              <a:t> combines legal rights and public attitudes into a composite score (0 to 100) for each country. According to the latest Equality Index data, </a:t>
            </a:r>
            <a:r>
              <a:rPr lang="en-ZA" sz="1200" b="1" kern="1200" dirty="0">
                <a:solidFill>
                  <a:schemeClr val="tx1"/>
                </a:solidFill>
                <a:effectLst/>
                <a:latin typeface="+mn-lt"/>
                <a:ea typeface="+mn-ea"/>
                <a:cs typeface="+mn-cs"/>
              </a:rPr>
              <a:t>South Africa ranks highest in the region at 71</a:t>
            </a:r>
            <a:r>
              <a:rPr lang="en-ZA" sz="1200" kern="1200" dirty="0">
                <a:solidFill>
                  <a:schemeClr val="tx1"/>
                </a:solidFill>
                <a:effectLst/>
                <a:latin typeface="+mn-lt"/>
                <a:ea typeface="+mn-ea"/>
                <a:cs typeface="+mn-cs"/>
              </a:rPr>
              <a:t>, whereas </a:t>
            </a:r>
            <a:r>
              <a:rPr lang="en-ZA" sz="1200" b="1" kern="1200" dirty="0">
                <a:solidFill>
                  <a:schemeClr val="tx1"/>
                </a:solidFill>
                <a:effectLst/>
                <a:latin typeface="+mn-lt"/>
                <a:ea typeface="+mn-ea"/>
                <a:cs typeface="+mn-cs"/>
              </a:rPr>
              <a:t>Zambia scores the lowest at 6</a:t>
            </a:r>
            <a:r>
              <a:rPr lang="en-ZA" sz="1200" kern="1200" dirty="0">
                <a:solidFill>
                  <a:schemeClr val="tx1"/>
                </a:solidFill>
                <a:effectLst/>
                <a:latin typeface="+mn-lt"/>
                <a:ea typeface="+mn-ea"/>
                <a:cs typeface="+mn-cs"/>
              </a:rPr>
              <a:t> (For context, this means that overall LGBTQI+ inclusion in Zambia is assessed to be only ~6% of an ideal scenario, reflecting extremely hostile laws and attitudes.) Only six SADC countries have an Equality Index above 50 (the halfway point)</a:t>
            </a:r>
            <a:r>
              <a:rPr lang="en-ZA" sz="1200" u="none" strike="noStrike" kern="1200" dirty="0">
                <a:solidFill>
                  <a:schemeClr val="tx1"/>
                </a:solidFill>
                <a:effectLst/>
                <a:latin typeface="+mn-lt"/>
                <a:ea typeface="+mn-ea"/>
                <a:cs typeface="+mn-cs"/>
                <a:hlinkClick r:id="rId3"/>
              </a:rPr>
              <a:t>[1]</a:t>
            </a:r>
            <a:r>
              <a:rPr lang="en-ZA" sz="1200" kern="1200" dirty="0">
                <a:solidFill>
                  <a:schemeClr val="tx1"/>
                </a:solidFill>
                <a:effectLst/>
                <a:latin typeface="+mn-lt"/>
                <a:ea typeface="+mn-ea"/>
                <a:cs typeface="+mn-cs"/>
              </a:rPr>
              <a:t>, indicating that in most of the region, LGBTQI+ citizens still face significant </a:t>
            </a:r>
            <a:r>
              <a:rPr lang="en-ZA" sz="1200" kern="1200" dirty="0" err="1">
                <a:solidFill>
                  <a:schemeClr val="tx1"/>
                </a:solidFill>
                <a:effectLst/>
                <a:latin typeface="+mn-lt"/>
                <a:ea typeface="+mn-ea"/>
                <a:cs typeface="+mn-cs"/>
              </a:rPr>
              <a:t>ineqality</a:t>
            </a:r>
            <a:r>
              <a:rPr lang="en-ZA"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89DDE2BD-8200-2440-950D-9C0CF01994AF}" type="slidenum">
              <a:rPr lang="en-US" smtClean="0"/>
              <a:t>4</a:t>
            </a:fld>
            <a:endParaRPr lang="en-US"/>
          </a:p>
        </p:txBody>
      </p:sp>
    </p:spTree>
    <p:extLst>
      <p:ext uri="{BB962C8B-B14F-4D97-AF65-F5344CB8AC3E}">
        <p14:creationId xmlns:p14="http://schemas.microsoft.com/office/powerpoint/2010/main" val="1889550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Lst>
          </p:cNvPr>
          <p:cNvSpPr/>
          <p:nvPr/>
        </p:nvSpPr>
        <p:spPr>
          <a:xfrm>
            <a:off x="5067300" y="-429"/>
            <a:ext cx="7142987"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5067300" y="4571999"/>
            <a:ext cx="7158340"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bg1"/>
                </a:solidFill>
              </a:defRPr>
            </a:lvl1pPr>
          </a:lstStyle>
          <a:p>
            <a:fld id="{22927AFB-A171-440E-85AE-8173A49EBA6A}"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958905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0285191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12192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735CD2-2790-A02E-C1A3-EB251A110779}"/>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Thursday, August 14, 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240553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Thursday, August 14,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77230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606AF-234E-F01C-E350-3E326E5ABE30}"/>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5601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1137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19669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5040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4141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anchor="t">
            <a:normAutofit/>
          </a:bodyPr>
          <a:lstStyle>
            <a:lvl1pPr>
              <a:defRPr sz="32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10879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57825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9302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68072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1646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03504" y="603504"/>
            <a:ext cx="4643816"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Thursday, August 14, 2025</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1548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Thursday, August 14,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71598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Thursday, August 14,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15769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Thursday, August 14,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835596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Thursday, August 14,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65205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Thursday, August 14,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323407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Thursday, August 14,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12473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Lst>
          </p:cNvPr>
          <p:cNvSpPr/>
          <p:nvPr/>
        </p:nvSpPr>
        <p:spPr>
          <a:xfrm flipH="1">
            <a:off x="6158536" y="6400799"/>
            <a:ext cx="6033460"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789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Thursday, August 14, 2025</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3696796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96563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974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8286" y="4719145"/>
            <a:ext cx="12221346"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Thursday, August 14,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64377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Thursday, August 14,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539943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Thursday, August 14,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63130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Thursday, August 14,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26803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Thursday, August 14,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225659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Thursday, August 14,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9645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Lst>
          </p:cNvPr>
          <p:cNvSpPr/>
          <p:nvPr/>
        </p:nvSpPr>
        <p:spPr>
          <a:xfrm>
            <a:off x="1009651" y="1028701"/>
            <a:ext cx="10172700"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Thursday, August 14,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52586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Thursday, August 14,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2800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bg1"/>
                </a:solidFill>
              </a:defRPr>
            </a:lvl1pPr>
          </a:lstStyle>
          <a:p>
            <a:fld id="{F2D689D1-54B3-41D9-B112-32329B9B3CC6}"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56455274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Lst>
          </p:cNvPr>
          <p:cNvSpPr/>
          <p:nvPr/>
        </p:nvSpPr>
        <p:spPr>
          <a:xfrm>
            <a:off x="1009651" y="1028701"/>
            <a:ext cx="10172700"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Thursday, August 14,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87256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731521"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501384"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47327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731520"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500622"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Thursday, August 14, 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223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Thursday, August 14, 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83933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Thursday, August 14, 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34940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968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Thursday, August 14, 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60735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752226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83393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bg1"/>
                </a:solidFill>
              </a:defRPr>
            </a:lvl1pPr>
          </a:lstStyle>
          <a:p>
            <a:fld id="{E144AFCF-5D00-4E8A-BE78-0A3382672AA6}" type="datetime2">
              <a:rPr lang="en-US" smtClean="0"/>
              <a:t>Thursday, August 14, 2025</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7798023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6042164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C38FEA-146D-53B3-36B0-5CBD8040636E}"/>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5259F214-985C-4E7A-8724-986944FA2171}" type="datetime2">
              <a:rPr lang="en-US" smtClean="0"/>
              <a:t>Thursday, August 14, 2025</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430717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E2F783-0ED7-1F0B-219A-198549E350DD}"/>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Thursday, August 14, 2025</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294793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3657600" y="2807208"/>
            <a:ext cx="7644384" cy="3346704"/>
          </a:xfrm>
        </p:spPr>
        <p:txBody>
          <a:bodyPr anchor="t">
            <a:normAutofit/>
          </a:bodyPr>
          <a:lstStyle>
            <a:lvl1pPr>
              <a:lnSpc>
                <a:spcPct val="110000"/>
              </a:lnSpc>
              <a:defRPr sz="54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3367768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7FA31CB7-48AA-4691-B614-160E906C518A}" type="datetime2">
              <a:rPr lang="en-US" smtClean="0"/>
              <a:t>Thursday, August 14, 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5438135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63" r:id="rId32"/>
    <p:sldLayoutId id="2147483895" r:id="rId33"/>
    <p:sldLayoutId id="2147483896" r:id="rId34"/>
    <p:sldLayoutId id="2147483897" r:id="rId35"/>
    <p:sldLayoutId id="2147483898" r:id="rId36"/>
    <p:sldLayoutId id="2147483899" r:id="rId37"/>
    <p:sldLayoutId id="2147483900" r:id="rId38"/>
    <p:sldLayoutId id="2147483901" r:id="rId39"/>
    <p:sldLayoutId id="2147483902" r:id="rId40"/>
    <p:sldLayoutId id="2147483907" r:id="rId41"/>
    <p:sldLayoutId id="2147483903" r:id="rId42"/>
    <p:sldLayoutId id="2147483904" r:id="rId43"/>
    <p:sldLayoutId id="2147483905" r:id="rId44"/>
    <p:sldLayoutId id="2147483906" r:id="rId45"/>
    <p:sldLayoutId id="2147483860" r:id="rId46"/>
    <p:sldLayoutId id="2147483861" r:id="rId47"/>
    <p:sldLayoutId id="2147483862" r:id="rId48"/>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genderlinks.org.za/wp-content/uploads/2025/03/VoiceandChoice_Chap8_SexualDiversity-FINAL.pdf"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urvey.alchemer.com/s3/8389407/PushForward4Equality-blog-pitch-fo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D8C1-9520-1CAD-31B0-74E6101F8F28}"/>
              </a:ext>
            </a:extLst>
          </p:cNvPr>
          <p:cNvSpPr>
            <a:spLocks noGrp="1"/>
          </p:cNvSpPr>
          <p:nvPr>
            <p:ph type="ctrTitle"/>
          </p:nvPr>
        </p:nvSpPr>
        <p:spPr>
          <a:xfrm>
            <a:off x="391887" y="941831"/>
            <a:ext cx="5544456" cy="3572111"/>
          </a:xfrm>
        </p:spPr>
        <p:txBody>
          <a:bodyPr anchor="b">
            <a:normAutofit/>
          </a:bodyPr>
          <a:lstStyle/>
          <a:p>
            <a:r>
              <a:rPr lang="en-ZA" sz="2800" b="1" dirty="0"/>
              <a:t>Sexual Diversity in Southern Africa: State of LGBTQI+ Rights and SOGIESC</a:t>
            </a:r>
            <a:br>
              <a:rPr lang="en-ZA" sz="2800" dirty="0"/>
            </a:br>
            <a:endParaRPr lang="en-US" sz="2800" dirty="0"/>
          </a:p>
        </p:txBody>
      </p:sp>
      <p:pic>
        <p:nvPicPr>
          <p:cNvPr id="5" name="Picture 4">
            <a:extLst>
              <a:ext uri="{FF2B5EF4-FFF2-40B4-BE49-F238E27FC236}">
                <a16:creationId xmlns:a16="http://schemas.microsoft.com/office/drawing/2014/main" id="{B811C775-510E-6E81-D2C2-3BD58C97ED90}"/>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6092952" y="1473"/>
            <a:ext cx="6099048" cy="6855054"/>
          </a:xfrm>
          <a:prstGeom prst="rect">
            <a:avLst/>
          </a:prstGeom>
          <a:noFill/>
          <a:effectLst>
            <a:softEdge rad="258525"/>
          </a:effectLst>
        </p:spPr>
      </p:pic>
      <p:sp>
        <p:nvSpPr>
          <p:cNvPr id="6" name="Title 1">
            <a:extLst>
              <a:ext uri="{FF2B5EF4-FFF2-40B4-BE49-F238E27FC236}">
                <a16:creationId xmlns:a16="http://schemas.microsoft.com/office/drawing/2014/main" id="{69270F09-7369-D954-CB57-697C3129875D}"/>
              </a:ext>
            </a:extLst>
          </p:cNvPr>
          <p:cNvSpPr txBox="1">
            <a:spLocks/>
          </p:cNvSpPr>
          <p:nvPr/>
        </p:nvSpPr>
        <p:spPr>
          <a:xfrm>
            <a:off x="251675" y="4994221"/>
            <a:ext cx="5554039" cy="18637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600" b="1" kern="1200" cap="all" spc="700" baseline="0" dirty="0">
                <a:solidFill>
                  <a:schemeClr val="bg1"/>
                </a:solidFill>
                <a:latin typeface="+mj-lt"/>
                <a:ea typeface="+mj-ea"/>
                <a:cs typeface="+mj-cs"/>
              </a:defRPr>
            </a:lvl1pPr>
          </a:lstStyle>
          <a:p>
            <a:r>
              <a:rPr lang="en-ZA" sz="2400" cap="none" dirty="0"/>
              <a:t>A snapshot of the 2025 SADC Barometer </a:t>
            </a:r>
          </a:p>
        </p:txBody>
      </p:sp>
    </p:spTree>
    <p:extLst>
      <p:ext uri="{BB962C8B-B14F-4D97-AF65-F5344CB8AC3E}">
        <p14:creationId xmlns:p14="http://schemas.microsoft.com/office/powerpoint/2010/main" val="138345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6AC0-63A7-A89E-87B0-02580DB3CCDA}"/>
              </a:ext>
            </a:extLst>
          </p:cNvPr>
          <p:cNvSpPr>
            <a:spLocks noGrp="1"/>
          </p:cNvSpPr>
          <p:nvPr>
            <p:ph type="title"/>
          </p:nvPr>
        </p:nvSpPr>
        <p:spPr>
          <a:xfrm>
            <a:off x="1033272" y="347472"/>
            <a:ext cx="9985248" cy="960120"/>
          </a:xfrm>
        </p:spPr>
        <p:txBody>
          <a:bodyPr anchor="b">
            <a:normAutofit fontScale="90000"/>
          </a:bodyPr>
          <a:lstStyle/>
          <a:p>
            <a:br>
              <a:rPr lang="en-US" sz="1500" dirty="0"/>
            </a:br>
            <a:r>
              <a:rPr lang="en-US" sz="3100" dirty="0"/>
              <a:t>Strategies to consider</a:t>
            </a:r>
            <a:br>
              <a:rPr lang="en-US" sz="1500" dirty="0"/>
            </a:br>
            <a:r>
              <a:rPr lang="en-ZA" sz="2000" b="0" dirty="0"/>
              <a:t>A multifaceted approach is necessary, combining legal advocacy, public education, alliance-building, and vigilant protection against backlash.</a:t>
            </a:r>
            <a:endParaRPr lang="en-US" sz="2000" b="0" dirty="0"/>
          </a:p>
        </p:txBody>
      </p:sp>
      <p:graphicFrame>
        <p:nvGraphicFramePr>
          <p:cNvPr id="5" name="Content Placeholder 2">
            <a:extLst>
              <a:ext uri="{FF2B5EF4-FFF2-40B4-BE49-F238E27FC236}">
                <a16:creationId xmlns:a16="http://schemas.microsoft.com/office/drawing/2014/main" id="{73A7F3E3-2759-4879-2DCB-6B361CE57022}"/>
              </a:ext>
            </a:extLst>
          </p:cNvPr>
          <p:cNvGraphicFramePr>
            <a:graphicFrameLocks noGrp="1"/>
          </p:cNvGraphicFramePr>
          <p:nvPr>
            <p:ph idx="1"/>
            <p:extLst>
              <p:ext uri="{D42A27DB-BD31-4B8C-83A1-F6EECF244321}">
                <p14:modId xmlns:p14="http://schemas.microsoft.com/office/powerpoint/2010/main" val="1557726819"/>
              </p:ext>
            </p:extLst>
          </p:nvPr>
        </p:nvGraphicFramePr>
        <p:xfrm>
          <a:off x="1033272" y="1563624"/>
          <a:ext cx="99852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48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3701-F79D-E44A-C9CE-6928E2043ECB}"/>
              </a:ext>
            </a:extLst>
          </p:cNvPr>
          <p:cNvSpPr>
            <a:spLocks noGrp="1"/>
          </p:cNvSpPr>
          <p:nvPr>
            <p:ph type="title"/>
          </p:nvPr>
        </p:nvSpPr>
        <p:spPr>
          <a:xfrm>
            <a:off x="623032" y="243013"/>
            <a:ext cx="6400800" cy="642358"/>
          </a:xfrm>
        </p:spPr>
        <p:txBody>
          <a:bodyPr/>
          <a:lstStyle/>
          <a:p>
            <a:r>
              <a:rPr lang="en-ZA" dirty="0"/>
              <a:t>Tracking and documenting</a:t>
            </a:r>
            <a:endParaRPr lang="en-US" dirty="0"/>
          </a:p>
        </p:txBody>
      </p:sp>
      <p:sp>
        <p:nvSpPr>
          <p:cNvPr id="3" name="Content Placeholder 2">
            <a:extLst>
              <a:ext uri="{FF2B5EF4-FFF2-40B4-BE49-F238E27FC236}">
                <a16:creationId xmlns:a16="http://schemas.microsoft.com/office/drawing/2014/main" id="{3AFF0979-34CC-4595-032D-5CD057D2E1CD}"/>
              </a:ext>
            </a:extLst>
          </p:cNvPr>
          <p:cNvSpPr>
            <a:spLocks noGrp="1"/>
          </p:cNvSpPr>
          <p:nvPr>
            <p:ph sz="quarter" idx="14"/>
          </p:nvPr>
        </p:nvSpPr>
        <p:spPr>
          <a:xfrm>
            <a:off x="384627" y="1045029"/>
            <a:ext cx="6747693" cy="4816275"/>
          </a:xfrm>
        </p:spPr>
        <p:txBody>
          <a:bodyPr>
            <a:normAutofit/>
          </a:bodyPr>
          <a:lstStyle/>
          <a:p>
            <a:pPr marL="0" indent="0">
              <a:buNone/>
            </a:pPr>
            <a:r>
              <a:rPr lang="en-ZA" dirty="0"/>
              <a:t>Invest in </a:t>
            </a:r>
            <a:r>
              <a:rPr lang="en-ZA" i="1" dirty="0"/>
              <a:t>“</a:t>
            </a:r>
            <a:r>
              <a:rPr lang="en-ZA" b="1" i="1" dirty="0">
                <a:latin typeface="+mj-lt"/>
              </a:rPr>
              <a:t>opposition tracking</a:t>
            </a:r>
            <a:r>
              <a:rPr lang="en-ZA" i="1" dirty="0"/>
              <a:t>.”</a:t>
            </a:r>
            <a:r>
              <a:rPr lang="en-ZA" dirty="0"/>
              <a:t> Researching and monitoring those groups or individuals who oppose LGBTQI+ rights – understanding their narratives, strategies, and funding sources</a:t>
            </a:r>
            <a:r>
              <a:rPr lang="en-ZA" dirty="0">
                <a:hlinkClick r:id="rId2"/>
              </a:rPr>
              <a:t>.</a:t>
            </a:r>
            <a:r>
              <a:rPr lang="en-ZA" dirty="0"/>
              <a:t> </a:t>
            </a:r>
          </a:p>
          <a:p>
            <a:pPr marL="0" indent="0">
              <a:buNone/>
            </a:pPr>
            <a:r>
              <a:rPr lang="en-ZA" dirty="0"/>
              <a:t>Use information to </a:t>
            </a:r>
            <a:r>
              <a:rPr lang="en-ZA" b="1" dirty="0">
                <a:latin typeface="+mj-lt"/>
              </a:rPr>
              <a:t>anticipate attacks and respond effectively</a:t>
            </a:r>
            <a:r>
              <a:rPr lang="en-ZA" dirty="0"/>
              <a:t>. Creating an accurate record of incidents (violence, discrimination cases, hate speech incidents) and opposition activities can help advocacy in the long run. </a:t>
            </a:r>
          </a:p>
          <a:p>
            <a:pPr marL="0" indent="0">
              <a:buNone/>
            </a:pPr>
            <a:r>
              <a:rPr lang="en-ZA" b="1" dirty="0">
                <a:latin typeface="+mj-lt"/>
              </a:rPr>
              <a:t>Documentation</a:t>
            </a:r>
            <a:r>
              <a:rPr lang="en-ZA" dirty="0"/>
              <a:t> raises awareness internationally and nationally about the reality on the ground, which can build pressure for change. It also ensures that abuses don’t happen in the dark – for example, recording instances of police harassment or conversion therapy can support legal challenges and media exposes.</a:t>
            </a:r>
          </a:p>
          <a:p>
            <a:endParaRPr lang="en-US" dirty="0"/>
          </a:p>
        </p:txBody>
      </p:sp>
      <p:pic>
        <p:nvPicPr>
          <p:cNvPr id="6" name="Picture 5" descr="A cover of a book&#10;&#10;AI-generated content may be incorrect.">
            <a:extLst>
              <a:ext uri="{FF2B5EF4-FFF2-40B4-BE49-F238E27FC236}">
                <a16:creationId xmlns:a16="http://schemas.microsoft.com/office/drawing/2014/main" id="{0E3FCA5C-A623-008A-D091-A3AC1DE8A9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6573" y="108488"/>
            <a:ext cx="4450800" cy="6245817"/>
          </a:xfrm>
          <a:prstGeom prst="rect">
            <a:avLst/>
          </a:prstGeom>
        </p:spPr>
      </p:pic>
    </p:spTree>
    <p:extLst>
      <p:ext uri="{BB962C8B-B14F-4D97-AF65-F5344CB8AC3E}">
        <p14:creationId xmlns:p14="http://schemas.microsoft.com/office/powerpoint/2010/main" val="2191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381A-6243-139D-CCE8-7F4C84B0D8A2}"/>
              </a:ext>
            </a:extLst>
          </p:cNvPr>
          <p:cNvSpPr>
            <a:spLocks noGrp="1"/>
          </p:cNvSpPr>
          <p:nvPr>
            <p:ph type="title"/>
          </p:nvPr>
        </p:nvSpPr>
        <p:spPr>
          <a:xfrm>
            <a:off x="3384731" y="220850"/>
            <a:ext cx="6154687" cy="558224"/>
          </a:xfrm>
        </p:spPr>
        <p:txBody>
          <a:bodyPr anchor="b">
            <a:normAutofit/>
          </a:bodyPr>
          <a:lstStyle/>
          <a:p>
            <a:r>
              <a:rPr lang="en-ZA" dirty="0"/>
              <a:t>Countering and campaigning</a:t>
            </a:r>
            <a:endParaRPr lang="en-US" dirty="0"/>
          </a:p>
        </p:txBody>
      </p:sp>
      <p:sp>
        <p:nvSpPr>
          <p:cNvPr id="3" name="Content Placeholder 2">
            <a:extLst>
              <a:ext uri="{FF2B5EF4-FFF2-40B4-BE49-F238E27FC236}">
                <a16:creationId xmlns:a16="http://schemas.microsoft.com/office/drawing/2014/main" id="{952426DF-AF28-0992-D8DC-7960E29487B8}"/>
              </a:ext>
            </a:extLst>
          </p:cNvPr>
          <p:cNvSpPr>
            <a:spLocks noGrp="1"/>
          </p:cNvSpPr>
          <p:nvPr>
            <p:ph sz="quarter" idx="14"/>
          </p:nvPr>
        </p:nvSpPr>
        <p:spPr>
          <a:xfrm>
            <a:off x="362857" y="1072586"/>
            <a:ext cx="11521757" cy="2647006"/>
          </a:xfrm>
        </p:spPr>
        <p:txBody>
          <a:bodyPr>
            <a:normAutofit/>
          </a:bodyPr>
          <a:lstStyle/>
          <a:p>
            <a:pPr marL="0" indent="0">
              <a:lnSpc>
                <a:spcPct val="110000"/>
              </a:lnSpc>
              <a:buNone/>
            </a:pPr>
            <a:r>
              <a:rPr lang="en-ZA" dirty="0"/>
              <a:t>Critical to develop proactive </a:t>
            </a:r>
            <a:r>
              <a:rPr lang="en-ZA" b="1" dirty="0">
                <a:latin typeface="+mj-lt"/>
              </a:rPr>
              <a:t>counter-narratives</a:t>
            </a:r>
            <a:r>
              <a:rPr lang="en-ZA" dirty="0"/>
              <a:t> to combat the myths and negative stereotypes about LGBTQI+ people.  </a:t>
            </a:r>
          </a:p>
          <a:p>
            <a:pPr marL="0" indent="0">
              <a:lnSpc>
                <a:spcPct val="110000"/>
              </a:lnSpc>
              <a:buNone/>
            </a:pPr>
            <a:r>
              <a:rPr lang="en-ZA" b="1" dirty="0">
                <a:latin typeface="+mj-lt"/>
              </a:rPr>
              <a:t>Public education campaigns </a:t>
            </a:r>
            <a:r>
              <a:rPr lang="en-ZA" dirty="0"/>
              <a:t>(through media, workshops, social media, etc.) should aim to correct false information (such as “homosexuality is unnatural” or “LGBTQ rights threaten culture”) with fact-based, culturally resonant messaging. </a:t>
            </a:r>
          </a:p>
          <a:p>
            <a:pPr marL="0" indent="0">
              <a:lnSpc>
                <a:spcPct val="110000"/>
              </a:lnSpc>
              <a:buNone/>
            </a:pPr>
            <a:r>
              <a:rPr lang="en-ZA" b="1" dirty="0">
                <a:latin typeface="+mj-lt"/>
              </a:rPr>
              <a:t>Visibility of LGBTQI+ role models and success stories</a:t>
            </a:r>
            <a:r>
              <a:rPr lang="en-ZA" b="1" dirty="0"/>
              <a:t> </a:t>
            </a:r>
            <a:r>
              <a:rPr lang="en-ZA" dirty="0"/>
              <a:t>can humanise the issue. Essentially, meet the hate speech and propaganda head-on with truthful, positive messaging about diversity and inclusion.</a:t>
            </a:r>
          </a:p>
          <a:p>
            <a:pPr>
              <a:lnSpc>
                <a:spcPct val="110000"/>
              </a:lnSpc>
            </a:pPr>
            <a:endParaRPr lang="en-US" dirty="0"/>
          </a:p>
        </p:txBody>
      </p:sp>
      <p:pic>
        <p:nvPicPr>
          <p:cNvPr id="9" name="Content Placeholder 2" descr="A group of people holding flags&#10;&#10;Description automatically generated">
            <a:extLst>
              <a:ext uri="{FF2B5EF4-FFF2-40B4-BE49-F238E27FC236}">
                <a16:creationId xmlns:a16="http://schemas.microsoft.com/office/drawing/2014/main" id="{577CD60E-865E-45EB-8C0A-FF4AC1346B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359" y="3719592"/>
            <a:ext cx="5834743" cy="2695428"/>
          </a:xfrm>
          <a:prstGeom prst="rect">
            <a:avLst/>
          </a:prstGeom>
          <a:effectLst>
            <a:softEdge rad="149081"/>
          </a:effectLst>
        </p:spPr>
      </p:pic>
      <p:pic>
        <p:nvPicPr>
          <p:cNvPr id="10" name="Picture 9" descr="A group of people marching in a parade&#10;&#10;Description automatically generated">
            <a:extLst>
              <a:ext uri="{FF2B5EF4-FFF2-40B4-BE49-F238E27FC236}">
                <a16:creationId xmlns:a16="http://schemas.microsoft.com/office/drawing/2014/main" id="{218B2AF6-CEC3-9B8C-DE32-E17CB1F9C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8098" y="3719592"/>
            <a:ext cx="3841389" cy="2539178"/>
          </a:xfrm>
          <a:prstGeom prst="rect">
            <a:avLst/>
          </a:prstGeom>
          <a:effectLst>
            <a:softEdge rad="152270"/>
          </a:effectLst>
        </p:spPr>
      </p:pic>
    </p:spTree>
    <p:extLst>
      <p:ext uri="{BB962C8B-B14F-4D97-AF65-F5344CB8AC3E}">
        <p14:creationId xmlns:p14="http://schemas.microsoft.com/office/powerpoint/2010/main" val="409146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22C2-DF61-EE0B-97F3-C85E15E4EF6B}"/>
              </a:ext>
            </a:extLst>
          </p:cNvPr>
          <p:cNvSpPr>
            <a:spLocks noGrp="1"/>
          </p:cNvSpPr>
          <p:nvPr>
            <p:ph type="title"/>
          </p:nvPr>
        </p:nvSpPr>
        <p:spPr>
          <a:xfrm>
            <a:off x="468406" y="107115"/>
            <a:ext cx="11255188" cy="735255"/>
          </a:xfrm>
        </p:spPr>
        <p:txBody>
          <a:bodyPr>
            <a:normAutofit/>
          </a:bodyPr>
          <a:lstStyle/>
          <a:p>
            <a:r>
              <a:rPr lang="en-GB" sz="4000" dirty="0">
                <a:ea typeface="Tahoma" panose="020B0604030504040204" pitchFamily="34" charset="0"/>
                <a:cs typeface="Tahoma" panose="020B0604030504040204" pitchFamily="34" charset="0"/>
              </a:rPr>
              <a:t>A POSITIVE CAMPAIGN </a:t>
            </a:r>
            <a:endParaRPr lang="en-US" sz="4000" dirty="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EA6DA5B-93D7-BC13-A021-D7132A01EA6E}"/>
              </a:ext>
            </a:extLst>
          </p:cNvPr>
          <p:cNvSpPr>
            <a:spLocks noGrp="1"/>
          </p:cNvSpPr>
          <p:nvPr>
            <p:ph idx="1"/>
          </p:nvPr>
        </p:nvSpPr>
        <p:spPr>
          <a:xfrm>
            <a:off x="356005" y="2083635"/>
            <a:ext cx="11255188" cy="4667250"/>
          </a:xfrm>
        </p:spPr>
        <p:txBody>
          <a:bodyPr>
            <a:normAutofit lnSpcReduction="10000"/>
          </a:bodyPr>
          <a:lstStyle/>
          <a:p>
            <a:r>
              <a:rPr lang="en-GB" dirty="0">
                <a:latin typeface="+mj-lt"/>
                <a:ea typeface="Tahoma" panose="020B0604030504040204" pitchFamily="34" charset="0"/>
                <a:cs typeface="Tahoma" panose="020B0604030504040204" pitchFamily="34" charset="0"/>
              </a:rPr>
              <a:t>We believe in fostering a </a:t>
            </a:r>
            <a:r>
              <a:rPr lang="en-GB" b="1" dirty="0">
                <a:latin typeface="+mj-lt"/>
                <a:ea typeface="Tahoma" panose="020B0604030504040204" pitchFamily="34" charset="0"/>
                <a:cs typeface="Tahoma" panose="020B0604030504040204" pitchFamily="34" charset="0"/>
              </a:rPr>
              <a:t>culture of support, empowerment</a:t>
            </a:r>
            <a:r>
              <a:rPr lang="en-GB" dirty="0">
                <a:latin typeface="+mj-lt"/>
                <a:ea typeface="Tahoma" panose="020B0604030504040204" pitchFamily="34" charset="0"/>
                <a:cs typeface="Tahoma" panose="020B0604030504040204" pitchFamily="34" charset="0"/>
              </a:rPr>
              <a:t>, and unity in a world often dominated by backlash and negativity.</a:t>
            </a:r>
          </a:p>
          <a:p>
            <a:r>
              <a:rPr lang="en-GB" dirty="0">
                <a:latin typeface="+mj-lt"/>
                <a:ea typeface="Tahoma" panose="020B0604030504040204" pitchFamily="34" charset="0"/>
                <a:cs typeface="Tahoma" panose="020B0604030504040204" pitchFamily="34" charset="0"/>
              </a:rPr>
              <a:t>We aim to </a:t>
            </a:r>
            <a:r>
              <a:rPr lang="en-GB" b="1" dirty="0">
                <a:latin typeface="+mj-lt"/>
                <a:ea typeface="Tahoma" panose="020B0604030504040204" pitchFamily="34" charset="0"/>
                <a:cs typeface="Tahoma" panose="020B0604030504040204" pitchFamily="34" charset="0"/>
              </a:rPr>
              <a:t>inspire</a:t>
            </a:r>
            <a:r>
              <a:rPr lang="en-GB" dirty="0">
                <a:latin typeface="+mj-lt"/>
                <a:ea typeface="Tahoma" panose="020B0604030504040204" pitchFamily="34" charset="0"/>
                <a:cs typeface="Tahoma" panose="020B0604030504040204" pitchFamily="34" charset="0"/>
              </a:rPr>
              <a:t> individuals and communities to champion equality, highlighting the strength and resilience of women and LGBTQI+ people everywhere. </a:t>
            </a:r>
          </a:p>
          <a:p>
            <a:r>
              <a:rPr lang="en-GB" dirty="0">
                <a:latin typeface="+mj-lt"/>
                <a:ea typeface="Tahoma" panose="020B0604030504040204" pitchFamily="34" charset="0"/>
                <a:cs typeface="Tahoma" panose="020B0604030504040204" pitchFamily="34" charset="0"/>
              </a:rPr>
              <a:t>Through </a:t>
            </a:r>
            <a:r>
              <a:rPr lang="en-GB" b="1" dirty="0">
                <a:latin typeface="+mj-lt"/>
                <a:ea typeface="Tahoma" panose="020B0604030504040204" pitchFamily="34" charset="0"/>
                <a:cs typeface="Tahoma" panose="020B0604030504040204" pitchFamily="34" charset="0"/>
              </a:rPr>
              <a:t>engaging stories, uplifting experiences, and collective action</a:t>
            </a:r>
            <a:r>
              <a:rPr lang="en-GB" dirty="0">
                <a:latin typeface="+mj-lt"/>
                <a:ea typeface="Tahoma" panose="020B0604030504040204" pitchFamily="34" charset="0"/>
                <a:cs typeface="Tahoma" panose="020B0604030504040204" pitchFamily="34" charset="0"/>
              </a:rPr>
              <a:t>, we aim to shift the narrative from fear to hope, creating a brighter future where everyone can thrive regardless of gender.  </a:t>
            </a:r>
          </a:p>
          <a:p>
            <a:r>
              <a:rPr lang="en-ZA" dirty="0">
                <a:latin typeface="+mj-lt"/>
                <a:ea typeface="Tahoma" panose="020B0604030504040204" pitchFamily="34" charset="0"/>
                <a:cs typeface="Tahoma" panose="020B0604030504040204" pitchFamily="34" charset="0"/>
              </a:rPr>
              <a:t>The goal is to </a:t>
            </a:r>
            <a:r>
              <a:rPr lang="en-ZA" b="1" dirty="0">
                <a:latin typeface="+mj-lt"/>
                <a:ea typeface="Tahoma" panose="020B0604030504040204" pitchFamily="34" charset="0"/>
                <a:cs typeface="Tahoma" panose="020B0604030504040204" pitchFamily="34" charset="0"/>
              </a:rPr>
              <a:t>learn from and share </a:t>
            </a:r>
            <a:r>
              <a:rPr lang="en-ZA" dirty="0">
                <a:latin typeface="+mj-lt"/>
                <a:ea typeface="Tahoma" panose="020B0604030504040204" pitchFamily="34" charset="0"/>
                <a:cs typeface="Tahoma" panose="020B0604030504040204" pitchFamily="34" charset="0"/>
              </a:rPr>
              <a:t>such examples, particularly those linked to sustainable traction and change in gender norms. </a:t>
            </a:r>
          </a:p>
          <a:p>
            <a:r>
              <a:rPr lang="en-GB" dirty="0">
                <a:latin typeface="+mj-lt"/>
                <a:ea typeface="Tahoma" panose="020B0604030504040204" pitchFamily="34" charset="0"/>
                <a:cs typeface="Tahoma" panose="020B0604030504040204" pitchFamily="34" charset="0"/>
              </a:rPr>
              <a:t>It is crucial to delve deeper into the effectiveness of </a:t>
            </a:r>
            <a:r>
              <a:rPr lang="en-GB" b="1" dirty="0">
                <a:latin typeface="+mj-lt"/>
                <a:ea typeface="Tahoma" panose="020B0604030504040204" pitchFamily="34" charset="0"/>
                <a:cs typeface="Tahoma" panose="020B0604030504040204" pitchFamily="34" charset="0"/>
              </a:rPr>
              <a:t>resistance strategies</a:t>
            </a:r>
            <a:r>
              <a:rPr lang="en-GB" dirty="0">
                <a:latin typeface="+mj-lt"/>
                <a:ea typeface="Tahoma" panose="020B0604030504040204" pitchFamily="34" charset="0"/>
                <a:cs typeface="Tahoma" panose="020B0604030504040204" pitchFamily="34" charset="0"/>
              </a:rPr>
              <a:t>—what has proven successful in mobilising support and effecting change, and what approaches have fallen short. </a:t>
            </a:r>
          </a:p>
          <a:p>
            <a:r>
              <a:rPr lang="en-GB" dirty="0">
                <a:latin typeface="+mj-lt"/>
                <a:ea typeface="Tahoma" panose="020B0604030504040204" pitchFamily="34" charset="0"/>
                <a:cs typeface="Tahoma" panose="020B0604030504040204" pitchFamily="34" charset="0"/>
              </a:rPr>
              <a:t>Understanding these dynamics will provide </a:t>
            </a:r>
            <a:r>
              <a:rPr lang="en-GB" b="1" dirty="0">
                <a:latin typeface="+mj-lt"/>
                <a:ea typeface="Tahoma" panose="020B0604030504040204" pitchFamily="34" charset="0"/>
                <a:cs typeface="Tahoma" panose="020B0604030504040204" pitchFamily="34" charset="0"/>
              </a:rPr>
              <a:t>valuable insights </a:t>
            </a:r>
            <a:r>
              <a:rPr lang="en-GB" dirty="0">
                <a:latin typeface="+mj-lt"/>
                <a:ea typeface="Tahoma" panose="020B0604030504040204" pitchFamily="34" charset="0"/>
                <a:cs typeface="Tahoma" panose="020B0604030504040204" pitchFamily="34" charset="0"/>
              </a:rPr>
              <a:t>into the broader feminist movement and its ongoing efforts to combat the challenges it faces.</a:t>
            </a:r>
            <a:endParaRPr lang="en-ZA" dirty="0">
              <a:latin typeface="+mj-lt"/>
              <a:ea typeface="Tahoma" panose="020B0604030504040204" pitchFamily="34" charset="0"/>
              <a:cs typeface="Tahoma" panose="020B0604030504040204" pitchFamily="34" charset="0"/>
            </a:endParaRP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0780441-1907-A38B-0A5C-99DB43852D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298" y="1167984"/>
            <a:ext cx="9477594" cy="848047"/>
          </a:xfrm>
          <a:prstGeom prst="rect">
            <a:avLst/>
          </a:prstGeom>
        </p:spPr>
      </p:pic>
    </p:spTree>
    <p:extLst>
      <p:ext uri="{BB962C8B-B14F-4D97-AF65-F5344CB8AC3E}">
        <p14:creationId xmlns:p14="http://schemas.microsoft.com/office/powerpoint/2010/main" val="342670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5AFE-616C-5234-7543-B696D042C479}"/>
              </a:ext>
            </a:extLst>
          </p:cNvPr>
          <p:cNvSpPr>
            <a:spLocks noGrp="1"/>
          </p:cNvSpPr>
          <p:nvPr>
            <p:ph type="title"/>
          </p:nvPr>
        </p:nvSpPr>
        <p:spPr>
          <a:xfrm>
            <a:off x="1078232" y="125316"/>
            <a:ext cx="9985248" cy="960120"/>
          </a:xfrm>
        </p:spPr>
        <p:txBody>
          <a:bodyPr anchor="ctr">
            <a:normAutofit/>
          </a:bodyPr>
          <a:lstStyle/>
          <a:p>
            <a:r>
              <a:rPr lang="en-ZA" dirty="0"/>
              <a:t>Regional advocacy and coalition-building</a:t>
            </a:r>
            <a:endParaRPr lang="en-US" dirty="0"/>
          </a:p>
        </p:txBody>
      </p:sp>
      <p:sp>
        <p:nvSpPr>
          <p:cNvPr id="3" name="Content Placeholder 2">
            <a:extLst>
              <a:ext uri="{FF2B5EF4-FFF2-40B4-BE49-F238E27FC236}">
                <a16:creationId xmlns:a16="http://schemas.microsoft.com/office/drawing/2014/main" id="{B4696774-E341-EA3A-6465-135273428118}"/>
              </a:ext>
            </a:extLst>
          </p:cNvPr>
          <p:cNvSpPr>
            <a:spLocks noGrp="1"/>
          </p:cNvSpPr>
          <p:nvPr>
            <p:ph idx="1"/>
          </p:nvPr>
        </p:nvSpPr>
        <p:spPr>
          <a:xfrm>
            <a:off x="371959" y="1307592"/>
            <a:ext cx="5749187" cy="4828032"/>
          </a:xfrm>
        </p:spPr>
        <p:txBody>
          <a:bodyPr>
            <a:noAutofit/>
          </a:bodyPr>
          <a:lstStyle/>
          <a:p>
            <a:pPr marL="0" indent="0" algn="just">
              <a:lnSpc>
                <a:spcPct val="110000"/>
              </a:lnSpc>
              <a:buNone/>
            </a:pPr>
            <a:r>
              <a:rPr lang="en-ZA" sz="2000" b="1" dirty="0">
                <a:latin typeface="+mj-lt"/>
              </a:rPr>
              <a:t>Join forces </a:t>
            </a:r>
            <a:r>
              <a:rPr lang="en-ZA" sz="2000" dirty="0">
                <a:latin typeface="+mj-lt"/>
              </a:rPr>
              <a:t>with other human rights and social justice movements – women’s rights, youth movements, civil rights, health advocacy, unions, including sensitising influential allies (like sympathetic religious leaders, traditional chiefs, or celebrities) who can champion the cause within their communities. </a:t>
            </a:r>
          </a:p>
          <a:p>
            <a:pPr marL="0" indent="0" algn="just">
              <a:lnSpc>
                <a:spcPct val="110000"/>
              </a:lnSpc>
              <a:buNone/>
            </a:pPr>
            <a:r>
              <a:rPr lang="en-ZA" sz="2000" b="1" dirty="0">
                <a:latin typeface="+mj-lt"/>
              </a:rPr>
              <a:t>Look beyond individual countries </a:t>
            </a:r>
            <a:r>
              <a:rPr lang="en-ZA" sz="2000" dirty="0">
                <a:latin typeface="+mj-lt"/>
              </a:rPr>
              <a:t>and engage in </a:t>
            </a:r>
            <a:r>
              <a:rPr lang="en-ZA" sz="2000" b="1" dirty="0">
                <a:latin typeface="+mj-lt"/>
              </a:rPr>
              <a:t>regional advocacy.</a:t>
            </a:r>
            <a:r>
              <a:rPr lang="en-ZA" sz="2000" dirty="0">
                <a:latin typeface="+mj-lt"/>
              </a:rPr>
              <a:t> A coordinated SADC-wide campaign – create momentum and share resources across borders, recognising differences within LGBTQI+ communities and ensuring all voices are included</a:t>
            </a:r>
          </a:p>
          <a:p>
            <a:pPr algn="just">
              <a:lnSpc>
                <a:spcPct val="110000"/>
              </a:lnSpc>
            </a:pPr>
            <a:endParaRPr lang="en-US" sz="2000" dirty="0">
              <a:latin typeface="+mj-lt"/>
            </a:endParaRPr>
          </a:p>
        </p:txBody>
      </p:sp>
      <p:pic>
        <p:nvPicPr>
          <p:cNvPr id="5" name="Picture 4">
            <a:extLst>
              <a:ext uri="{FF2B5EF4-FFF2-40B4-BE49-F238E27FC236}">
                <a16:creationId xmlns:a16="http://schemas.microsoft.com/office/drawing/2014/main" id="{E7D24B6F-7904-CAF1-B4E8-F148AD376EA6}"/>
              </a:ext>
            </a:extLst>
          </p:cNvPr>
          <p:cNvPicPr>
            <a:picLocks noChangeAspect="1"/>
          </p:cNvPicPr>
          <p:nvPr/>
        </p:nvPicPr>
        <p:blipFill>
          <a:blip r:embed="rId2" cstate="email">
            <a:extLst>
              <a:ext uri="{28A0092B-C50C-407E-A947-70E740481C1C}">
                <a14:useLocalDpi xmlns:a14="http://schemas.microsoft.com/office/drawing/2010/main"/>
              </a:ext>
            </a:extLst>
          </a:blip>
          <a:srcRect b="-3"/>
          <a:stretch>
            <a:fillRect/>
          </a:stretch>
        </p:blipFill>
        <p:spPr>
          <a:xfrm>
            <a:off x="6121145" y="1085436"/>
            <a:ext cx="5409593" cy="5050188"/>
          </a:xfrm>
          <a:prstGeom prst="rect">
            <a:avLst/>
          </a:prstGeom>
          <a:noFill/>
          <a:effectLst>
            <a:softEdge rad="201525"/>
          </a:effectLst>
        </p:spPr>
      </p:pic>
    </p:spTree>
    <p:extLst>
      <p:ext uri="{BB962C8B-B14F-4D97-AF65-F5344CB8AC3E}">
        <p14:creationId xmlns:p14="http://schemas.microsoft.com/office/powerpoint/2010/main" val="121505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2BAD-93E0-D5EA-F78F-19B7CD40DDF5}"/>
              </a:ext>
            </a:extLst>
          </p:cNvPr>
          <p:cNvSpPr>
            <a:spLocks noGrp="1"/>
          </p:cNvSpPr>
          <p:nvPr>
            <p:ph type="title"/>
          </p:nvPr>
        </p:nvSpPr>
        <p:spPr>
          <a:xfrm>
            <a:off x="6421121" y="1074057"/>
            <a:ext cx="5204822" cy="711404"/>
          </a:xfrm>
        </p:spPr>
        <p:txBody>
          <a:bodyPr anchor="t">
            <a:noAutofit/>
          </a:bodyPr>
          <a:lstStyle/>
          <a:p>
            <a:br>
              <a:rPr lang="en-ZA" dirty="0"/>
            </a:br>
            <a:r>
              <a:rPr lang="en-ZA" dirty="0"/>
              <a:t>Sustaining and growing</a:t>
            </a:r>
            <a:endParaRPr lang="en-US" dirty="0"/>
          </a:p>
        </p:txBody>
      </p:sp>
      <p:sp>
        <p:nvSpPr>
          <p:cNvPr id="3" name="Content Placeholder 2">
            <a:extLst>
              <a:ext uri="{FF2B5EF4-FFF2-40B4-BE49-F238E27FC236}">
                <a16:creationId xmlns:a16="http://schemas.microsoft.com/office/drawing/2014/main" id="{9CF075FD-D5E2-E994-9D12-3DB56855C157}"/>
              </a:ext>
            </a:extLst>
          </p:cNvPr>
          <p:cNvSpPr>
            <a:spLocks noGrp="1"/>
          </p:cNvSpPr>
          <p:nvPr>
            <p:ph type="body" sz="half" idx="2"/>
          </p:nvPr>
        </p:nvSpPr>
        <p:spPr>
          <a:xfrm>
            <a:off x="6206782" y="2089631"/>
            <a:ext cx="5811048" cy="3993263"/>
          </a:xfrm>
        </p:spPr>
        <p:txBody>
          <a:bodyPr anchor="t">
            <a:noAutofit/>
          </a:bodyPr>
          <a:lstStyle/>
          <a:p>
            <a:pPr marL="0" indent="0">
              <a:lnSpc>
                <a:spcPct val="110000"/>
              </a:lnSpc>
              <a:buNone/>
            </a:pPr>
            <a:r>
              <a:rPr lang="en-ZA" sz="2000" b="1" dirty="0"/>
              <a:t>Safeguard the progress </a:t>
            </a:r>
            <a:r>
              <a:rPr lang="en-ZA" sz="2000" dirty="0"/>
              <a:t>already made. Eg legal defence funds to fight any attempts to roll back rights in court, </a:t>
            </a:r>
          </a:p>
          <a:p>
            <a:pPr marL="0" indent="0">
              <a:lnSpc>
                <a:spcPct val="110000"/>
              </a:lnSpc>
              <a:buNone/>
            </a:pPr>
            <a:r>
              <a:rPr lang="en-ZA" sz="2000" b="1" dirty="0"/>
              <a:t>Continual public awareness </a:t>
            </a:r>
            <a:r>
              <a:rPr lang="en-ZA" sz="2000" dirty="0"/>
              <a:t>so that new generations value equality, and rapid response networks to address crises (such as arrests or violence spikes). </a:t>
            </a:r>
          </a:p>
          <a:p>
            <a:pPr marL="0" indent="0">
              <a:lnSpc>
                <a:spcPct val="110000"/>
              </a:lnSpc>
              <a:buNone/>
            </a:pPr>
            <a:r>
              <a:rPr lang="en-ZA" sz="2000" dirty="0"/>
              <a:t>Lobby global organisations and donors to continue supporting local advocates, both financially and through diplomatic pressure when needed.</a:t>
            </a:r>
          </a:p>
          <a:p>
            <a:pPr marL="0" indent="0">
              <a:lnSpc>
                <a:spcPct val="110000"/>
              </a:lnSpc>
              <a:buNone/>
            </a:pPr>
            <a:endParaRPr lang="en-US" sz="2000" dirty="0"/>
          </a:p>
        </p:txBody>
      </p:sp>
      <p:pic>
        <p:nvPicPr>
          <p:cNvPr id="5" name="Picture 4" descr="A close-up of a logo&#10;&#10;AI-generated content may be incorrect.">
            <a:extLst>
              <a:ext uri="{FF2B5EF4-FFF2-40B4-BE49-F238E27FC236}">
                <a16:creationId xmlns:a16="http://schemas.microsoft.com/office/drawing/2014/main" id="{62145411-A8F3-39E9-767D-D9A34DB914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386324" y="126428"/>
            <a:ext cx="6439309" cy="1062485"/>
          </a:xfrm>
          <a:prstGeom prst="rect">
            <a:avLst/>
          </a:prstGeom>
          <a:noFill/>
          <a:ln>
            <a:noFill/>
          </a:ln>
        </p:spPr>
      </p:pic>
      <p:pic>
        <p:nvPicPr>
          <p:cNvPr id="10" name="Picture 9" descr="Person wrapped in pride flag">
            <a:extLst>
              <a:ext uri="{FF2B5EF4-FFF2-40B4-BE49-F238E27FC236}">
                <a16:creationId xmlns:a16="http://schemas.microsoft.com/office/drawing/2014/main" id="{912EA37D-4FA4-14D8-E13C-A5BC53281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11492"/>
            <a:ext cx="5985220" cy="3993263"/>
          </a:xfrm>
          <a:prstGeom prst="rect">
            <a:avLst/>
          </a:prstGeom>
          <a:effectLst>
            <a:softEdge rad="176315"/>
          </a:effectLst>
        </p:spPr>
      </p:pic>
    </p:spTree>
    <p:extLst>
      <p:ext uri="{BB962C8B-B14F-4D97-AF65-F5344CB8AC3E}">
        <p14:creationId xmlns:p14="http://schemas.microsoft.com/office/powerpoint/2010/main" val="270992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3" name="Group 3"/>
          <p:cNvGrpSpPr/>
          <p:nvPr/>
        </p:nvGrpSpPr>
        <p:grpSpPr>
          <a:xfrm>
            <a:off x="1044082" y="2585723"/>
            <a:ext cx="3301482" cy="3301482"/>
            <a:chOff x="0" y="0"/>
            <a:chExt cx="6602964" cy="6602964"/>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6602964" cy="6602964"/>
            </a:xfrm>
            <a:prstGeom prst="rect">
              <a:avLst/>
            </a:prstGeom>
            <a:ln w="12700">
              <a:solidFill>
                <a:schemeClr val="tx1"/>
              </a:solidFill>
            </a:ln>
          </p:spPr>
        </p:pic>
      </p:grpSp>
      <p:sp>
        <p:nvSpPr>
          <p:cNvPr id="5" name="TextBox 5"/>
          <p:cNvSpPr txBox="1"/>
          <p:nvPr/>
        </p:nvSpPr>
        <p:spPr>
          <a:xfrm>
            <a:off x="1044082" y="1840186"/>
            <a:ext cx="3301482" cy="564257"/>
          </a:xfrm>
          <a:prstGeom prst="rect">
            <a:avLst/>
          </a:prstGeom>
        </p:spPr>
        <p:txBody>
          <a:bodyPr lIns="0" tIns="0" rIns="0" bIns="0" rtlCol="0" anchor="t">
            <a:spAutoFit/>
          </a:bodyPr>
          <a:lstStyle/>
          <a:p>
            <a:pPr marL="0" marR="0" lvl="0" indent="0" algn="ctr" defTabSz="914400" rtl="0" eaLnBrk="1" fontAlgn="auto" latinLnBrk="0" hangingPunct="1">
              <a:lnSpc>
                <a:spcPts val="2241"/>
              </a:lnSpc>
              <a:spcBef>
                <a:spcPts val="0"/>
              </a:spcBef>
              <a:spcAft>
                <a:spcPts val="0"/>
              </a:spcAft>
              <a:buClrTx/>
              <a:buSzTx/>
              <a:buFontTx/>
              <a:buNone/>
              <a:tabLst/>
              <a:defRPr/>
            </a:pPr>
            <a:r>
              <a:rPr kumimoji="0" lang="en-US" sz="1868" b="1" i="0" u="none" strike="noStrike" kern="1200" cap="none" spc="-19" normalizeH="0" baseline="0" noProof="0">
                <a:ln>
                  <a:noFill/>
                </a:ln>
                <a:solidFill>
                  <a:srgbClr val="000000"/>
                </a:solidFill>
                <a:effectLst/>
                <a:uLnTx/>
                <a:uFillTx/>
                <a:latin typeface="Tahoma Bold"/>
                <a:ea typeface="Tahoma Bold"/>
                <a:cs typeface="Tahoma Bold"/>
                <a:sym typeface="Tahoma Bold"/>
              </a:rPr>
              <a:t>Visit the campaign page </a:t>
            </a:r>
          </a:p>
          <a:p>
            <a:pPr marL="0" marR="0" lvl="0" indent="0" algn="ctr" defTabSz="914400" rtl="0" eaLnBrk="1" fontAlgn="auto" latinLnBrk="0" hangingPunct="1">
              <a:lnSpc>
                <a:spcPts val="2241"/>
              </a:lnSpc>
              <a:spcBef>
                <a:spcPts val="0"/>
              </a:spcBef>
              <a:spcAft>
                <a:spcPts val="0"/>
              </a:spcAft>
              <a:buClrTx/>
              <a:buSzTx/>
              <a:buFontTx/>
              <a:buNone/>
              <a:tabLst/>
              <a:defRPr/>
            </a:pPr>
            <a:r>
              <a:rPr kumimoji="0" lang="en-US" sz="1868" b="1" i="0" u="none" strike="noStrike" kern="1200" cap="none" spc="-19" normalizeH="0" baseline="0" noProof="0">
                <a:ln>
                  <a:noFill/>
                </a:ln>
                <a:solidFill>
                  <a:srgbClr val="000000"/>
                </a:solidFill>
                <a:effectLst/>
                <a:uLnTx/>
                <a:uFillTx/>
                <a:latin typeface="Tahoma Bold"/>
                <a:ea typeface="Tahoma Bold"/>
                <a:cs typeface="Tahoma Bold"/>
                <a:sym typeface="Tahoma Bold"/>
              </a:rPr>
              <a:t>for information &amp; stories</a:t>
            </a:r>
          </a:p>
        </p:txBody>
      </p:sp>
      <p:sp>
        <p:nvSpPr>
          <p:cNvPr id="6" name="TextBox 6"/>
          <p:cNvSpPr txBox="1"/>
          <p:nvPr/>
        </p:nvSpPr>
        <p:spPr>
          <a:xfrm>
            <a:off x="4557857" y="1840186"/>
            <a:ext cx="3301482" cy="564257"/>
          </a:xfrm>
          <a:prstGeom prst="rect">
            <a:avLst/>
          </a:prstGeom>
        </p:spPr>
        <p:txBody>
          <a:bodyPr lIns="0" tIns="0" rIns="0" bIns="0" rtlCol="0" anchor="t">
            <a:spAutoFit/>
          </a:bodyPr>
          <a:lstStyle/>
          <a:p>
            <a:pPr marL="0" marR="0" lvl="0" indent="0" algn="ctr" defTabSz="914400" rtl="0" eaLnBrk="1" fontAlgn="auto" latinLnBrk="0" hangingPunct="1">
              <a:lnSpc>
                <a:spcPts val="2241"/>
              </a:lnSpc>
              <a:spcBef>
                <a:spcPts val="0"/>
              </a:spcBef>
              <a:spcAft>
                <a:spcPts val="0"/>
              </a:spcAft>
              <a:buClrTx/>
              <a:buSzTx/>
              <a:buFontTx/>
              <a:buNone/>
              <a:tabLst/>
              <a:defRPr/>
            </a:pPr>
            <a:r>
              <a:rPr kumimoji="0" lang="en-US" sz="1868" b="1" i="0" u="none" strike="noStrike" kern="1200" cap="none" spc="-19" normalizeH="0" baseline="0" noProof="0">
                <a:ln>
                  <a:noFill/>
                </a:ln>
                <a:solidFill>
                  <a:srgbClr val="000000"/>
                </a:solidFill>
                <a:effectLst/>
                <a:uLnTx/>
                <a:uFillTx/>
                <a:latin typeface="Tahoma Bold"/>
                <a:ea typeface="Tahoma Bold"/>
                <a:cs typeface="Tahoma Bold"/>
                <a:sym typeface="Tahoma Bold"/>
              </a:rPr>
              <a:t>Join social media campaign using the toolkit</a:t>
            </a:r>
          </a:p>
        </p:txBody>
      </p:sp>
      <p:sp>
        <p:nvSpPr>
          <p:cNvPr id="7" name="TextBox 7"/>
          <p:cNvSpPr txBox="1"/>
          <p:nvPr/>
        </p:nvSpPr>
        <p:spPr>
          <a:xfrm>
            <a:off x="8074100" y="1840186"/>
            <a:ext cx="3300871" cy="564257"/>
          </a:xfrm>
          <a:prstGeom prst="rect">
            <a:avLst/>
          </a:prstGeom>
        </p:spPr>
        <p:txBody>
          <a:bodyPr lIns="0" tIns="0" rIns="0" bIns="0" rtlCol="0" anchor="t">
            <a:spAutoFit/>
          </a:bodyPr>
          <a:lstStyle/>
          <a:p>
            <a:pPr marL="0" marR="0" lvl="0" indent="0" algn="ctr" defTabSz="914400" rtl="0" eaLnBrk="1" fontAlgn="auto" latinLnBrk="0" hangingPunct="1">
              <a:lnSpc>
                <a:spcPts val="2241"/>
              </a:lnSpc>
              <a:spcBef>
                <a:spcPts val="0"/>
              </a:spcBef>
              <a:spcAft>
                <a:spcPts val="0"/>
              </a:spcAft>
              <a:buClrTx/>
              <a:buSzTx/>
              <a:buFontTx/>
              <a:buNone/>
              <a:tabLst/>
              <a:defRPr/>
            </a:pPr>
            <a:r>
              <a:rPr kumimoji="0" lang="en-US" sz="1868" b="1" i="0" u="none" strike="noStrike" kern="1200" cap="none" spc="-19" normalizeH="0" baseline="0" noProof="0" dirty="0">
                <a:ln>
                  <a:noFill/>
                </a:ln>
                <a:solidFill>
                  <a:srgbClr val="000000"/>
                </a:solidFill>
                <a:effectLst/>
                <a:uLnTx/>
                <a:uFillTx/>
                <a:latin typeface="Tahoma Bold"/>
                <a:ea typeface="Tahoma Bold"/>
                <a:cs typeface="Tahoma Bold"/>
                <a:sym typeface="Tahoma Bold"/>
              </a:rPr>
              <a:t>Pitch a blog for the campaign series.</a:t>
            </a:r>
          </a:p>
        </p:txBody>
      </p:sp>
      <p:grpSp>
        <p:nvGrpSpPr>
          <p:cNvPr id="8" name="Group 8"/>
          <p:cNvGrpSpPr/>
          <p:nvPr/>
        </p:nvGrpSpPr>
        <p:grpSpPr>
          <a:xfrm>
            <a:off x="4557857" y="2585723"/>
            <a:ext cx="3301482" cy="3301482"/>
            <a:chOff x="0" y="0"/>
            <a:chExt cx="6602964" cy="6602964"/>
          </a:xfrm>
        </p:grpSpPr>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6602964" cy="6602964"/>
            </a:xfrm>
            <a:prstGeom prst="rect">
              <a:avLst/>
            </a:prstGeom>
            <a:ln w="12700">
              <a:solidFill>
                <a:schemeClr val="tx1"/>
              </a:solidFill>
            </a:ln>
          </p:spPr>
        </p:pic>
      </p:grpSp>
      <p:grpSp>
        <p:nvGrpSpPr>
          <p:cNvPr id="10" name="Group 10"/>
          <p:cNvGrpSpPr/>
          <p:nvPr/>
        </p:nvGrpSpPr>
        <p:grpSpPr>
          <a:xfrm>
            <a:off x="8073489" y="2585723"/>
            <a:ext cx="3301482" cy="3301482"/>
            <a:chOff x="0" y="0"/>
            <a:chExt cx="6602964" cy="6602964"/>
          </a:xfrm>
        </p:grpSpPr>
        <p:pic>
          <p:nvPicPr>
            <p:cNvPr id="11"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6602964" cy="6602964"/>
            </a:xfrm>
            <a:prstGeom prst="rect">
              <a:avLst/>
            </a:prstGeom>
            <a:ln w="12700">
              <a:solidFill>
                <a:schemeClr val="tx1"/>
              </a:solidFill>
            </a:ln>
          </p:spPr>
        </p:pic>
      </p:grpSp>
      <p:grpSp>
        <p:nvGrpSpPr>
          <p:cNvPr id="12" name="Group 12"/>
          <p:cNvGrpSpPr/>
          <p:nvPr/>
        </p:nvGrpSpPr>
        <p:grpSpPr>
          <a:xfrm>
            <a:off x="3279797" y="641020"/>
            <a:ext cx="8912203" cy="623878"/>
            <a:chOff x="0" y="0"/>
            <a:chExt cx="3520871" cy="246470"/>
          </a:xfrm>
        </p:grpSpPr>
        <p:sp>
          <p:nvSpPr>
            <p:cNvPr id="13" name="Freeform 13"/>
            <p:cNvSpPr/>
            <p:nvPr/>
          </p:nvSpPr>
          <p:spPr>
            <a:xfrm>
              <a:off x="0" y="0"/>
              <a:ext cx="3520871" cy="246470"/>
            </a:xfrm>
            <a:custGeom>
              <a:avLst/>
              <a:gdLst/>
              <a:ahLst/>
              <a:cxnLst/>
              <a:rect l="l" t="t" r="r" b="b"/>
              <a:pathLst>
                <a:path w="3520871" h="246470">
                  <a:moveTo>
                    <a:pt x="0" y="0"/>
                  </a:moveTo>
                  <a:lnTo>
                    <a:pt x="3520871" y="0"/>
                  </a:lnTo>
                  <a:lnTo>
                    <a:pt x="3520871" y="246470"/>
                  </a:lnTo>
                  <a:lnTo>
                    <a:pt x="0" y="246470"/>
                  </a:lnTo>
                  <a:close/>
                </a:path>
              </a:pathLst>
            </a:custGeom>
            <a:solidFill>
              <a:srgbClr val="D19DB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TextBox 14"/>
            <p:cNvSpPr txBox="1"/>
            <p:nvPr/>
          </p:nvSpPr>
          <p:spPr>
            <a:xfrm>
              <a:off x="0" y="95250"/>
              <a:ext cx="3520871" cy="151220"/>
            </a:xfrm>
            <a:prstGeom prst="rect">
              <a:avLst/>
            </a:prstGeom>
          </p:spPr>
          <p:txBody>
            <a:bodyPr lIns="33867" tIns="33867" rIns="33867" bIns="33867" rtlCol="0" anchor="ctr"/>
            <a:lstStyle/>
            <a:p>
              <a:pPr marL="0" marR="0" lvl="0" indent="0" algn="ctr" defTabSz="914400" rtl="0" eaLnBrk="1" fontAlgn="auto" latinLnBrk="0" hangingPunct="1">
                <a:lnSpc>
                  <a:spcPts val="44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5" name="Freeform 15"/>
          <p:cNvSpPr/>
          <p:nvPr/>
        </p:nvSpPr>
        <p:spPr>
          <a:xfrm>
            <a:off x="1044082" y="527220"/>
            <a:ext cx="2092838" cy="976441"/>
          </a:xfrm>
          <a:custGeom>
            <a:avLst/>
            <a:gdLst/>
            <a:ahLst/>
            <a:cxnLst/>
            <a:rect l="l" t="t" r="r" b="b"/>
            <a:pathLst>
              <a:path w="3139257" h="1464661">
                <a:moveTo>
                  <a:pt x="0" y="0"/>
                </a:moveTo>
                <a:lnTo>
                  <a:pt x="3139258" y="0"/>
                </a:lnTo>
                <a:lnTo>
                  <a:pt x="3139258" y="1464661"/>
                </a:lnTo>
                <a:lnTo>
                  <a:pt x="0" y="1464661"/>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 name="TextBox 16"/>
          <p:cNvSpPr txBox="1"/>
          <p:nvPr/>
        </p:nvSpPr>
        <p:spPr>
          <a:xfrm>
            <a:off x="3465350" y="785319"/>
            <a:ext cx="7550993" cy="401392"/>
          </a:xfrm>
          <a:prstGeom prst="rect">
            <a:avLst/>
          </a:prstGeom>
        </p:spPr>
        <p:txBody>
          <a:bodyPr wrap="square" lIns="0" tIns="0" rIns="0" bIns="0" rtlCol="0" anchor="t">
            <a:spAutoFit/>
          </a:bodyPr>
          <a:lstStyle/>
          <a:p>
            <a:pPr marL="0" marR="0" lvl="0" indent="0" algn="l" defTabSz="914400" rtl="0" eaLnBrk="1" fontAlgn="auto" latinLnBrk="0" hangingPunct="1">
              <a:lnSpc>
                <a:spcPts val="2999"/>
              </a:lnSpc>
              <a:spcBef>
                <a:spcPct val="0"/>
              </a:spcBef>
              <a:spcAft>
                <a:spcPts val="0"/>
              </a:spcAft>
              <a:buClrTx/>
              <a:buSzTx/>
              <a:buFontTx/>
              <a:buNone/>
              <a:tabLst/>
              <a:defRPr/>
            </a:pPr>
            <a:r>
              <a:rPr kumimoji="0" lang="en-US" sz="3333" b="1" i="0" u="none" strike="noStrike" kern="1200" cap="none" spc="-66" normalizeH="0" baseline="0" noProof="0" dirty="0">
                <a:ln>
                  <a:noFill/>
                </a:ln>
                <a:solidFill>
                  <a:srgbClr val="7B2C42"/>
                </a:solidFill>
                <a:effectLst/>
                <a:uLnTx/>
                <a:uFillTx/>
                <a:latin typeface="Public Sans Bold"/>
                <a:ea typeface="Public Sans Bold"/>
                <a:cs typeface="Public Sans Bold"/>
                <a:sym typeface="Public Sans Bold"/>
              </a:rPr>
              <a:t>Take Action! Join the campaign!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D909-7983-D6CA-ED25-5282E73F3466}"/>
              </a:ext>
            </a:extLst>
          </p:cNvPr>
          <p:cNvSpPr>
            <a:spLocks noGrp="1"/>
          </p:cNvSpPr>
          <p:nvPr>
            <p:ph type="title"/>
          </p:nvPr>
        </p:nvSpPr>
        <p:spPr>
          <a:xfrm>
            <a:off x="4397829" y="215537"/>
            <a:ext cx="6722291" cy="585310"/>
          </a:xfrm>
        </p:spPr>
        <p:txBody>
          <a:bodyPr/>
          <a:lstStyle/>
          <a:p>
            <a:pPr algn="ctr"/>
            <a:r>
              <a:rPr lang="en-US" dirty="0">
                <a:ea typeface="Tahoma" panose="020B0604030504040204" pitchFamily="34" charset="0"/>
                <a:cs typeface="Tahoma" panose="020B0604030504040204" pitchFamily="34" charset="0"/>
              </a:rPr>
              <a:t>CALL FOR BLOGS</a:t>
            </a:r>
          </a:p>
        </p:txBody>
      </p:sp>
      <p:sp>
        <p:nvSpPr>
          <p:cNvPr id="3" name="Content Placeholder 2">
            <a:extLst>
              <a:ext uri="{FF2B5EF4-FFF2-40B4-BE49-F238E27FC236}">
                <a16:creationId xmlns:a16="http://schemas.microsoft.com/office/drawing/2014/main" id="{1178876A-9EA0-2316-E106-27EAD0D8FAED}"/>
              </a:ext>
            </a:extLst>
          </p:cNvPr>
          <p:cNvSpPr>
            <a:spLocks noGrp="1"/>
          </p:cNvSpPr>
          <p:nvPr>
            <p:ph idx="1"/>
          </p:nvPr>
        </p:nvSpPr>
        <p:spPr>
          <a:xfrm>
            <a:off x="4151086" y="800847"/>
            <a:ext cx="7939314" cy="5541896"/>
          </a:xfrm>
        </p:spPr>
        <p:txBody>
          <a:bodyPr>
            <a:noAutofit/>
          </a:bodyPr>
          <a:lstStyle/>
          <a:p>
            <a:pPr>
              <a:lnSpc>
                <a:spcPct val="100000"/>
              </a:lnSpc>
              <a:spcBef>
                <a:spcPts val="0"/>
              </a:spcBef>
            </a:pPr>
            <a:r>
              <a:rPr lang="en-ZA" sz="2200" dirty="0">
                <a:latin typeface="+mj-lt"/>
                <a:ea typeface="Tahoma" panose="020B0604030504040204" pitchFamily="34" charset="0"/>
                <a:cs typeface="Tahoma" panose="020B0604030504040204" pitchFamily="34" charset="0"/>
              </a:rPr>
              <a:t>How individuals and communities keep pushing forward to protect their rights, lives and livelihoods.</a:t>
            </a:r>
          </a:p>
          <a:p>
            <a:pPr>
              <a:lnSpc>
                <a:spcPct val="100000"/>
              </a:lnSpc>
              <a:spcBef>
                <a:spcPts val="0"/>
              </a:spcBef>
            </a:pPr>
            <a:r>
              <a:rPr lang="en-ZA" sz="2200" dirty="0">
                <a:latin typeface="+mj-lt"/>
                <a:ea typeface="Tahoma" panose="020B0604030504040204" pitchFamily="34" charset="0"/>
                <a:cs typeface="Tahoma" panose="020B0604030504040204" pitchFamily="34" charset="0"/>
              </a:rPr>
              <a:t>Actionable tips from activists. </a:t>
            </a:r>
          </a:p>
          <a:p>
            <a:pPr>
              <a:lnSpc>
                <a:spcPct val="100000"/>
              </a:lnSpc>
              <a:spcBef>
                <a:spcPts val="0"/>
              </a:spcBef>
            </a:pPr>
            <a:r>
              <a:rPr lang="en-ZA" sz="2200" dirty="0">
                <a:latin typeface="+mj-lt"/>
                <a:ea typeface="Tahoma" panose="020B0604030504040204" pitchFamily="34" charset="0"/>
                <a:cs typeface="Tahoma" panose="020B0604030504040204" pitchFamily="34" charset="0"/>
              </a:rPr>
              <a:t>Strategies and tactics that have worked at the community and country levels. </a:t>
            </a:r>
          </a:p>
          <a:p>
            <a:pPr>
              <a:lnSpc>
                <a:spcPct val="100000"/>
              </a:lnSpc>
              <a:spcBef>
                <a:spcPts val="0"/>
              </a:spcBef>
            </a:pPr>
            <a:r>
              <a:rPr lang="en-GB" sz="2200" dirty="0">
                <a:latin typeface="+mj-lt"/>
                <a:ea typeface="Tahoma" panose="020B0604030504040204" pitchFamily="34" charset="0"/>
                <a:cs typeface="Tahoma" panose="020B0604030504040204" pitchFamily="34" charset="0"/>
              </a:rPr>
              <a:t>Experiences and voices about organising and action to #PushForward4Equality</a:t>
            </a:r>
            <a:endParaRPr lang="en-ZA" sz="2200" dirty="0">
              <a:latin typeface="+mj-lt"/>
              <a:ea typeface="Tahoma" panose="020B0604030504040204" pitchFamily="34" charset="0"/>
              <a:cs typeface="Tahoma" panose="020B0604030504040204" pitchFamily="34" charset="0"/>
            </a:endParaRPr>
          </a:p>
          <a:p>
            <a:pPr>
              <a:lnSpc>
                <a:spcPct val="100000"/>
              </a:lnSpc>
              <a:spcBef>
                <a:spcPts val="0"/>
              </a:spcBef>
            </a:pPr>
            <a:r>
              <a:rPr lang="en-GB" sz="2200" dirty="0">
                <a:latin typeface="+mj-lt"/>
                <a:ea typeface="Tahoma" panose="020B0604030504040204" pitchFamily="34" charset="0"/>
                <a:cs typeface="Tahoma" panose="020B0604030504040204" pitchFamily="34" charset="0"/>
              </a:rPr>
              <a:t>Lived experiences spotlighting leadership and resilience from women, girls, LGBTQI+ people and marginalised communities, </a:t>
            </a:r>
            <a:endParaRPr lang="en-ZA" sz="2200" dirty="0">
              <a:latin typeface="+mj-lt"/>
              <a:ea typeface="Tahoma" panose="020B0604030504040204" pitchFamily="34" charset="0"/>
              <a:cs typeface="Tahoma" panose="020B0604030504040204" pitchFamily="34" charset="0"/>
            </a:endParaRPr>
          </a:p>
          <a:p>
            <a:pPr>
              <a:lnSpc>
                <a:spcPct val="100000"/>
              </a:lnSpc>
              <a:spcBef>
                <a:spcPts val="0"/>
              </a:spcBef>
            </a:pPr>
            <a:r>
              <a:rPr lang="en-GB" sz="2200" dirty="0">
                <a:latin typeface="+mj-lt"/>
                <a:ea typeface="Tahoma" panose="020B0604030504040204" pitchFamily="34" charset="0"/>
                <a:cs typeface="Tahoma" panose="020B0604030504040204" pitchFamily="34" charset="0"/>
              </a:rPr>
              <a:t>Advocacy and protesting to hold leaders accountable and push for policy change.</a:t>
            </a:r>
            <a:endParaRPr lang="en-ZA" sz="2200" dirty="0">
              <a:latin typeface="+mj-lt"/>
              <a:ea typeface="Tahoma" panose="020B0604030504040204" pitchFamily="34" charset="0"/>
              <a:cs typeface="Tahoma" panose="020B0604030504040204" pitchFamily="34" charset="0"/>
            </a:endParaRPr>
          </a:p>
          <a:p>
            <a:pPr>
              <a:lnSpc>
                <a:spcPct val="100000"/>
              </a:lnSpc>
              <a:spcBef>
                <a:spcPts val="0"/>
              </a:spcBef>
            </a:pPr>
            <a:r>
              <a:rPr lang="en-GB" sz="2200" dirty="0">
                <a:latin typeface="+mj-lt"/>
                <a:ea typeface="Tahoma" panose="020B0604030504040204" pitchFamily="34" charset="0"/>
                <a:cs typeface="Tahoma" panose="020B0604030504040204" pitchFamily="34" charset="0"/>
              </a:rPr>
              <a:t>Resistance from alliances and regional feminist organising to everyday actions. </a:t>
            </a:r>
            <a:endParaRPr lang="en-ZA" sz="2200" dirty="0">
              <a:latin typeface="+mj-lt"/>
              <a:ea typeface="Tahoma" panose="020B0604030504040204" pitchFamily="34" charset="0"/>
              <a:cs typeface="Tahoma" panose="020B0604030504040204" pitchFamily="34" charset="0"/>
            </a:endParaRPr>
          </a:p>
          <a:p>
            <a:pPr>
              <a:lnSpc>
                <a:spcPct val="100000"/>
              </a:lnSpc>
              <a:spcBef>
                <a:spcPts val="0"/>
              </a:spcBef>
            </a:pPr>
            <a:r>
              <a:rPr lang="en-ZA" sz="2200" dirty="0">
                <a:latin typeface="+mj-lt"/>
                <a:ea typeface="Tahoma" panose="020B0604030504040204" pitchFamily="34" charset="0"/>
                <a:cs typeface="Tahoma" panose="020B0604030504040204" pitchFamily="34" charset="0"/>
              </a:rPr>
              <a:t>New strategies that are being employed to dismantle patriarchy.</a:t>
            </a:r>
          </a:p>
          <a:p>
            <a:pPr marL="0">
              <a:lnSpc>
                <a:spcPct val="100000"/>
              </a:lnSpc>
              <a:spcBef>
                <a:spcPts val="0"/>
              </a:spcBef>
            </a:pPr>
            <a:endParaRPr lang="en-ZA" sz="2200" dirty="0">
              <a:latin typeface="+mj-lt"/>
            </a:endParaRPr>
          </a:p>
          <a:p>
            <a:pPr marL="0">
              <a:lnSpc>
                <a:spcPct val="100000"/>
              </a:lnSpc>
              <a:spcBef>
                <a:spcPts val="0"/>
              </a:spcBef>
            </a:pPr>
            <a:endParaRPr lang="en-US" sz="2200" dirty="0">
              <a:latin typeface="+mj-lt"/>
              <a:ea typeface="Tahoma" panose="020B0604030504040204" pitchFamily="34" charset="0"/>
              <a:cs typeface="Tahoma" panose="020B0604030504040204" pitchFamily="34" charset="0"/>
            </a:endParaRPr>
          </a:p>
        </p:txBody>
      </p:sp>
      <p:pic>
        <p:nvPicPr>
          <p:cNvPr id="4" name="Picture 11">
            <a:extLst>
              <a:ext uri="{FF2B5EF4-FFF2-40B4-BE49-F238E27FC236}">
                <a16:creationId xmlns:a16="http://schemas.microsoft.com/office/drawing/2014/main" id="{3109BF0F-E83D-F612-8FFC-B33718DE04E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50798" y="1436914"/>
            <a:ext cx="3900288" cy="3900288"/>
          </a:xfrm>
          <a:prstGeom prst="rect">
            <a:avLst/>
          </a:prstGeom>
          <a:ln w="12700">
            <a:solidFill>
              <a:schemeClr val="tx1"/>
            </a:solidFill>
          </a:ln>
        </p:spPr>
      </p:pic>
    </p:spTree>
    <p:extLst>
      <p:ext uri="{BB962C8B-B14F-4D97-AF65-F5344CB8AC3E}">
        <p14:creationId xmlns:p14="http://schemas.microsoft.com/office/powerpoint/2010/main" val="21799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97F9-337C-83E3-69CC-3D8E5975BAC4}"/>
              </a:ext>
            </a:extLst>
          </p:cNvPr>
          <p:cNvSpPr>
            <a:spLocks noGrp="1"/>
          </p:cNvSpPr>
          <p:nvPr>
            <p:ph type="title"/>
          </p:nvPr>
        </p:nvSpPr>
        <p:spPr>
          <a:xfrm>
            <a:off x="838200" y="207402"/>
            <a:ext cx="10515600" cy="1325563"/>
          </a:xfrm>
        </p:spPr>
        <p:txBody>
          <a:bodyPr>
            <a:normAutofit/>
          </a:bodyPr>
          <a:lstStyle/>
          <a:p>
            <a:r>
              <a:rPr lang="en-ZA" sz="2800" dirty="0">
                <a:ea typeface="Tahoma" panose="020B0604030504040204" pitchFamily="34" charset="0"/>
                <a:cs typeface="Tahoma" panose="020B0604030504040204" pitchFamily="34" charset="0"/>
              </a:rPr>
              <a:t>Blog submission process has four parts</a:t>
            </a:r>
            <a:br>
              <a:rPr lang="en-ZA" sz="2800" dirty="0">
                <a:ea typeface="Tahoma" panose="020B0604030504040204" pitchFamily="34" charset="0"/>
                <a:cs typeface="Tahoma" panose="020B0604030504040204" pitchFamily="34" charset="0"/>
              </a:rPr>
            </a:br>
            <a:r>
              <a:rPr lang="en-ZA" sz="2800" b="0" dirty="0">
                <a:solidFill>
                  <a:srgbClr val="7030A0"/>
                </a:solidFill>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https://survey.alchemer.com/s3/8389407/PushForward4Equality-blog-pitch-form</a:t>
            </a:r>
            <a:r>
              <a:rPr lang="en-ZA" sz="2800" b="0" dirty="0">
                <a:solidFill>
                  <a:srgbClr val="7030A0"/>
                </a:solidFill>
                <a:ea typeface="Tahoma" panose="020B0604030504040204" pitchFamily="34" charset="0"/>
                <a:cs typeface="Tahoma" panose="020B0604030504040204" pitchFamily="34" charset="0"/>
              </a:rPr>
              <a:t> </a:t>
            </a:r>
            <a:endParaRPr lang="en-US" sz="2800" b="0" dirty="0">
              <a:solidFill>
                <a:srgbClr val="7030A0"/>
              </a:solidFill>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62C98D1-ED57-8A69-DB36-EFC2A9563478}"/>
              </a:ext>
            </a:extLst>
          </p:cNvPr>
          <p:cNvSpPr>
            <a:spLocks noGrp="1"/>
          </p:cNvSpPr>
          <p:nvPr>
            <p:ph idx="1"/>
          </p:nvPr>
        </p:nvSpPr>
        <p:spPr>
          <a:xfrm>
            <a:off x="730624" y="1344705"/>
            <a:ext cx="11069490" cy="4939981"/>
          </a:xfrm>
        </p:spPr>
        <p:txBody>
          <a:bodyPr>
            <a:normAutofit fontScale="92500" lnSpcReduction="20000"/>
          </a:bodyPr>
          <a:lstStyle/>
          <a:p>
            <a:pPr marL="0" indent="0">
              <a:buNone/>
            </a:pPr>
            <a:endParaRPr lang="en-ZA" dirty="0">
              <a:latin typeface="+mj-lt"/>
            </a:endParaRPr>
          </a:p>
          <a:p>
            <a:pPr lvl="0"/>
            <a:r>
              <a:rPr lang="en-ZA" sz="2400" dirty="0">
                <a:latin typeface="+mj-lt"/>
                <a:ea typeface="Tahoma" panose="020B0604030504040204" pitchFamily="34" charset="0"/>
                <a:cs typeface="Tahoma" panose="020B0604030504040204" pitchFamily="34" charset="0"/>
              </a:rPr>
              <a:t>Complete the first part of the form to pitch your blog idea to the regional team (200-word pitch).</a:t>
            </a:r>
          </a:p>
          <a:p>
            <a:pPr lvl="0"/>
            <a:r>
              <a:rPr lang="en-ZA" sz="2400" dirty="0">
                <a:latin typeface="+mj-lt"/>
                <a:ea typeface="Tahoma" panose="020B0604030504040204" pitchFamily="34" charset="0"/>
                <a:cs typeface="Tahoma" panose="020B0604030504040204" pitchFamily="34" charset="0"/>
              </a:rPr>
              <a:t>You will receive a response, either accepting or rejecting the pitch, along with an explanation and/or suggestions.</a:t>
            </a:r>
          </a:p>
          <a:p>
            <a:pPr lvl="0"/>
            <a:r>
              <a:rPr lang="en-ZA" sz="2400" dirty="0">
                <a:latin typeface="+mj-lt"/>
                <a:ea typeface="Tahoma" panose="020B0604030504040204" pitchFamily="34" charset="0"/>
                <a:cs typeface="Tahoma" panose="020B0604030504040204" pitchFamily="34" charset="0"/>
              </a:rPr>
              <a:t>If accepted, you should compile the blog within two weeks of approval and upload it to the link you will receive. Here, you can upload high-resolution photos, radio and video clips. Articles should be between 800 and 1200 words, and you are required you to complete the editorial sign-off sheet on submission</a:t>
            </a:r>
          </a:p>
          <a:p>
            <a:r>
              <a:rPr lang="en-ZA" sz="2400" dirty="0">
                <a:latin typeface="+mj-lt"/>
                <a:ea typeface="Tahoma" panose="020B0604030504040204" pitchFamily="34" charset="0"/>
                <a:cs typeface="Tahoma" panose="020B0604030504040204" pitchFamily="34" charset="0"/>
              </a:rPr>
              <a:t>Once the blog has been accepted for publication, GL will make a payment of $50.</a:t>
            </a:r>
          </a:p>
          <a:p>
            <a:pPr marL="0" indent="0">
              <a:buNone/>
            </a:pPr>
            <a:r>
              <a:rPr lang="en-ZA" sz="1900" b="1" dirty="0">
                <a:latin typeface="+mj-lt"/>
                <a:ea typeface="Tahoma" panose="020B0604030504040204" pitchFamily="34" charset="0"/>
                <a:cs typeface="Tahoma" panose="020B0604030504040204" pitchFamily="34" charset="0"/>
              </a:rPr>
              <a:t>Note: AI </a:t>
            </a:r>
            <a:r>
              <a:rPr lang="en-ZA" sz="1900" dirty="0">
                <a:latin typeface="+mj-lt"/>
                <a:ea typeface="Tahoma" panose="020B0604030504040204" pitchFamily="34" charset="0"/>
                <a:cs typeface="Tahoma" panose="020B0604030504040204" pitchFamily="34" charset="0"/>
              </a:rPr>
              <a:t>can be a powerful tool to support and strengthen our work, we do not accept AI-generated stories, photos or images. We are seeking thoughtful and authentic ideas, perspectives, and approaches that reflect real experiences, critical analysis, and unique creative voices.</a:t>
            </a:r>
          </a:p>
          <a:p>
            <a:endParaRPr lang="en-ZA" sz="2400" dirty="0">
              <a:latin typeface="+mj-lt"/>
              <a:ea typeface="Tahoma" panose="020B0604030504040204" pitchFamily="34" charset="0"/>
              <a:cs typeface="Tahoma" panose="020B0604030504040204" pitchFamily="34" charset="0"/>
            </a:endParaRPr>
          </a:p>
          <a:p>
            <a:endParaRPr lang="en-US" dirty="0">
              <a:latin typeface="+mj-lt"/>
            </a:endParaRPr>
          </a:p>
        </p:txBody>
      </p:sp>
    </p:spTree>
    <p:extLst>
      <p:ext uri="{BB962C8B-B14F-4D97-AF65-F5344CB8AC3E}">
        <p14:creationId xmlns:p14="http://schemas.microsoft.com/office/powerpoint/2010/main" val="18202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1F89-2B26-FF2A-8DF2-3CF128B8E087}"/>
              </a:ext>
            </a:extLst>
          </p:cNvPr>
          <p:cNvSpPr>
            <a:spLocks noGrp="1"/>
          </p:cNvSpPr>
          <p:nvPr>
            <p:ph type="ctrTitle"/>
          </p:nvPr>
        </p:nvSpPr>
        <p:spPr>
          <a:xfrm>
            <a:off x="166175" y="850392"/>
            <a:ext cx="3754896" cy="3035808"/>
          </a:xfrm>
        </p:spPr>
        <p:txBody>
          <a:bodyPr anchor="t">
            <a:normAutofit/>
          </a:bodyPr>
          <a:lstStyle/>
          <a:p>
            <a:r>
              <a:rPr lang="en-US" sz="2800" dirty="0"/>
              <a:t>A snapshot of the 2025 SADC Barometer </a:t>
            </a:r>
          </a:p>
        </p:txBody>
      </p:sp>
      <p:pic>
        <p:nvPicPr>
          <p:cNvPr id="4" name="Content Placeholder 3" descr="A screenshot of a cellphone&#10;&#10;AI-generated content may be incorrect.">
            <a:extLst>
              <a:ext uri="{FF2B5EF4-FFF2-40B4-BE49-F238E27FC236}">
                <a16:creationId xmlns:a16="http://schemas.microsoft.com/office/drawing/2014/main" id="{F40CB95B-877A-CFAA-EBB1-9DC0DD3C047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tretch/>
        </p:blipFill>
        <p:spPr bwMode="auto">
          <a:xfrm>
            <a:off x="4242875" y="0"/>
            <a:ext cx="7782950" cy="6868452"/>
          </a:xfrm>
          <a:prstGeom prst="rect">
            <a:avLst/>
          </a:prstGeom>
          <a:noFill/>
          <a:ln>
            <a:noFill/>
          </a:ln>
        </p:spPr>
      </p:pic>
    </p:spTree>
    <p:extLst>
      <p:ext uri="{BB962C8B-B14F-4D97-AF65-F5344CB8AC3E}">
        <p14:creationId xmlns:p14="http://schemas.microsoft.com/office/powerpoint/2010/main" val="234869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3886-E972-F5FE-8B3F-7F4D4020D377}"/>
              </a:ext>
            </a:extLst>
          </p:cNvPr>
          <p:cNvSpPr>
            <a:spLocks noGrp="1"/>
          </p:cNvSpPr>
          <p:nvPr>
            <p:ph type="title"/>
          </p:nvPr>
        </p:nvSpPr>
        <p:spPr/>
        <p:txBody>
          <a:bodyPr>
            <a:normAutofit fontScale="90000"/>
          </a:bodyPr>
          <a:lstStyle/>
          <a:p>
            <a:r>
              <a:rPr lang="en-ZA" dirty="0"/>
              <a:t>Regional Overview: Legal Landscape of LGBTQI+ Rights</a:t>
            </a:r>
            <a:endParaRPr lang="en-US" dirty="0"/>
          </a:p>
        </p:txBody>
      </p:sp>
      <p:sp>
        <p:nvSpPr>
          <p:cNvPr id="3" name="Content Placeholder 2">
            <a:extLst>
              <a:ext uri="{FF2B5EF4-FFF2-40B4-BE49-F238E27FC236}">
                <a16:creationId xmlns:a16="http://schemas.microsoft.com/office/drawing/2014/main" id="{E3A002F6-0ABE-27DA-7008-63D9E395BFFE}"/>
              </a:ext>
            </a:extLst>
          </p:cNvPr>
          <p:cNvSpPr>
            <a:spLocks noGrp="1"/>
          </p:cNvSpPr>
          <p:nvPr>
            <p:ph idx="1"/>
          </p:nvPr>
        </p:nvSpPr>
        <p:spPr>
          <a:xfrm>
            <a:off x="1203158" y="1771930"/>
            <a:ext cx="3570812" cy="1657069"/>
          </a:xfrm>
          <a:solidFill>
            <a:schemeClr val="accent4">
              <a:lumMod val="20000"/>
              <a:lumOff val="80000"/>
            </a:schemeClr>
          </a:solidFill>
          <a:ln>
            <a:solidFill>
              <a:schemeClr val="accent4">
                <a:lumMod val="20000"/>
                <a:lumOff val="80000"/>
              </a:schemeClr>
            </a:solidFill>
          </a:ln>
          <a:scene3d>
            <a:camera prst="orthographicFront"/>
            <a:lightRig rig="threePt" dir="t"/>
          </a:scene3d>
          <a:sp3d>
            <a:bevelT/>
          </a:sp3d>
        </p:spPr>
        <p:txBody>
          <a:bodyPr>
            <a:noAutofit/>
          </a:bodyPr>
          <a:lstStyle/>
          <a:p>
            <a:pPr marL="0" indent="0" algn="ctr">
              <a:buNone/>
            </a:pPr>
            <a:r>
              <a:rPr lang="en-US" sz="2000" b="1" dirty="0"/>
              <a:t>Consensual same sex</a:t>
            </a:r>
          </a:p>
          <a:p>
            <a:pPr marL="0" indent="0" algn="ctr">
              <a:buNone/>
            </a:pPr>
            <a:r>
              <a:rPr lang="en-US" sz="2000" b="1" dirty="0"/>
              <a:t>8/16</a:t>
            </a:r>
            <a:r>
              <a:rPr lang="en-US" sz="2000" dirty="0"/>
              <a:t> countries have </a:t>
            </a:r>
            <a:r>
              <a:rPr lang="en-US" sz="2000" dirty="0" err="1"/>
              <a:t>decriminalised</a:t>
            </a:r>
            <a:r>
              <a:rPr lang="en-US" sz="2000" dirty="0"/>
              <a:t> consensual  same sex relationships</a:t>
            </a:r>
          </a:p>
        </p:txBody>
      </p:sp>
      <p:sp>
        <p:nvSpPr>
          <p:cNvPr id="4" name="Content Placeholder 2">
            <a:extLst>
              <a:ext uri="{FF2B5EF4-FFF2-40B4-BE49-F238E27FC236}">
                <a16:creationId xmlns:a16="http://schemas.microsoft.com/office/drawing/2014/main" id="{90FAA276-89EF-8D07-7E13-4A9B9A4D4905}"/>
              </a:ext>
            </a:extLst>
          </p:cNvPr>
          <p:cNvSpPr txBox="1">
            <a:spLocks/>
          </p:cNvSpPr>
          <p:nvPr/>
        </p:nvSpPr>
        <p:spPr>
          <a:xfrm>
            <a:off x="4773970" y="1764551"/>
            <a:ext cx="3952936" cy="1657069"/>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Workplace discrimination </a:t>
            </a:r>
          </a:p>
          <a:p>
            <a:pPr marL="0" indent="0" algn="ctr">
              <a:buNone/>
            </a:pPr>
            <a:r>
              <a:rPr lang="en-US" sz="2000" b="1" dirty="0"/>
              <a:t>7 </a:t>
            </a:r>
            <a:r>
              <a:rPr lang="en-US" sz="2000" dirty="0"/>
              <a:t>countries provide for protection against discrimination in the workplace</a:t>
            </a:r>
          </a:p>
        </p:txBody>
      </p:sp>
      <p:sp>
        <p:nvSpPr>
          <p:cNvPr id="5" name="Content Placeholder 2">
            <a:extLst>
              <a:ext uri="{FF2B5EF4-FFF2-40B4-BE49-F238E27FC236}">
                <a16:creationId xmlns:a16="http://schemas.microsoft.com/office/drawing/2014/main" id="{DA674AD0-389C-F44B-B1C6-7E0531E62FB6}"/>
              </a:ext>
            </a:extLst>
          </p:cNvPr>
          <p:cNvSpPr txBox="1">
            <a:spLocks/>
          </p:cNvSpPr>
          <p:nvPr/>
        </p:nvSpPr>
        <p:spPr>
          <a:xfrm>
            <a:off x="4773970" y="3421620"/>
            <a:ext cx="3952936" cy="2016654"/>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Conversion therapy</a:t>
            </a:r>
          </a:p>
          <a:p>
            <a:pPr marL="0" indent="0" algn="ctr">
              <a:buNone/>
            </a:pPr>
            <a:r>
              <a:rPr lang="en-US" sz="2000" b="1" dirty="0"/>
              <a:t>0</a:t>
            </a:r>
            <a:r>
              <a:rPr lang="en-US" sz="2000" dirty="0"/>
              <a:t> country has outlawed harmful “conversion therapy” practices aimed at changing one’s sexual orientation or gender identity.</a:t>
            </a:r>
          </a:p>
          <a:p>
            <a:pPr algn="ctr"/>
            <a:endParaRPr lang="en-US" sz="2000" dirty="0"/>
          </a:p>
        </p:txBody>
      </p:sp>
      <p:sp>
        <p:nvSpPr>
          <p:cNvPr id="6" name="Content Placeholder 2">
            <a:extLst>
              <a:ext uri="{FF2B5EF4-FFF2-40B4-BE49-F238E27FC236}">
                <a16:creationId xmlns:a16="http://schemas.microsoft.com/office/drawing/2014/main" id="{017C375B-110F-0A79-2759-6E0FC5EC3156}"/>
              </a:ext>
            </a:extLst>
          </p:cNvPr>
          <p:cNvSpPr txBox="1">
            <a:spLocks/>
          </p:cNvSpPr>
          <p:nvPr/>
        </p:nvSpPr>
        <p:spPr>
          <a:xfrm>
            <a:off x="1203158" y="3436378"/>
            <a:ext cx="3570812" cy="2001896"/>
          </a:xfrm>
          <a:prstGeom prst="rect">
            <a:avLst/>
          </a:prstGeom>
          <a:solidFill>
            <a:schemeClr val="accent4">
              <a:lumMod val="20000"/>
              <a:lumOff val="80000"/>
            </a:schemeClr>
          </a:solidFill>
          <a:scene3d>
            <a:camera prst="orthographicFront"/>
            <a:lightRig rig="threePt" dir="t"/>
          </a:scene3d>
          <a:sp3d>
            <a:bevelT/>
          </a:sp3d>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Same sex marriage</a:t>
            </a:r>
          </a:p>
          <a:p>
            <a:pPr marL="0" indent="0" algn="ctr">
              <a:buNone/>
            </a:pPr>
            <a:r>
              <a:rPr lang="en-US" sz="2000" b="1" dirty="0"/>
              <a:t>1</a:t>
            </a:r>
            <a:r>
              <a:rPr lang="en-US" sz="2000" dirty="0"/>
              <a:t> country (South Africa) allows for same sex marriage and joint adoption</a:t>
            </a:r>
          </a:p>
        </p:txBody>
      </p:sp>
      <p:sp>
        <p:nvSpPr>
          <p:cNvPr id="8" name="TextBox 7">
            <a:extLst>
              <a:ext uri="{FF2B5EF4-FFF2-40B4-BE49-F238E27FC236}">
                <a16:creationId xmlns:a16="http://schemas.microsoft.com/office/drawing/2014/main" id="{BB1D0D1E-B173-DB79-B918-D210789BB4E1}"/>
              </a:ext>
            </a:extLst>
          </p:cNvPr>
          <p:cNvSpPr txBox="1"/>
          <p:nvPr/>
        </p:nvSpPr>
        <p:spPr>
          <a:xfrm>
            <a:off x="8903368" y="2274837"/>
            <a:ext cx="3143789" cy="2246769"/>
          </a:xfrm>
          <a:prstGeom prst="rect">
            <a:avLst/>
          </a:prstGeom>
          <a:solidFill>
            <a:schemeClr val="tx2">
              <a:lumMod val="10000"/>
              <a:lumOff val="90000"/>
            </a:schemeClr>
          </a:solidFill>
          <a:ln>
            <a:solidFill>
              <a:schemeClr val="tx2">
                <a:lumMod val="10000"/>
                <a:lumOff val="90000"/>
              </a:schemeClr>
            </a:solidFill>
          </a:ln>
          <a:effectLst>
            <a:softEdge rad="108988"/>
          </a:effectLst>
        </p:spPr>
        <p:txBody>
          <a:bodyPr wrap="square">
            <a:spAutoFit/>
          </a:bodyPr>
          <a:lstStyle/>
          <a:p>
            <a:r>
              <a:rPr lang="en-ZA" sz="2000" b="1" kern="1200" dirty="0">
                <a:solidFill>
                  <a:schemeClr val="tx1"/>
                </a:solidFill>
                <a:effectLst/>
                <a:latin typeface="+mn-lt"/>
                <a:ea typeface="+mn-ea"/>
                <a:cs typeface="+mn-cs"/>
              </a:rPr>
              <a:t>Laws and policies toward LGBTQI+ people vary dramatically across the 16 SADC countries, ranging from very progressive to highly repressive</a:t>
            </a:r>
            <a:endParaRPr lang="en-US" sz="2000" dirty="0"/>
          </a:p>
        </p:txBody>
      </p:sp>
    </p:spTree>
    <p:extLst>
      <p:ext uri="{BB962C8B-B14F-4D97-AF65-F5344CB8AC3E}">
        <p14:creationId xmlns:p14="http://schemas.microsoft.com/office/powerpoint/2010/main" val="421640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7090-D5B2-E90A-9AB4-4AFC8D48C7AC}"/>
              </a:ext>
            </a:extLst>
          </p:cNvPr>
          <p:cNvSpPr>
            <a:spLocks noGrp="1"/>
          </p:cNvSpPr>
          <p:nvPr>
            <p:ph type="title"/>
          </p:nvPr>
        </p:nvSpPr>
        <p:spPr/>
        <p:txBody>
          <a:bodyPr>
            <a:normAutofit/>
          </a:bodyPr>
          <a:lstStyle/>
          <a:p>
            <a:r>
              <a:rPr lang="en-ZA" dirty="0"/>
              <a:t>Public Attitudes and Acceptance</a:t>
            </a:r>
            <a:endParaRPr lang="en-US" dirty="0"/>
          </a:p>
        </p:txBody>
      </p:sp>
      <p:sp>
        <p:nvSpPr>
          <p:cNvPr id="3" name="Content Placeholder 2">
            <a:extLst>
              <a:ext uri="{FF2B5EF4-FFF2-40B4-BE49-F238E27FC236}">
                <a16:creationId xmlns:a16="http://schemas.microsoft.com/office/drawing/2014/main" id="{C0F0FF4C-EA2F-9AF4-F6A8-45DF99D06B11}"/>
              </a:ext>
            </a:extLst>
          </p:cNvPr>
          <p:cNvSpPr>
            <a:spLocks noGrp="1"/>
          </p:cNvSpPr>
          <p:nvPr>
            <p:ph idx="1"/>
          </p:nvPr>
        </p:nvSpPr>
        <p:spPr>
          <a:xfrm>
            <a:off x="318168" y="1971928"/>
            <a:ext cx="2618439" cy="3950127"/>
          </a:xfrm>
          <a:solidFill>
            <a:schemeClr val="tx2">
              <a:lumMod val="10000"/>
              <a:lumOff val="90000"/>
              <a:alpha val="91000"/>
            </a:schemeClr>
          </a:solidFill>
          <a:ln>
            <a:solidFill>
              <a:schemeClr val="accent2">
                <a:lumMod val="20000"/>
                <a:lumOff val="80000"/>
              </a:schemeClr>
            </a:solidFill>
          </a:ln>
          <a:effectLst>
            <a:softEdge rad="114318"/>
          </a:effectLst>
        </p:spPr>
        <p:txBody>
          <a:bodyPr>
            <a:noAutofit/>
          </a:bodyPr>
          <a:lstStyle/>
          <a:p>
            <a:pPr marL="0" indent="0">
              <a:buNone/>
            </a:pPr>
            <a:r>
              <a:rPr lang="en-ZA" sz="2000" b="1" dirty="0"/>
              <a:t>Public opinion on LGBTQI+ people across Southern Africa ranges from relatively accepting in some countries to highly intolerant in others, and often trails behind the legal reforms</a:t>
            </a:r>
            <a:r>
              <a:rPr lang="en-ZA" sz="2000" dirty="0"/>
              <a:t> </a:t>
            </a:r>
            <a:endParaRPr lang="en-US" sz="2000" dirty="0"/>
          </a:p>
        </p:txBody>
      </p:sp>
      <p:pic>
        <p:nvPicPr>
          <p:cNvPr id="4" name="Picture 3" descr="A screenshot of a phone&#10;&#10;AI-generated content may be incorrect.">
            <a:extLst>
              <a:ext uri="{FF2B5EF4-FFF2-40B4-BE49-F238E27FC236}">
                <a16:creationId xmlns:a16="http://schemas.microsoft.com/office/drawing/2014/main" id="{8BA50951-46BE-346F-3B6C-B3FB614B4B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6607" y="1592295"/>
            <a:ext cx="9146904" cy="4045057"/>
          </a:xfrm>
          <a:prstGeom prst="rect">
            <a:avLst/>
          </a:prstGeom>
          <a:noFill/>
          <a:ln>
            <a:noFill/>
          </a:ln>
        </p:spPr>
      </p:pic>
    </p:spTree>
    <p:extLst>
      <p:ext uri="{BB962C8B-B14F-4D97-AF65-F5344CB8AC3E}">
        <p14:creationId xmlns:p14="http://schemas.microsoft.com/office/powerpoint/2010/main" val="281481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A9AE57A-5FD6-B938-36CB-A2571F6841A7}"/>
              </a:ext>
            </a:extLst>
          </p:cNvPr>
          <p:cNvGraphicFramePr>
            <a:graphicFrameLocks noGrp="1"/>
          </p:cNvGraphicFramePr>
          <p:nvPr>
            <p:extLst>
              <p:ext uri="{D42A27DB-BD31-4B8C-83A1-F6EECF244321}">
                <p14:modId xmlns:p14="http://schemas.microsoft.com/office/powerpoint/2010/main" val="3289855674"/>
              </p:ext>
            </p:extLst>
          </p:nvPr>
        </p:nvGraphicFramePr>
        <p:xfrm>
          <a:off x="232476" y="486181"/>
          <a:ext cx="6044337" cy="5508017"/>
        </p:xfrm>
        <a:graphic>
          <a:graphicData uri="http://schemas.openxmlformats.org/drawingml/2006/table">
            <a:tbl>
              <a:tblPr firstRow="1" firstCol="1" bandRow="1">
                <a:tableStyleId>{5C22544A-7EE6-4342-B048-85BDC9FD1C3A}</a:tableStyleId>
              </a:tblPr>
              <a:tblGrid>
                <a:gridCol w="1918608">
                  <a:extLst>
                    <a:ext uri="{9D8B030D-6E8A-4147-A177-3AD203B41FA5}">
                      <a16:colId xmlns:a16="http://schemas.microsoft.com/office/drawing/2014/main" val="2920373637"/>
                    </a:ext>
                  </a:extLst>
                </a:gridCol>
                <a:gridCol w="1110773">
                  <a:extLst>
                    <a:ext uri="{9D8B030D-6E8A-4147-A177-3AD203B41FA5}">
                      <a16:colId xmlns:a16="http://schemas.microsoft.com/office/drawing/2014/main" val="3482059368"/>
                    </a:ext>
                  </a:extLst>
                </a:gridCol>
                <a:gridCol w="952091">
                  <a:extLst>
                    <a:ext uri="{9D8B030D-6E8A-4147-A177-3AD203B41FA5}">
                      <a16:colId xmlns:a16="http://schemas.microsoft.com/office/drawing/2014/main" val="3716183411"/>
                    </a:ext>
                  </a:extLst>
                </a:gridCol>
                <a:gridCol w="2062865">
                  <a:extLst>
                    <a:ext uri="{9D8B030D-6E8A-4147-A177-3AD203B41FA5}">
                      <a16:colId xmlns:a16="http://schemas.microsoft.com/office/drawing/2014/main" val="1104498272"/>
                    </a:ext>
                  </a:extLst>
                </a:gridCol>
              </a:tblGrid>
              <a:tr h="536721">
                <a:tc>
                  <a:txBody>
                    <a:bodyPr/>
                    <a:lstStyle/>
                    <a:p>
                      <a:pPr>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Country</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GB" sz="2000" b="1" dirty="0">
                          <a:effectLst/>
                        </a:rPr>
                        <a:t>Equality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GB" sz="2000" b="1">
                          <a:effectLst/>
                        </a:rPr>
                        <a:t>Legal </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GB" sz="2000" b="1" dirty="0">
                          <a:effectLst/>
                        </a:rPr>
                        <a:t>Public opinion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5870001"/>
                  </a:ext>
                </a:extLst>
              </a:tr>
              <a:tr h="261891">
                <a:tc>
                  <a:txBody>
                    <a:bodyPr/>
                    <a:lstStyle/>
                    <a:p>
                      <a:pPr>
                        <a:lnSpc>
                          <a:spcPct val="107000"/>
                        </a:lnSpc>
                        <a:spcAft>
                          <a:spcPts val="800"/>
                        </a:spcAft>
                        <a:buNone/>
                      </a:pPr>
                      <a:r>
                        <a:rPr lang="en-GB" sz="2000" dirty="0">
                          <a:effectLst/>
                        </a:rPr>
                        <a:t>South Africa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71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84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8462129"/>
                  </a:ext>
                </a:extLst>
              </a:tr>
              <a:tr h="261891">
                <a:tc>
                  <a:txBody>
                    <a:bodyPr/>
                    <a:lstStyle/>
                    <a:p>
                      <a:pPr>
                        <a:lnSpc>
                          <a:spcPct val="107000"/>
                        </a:lnSpc>
                        <a:spcAft>
                          <a:spcPts val="800"/>
                        </a:spcAft>
                        <a:buNone/>
                      </a:pPr>
                      <a:r>
                        <a:rPr lang="en-GB" sz="2000">
                          <a:effectLst/>
                        </a:rPr>
                        <a:t>Seychelles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60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66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5688939"/>
                  </a:ext>
                </a:extLst>
              </a:tr>
              <a:tr h="261891">
                <a:tc>
                  <a:txBody>
                    <a:bodyPr/>
                    <a:lstStyle/>
                    <a:p>
                      <a:pPr>
                        <a:lnSpc>
                          <a:spcPct val="107000"/>
                        </a:lnSpc>
                        <a:spcAft>
                          <a:spcPts val="800"/>
                        </a:spcAft>
                        <a:buNone/>
                      </a:pPr>
                      <a:r>
                        <a:rPr lang="en-GB" sz="2000">
                          <a:effectLst/>
                        </a:rPr>
                        <a:t>Botswana</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9982019"/>
                  </a:ext>
                </a:extLst>
              </a:tr>
              <a:tr h="261891">
                <a:tc>
                  <a:txBody>
                    <a:bodyPr/>
                    <a:lstStyle/>
                    <a:p>
                      <a:pPr>
                        <a:lnSpc>
                          <a:spcPct val="107000"/>
                        </a:lnSpc>
                        <a:spcAft>
                          <a:spcPts val="800"/>
                        </a:spcAft>
                        <a:buNone/>
                      </a:pPr>
                      <a:r>
                        <a:rPr lang="en-GB" sz="2000">
                          <a:effectLst/>
                        </a:rPr>
                        <a:t>Mauritius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935099"/>
                  </a:ext>
                </a:extLst>
              </a:tr>
              <a:tr h="261891">
                <a:tc>
                  <a:txBody>
                    <a:bodyPr/>
                    <a:lstStyle/>
                    <a:p>
                      <a:pPr>
                        <a:lnSpc>
                          <a:spcPct val="107000"/>
                        </a:lnSpc>
                        <a:spcAft>
                          <a:spcPts val="800"/>
                        </a:spcAft>
                        <a:buNone/>
                      </a:pPr>
                      <a:r>
                        <a:rPr lang="en-GB" sz="2000">
                          <a:effectLst/>
                        </a:rPr>
                        <a:t>Mozambique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48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47</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4558976"/>
                  </a:ext>
                </a:extLst>
              </a:tr>
              <a:tr h="261891">
                <a:tc>
                  <a:txBody>
                    <a:bodyPr/>
                    <a:lstStyle/>
                    <a:p>
                      <a:pPr>
                        <a:lnSpc>
                          <a:spcPct val="107000"/>
                        </a:lnSpc>
                        <a:spcAft>
                          <a:spcPts val="800"/>
                        </a:spcAft>
                        <a:buNone/>
                      </a:pPr>
                      <a:r>
                        <a:rPr lang="en-GB" sz="2000">
                          <a:effectLst/>
                        </a:rPr>
                        <a:t>Lesotho</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45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32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8744367"/>
                  </a:ext>
                </a:extLst>
              </a:tr>
              <a:tr h="261891">
                <a:tc>
                  <a:txBody>
                    <a:bodyPr/>
                    <a:lstStyle/>
                    <a:p>
                      <a:pPr>
                        <a:lnSpc>
                          <a:spcPct val="107000"/>
                        </a:lnSpc>
                        <a:spcAft>
                          <a:spcPts val="800"/>
                        </a:spcAft>
                        <a:buNone/>
                      </a:pPr>
                      <a:r>
                        <a:rPr lang="en-GB" sz="2000">
                          <a:effectLst/>
                        </a:rPr>
                        <a:t>Namibia</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44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33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245386"/>
                  </a:ext>
                </a:extLst>
              </a:tr>
              <a:tr h="261891">
                <a:tc>
                  <a:txBody>
                    <a:bodyPr/>
                    <a:lstStyle/>
                    <a:p>
                      <a:pPr>
                        <a:lnSpc>
                          <a:spcPct val="107000"/>
                        </a:lnSpc>
                        <a:spcAft>
                          <a:spcPts val="800"/>
                        </a:spcAft>
                        <a:buNone/>
                      </a:pPr>
                      <a:r>
                        <a:rPr lang="en-GB" sz="2000">
                          <a:effectLst/>
                        </a:rPr>
                        <a:t>Angola</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42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35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0434430"/>
                  </a:ext>
                </a:extLst>
              </a:tr>
              <a:tr h="261891">
                <a:tc>
                  <a:txBody>
                    <a:bodyPr/>
                    <a:lstStyle/>
                    <a:p>
                      <a:pPr>
                        <a:lnSpc>
                          <a:spcPct val="107000"/>
                        </a:lnSpc>
                        <a:spcAft>
                          <a:spcPts val="800"/>
                        </a:spcAft>
                        <a:buNone/>
                      </a:pPr>
                      <a:r>
                        <a:rPr lang="en-GB" sz="2000">
                          <a:effectLst/>
                        </a:rPr>
                        <a:t>Madagascar</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31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40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22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454108"/>
                  </a:ext>
                </a:extLst>
              </a:tr>
              <a:tr h="261891">
                <a:tc>
                  <a:txBody>
                    <a:bodyPr/>
                    <a:lstStyle/>
                    <a:p>
                      <a:pPr>
                        <a:lnSpc>
                          <a:spcPct val="107000"/>
                        </a:lnSpc>
                        <a:spcAft>
                          <a:spcPts val="800"/>
                        </a:spcAft>
                        <a:buNone/>
                      </a:pPr>
                      <a:r>
                        <a:rPr lang="en-GB" sz="2000">
                          <a:effectLst/>
                        </a:rPr>
                        <a:t>Eswatini</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27</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21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32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0881039"/>
                  </a:ext>
                </a:extLst>
              </a:tr>
              <a:tr h="261891">
                <a:tc>
                  <a:txBody>
                    <a:bodyPr/>
                    <a:lstStyle/>
                    <a:p>
                      <a:pPr>
                        <a:lnSpc>
                          <a:spcPct val="107000"/>
                        </a:lnSpc>
                        <a:spcAft>
                          <a:spcPts val="800"/>
                        </a:spcAft>
                        <a:buNone/>
                      </a:pPr>
                      <a:r>
                        <a:rPr lang="en-GB" sz="2000">
                          <a:effectLst/>
                        </a:rPr>
                        <a:t>DRC</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dirty="0">
                          <a:effectLst/>
                        </a:rPr>
                        <a:t>23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38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dirty="0">
                          <a:effectLst/>
                        </a:rPr>
                        <a:t>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924003"/>
                  </a:ext>
                </a:extLst>
              </a:tr>
              <a:tr h="261891">
                <a:tc>
                  <a:txBody>
                    <a:bodyPr/>
                    <a:lstStyle/>
                    <a:p>
                      <a:pPr>
                        <a:lnSpc>
                          <a:spcPct val="107000"/>
                        </a:lnSpc>
                        <a:spcAft>
                          <a:spcPts val="800"/>
                        </a:spcAft>
                        <a:buNone/>
                      </a:pPr>
                      <a:r>
                        <a:rPr lang="en-GB" sz="2000">
                          <a:effectLst/>
                        </a:rPr>
                        <a:t>Comoros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5679632"/>
                  </a:ext>
                </a:extLst>
              </a:tr>
              <a:tr h="261891">
                <a:tc>
                  <a:txBody>
                    <a:bodyPr/>
                    <a:lstStyle/>
                    <a:p>
                      <a:pPr>
                        <a:lnSpc>
                          <a:spcPct val="107000"/>
                        </a:lnSpc>
                        <a:spcAft>
                          <a:spcPts val="800"/>
                        </a:spcAft>
                        <a:buNone/>
                      </a:pPr>
                      <a:r>
                        <a:rPr lang="en-GB" sz="2000">
                          <a:effectLst/>
                        </a:rPr>
                        <a:t>Zimbabwe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103527"/>
                  </a:ext>
                </a:extLst>
              </a:tr>
              <a:tr h="261891">
                <a:tc>
                  <a:txBody>
                    <a:bodyPr/>
                    <a:lstStyle/>
                    <a:p>
                      <a:pPr>
                        <a:lnSpc>
                          <a:spcPct val="107000"/>
                        </a:lnSpc>
                        <a:spcAft>
                          <a:spcPts val="800"/>
                        </a:spcAft>
                        <a:buNone/>
                      </a:pPr>
                      <a:r>
                        <a:rPr lang="en-GB" sz="2000">
                          <a:effectLst/>
                        </a:rPr>
                        <a:t>Tanzania</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041084"/>
                  </a:ext>
                </a:extLst>
              </a:tr>
              <a:tr h="261891">
                <a:tc>
                  <a:txBody>
                    <a:bodyPr/>
                    <a:lstStyle/>
                    <a:p>
                      <a:pPr>
                        <a:lnSpc>
                          <a:spcPct val="107000"/>
                        </a:lnSpc>
                        <a:spcAft>
                          <a:spcPts val="800"/>
                        </a:spcAft>
                        <a:buNone/>
                      </a:pPr>
                      <a:r>
                        <a:rPr lang="en-GB" sz="2000">
                          <a:effectLst/>
                        </a:rPr>
                        <a:t>Malawi</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10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06250"/>
                  </a:ext>
                </a:extLst>
              </a:tr>
              <a:tr h="261891">
                <a:tc>
                  <a:txBody>
                    <a:bodyPr/>
                    <a:lstStyle/>
                    <a:p>
                      <a:pPr>
                        <a:lnSpc>
                          <a:spcPct val="107000"/>
                        </a:lnSpc>
                        <a:spcAft>
                          <a:spcPts val="800"/>
                        </a:spcAft>
                        <a:buNone/>
                      </a:pPr>
                      <a:r>
                        <a:rPr lang="en-GB" sz="2000">
                          <a:effectLst/>
                        </a:rPr>
                        <a:t>Zambia</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a:effectLst/>
                        </a:rPr>
                        <a:t>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2000" dirty="0">
                          <a:effectLst/>
                        </a:rPr>
                        <a:t>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616564"/>
                  </a:ext>
                </a:extLst>
              </a:tr>
            </a:tbl>
          </a:graphicData>
        </a:graphic>
      </p:graphicFrame>
      <p:sp>
        <p:nvSpPr>
          <p:cNvPr id="6" name="TextBox 5">
            <a:extLst>
              <a:ext uri="{FF2B5EF4-FFF2-40B4-BE49-F238E27FC236}">
                <a16:creationId xmlns:a16="http://schemas.microsoft.com/office/drawing/2014/main" id="{9499468C-8785-0E48-D587-A0F1175CB91E}"/>
              </a:ext>
            </a:extLst>
          </p:cNvPr>
          <p:cNvSpPr txBox="1"/>
          <p:nvPr/>
        </p:nvSpPr>
        <p:spPr>
          <a:xfrm>
            <a:off x="6385301" y="469288"/>
            <a:ext cx="5682712" cy="4133311"/>
          </a:xfrm>
          <a:prstGeom prst="rect">
            <a:avLst/>
          </a:prstGeom>
          <a:noFill/>
        </p:spPr>
        <p:txBody>
          <a:bodyPr wrap="square">
            <a:spAutoFit/>
          </a:bodyPr>
          <a:lstStyle/>
          <a:p>
            <a:pPr algn="just" fontAlgn="base">
              <a:lnSpc>
                <a:spcPct val="107000"/>
              </a:lnSpc>
              <a:spcAft>
                <a:spcPts val="800"/>
              </a:spcAft>
              <a:buNone/>
            </a:pPr>
            <a:r>
              <a:rPr lang="en-GB" sz="1800" b="1" dirty="0">
                <a:solidFill>
                  <a:srgbClr val="000000"/>
                </a:solidFill>
                <a:effectLst/>
                <a:latin typeface="+mj-lt"/>
                <a:ea typeface="Calibri" panose="020F0502020204030204" pitchFamily="34" charset="0"/>
                <a:cs typeface="Times New Roman" panose="02020603050405020304" pitchFamily="18" charset="0"/>
              </a:rPr>
              <a:t>Equality Index</a:t>
            </a:r>
            <a:r>
              <a:rPr lang="en-GB" sz="1800" dirty="0">
                <a:solidFill>
                  <a:srgbClr val="000000"/>
                </a:solidFill>
                <a:effectLst/>
                <a:latin typeface="+mj-lt"/>
                <a:ea typeface="Calibri" panose="020F0502020204030204" pitchFamily="34" charset="0"/>
                <a:cs typeface="Times New Roman" panose="02020603050405020304" pitchFamily="18" charset="0"/>
              </a:rPr>
              <a:t>: a rating from 0 to 100 (with 100 being the most equal) to help visualise legal rights and public attitudes towards LGBTQI+ people in each region. </a:t>
            </a:r>
            <a:endParaRPr lang="en-GB" sz="1800" b="1" dirty="0">
              <a:solidFill>
                <a:srgbClr val="000000"/>
              </a:solidFill>
              <a:effectLst/>
              <a:latin typeface="+mj-lt"/>
              <a:ea typeface="Calibri" panose="020F0502020204030204" pitchFamily="34" charset="0"/>
              <a:cs typeface="Times New Roman" panose="02020603050405020304" pitchFamily="18" charset="0"/>
            </a:endParaRPr>
          </a:p>
          <a:p>
            <a:pPr algn="just" fontAlgn="base">
              <a:lnSpc>
                <a:spcPct val="107000"/>
              </a:lnSpc>
              <a:spcAft>
                <a:spcPts val="800"/>
              </a:spcAft>
              <a:buNone/>
            </a:pPr>
            <a:r>
              <a:rPr lang="en-GB" sz="1800" b="1" dirty="0">
                <a:solidFill>
                  <a:srgbClr val="000000"/>
                </a:solidFill>
                <a:effectLst/>
                <a:latin typeface="+mj-lt"/>
                <a:ea typeface="Calibri" panose="020F0502020204030204" pitchFamily="34" charset="0"/>
                <a:cs typeface="Times New Roman" panose="02020603050405020304" pitchFamily="18" charset="0"/>
              </a:rPr>
              <a:t>Legal Index</a:t>
            </a:r>
            <a:r>
              <a:rPr lang="en-GB" sz="1800" dirty="0">
                <a:solidFill>
                  <a:srgbClr val="000000"/>
                </a:solidFill>
                <a:effectLst/>
                <a:latin typeface="+mj-lt"/>
                <a:ea typeface="Calibri" panose="020F0502020204030204" pitchFamily="34" charset="0"/>
                <a:cs typeface="Times New Roman" panose="02020603050405020304" pitchFamily="18" charset="0"/>
              </a:rPr>
              <a:t> measures the current legal status of 13 different issues, such as the legal status of homosexuality, same-sex marriage, transgender rights, discrimination protections, and censorship laws.</a:t>
            </a:r>
            <a:endParaRPr lang="en-ZA" sz="1800" dirty="0">
              <a:effectLst/>
              <a:latin typeface="+mj-lt"/>
              <a:ea typeface="Calibri" panose="020F0502020204030204" pitchFamily="34" charset="0"/>
              <a:cs typeface="Times New Roman" panose="02020603050405020304" pitchFamily="18" charset="0"/>
            </a:endParaRPr>
          </a:p>
          <a:p>
            <a:pPr algn="just" fontAlgn="base">
              <a:lnSpc>
                <a:spcPct val="107000"/>
              </a:lnSpc>
              <a:spcAft>
                <a:spcPts val="800"/>
              </a:spcAft>
            </a:pPr>
            <a:r>
              <a:rPr lang="en-GB" sz="1800" dirty="0">
                <a:solidFill>
                  <a:srgbClr val="000000"/>
                </a:solidFill>
                <a:effectLst/>
                <a:latin typeface="+mj-lt"/>
                <a:ea typeface="Calibri" panose="020F0502020204030204" pitchFamily="34" charset="0"/>
                <a:cs typeface="Times New Roman" panose="02020603050405020304" pitchFamily="18" charset="0"/>
              </a:rPr>
              <a:t>The </a:t>
            </a:r>
            <a:r>
              <a:rPr lang="en-GB" sz="1800" b="1" dirty="0">
                <a:solidFill>
                  <a:srgbClr val="000000"/>
                </a:solidFill>
                <a:effectLst/>
                <a:latin typeface="+mj-lt"/>
                <a:ea typeface="Calibri" panose="020F0502020204030204" pitchFamily="34" charset="0"/>
                <a:cs typeface="Times New Roman" panose="02020603050405020304" pitchFamily="18" charset="0"/>
              </a:rPr>
              <a:t>Public Opinion Index</a:t>
            </a:r>
            <a:r>
              <a:rPr lang="en-GB" sz="1800" dirty="0">
                <a:solidFill>
                  <a:srgbClr val="000000"/>
                </a:solidFill>
                <a:effectLst/>
                <a:latin typeface="+mj-lt"/>
                <a:ea typeface="Calibri" panose="020F0502020204030204" pitchFamily="34" charset="0"/>
                <a:cs typeface="Times New Roman" panose="02020603050405020304" pitchFamily="18" charset="0"/>
              </a:rPr>
              <a:t> examines public attitudes through surveys and polls conducted by reputable organisations. </a:t>
            </a:r>
            <a:r>
              <a:rPr lang="en-GB" sz="1800" dirty="0" err="1">
                <a:solidFill>
                  <a:srgbClr val="000000"/>
                </a:solidFill>
                <a:effectLst/>
                <a:latin typeface="+mj-lt"/>
                <a:ea typeface="Calibri" panose="020F0502020204030204" pitchFamily="34" charset="0"/>
                <a:cs typeface="Times New Roman" panose="02020603050405020304" pitchFamily="18" charset="0"/>
              </a:rPr>
              <a:t>Equaldex</a:t>
            </a:r>
            <a:r>
              <a:rPr lang="en-GB" sz="1800" dirty="0">
                <a:solidFill>
                  <a:srgbClr val="000000"/>
                </a:solidFill>
                <a:effectLst/>
                <a:latin typeface="+mj-lt"/>
                <a:ea typeface="Calibri" panose="020F0502020204030204" pitchFamily="34" charset="0"/>
                <a:cs typeface="Times New Roman" panose="02020603050405020304" pitchFamily="18" charset="0"/>
              </a:rPr>
              <a:t> scores it by averaging the results of all surveys in each region.</a:t>
            </a:r>
            <a:endParaRPr lang="en-ZA" sz="1800" dirty="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ACCD977-25ED-FBC4-3358-8F5DB5A93566}"/>
              </a:ext>
            </a:extLst>
          </p:cNvPr>
          <p:cNvSpPr txBox="1"/>
          <p:nvPr/>
        </p:nvSpPr>
        <p:spPr>
          <a:xfrm>
            <a:off x="6276813" y="4941877"/>
            <a:ext cx="5682711" cy="668132"/>
          </a:xfrm>
          <a:prstGeom prst="rect">
            <a:avLst/>
          </a:prstGeom>
          <a:noFill/>
        </p:spPr>
        <p:txBody>
          <a:bodyPr wrap="square">
            <a:spAutoFit/>
          </a:bodyPr>
          <a:lstStyle/>
          <a:p>
            <a:pPr algn="just" fontAlgn="base">
              <a:lnSpc>
                <a:spcPct val="107000"/>
              </a:lnSpc>
              <a:spcAft>
                <a:spcPts val="800"/>
              </a:spcAft>
              <a:buNone/>
            </a:pPr>
            <a:r>
              <a:rPr lang="en-GB" sz="1800" b="1" dirty="0">
                <a:solidFill>
                  <a:schemeClr val="accent2"/>
                </a:solidFill>
                <a:effectLst/>
                <a:latin typeface="+mj-lt"/>
                <a:ea typeface="Calibri" panose="020F0502020204030204" pitchFamily="34" charset="0"/>
                <a:cs typeface="Times New Roman" panose="02020603050405020304" pitchFamily="18" charset="0"/>
              </a:rPr>
              <a:t>The Equality Index is an average of two indices: the Legal Index and the Public Opinion Index.</a:t>
            </a:r>
            <a:endParaRPr lang="en-ZA"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00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8733-1779-BBC4-1268-462A753BFA72}"/>
              </a:ext>
            </a:extLst>
          </p:cNvPr>
          <p:cNvSpPr>
            <a:spLocks noGrp="1"/>
          </p:cNvSpPr>
          <p:nvPr>
            <p:ph type="title"/>
          </p:nvPr>
        </p:nvSpPr>
        <p:spPr>
          <a:xfrm>
            <a:off x="516816" y="357475"/>
            <a:ext cx="6786880" cy="596102"/>
          </a:xfrm>
        </p:spPr>
        <p:txBody>
          <a:bodyPr anchor="t">
            <a:normAutofit/>
          </a:bodyPr>
          <a:lstStyle/>
          <a:p>
            <a:r>
              <a:rPr lang="en-ZA" dirty="0"/>
              <a:t>Public Attitudes and Acceptance</a:t>
            </a:r>
            <a:endParaRPr lang="en-US" dirty="0"/>
          </a:p>
        </p:txBody>
      </p:sp>
      <p:pic>
        <p:nvPicPr>
          <p:cNvPr id="4" name="Picture 3" descr="A group of people standing together&#10;&#10;Description automatically generated">
            <a:extLst>
              <a:ext uri="{FF2B5EF4-FFF2-40B4-BE49-F238E27FC236}">
                <a16:creationId xmlns:a16="http://schemas.microsoft.com/office/drawing/2014/main" id="{F26DE646-D244-EAFE-9F48-0F3185A687E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07085" y="953577"/>
            <a:ext cx="4020457" cy="4943185"/>
          </a:xfrm>
          <a:prstGeom prst="rect">
            <a:avLst/>
          </a:prstGeom>
          <a:pattFill prst="pct5">
            <a:fgClr>
              <a:schemeClr val="accent1"/>
            </a:fgClr>
            <a:bgClr>
              <a:schemeClr val="bg1"/>
            </a:bgClr>
          </a:pattFill>
          <a:effectLst>
            <a:softEdge rad="136375"/>
          </a:effectLst>
        </p:spPr>
      </p:pic>
      <p:sp>
        <p:nvSpPr>
          <p:cNvPr id="3" name="Content Placeholder 2">
            <a:extLst>
              <a:ext uri="{FF2B5EF4-FFF2-40B4-BE49-F238E27FC236}">
                <a16:creationId xmlns:a16="http://schemas.microsoft.com/office/drawing/2014/main" id="{85183563-D43F-FFD4-79E4-FEC84B5D1C14}"/>
              </a:ext>
            </a:extLst>
          </p:cNvPr>
          <p:cNvSpPr>
            <a:spLocks noGrp="1"/>
          </p:cNvSpPr>
          <p:nvPr>
            <p:ph sz="quarter" idx="14"/>
          </p:nvPr>
        </p:nvSpPr>
        <p:spPr>
          <a:xfrm>
            <a:off x="331143" y="1113391"/>
            <a:ext cx="7158227" cy="5040666"/>
          </a:xfrm>
        </p:spPr>
        <p:txBody>
          <a:bodyPr>
            <a:noAutofit/>
          </a:bodyPr>
          <a:lstStyle/>
          <a:p>
            <a:pPr lvl="0">
              <a:lnSpc>
                <a:spcPct val="110000"/>
              </a:lnSpc>
            </a:pPr>
            <a:r>
              <a:rPr lang="en-ZA" sz="1600" b="1" dirty="0">
                <a:latin typeface="+mj-lt"/>
              </a:rPr>
              <a:t>Gaps between Laws and Attitudes:</a:t>
            </a:r>
            <a:r>
              <a:rPr lang="en-ZA" sz="1600" dirty="0">
                <a:latin typeface="+mj-lt"/>
              </a:rPr>
              <a:t> </a:t>
            </a:r>
            <a:r>
              <a:rPr lang="en-ZA" sz="1600" dirty="0"/>
              <a:t>This means governments have, in some cases, advanced LGBTQI+ rights faster than their societies have embraced them. </a:t>
            </a:r>
          </a:p>
          <a:p>
            <a:pPr lvl="0">
              <a:lnSpc>
                <a:spcPct val="110000"/>
              </a:lnSpc>
            </a:pPr>
            <a:r>
              <a:rPr lang="en-ZA" sz="1600" b="1" dirty="0">
                <a:latin typeface="+mj-lt"/>
              </a:rPr>
              <a:t>Spectrum of Acceptance</a:t>
            </a:r>
            <a:r>
              <a:rPr lang="en-ZA" sz="1600" b="1" dirty="0"/>
              <a:t>:</a:t>
            </a:r>
            <a:r>
              <a:rPr lang="en-ZA" sz="1600" dirty="0"/>
              <a:t> Social attitudes often mirror cultural and religious norms, generally, countries with urbanisation and stronger human rights cultures tend to show more acceptance. In contrast, ambient homophobia is intense in many other countries – surveys indicate extremely low acceptance in </a:t>
            </a:r>
            <a:r>
              <a:rPr lang="en-ZA" sz="1600" b="1" dirty="0"/>
              <a:t>Malawi</a:t>
            </a:r>
            <a:r>
              <a:rPr lang="en-ZA" sz="1600" dirty="0"/>
              <a:t> and </a:t>
            </a:r>
            <a:r>
              <a:rPr lang="en-ZA" sz="1600" b="1" dirty="0"/>
              <a:t>Zambia</a:t>
            </a:r>
            <a:r>
              <a:rPr lang="en-ZA" sz="1600" dirty="0"/>
              <a:t> </a:t>
            </a:r>
          </a:p>
          <a:p>
            <a:pPr lvl="0">
              <a:lnSpc>
                <a:spcPct val="110000"/>
              </a:lnSpc>
            </a:pPr>
            <a:r>
              <a:rPr lang="en-ZA" sz="1600" b="1" dirty="0">
                <a:latin typeface="+mj-lt"/>
              </a:rPr>
              <a:t>Influence of Religion and Culture</a:t>
            </a:r>
            <a:r>
              <a:rPr lang="en-ZA" sz="1600" b="1" dirty="0"/>
              <a:t>:</a:t>
            </a:r>
            <a:r>
              <a:rPr lang="en-ZA" sz="1600" dirty="0"/>
              <a:t> Traditional social values and religious doctrines heavily influence attitudes. In nations like </a:t>
            </a:r>
            <a:r>
              <a:rPr lang="en-ZA" sz="1600" b="1" dirty="0"/>
              <a:t>Malawi, Zambia, Zimbabwe, and Tanzania</a:t>
            </a:r>
            <a:r>
              <a:rPr lang="en-ZA" sz="1600" dirty="0"/>
              <a:t>, religious leaders commonly preach against ‘homosexuality’, shaping public opinion to be very negative. </a:t>
            </a:r>
          </a:p>
          <a:p>
            <a:pPr>
              <a:lnSpc>
                <a:spcPct val="110000"/>
              </a:lnSpc>
            </a:pPr>
            <a:r>
              <a:rPr lang="en-ZA" sz="1600" dirty="0">
                <a:latin typeface="+mj-lt"/>
              </a:rPr>
              <a:t>V</a:t>
            </a:r>
            <a:r>
              <a:rPr lang="en-ZA" sz="1600" b="1" dirty="0">
                <a:latin typeface="+mj-lt"/>
              </a:rPr>
              <a:t>isibility and allyship are slowly increasing</a:t>
            </a:r>
            <a:r>
              <a:rPr lang="en-ZA" sz="1600" dirty="0"/>
              <a:t>. Pride marches and community dialogues are now held in a few more countries each year. Such events, along with educational campaigns, are helping shift attitudes among younger and urban populations. </a:t>
            </a:r>
            <a:endParaRPr lang="en-US" sz="1600" dirty="0"/>
          </a:p>
        </p:txBody>
      </p:sp>
    </p:spTree>
    <p:extLst>
      <p:ext uri="{BB962C8B-B14F-4D97-AF65-F5344CB8AC3E}">
        <p14:creationId xmlns:p14="http://schemas.microsoft.com/office/powerpoint/2010/main" val="232484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5B06-1941-E13A-10C2-225CF9773ECC}"/>
              </a:ext>
            </a:extLst>
          </p:cNvPr>
          <p:cNvSpPr>
            <a:spLocks noGrp="1"/>
          </p:cNvSpPr>
          <p:nvPr>
            <p:ph type="title"/>
          </p:nvPr>
        </p:nvSpPr>
        <p:spPr>
          <a:xfrm>
            <a:off x="4818743" y="217714"/>
            <a:ext cx="7199086" cy="1364343"/>
          </a:xfrm>
        </p:spPr>
        <p:txBody>
          <a:bodyPr anchor="t">
            <a:normAutofit fontScale="90000"/>
          </a:bodyPr>
          <a:lstStyle/>
          <a:p>
            <a:r>
              <a:rPr lang="en-ZA" sz="3100" dirty="0"/>
              <a:t>Progress Through Activism</a:t>
            </a:r>
            <a:br>
              <a:rPr lang="en-ZA" sz="1500" dirty="0"/>
            </a:br>
            <a:br>
              <a:rPr lang="en-ZA" sz="1500" dirty="0"/>
            </a:br>
            <a:r>
              <a:rPr lang="en-ZA" sz="2000" dirty="0"/>
              <a:t>Community and NGO initiatives: </a:t>
            </a:r>
            <a:r>
              <a:rPr lang="en-ZA" sz="2000" b="0" dirty="0"/>
              <a:t>Many of the above milestones were achieved through persistent advocacy by local LGBTQI+ organisations and their allies</a:t>
            </a:r>
            <a:br>
              <a:rPr lang="en-ZA" sz="2000" b="0" dirty="0"/>
            </a:br>
            <a:endParaRPr lang="en-US" sz="2000" b="0" dirty="0"/>
          </a:p>
        </p:txBody>
      </p:sp>
      <p:sp>
        <p:nvSpPr>
          <p:cNvPr id="3" name="Content Placeholder 2">
            <a:extLst>
              <a:ext uri="{FF2B5EF4-FFF2-40B4-BE49-F238E27FC236}">
                <a16:creationId xmlns:a16="http://schemas.microsoft.com/office/drawing/2014/main" id="{2EF539B2-5CEC-85E7-16BF-90EA258791C1}"/>
              </a:ext>
            </a:extLst>
          </p:cNvPr>
          <p:cNvSpPr>
            <a:spLocks noGrp="1"/>
          </p:cNvSpPr>
          <p:nvPr>
            <p:ph sz="quarter" idx="14"/>
          </p:nvPr>
        </p:nvSpPr>
        <p:spPr>
          <a:xfrm>
            <a:off x="4731658" y="1750480"/>
            <a:ext cx="7286171" cy="4389063"/>
          </a:xfrm>
        </p:spPr>
        <p:txBody>
          <a:bodyPr>
            <a:noAutofit/>
          </a:bodyPr>
          <a:lstStyle/>
          <a:p>
            <a:pPr>
              <a:lnSpc>
                <a:spcPct val="110000"/>
              </a:lnSpc>
            </a:pPr>
            <a:r>
              <a:rPr lang="en-ZA" dirty="0"/>
              <a:t>In </a:t>
            </a:r>
            <a:r>
              <a:rPr lang="en-ZA" b="1" dirty="0">
                <a:latin typeface="+mj-lt"/>
              </a:rPr>
              <a:t>Botswana</a:t>
            </a:r>
            <a:r>
              <a:rPr lang="en-ZA" dirty="0"/>
              <a:t>, the organisation LEGABIBO (Lesbians, Gays and Bisexuals of Botswana) and others supported the legal challenges that led to decriminalisation and also a 2017 High Court case that secured transgender rights to change official documents</a:t>
            </a:r>
          </a:p>
          <a:p>
            <a:pPr>
              <a:lnSpc>
                <a:spcPct val="110000"/>
              </a:lnSpc>
            </a:pPr>
            <a:r>
              <a:rPr lang="en-ZA" b="1" dirty="0">
                <a:latin typeface="+mj-lt"/>
              </a:rPr>
              <a:t>Namibia</a:t>
            </a:r>
            <a:r>
              <a:rPr lang="en-ZA" dirty="0"/>
              <a:t>, activists like Omar van Reenen and groups like Equality Namibia have pressed cases through the courts, and litigants like Anita and </a:t>
            </a:r>
            <a:r>
              <a:rPr lang="en-ZA" dirty="0" err="1"/>
              <a:t>Keibonang</a:t>
            </a:r>
            <a:r>
              <a:rPr lang="en-ZA" dirty="0"/>
              <a:t> (plaintiffs in the marriage recognition case) bravely put their names forward to advance the cause. </a:t>
            </a:r>
          </a:p>
          <a:p>
            <a:pPr>
              <a:lnSpc>
                <a:spcPct val="110000"/>
              </a:lnSpc>
            </a:pPr>
            <a:r>
              <a:rPr lang="en-ZA" b="1" dirty="0">
                <a:latin typeface="+mj-lt"/>
              </a:rPr>
              <a:t>Malawi’s</a:t>
            </a:r>
            <a:r>
              <a:rPr lang="en-ZA" dirty="0"/>
              <a:t> community, despite setbacks, have kept fighting through groups like the Nyasa Rainbow Coalition. </a:t>
            </a:r>
          </a:p>
          <a:p>
            <a:pPr>
              <a:lnSpc>
                <a:spcPct val="110000"/>
              </a:lnSpc>
            </a:pPr>
            <a:r>
              <a:rPr lang="en-ZA" b="1" dirty="0">
                <a:latin typeface="+mj-lt"/>
              </a:rPr>
              <a:t>Mauritius</a:t>
            </a:r>
            <a:r>
              <a:rPr lang="en-ZA" dirty="0"/>
              <a:t> has active NGOs (e.g., </a:t>
            </a:r>
            <a:r>
              <a:rPr lang="en-ZA" dirty="0" err="1"/>
              <a:t>Collectif</a:t>
            </a:r>
            <a:r>
              <a:rPr lang="en-ZA" dirty="0"/>
              <a:t> Arc-</a:t>
            </a:r>
            <a:r>
              <a:rPr lang="en-ZA" dirty="0" err="1"/>
              <a:t>en</a:t>
            </a:r>
            <a:r>
              <a:rPr lang="en-ZA" dirty="0"/>
              <a:t>-Ciel) that helped bring the constitutional case to fruition in 2023.</a:t>
            </a:r>
          </a:p>
          <a:p>
            <a:pPr>
              <a:lnSpc>
                <a:spcPct val="110000"/>
              </a:lnSpc>
            </a:pPr>
            <a:endParaRPr lang="en-US" dirty="0"/>
          </a:p>
        </p:txBody>
      </p:sp>
      <p:pic>
        <p:nvPicPr>
          <p:cNvPr id="8" name="Picture 7" descr="A group of people holding a sign&#10;&#10;Description automatically generated">
            <a:extLst>
              <a:ext uri="{FF2B5EF4-FFF2-40B4-BE49-F238E27FC236}">
                <a16:creationId xmlns:a16="http://schemas.microsoft.com/office/drawing/2014/main" id="{EB003F62-6149-988B-BE07-1135C10B1B6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4629564" cy="6409934"/>
          </a:xfrm>
          <a:prstGeom prst="rect">
            <a:avLst/>
          </a:prstGeom>
          <a:noFill/>
          <a:effectLst>
            <a:softEdge rad="152928"/>
          </a:effectLst>
        </p:spPr>
      </p:pic>
    </p:spTree>
    <p:extLst>
      <p:ext uri="{BB962C8B-B14F-4D97-AF65-F5344CB8AC3E}">
        <p14:creationId xmlns:p14="http://schemas.microsoft.com/office/powerpoint/2010/main" val="391117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B223-89E6-C96D-9244-4E0730C7F89A}"/>
              </a:ext>
            </a:extLst>
          </p:cNvPr>
          <p:cNvSpPr>
            <a:spLocks noGrp="1"/>
          </p:cNvSpPr>
          <p:nvPr>
            <p:ph type="title"/>
          </p:nvPr>
        </p:nvSpPr>
        <p:spPr>
          <a:xfrm>
            <a:off x="626872" y="242316"/>
            <a:ext cx="9985248" cy="960120"/>
          </a:xfrm>
        </p:spPr>
        <p:txBody>
          <a:bodyPr anchor="ctr">
            <a:normAutofit fontScale="90000"/>
          </a:bodyPr>
          <a:lstStyle/>
          <a:p>
            <a:r>
              <a:rPr lang="en-ZA" sz="2800" dirty="0"/>
              <a:t>Progress Through Activism</a:t>
            </a:r>
            <a:br>
              <a:rPr lang="en-ZA" sz="1500" dirty="0"/>
            </a:br>
            <a:br>
              <a:rPr lang="en-ZA" sz="1500" dirty="0"/>
            </a:br>
            <a:r>
              <a:rPr lang="en-ZA" sz="2200" dirty="0"/>
              <a:t>Alliances with broader human rights movements: </a:t>
            </a:r>
            <a:r>
              <a:rPr lang="en-ZA" sz="2200" b="0" dirty="0"/>
              <a:t>A notable trend is the building of alliances between LGBTQI+ activists and other social justice movements</a:t>
            </a:r>
            <a:endParaRPr lang="en-US" sz="2200" b="0" dirty="0"/>
          </a:p>
        </p:txBody>
      </p:sp>
      <p:sp>
        <p:nvSpPr>
          <p:cNvPr id="3" name="Content Placeholder 2">
            <a:extLst>
              <a:ext uri="{FF2B5EF4-FFF2-40B4-BE49-F238E27FC236}">
                <a16:creationId xmlns:a16="http://schemas.microsoft.com/office/drawing/2014/main" id="{E329C8F4-F57C-6273-C97A-55879CD3E27E}"/>
              </a:ext>
            </a:extLst>
          </p:cNvPr>
          <p:cNvSpPr>
            <a:spLocks noGrp="1"/>
          </p:cNvSpPr>
          <p:nvPr>
            <p:ph idx="1"/>
          </p:nvPr>
        </p:nvSpPr>
        <p:spPr>
          <a:xfrm>
            <a:off x="188685" y="1432996"/>
            <a:ext cx="6662058" cy="4572000"/>
          </a:xfrm>
        </p:spPr>
        <p:txBody>
          <a:bodyPr>
            <a:noAutofit/>
          </a:bodyPr>
          <a:lstStyle/>
          <a:p>
            <a:pPr>
              <a:lnSpc>
                <a:spcPct val="110000"/>
              </a:lnSpc>
            </a:pPr>
            <a:r>
              <a:rPr lang="en-ZA" b="1" dirty="0"/>
              <a:t>Tanzania</a:t>
            </a:r>
            <a:r>
              <a:rPr lang="en-ZA" dirty="0"/>
              <a:t>, a feminist network (referred to as “the Consortium” for security) has been working with lesbian and transgender women in rural communities, framing LGBTQI+ rights as part of a broader fight for bodily autonomy and freedom from gender-based violence </a:t>
            </a:r>
          </a:p>
          <a:p>
            <a:pPr>
              <a:lnSpc>
                <a:spcPct val="110000"/>
              </a:lnSpc>
            </a:pPr>
            <a:r>
              <a:rPr lang="en-ZA" b="1" dirty="0"/>
              <a:t>South Africa’s Limpopo province</a:t>
            </a:r>
            <a:r>
              <a:rPr lang="en-ZA" dirty="0"/>
              <a:t>, a collaboration between a chaplaincy (faith-based group) and an LGBTQI+ organization has mobilized communities to address gender-based violence inclusive of LGBTQI+ persons, showing that unlikely partnerships can shift local attitudes.</a:t>
            </a:r>
          </a:p>
          <a:p>
            <a:pPr marL="0" indent="0">
              <a:lnSpc>
                <a:spcPct val="110000"/>
              </a:lnSpc>
              <a:buNone/>
            </a:pPr>
            <a:r>
              <a:rPr lang="en-ZA" dirty="0"/>
              <a:t>This kind of coalition-building – aligning with feminist, youth, or HIV/AIDS organizations – has strengthened advocacy messages and provided mutual support. </a:t>
            </a:r>
          </a:p>
        </p:txBody>
      </p:sp>
      <p:pic>
        <p:nvPicPr>
          <p:cNvPr id="4" name="Picture 3" descr="A group of people holding signs&#10;&#10;Description automatically generated">
            <a:extLst>
              <a:ext uri="{FF2B5EF4-FFF2-40B4-BE49-F238E27FC236}">
                <a16:creationId xmlns:a16="http://schemas.microsoft.com/office/drawing/2014/main" id="{CC1166E7-7D68-F96A-B774-1993BFBA40B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992003" y="1578138"/>
            <a:ext cx="4897374" cy="4572000"/>
          </a:xfrm>
          <a:prstGeom prst="rect">
            <a:avLst/>
          </a:prstGeom>
          <a:noFill/>
          <a:effectLst>
            <a:softEdge rad="214079"/>
          </a:effectLst>
        </p:spPr>
      </p:pic>
    </p:spTree>
    <p:extLst>
      <p:ext uri="{BB962C8B-B14F-4D97-AF65-F5344CB8AC3E}">
        <p14:creationId xmlns:p14="http://schemas.microsoft.com/office/powerpoint/2010/main" val="53122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433B-D9D7-6B1C-1BDF-2DE152941C23}"/>
              </a:ext>
            </a:extLst>
          </p:cNvPr>
          <p:cNvSpPr>
            <a:spLocks noGrp="1"/>
          </p:cNvSpPr>
          <p:nvPr>
            <p:ph type="title"/>
          </p:nvPr>
        </p:nvSpPr>
        <p:spPr>
          <a:xfrm>
            <a:off x="1033272" y="478101"/>
            <a:ext cx="9985248" cy="960120"/>
          </a:xfrm>
        </p:spPr>
        <p:txBody>
          <a:bodyPr>
            <a:normAutofit fontScale="90000"/>
          </a:bodyPr>
          <a:lstStyle/>
          <a:p>
            <a:pPr algn="ctr"/>
            <a:r>
              <a:rPr lang="en-ZA" sz="3100" dirty="0"/>
              <a:t>Progress Through Activism</a:t>
            </a:r>
            <a:br>
              <a:rPr lang="en-ZA" sz="2200" dirty="0"/>
            </a:br>
            <a:br>
              <a:rPr lang="en-ZA" sz="2200" dirty="0"/>
            </a:br>
            <a:r>
              <a:rPr lang="en-ZA" sz="2200" dirty="0"/>
              <a:t>International support: </a:t>
            </a:r>
            <a:r>
              <a:rPr lang="en-ZA" sz="2200" b="0" dirty="0"/>
              <a:t>International donors and networks have increasingly directed support to local LGBTQI+ initiatives, viewing it as a human rights priority.</a:t>
            </a:r>
            <a:endParaRPr lang="en-US" b="0" dirty="0"/>
          </a:p>
        </p:txBody>
      </p:sp>
      <p:sp>
        <p:nvSpPr>
          <p:cNvPr id="3" name="Content Placeholder 2">
            <a:extLst>
              <a:ext uri="{FF2B5EF4-FFF2-40B4-BE49-F238E27FC236}">
                <a16:creationId xmlns:a16="http://schemas.microsoft.com/office/drawing/2014/main" id="{4FDC8C3E-1BBE-1775-C0DE-03FC25557612}"/>
              </a:ext>
            </a:extLst>
          </p:cNvPr>
          <p:cNvSpPr>
            <a:spLocks noGrp="1"/>
          </p:cNvSpPr>
          <p:nvPr>
            <p:ph idx="1"/>
          </p:nvPr>
        </p:nvSpPr>
        <p:spPr/>
        <p:txBody>
          <a:bodyPr>
            <a:normAutofit/>
          </a:bodyPr>
          <a:lstStyle/>
          <a:p>
            <a:pPr marL="0" indent="0">
              <a:buNone/>
            </a:pPr>
            <a:r>
              <a:rPr lang="en-ZA" sz="2000" dirty="0"/>
              <a:t>A new regional funding mechanism, the </a:t>
            </a:r>
            <a:r>
              <a:rPr lang="en-ZA" sz="2000" b="1" dirty="0"/>
              <a:t>Marang Fund</a:t>
            </a:r>
            <a:r>
              <a:rPr lang="en-ZA" sz="2000" dirty="0"/>
              <a:t> (launched by Gender Links and partners in 2025), is specifically aimed at strengthening LGBTQI+ organizations in countries like Botswana, Lesotho, Madagascar, Mauritius, and Namibia.</a:t>
            </a:r>
          </a:p>
          <a:p>
            <a:pPr marL="0" indent="0">
              <a:buNone/>
            </a:pPr>
            <a:r>
              <a:rPr lang="en-ZA" sz="2000" dirty="0"/>
              <a:t>This kind of support helps sustain advocacy, community safe spaces, and strategic litigation. Moreover, global advocacy organizations (including the UN and African Commission on Human and Peoples’ Rights) have given local activists platforms to raise issues internationally, adding pressure on governments to reform.</a:t>
            </a:r>
          </a:p>
          <a:p>
            <a:endParaRPr lang="en-US" sz="2000" dirty="0"/>
          </a:p>
        </p:txBody>
      </p:sp>
      <p:pic>
        <p:nvPicPr>
          <p:cNvPr id="4" name="Picture 3" descr="A close-up of a logo&#10;&#10;AI-generated content may be incorrect.">
            <a:extLst>
              <a:ext uri="{FF2B5EF4-FFF2-40B4-BE49-F238E27FC236}">
                <a16:creationId xmlns:a16="http://schemas.microsoft.com/office/drawing/2014/main" id="{CB12252C-7654-C598-1509-80DC4A24B4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449251" y="4795017"/>
            <a:ext cx="8884920" cy="1466010"/>
          </a:xfrm>
          <a:prstGeom prst="rect">
            <a:avLst/>
          </a:prstGeom>
          <a:noFill/>
          <a:ln>
            <a:noFill/>
          </a:ln>
        </p:spPr>
      </p:pic>
    </p:spTree>
    <p:extLst>
      <p:ext uri="{BB962C8B-B14F-4D97-AF65-F5344CB8AC3E}">
        <p14:creationId xmlns:p14="http://schemas.microsoft.com/office/powerpoint/2010/main" val="1749225704"/>
      </p:ext>
    </p:extLst>
  </p:cSld>
  <p:clrMapOvr>
    <a:masterClrMapping/>
  </p:clrMapOvr>
</p:sld>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ustom 3">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AD8123970EFE4E94AE6ECA64A6A3B0" ma:contentTypeVersion="18" ma:contentTypeDescription="Create a new document." ma:contentTypeScope="" ma:versionID="db2c24615140b5023b983e5a70edf3b8">
  <xsd:schema xmlns:xsd="http://www.w3.org/2001/XMLSchema" xmlns:xs="http://www.w3.org/2001/XMLSchema" xmlns:p="http://schemas.microsoft.com/office/2006/metadata/properties" xmlns:ns2="406893f5-2274-413a-be44-8f15a8803862" xmlns:ns3="5c72703c-1067-4fa7-89cc-ef245258de7b" targetNamespace="http://schemas.microsoft.com/office/2006/metadata/properties" ma:root="true" ma:fieldsID="48f63a56c338c2af9d9e2058225f7d31" ns2:_="" ns3:_="">
    <xsd:import namespace="406893f5-2274-413a-be44-8f15a8803862"/>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93f5-2274-413a-be44-8f15a8803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406893f5-2274-413a-be44-8f15a88038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3DF3DB-3ADA-4A49-9669-F612D3804771}"/>
</file>

<file path=customXml/itemProps2.xml><?xml version="1.0" encoding="utf-8"?>
<ds:datastoreItem xmlns:ds="http://schemas.openxmlformats.org/officeDocument/2006/customXml" ds:itemID="{67173CE6-4FBD-4125-9081-390B794F2A5B}"/>
</file>

<file path=customXml/itemProps3.xml><?xml version="1.0" encoding="utf-8"?>
<ds:datastoreItem xmlns:ds="http://schemas.openxmlformats.org/officeDocument/2006/customXml" ds:itemID="{3297F560-A90D-489F-88FB-7FA11658542E}"/>
</file>

<file path=docProps/app.xml><?xml version="1.0" encoding="utf-8"?>
<Properties xmlns="http://schemas.openxmlformats.org/officeDocument/2006/extended-properties" xmlns:vt="http://schemas.openxmlformats.org/officeDocument/2006/docPropsVTypes">
  <TotalTime>4223</TotalTime>
  <Words>1932</Words>
  <Application>Microsoft Macintosh PowerPoint</Application>
  <PresentationFormat>Widescreen</PresentationFormat>
  <Paragraphs>154</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vt:lpstr>
      <vt:lpstr>Arial</vt:lpstr>
      <vt:lpstr>Avenir Next LT Pro</vt:lpstr>
      <vt:lpstr>Avenir Next LT Pro Light</vt:lpstr>
      <vt:lpstr>Calibri</vt:lpstr>
      <vt:lpstr>Century Gothic</vt:lpstr>
      <vt:lpstr>Neue Haas Grotesk Text Pro</vt:lpstr>
      <vt:lpstr>Public Sans Bold</vt:lpstr>
      <vt:lpstr>Tahoma</vt:lpstr>
      <vt:lpstr>Tahoma Bold</vt:lpstr>
      <vt:lpstr>GradientRise</vt:lpstr>
      <vt:lpstr>Sexual Diversity in Southern Africa: State of LGBTQI+ Rights and SOGIESC </vt:lpstr>
      <vt:lpstr>A snapshot of the 2025 SADC Barometer </vt:lpstr>
      <vt:lpstr>Regional Overview: Legal Landscape of LGBTQI+ Rights</vt:lpstr>
      <vt:lpstr>Public Attitudes and Acceptance</vt:lpstr>
      <vt:lpstr>PowerPoint Presentation</vt:lpstr>
      <vt:lpstr>Public Attitudes and Acceptance</vt:lpstr>
      <vt:lpstr>Progress Through Activism  Community and NGO initiatives: Many of the above milestones were achieved through persistent advocacy by local LGBTQI+ organisations and their allies </vt:lpstr>
      <vt:lpstr>Progress Through Activism  Alliances with broader human rights movements: A notable trend is the building of alliances between LGBTQI+ activists and other social justice movements</vt:lpstr>
      <vt:lpstr>Progress Through Activism  International support: International donors and networks have increasingly directed support to local LGBTQI+ initiatives, viewing it as a human rights priority.</vt:lpstr>
      <vt:lpstr> Strategies to consider A multifaceted approach is necessary, combining legal advocacy, public education, alliance-building, and vigilant protection against backlash.</vt:lpstr>
      <vt:lpstr>Tracking and documenting</vt:lpstr>
      <vt:lpstr>Countering and campaigning</vt:lpstr>
      <vt:lpstr>A POSITIVE CAMPAIGN </vt:lpstr>
      <vt:lpstr>Regional advocacy and coalition-building</vt:lpstr>
      <vt:lpstr> Sustaining and growing</vt:lpstr>
      <vt:lpstr>PowerPoint Presentation</vt:lpstr>
      <vt:lpstr>CALL FOR BLOGS</vt:lpstr>
      <vt:lpstr>Blog submission process has four parts https://survey.alchemer.com/s3/8389407/PushForward4Equality-blog-pitch-form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Tolmay</dc:creator>
  <cp:lastModifiedBy>Susan Tolmay</cp:lastModifiedBy>
  <cp:revision>37</cp:revision>
  <dcterms:created xsi:type="dcterms:W3CDTF">2025-08-06T12:07:43Z</dcterms:created>
  <dcterms:modified xsi:type="dcterms:W3CDTF">2025-08-14T09:27:25Z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0x01010034AD8123970EFE4E94AE6ECA64A6A3B0</vt:lpwstr>
  </property>
</Properties>
</file>