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8" r:id="rId2"/>
    <p:sldId id="473" r:id="rId3"/>
    <p:sldId id="259" r:id="rId4"/>
    <p:sldId id="260" r:id="rId5"/>
    <p:sldId id="262" r:id="rId6"/>
    <p:sldId id="261" r:id="rId7"/>
    <p:sldId id="474" r:id="rId8"/>
    <p:sldId id="293" r:id="rId9"/>
    <p:sldId id="294" r:id="rId10"/>
    <p:sldId id="465" r:id="rId11"/>
    <p:sldId id="263" r:id="rId12"/>
    <p:sldId id="292" r:id="rId13"/>
    <p:sldId id="466" r:id="rId14"/>
    <p:sldId id="467" r:id="rId15"/>
    <p:sldId id="296" r:id="rId16"/>
    <p:sldId id="295" r:id="rId17"/>
    <p:sldId id="469" r:id="rId18"/>
    <p:sldId id="470" r:id="rId19"/>
    <p:sldId id="471" r:id="rId20"/>
    <p:sldId id="264" r:id="rId21"/>
    <p:sldId id="289" r:id="rId22"/>
    <p:sldId id="265" r:id="rId23"/>
    <p:sldId id="290" r:id="rId24"/>
    <p:sldId id="291" r:id="rId25"/>
    <p:sldId id="47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AE2"/>
    <a:srgbClr val="EDBA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58"/>
    <p:restoredTop sz="94681"/>
  </p:normalViewPr>
  <p:slideViewPr>
    <p:cSldViewPr snapToGrid="0">
      <p:cViewPr>
        <p:scale>
          <a:sx n="83" d="100"/>
          <a:sy n="83" d="100"/>
        </p:scale>
        <p:origin x="392" y="7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4762CA-EC5C-427A-9664-105DEA4594E8}"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en-US"/>
        </a:p>
      </dgm:t>
    </dgm:pt>
    <dgm:pt modelId="{A503C9E3-5F4B-40B0-94C8-E208A8BA2711}">
      <dgm:prSet custT="1"/>
      <dgm:spPr>
        <a:solidFill>
          <a:srgbClr val="C00000"/>
        </a:solidFill>
      </dgm:spPr>
      <dgm:t>
        <a:bodyPr/>
        <a:lstStyle/>
        <a:p>
          <a:r>
            <a:rPr lang="en-ZA" sz="1800" b="0" dirty="0"/>
            <a:t>Promote </a:t>
          </a:r>
          <a:r>
            <a:rPr lang="en-ZA" sz="1800" dirty="0"/>
            <a:t>economic development</a:t>
          </a:r>
          <a:r>
            <a:rPr lang="en-ZA" sz="1800" b="0" dirty="0"/>
            <a:t> and cooperation among member states through initiatives such as regional trade agreements, customs unions, and efforts to facilitate cross-border trade and investment</a:t>
          </a:r>
          <a:endParaRPr lang="en-US" sz="1800" dirty="0"/>
        </a:p>
      </dgm:t>
    </dgm:pt>
    <dgm:pt modelId="{108DA394-205C-4A2D-87DA-C8903185D444}" type="parTrans" cxnId="{E5DADD51-A803-4D05-A553-100C79DA056A}">
      <dgm:prSet/>
      <dgm:spPr/>
      <dgm:t>
        <a:bodyPr/>
        <a:lstStyle/>
        <a:p>
          <a:endParaRPr lang="en-US" sz="2000">
            <a:solidFill>
              <a:schemeClr val="bg1"/>
            </a:solidFill>
          </a:endParaRPr>
        </a:p>
      </dgm:t>
    </dgm:pt>
    <dgm:pt modelId="{97C0EFC8-8B7A-482E-89EB-94DE39628AE0}" type="sibTrans" cxnId="{E5DADD51-A803-4D05-A553-100C79DA056A}">
      <dgm:prSet/>
      <dgm:spPr/>
      <dgm:t>
        <a:bodyPr/>
        <a:lstStyle/>
        <a:p>
          <a:endParaRPr lang="en-US" sz="2000">
            <a:solidFill>
              <a:schemeClr val="bg1"/>
            </a:solidFill>
          </a:endParaRPr>
        </a:p>
      </dgm:t>
    </dgm:pt>
    <dgm:pt modelId="{599A7ABB-667B-4E16-B282-13967CE9A436}">
      <dgm:prSet custT="1"/>
      <dgm:spPr>
        <a:solidFill>
          <a:srgbClr val="002060"/>
        </a:solidFill>
      </dgm:spPr>
      <dgm:t>
        <a:bodyPr/>
        <a:lstStyle/>
        <a:p>
          <a:r>
            <a:rPr lang="en-ZA" sz="2000" b="0"/>
            <a:t>Promotes </a:t>
          </a:r>
          <a:r>
            <a:rPr lang="en-ZA" sz="2000"/>
            <a:t>peace and security </a:t>
          </a:r>
          <a:r>
            <a:rPr lang="en-ZA" sz="2000" b="0"/>
            <a:t>in the region by mediating conflicts, supporting peacekeeping efforts, and promoting good governance and human rights.</a:t>
          </a:r>
          <a:endParaRPr lang="en-US" sz="2000" dirty="0"/>
        </a:p>
      </dgm:t>
    </dgm:pt>
    <dgm:pt modelId="{F6C8002F-36F0-4C81-928A-AD493B2D6601}" type="parTrans" cxnId="{B946C569-3414-47D7-9E19-83E2F0CF3D34}">
      <dgm:prSet/>
      <dgm:spPr/>
      <dgm:t>
        <a:bodyPr/>
        <a:lstStyle/>
        <a:p>
          <a:endParaRPr lang="en-US" sz="2000">
            <a:solidFill>
              <a:schemeClr val="bg1"/>
            </a:solidFill>
          </a:endParaRPr>
        </a:p>
      </dgm:t>
    </dgm:pt>
    <dgm:pt modelId="{A8BDBFCC-BFA3-4F25-A235-E01F44EEC8AB}" type="sibTrans" cxnId="{B946C569-3414-47D7-9E19-83E2F0CF3D34}">
      <dgm:prSet/>
      <dgm:spPr/>
      <dgm:t>
        <a:bodyPr/>
        <a:lstStyle/>
        <a:p>
          <a:endParaRPr lang="en-US" sz="2000">
            <a:solidFill>
              <a:schemeClr val="bg1"/>
            </a:solidFill>
          </a:endParaRPr>
        </a:p>
      </dgm:t>
    </dgm:pt>
    <dgm:pt modelId="{E1063ADF-069C-4F6C-89B5-244EC57D4EE8}">
      <dgm:prSet custT="1"/>
      <dgm:spPr>
        <a:solidFill>
          <a:schemeClr val="accent2">
            <a:lumMod val="50000"/>
          </a:schemeClr>
        </a:solidFill>
      </dgm:spPr>
      <dgm:t>
        <a:bodyPr/>
        <a:lstStyle/>
        <a:p>
          <a:r>
            <a:rPr lang="en-ZA" sz="2000" b="0" dirty="0"/>
            <a:t>Improve </a:t>
          </a:r>
          <a:r>
            <a:rPr lang="en-ZA" sz="2000" dirty="0"/>
            <a:t>regional infrastructure</a:t>
          </a:r>
          <a:r>
            <a:rPr lang="en-ZA" sz="2000" b="0" dirty="0"/>
            <a:t>, including transportation networks, energy systems, and communication infrastructure, to facilitate economic growth and development in the region.</a:t>
          </a:r>
          <a:endParaRPr lang="en-US" sz="2000" dirty="0"/>
        </a:p>
      </dgm:t>
    </dgm:pt>
    <dgm:pt modelId="{04542AE7-0F4E-4768-A8D2-04CC26D77E1D}" type="parTrans" cxnId="{19AA9E4B-749D-4676-BECF-513D6BECC858}">
      <dgm:prSet/>
      <dgm:spPr/>
      <dgm:t>
        <a:bodyPr/>
        <a:lstStyle/>
        <a:p>
          <a:endParaRPr lang="en-US" sz="2000">
            <a:solidFill>
              <a:schemeClr val="bg1"/>
            </a:solidFill>
          </a:endParaRPr>
        </a:p>
      </dgm:t>
    </dgm:pt>
    <dgm:pt modelId="{8A36B2DF-F9ED-4A5F-BD3F-00C5F82742BD}" type="sibTrans" cxnId="{19AA9E4B-749D-4676-BECF-513D6BECC858}">
      <dgm:prSet/>
      <dgm:spPr/>
      <dgm:t>
        <a:bodyPr/>
        <a:lstStyle/>
        <a:p>
          <a:endParaRPr lang="en-US" sz="2000">
            <a:solidFill>
              <a:schemeClr val="bg1"/>
            </a:solidFill>
          </a:endParaRPr>
        </a:p>
      </dgm:t>
    </dgm:pt>
    <dgm:pt modelId="{9387D0DC-0752-45A3-8927-BE49A01643BC}">
      <dgm:prSet custT="1"/>
      <dgm:spPr>
        <a:solidFill>
          <a:srgbClr val="7030A0"/>
        </a:solidFill>
      </dgm:spPr>
      <dgm:t>
        <a:bodyPr/>
        <a:lstStyle/>
        <a:p>
          <a:r>
            <a:rPr lang="en-ZA" sz="2000" b="0"/>
            <a:t>Improve the </a:t>
          </a:r>
          <a:r>
            <a:rPr lang="en-ZA" sz="2000"/>
            <a:t>quality of life </a:t>
          </a:r>
          <a:r>
            <a:rPr lang="en-ZA" sz="2000" b="0"/>
            <a:t>for people in the region by promoting health, education, and social development initiatives</a:t>
          </a:r>
          <a:endParaRPr lang="en-US" sz="2000" dirty="0"/>
        </a:p>
      </dgm:t>
    </dgm:pt>
    <dgm:pt modelId="{D577E83C-672E-4D39-B884-95468A47C420}" type="parTrans" cxnId="{9FD6670F-5987-4CEF-B701-A66669118A38}">
      <dgm:prSet/>
      <dgm:spPr/>
      <dgm:t>
        <a:bodyPr/>
        <a:lstStyle/>
        <a:p>
          <a:endParaRPr lang="en-US" sz="2000">
            <a:solidFill>
              <a:schemeClr val="bg1"/>
            </a:solidFill>
          </a:endParaRPr>
        </a:p>
      </dgm:t>
    </dgm:pt>
    <dgm:pt modelId="{AD1FE33D-0C3B-4839-A92A-76689BAADD32}" type="sibTrans" cxnId="{9FD6670F-5987-4CEF-B701-A66669118A38}">
      <dgm:prSet/>
      <dgm:spPr/>
      <dgm:t>
        <a:bodyPr/>
        <a:lstStyle/>
        <a:p>
          <a:endParaRPr lang="en-US" sz="2000">
            <a:solidFill>
              <a:schemeClr val="bg1"/>
            </a:solidFill>
          </a:endParaRPr>
        </a:p>
      </dgm:t>
    </dgm:pt>
    <dgm:pt modelId="{61EB5EE5-F889-4D44-AE26-C3D10CFE6D0F}">
      <dgm:prSet custT="1"/>
      <dgm:spPr>
        <a:solidFill>
          <a:schemeClr val="accent6">
            <a:lumMod val="75000"/>
          </a:schemeClr>
        </a:solidFill>
      </dgm:spPr>
      <dgm:t>
        <a:bodyPr/>
        <a:lstStyle/>
        <a:p>
          <a:r>
            <a:rPr lang="en-ZA" sz="2000" b="0"/>
            <a:t>Promote </a:t>
          </a:r>
          <a:r>
            <a:rPr lang="en-ZA" sz="2000"/>
            <a:t>sustainable development </a:t>
          </a:r>
          <a:r>
            <a:rPr lang="en-ZA" sz="2000" b="0"/>
            <a:t>practices and protect the environment in the region.</a:t>
          </a:r>
          <a:endParaRPr lang="en-US" sz="2000" dirty="0"/>
        </a:p>
      </dgm:t>
    </dgm:pt>
    <dgm:pt modelId="{A1CCC2A6-CDCB-4B38-A271-EEE19288E029}" type="parTrans" cxnId="{CDEFE0AD-5B4E-41D7-8012-02E1A8497E1A}">
      <dgm:prSet/>
      <dgm:spPr/>
      <dgm:t>
        <a:bodyPr/>
        <a:lstStyle/>
        <a:p>
          <a:endParaRPr lang="en-US" sz="2000">
            <a:solidFill>
              <a:schemeClr val="bg1"/>
            </a:solidFill>
          </a:endParaRPr>
        </a:p>
      </dgm:t>
    </dgm:pt>
    <dgm:pt modelId="{9D01DCEB-0147-4C97-8ED0-DAEA685D1F9A}" type="sibTrans" cxnId="{CDEFE0AD-5B4E-41D7-8012-02E1A8497E1A}">
      <dgm:prSet/>
      <dgm:spPr/>
      <dgm:t>
        <a:bodyPr/>
        <a:lstStyle/>
        <a:p>
          <a:endParaRPr lang="en-US" sz="2000">
            <a:solidFill>
              <a:schemeClr val="bg1"/>
            </a:solidFill>
          </a:endParaRPr>
        </a:p>
      </dgm:t>
    </dgm:pt>
    <dgm:pt modelId="{7EC1FAE2-E556-482E-9284-267AFD2E961E}">
      <dgm:prSet custT="1"/>
      <dgm:spPr>
        <a:solidFill>
          <a:schemeClr val="accent2"/>
        </a:solidFill>
      </dgm:spPr>
      <dgm:t>
        <a:bodyPr/>
        <a:lstStyle/>
        <a:p>
          <a:r>
            <a:rPr lang="en-ZA" sz="2000" b="0" dirty="0"/>
            <a:t>Promote </a:t>
          </a:r>
          <a:r>
            <a:rPr lang="en-ZA" sz="2000" dirty="0"/>
            <a:t>cooperation and integration </a:t>
          </a:r>
          <a:r>
            <a:rPr lang="en-ZA" sz="2000" b="0" dirty="0"/>
            <a:t>among its member states, and in working towards a more stable, prosperous, and peaceful southern Africa.</a:t>
          </a:r>
          <a:endParaRPr lang="en-US" sz="2000" dirty="0"/>
        </a:p>
      </dgm:t>
    </dgm:pt>
    <dgm:pt modelId="{1768F36C-63A9-4AF3-A20A-81FB46803DBF}" type="parTrans" cxnId="{E9592016-9FCC-4BBD-A2DE-0FBC65C51E41}">
      <dgm:prSet/>
      <dgm:spPr/>
      <dgm:t>
        <a:bodyPr/>
        <a:lstStyle/>
        <a:p>
          <a:endParaRPr lang="en-US" sz="2000">
            <a:solidFill>
              <a:schemeClr val="bg1"/>
            </a:solidFill>
          </a:endParaRPr>
        </a:p>
      </dgm:t>
    </dgm:pt>
    <dgm:pt modelId="{98C44D53-5124-4D9E-BDD7-797B3FBD712E}" type="sibTrans" cxnId="{E9592016-9FCC-4BBD-A2DE-0FBC65C51E41}">
      <dgm:prSet/>
      <dgm:spPr/>
      <dgm:t>
        <a:bodyPr/>
        <a:lstStyle/>
        <a:p>
          <a:endParaRPr lang="en-US" sz="2000">
            <a:solidFill>
              <a:schemeClr val="bg1"/>
            </a:solidFill>
          </a:endParaRPr>
        </a:p>
      </dgm:t>
    </dgm:pt>
    <dgm:pt modelId="{880A5863-3A81-3045-A115-C15D497BF37F}" type="pres">
      <dgm:prSet presAssocID="{964762CA-EC5C-427A-9664-105DEA4594E8}" presName="linear" presStyleCnt="0">
        <dgm:presLayoutVars>
          <dgm:animLvl val="lvl"/>
          <dgm:resizeHandles val="exact"/>
        </dgm:presLayoutVars>
      </dgm:prSet>
      <dgm:spPr/>
    </dgm:pt>
    <dgm:pt modelId="{631EAA8C-E435-5D46-9CC7-5E03BFFDBCA5}" type="pres">
      <dgm:prSet presAssocID="{A503C9E3-5F4B-40B0-94C8-E208A8BA2711}" presName="parentText" presStyleLbl="node1" presStyleIdx="0" presStyleCnt="6">
        <dgm:presLayoutVars>
          <dgm:chMax val="0"/>
          <dgm:bulletEnabled val="1"/>
        </dgm:presLayoutVars>
      </dgm:prSet>
      <dgm:spPr/>
    </dgm:pt>
    <dgm:pt modelId="{2647F059-B04C-1C40-8A70-CB8AD73D3B4B}" type="pres">
      <dgm:prSet presAssocID="{97C0EFC8-8B7A-482E-89EB-94DE39628AE0}" presName="spacer" presStyleCnt="0"/>
      <dgm:spPr/>
    </dgm:pt>
    <dgm:pt modelId="{FE86B20F-9ACF-F94B-B62D-F55EF765CD9B}" type="pres">
      <dgm:prSet presAssocID="{599A7ABB-667B-4E16-B282-13967CE9A436}" presName="parentText" presStyleLbl="node1" presStyleIdx="1" presStyleCnt="6">
        <dgm:presLayoutVars>
          <dgm:chMax val="0"/>
          <dgm:bulletEnabled val="1"/>
        </dgm:presLayoutVars>
      </dgm:prSet>
      <dgm:spPr/>
    </dgm:pt>
    <dgm:pt modelId="{82854064-2483-FE48-9FC2-6D27F9DB61EE}" type="pres">
      <dgm:prSet presAssocID="{A8BDBFCC-BFA3-4F25-A235-E01F44EEC8AB}" presName="spacer" presStyleCnt="0"/>
      <dgm:spPr/>
    </dgm:pt>
    <dgm:pt modelId="{74542A33-796C-DF48-96C3-276262665A08}" type="pres">
      <dgm:prSet presAssocID="{E1063ADF-069C-4F6C-89B5-244EC57D4EE8}" presName="parentText" presStyleLbl="node1" presStyleIdx="2" presStyleCnt="6">
        <dgm:presLayoutVars>
          <dgm:chMax val="0"/>
          <dgm:bulletEnabled val="1"/>
        </dgm:presLayoutVars>
      </dgm:prSet>
      <dgm:spPr/>
    </dgm:pt>
    <dgm:pt modelId="{B7BE4A69-ACF0-0E43-9358-F1B89E6849AD}" type="pres">
      <dgm:prSet presAssocID="{8A36B2DF-F9ED-4A5F-BD3F-00C5F82742BD}" presName="spacer" presStyleCnt="0"/>
      <dgm:spPr/>
    </dgm:pt>
    <dgm:pt modelId="{2AA56DD9-69A1-7F42-B2C1-E2C69D495C01}" type="pres">
      <dgm:prSet presAssocID="{9387D0DC-0752-45A3-8927-BE49A01643BC}" presName="parentText" presStyleLbl="node1" presStyleIdx="3" presStyleCnt="6">
        <dgm:presLayoutVars>
          <dgm:chMax val="0"/>
          <dgm:bulletEnabled val="1"/>
        </dgm:presLayoutVars>
      </dgm:prSet>
      <dgm:spPr/>
    </dgm:pt>
    <dgm:pt modelId="{66721FED-54F6-C14C-A4AE-1EA4571872BD}" type="pres">
      <dgm:prSet presAssocID="{AD1FE33D-0C3B-4839-A92A-76689BAADD32}" presName="spacer" presStyleCnt="0"/>
      <dgm:spPr/>
    </dgm:pt>
    <dgm:pt modelId="{D1E7E79D-562B-8043-AD7B-2C4AA7A1F5A6}" type="pres">
      <dgm:prSet presAssocID="{61EB5EE5-F889-4D44-AE26-C3D10CFE6D0F}" presName="parentText" presStyleLbl="node1" presStyleIdx="4" presStyleCnt="6">
        <dgm:presLayoutVars>
          <dgm:chMax val="0"/>
          <dgm:bulletEnabled val="1"/>
        </dgm:presLayoutVars>
      </dgm:prSet>
      <dgm:spPr/>
    </dgm:pt>
    <dgm:pt modelId="{0C30A99C-0AD2-5E4F-ACFF-540249790C94}" type="pres">
      <dgm:prSet presAssocID="{9D01DCEB-0147-4C97-8ED0-DAEA685D1F9A}" presName="spacer" presStyleCnt="0"/>
      <dgm:spPr/>
    </dgm:pt>
    <dgm:pt modelId="{D314BF19-F4BD-C94C-8BA2-1460D5E83FBB}" type="pres">
      <dgm:prSet presAssocID="{7EC1FAE2-E556-482E-9284-267AFD2E961E}" presName="parentText" presStyleLbl="node1" presStyleIdx="5" presStyleCnt="6">
        <dgm:presLayoutVars>
          <dgm:chMax val="0"/>
          <dgm:bulletEnabled val="1"/>
        </dgm:presLayoutVars>
      </dgm:prSet>
      <dgm:spPr/>
    </dgm:pt>
  </dgm:ptLst>
  <dgm:cxnLst>
    <dgm:cxn modelId="{9FD6670F-5987-4CEF-B701-A66669118A38}" srcId="{964762CA-EC5C-427A-9664-105DEA4594E8}" destId="{9387D0DC-0752-45A3-8927-BE49A01643BC}" srcOrd="3" destOrd="0" parTransId="{D577E83C-672E-4D39-B884-95468A47C420}" sibTransId="{AD1FE33D-0C3B-4839-A92A-76689BAADD32}"/>
    <dgm:cxn modelId="{E9592016-9FCC-4BBD-A2DE-0FBC65C51E41}" srcId="{964762CA-EC5C-427A-9664-105DEA4594E8}" destId="{7EC1FAE2-E556-482E-9284-267AFD2E961E}" srcOrd="5" destOrd="0" parTransId="{1768F36C-63A9-4AF3-A20A-81FB46803DBF}" sibTransId="{98C44D53-5124-4D9E-BDD7-797B3FBD712E}"/>
    <dgm:cxn modelId="{19AA9E4B-749D-4676-BECF-513D6BECC858}" srcId="{964762CA-EC5C-427A-9664-105DEA4594E8}" destId="{E1063ADF-069C-4F6C-89B5-244EC57D4EE8}" srcOrd="2" destOrd="0" parTransId="{04542AE7-0F4E-4768-A8D2-04CC26D77E1D}" sibTransId="{8A36B2DF-F9ED-4A5F-BD3F-00C5F82742BD}"/>
    <dgm:cxn modelId="{D520C54C-A653-614C-B2DE-7A3C472E0907}" type="presOf" srcId="{61EB5EE5-F889-4D44-AE26-C3D10CFE6D0F}" destId="{D1E7E79D-562B-8043-AD7B-2C4AA7A1F5A6}" srcOrd="0" destOrd="0" presId="urn:microsoft.com/office/officeart/2005/8/layout/vList2"/>
    <dgm:cxn modelId="{E5DADD51-A803-4D05-A553-100C79DA056A}" srcId="{964762CA-EC5C-427A-9664-105DEA4594E8}" destId="{A503C9E3-5F4B-40B0-94C8-E208A8BA2711}" srcOrd="0" destOrd="0" parTransId="{108DA394-205C-4A2D-87DA-C8903185D444}" sibTransId="{97C0EFC8-8B7A-482E-89EB-94DE39628AE0}"/>
    <dgm:cxn modelId="{6E28F054-CF33-7540-AC7A-BA996F93334D}" type="presOf" srcId="{964762CA-EC5C-427A-9664-105DEA4594E8}" destId="{880A5863-3A81-3045-A115-C15D497BF37F}" srcOrd="0" destOrd="0" presId="urn:microsoft.com/office/officeart/2005/8/layout/vList2"/>
    <dgm:cxn modelId="{B946C569-3414-47D7-9E19-83E2F0CF3D34}" srcId="{964762CA-EC5C-427A-9664-105DEA4594E8}" destId="{599A7ABB-667B-4E16-B282-13967CE9A436}" srcOrd="1" destOrd="0" parTransId="{F6C8002F-36F0-4C81-928A-AD493B2D6601}" sibTransId="{A8BDBFCC-BFA3-4F25-A235-E01F44EEC8AB}"/>
    <dgm:cxn modelId="{5888516C-FBD8-8842-B7B9-DF9F791AF804}" type="presOf" srcId="{599A7ABB-667B-4E16-B282-13967CE9A436}" destId="{FE86B20F-9ACF-F94B-B62D-F55EF765CD9B}" srcOrd="0" destOrd="0" presId="urn:microsoft.com/office/officeart/2005/8/layout/vList2"/>
    <dgm:cxn modelId="{AE873A83-BF9E-8A46-B2F8-1E27B32CE041}" type="presOf" srcId="{7EC1FAE2-E556-482E-9284-267AFD2E961E}" destId="{D314BF19-F4BD-C94C-8BA2-1460D5E83FBB}" srcOrd="0" destOrd="0" presId="urn:microsoft.com/office/officeart/2005/8/layout/vList2"/>
    <dgm:cxn modelId="{31DD0496-BCCA-3144-A974-F5B2332DB737}" type="presOf" srcId="{A503C9E3-5F4B-40B0-94C8-E208A8BA2711}" destId="{631EAA8C-E435-5D46-9CC7-5E03BFFDBCA5}" srcOrd="0" destOrd="0" presId="urn:microsoft.com/office/officeart/2005/8/layout/vList2"/>
    <dgm:cxn modelId="{CDEFE0AD-5B4E-41D7-8012-02E1A8497E1A}" srcId="{964762CA-EC5C-427A-9664-105DEA4594E8}" destId="{61EB5EE5-F889-4D44-AE26-C3D10CFE6D0F}" srcOrd="4" destOrd="0" parTransId="{A1CCC2A6-CDCB-4B38-A271-EEE19288E029}" sibTransId="{9D01DCEB-0147-4C97-8ED0-DAEA685D1F9A}"/>
    <dgm:cxn modelId="{B761C4C8-AC11-954C-8F66-14F4DAE10D8A}" type="presOf" srcId="{E1063ADF-069C-4F6C-89B5-244EC57D4EE8}" destId="{74542A33-796C-DF48-96C3-276262665A08}" srcOrd="0" destOrd="0" presId="urn:microsoft.com/office/officeart/2005/8/layout/vList2"/>
    <dgm:cxn modelId="{BBB5C0F1-37A2-444E-A071-B643428EA326}" type="presOf" srcId="{9387D0DC-0752-45A3-8927-BE49A01643BC}" destId="{2AA56DD9-69A1-7F42-B2C1-E2C69D495C01}" srcOrd="0" destOrd="0" presId="urn:microsoft.com/office/officeart/2005/8/layout/vList2"/>
    <dgm:cxn modelId="{9C3A65AC-4EB1-D644-88E6-D33CC59ACE5F}" type="presParOf" srcId="{880A5863-3A81-3045-A115-C15D497BF37F}" destId="{631EAA8C-E435-5D46-9CC7-5E03BFFDBCA5}" srcOrd="0" destOrd="0" presId="urn:microsoft.com/office/officeart/2005/8/layout/vList2"/>
    <dgm:cxn modelId="{DCDD0FBC-3AD1-3441-A8A1-5CF7F83439D4}" type="presParOf" srcId="{880A5863-3A81-3045-A115-C15D497BF37F}" destId="{2647F059-B04C-1C40-8A70-CB8AD73D3B4B}" srcOrd="1" destOrd="0" presId="urn:microsoft.com/office/officeart/2005/8/layout/vList2"/>
    <dgm:cxn modelId="{84D48C71-1A63-044D-84D4-AB6769607659}" type="presParOf" srcId="{880A5863-3A81-3045-A115-C15D497BF37F}" destId="{FE86B20F-9ACF-F94B-B62D-F55EF765CD9B}" srcOrd="2" destOrd="0" presId="urn:microsoft.com/office/officeart/2005/8/layout/vList2"/>
    <dgm:cxn modelId="{FAFC7F79-C80D-BC4A-97DA-DD3C9D90DFF3}" type="presParOf" srcId="{880A5863-3A81-3045-A115-C15D497BF37F}" destId="{82854064-2483-FE48-9FC2-6D27F9DB61EE}" srcOrd="3" destOrd="0" presId="urn:microsoft.com/office/officeart/2005/8/layout/vList2"/>
    <dgm:cxn modelId="{D6A75C3C-7D62-DA4C-A78E-9FD290C6EA58}" type="presParOf" srcId="{880A5863-3A81-3045-A115-C15D497BF37F}" destId="{74542A33-796C-DF48-96C3-276262665A08}" srcOrd="4" destOrd="0" presId="urn:microsoft.com/office/officeart/2005/8/layout/vList2"/>
    <dgm:cxn modelId="{DC4089C6-6625-7940-A6EE-AFE630E125F9}" type="presParOf" srcId="{880A5863-3A81-3045-A115-C15D497BF37F}" destId="{B7BE4A69-ACF0-0E43-9358-F1B89E6849AD}" srcOrd="5" destOrd="0" presId="urn:microsoft.com/office/officeart/2005/8/layout/vList2"/>
    <dgm:cxn modelId="{D936A48C-6E97-E141-A460-8BAE48FAA98F}" type="presParOf" srcId="{880A5863-3A81-3045-A115-C15D497BF37F}" destId="{2AA56DD9-69A1-7F42-B2C1-E2C69D495C01}" srcOrd="6" destOrd="0" presId="urn:microsoft.com/office/officeart/2005/8/layout/vList2"/>
    <dgm:cxn modelId="{5C21F7E3-B8F1-CD44-8BE2-9D0D943889C6}" type="presParOf" srcId="{880A5863-3A81-3045-A115-C15D497BF37F}" destId="{66721FED-54F6-C14C-A4AE-1EA4571872BD}" srcOrd="7" destOrd="0" presId="urn:microsoft.com/office/officeart/2005/8/layout/vList2"/>
    <dgm:cxn modelId="{6E0D95F9-1EDC-5C49-8D2F-57F15D2B376A}" type="presParOf" srcId="{880A5863-3A81-3045-A115-C15D497BF37F}" destId="{D1E7E79D-562B-8043-AD7B-2C4AA7A1F5A6}" srcOrd="8" destOrd="0" presId="urn:microsoft.com/office/officeart/2005/8/layout/vList2"/>
    <dgm:cxn modelId="{48D1C86B-81EC-A347-AD2D-8192FC3CC80B}" type="presParOf" srcId="{880A5863-3A81-3045-A115-C15D497BF37F}" destId="{0C30A99C-0AD2-5E4F-ACFF-540249790C94}" srcOrd="9" destOrd="0" presId="urn:microsoft.com/office/officeart/2005/8/layout/vList2"/>
    <dgm:cxn modelId="{0D4B8CA7-A432-EF46-B76A-92B68226C790}" type="presParOf" srcId="{880A5863-3A81-3045-A115-C15D497BF37F}" destId="{D314BF19-F4BD-C94C-8BA2-1460D5E83FBB}" srcOrd="10" destOrd="0" presId="urn:microsoft.com/office/officeart/2005/8/layout/vList2"/>
  </dgm:cxnLst>
  <dgm:bg>
    <a:solidFill>
      <a:srgbClr val="C0000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65646A-B4F2-4440-BA10-EAAB7F9A636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C32C934-DD4A-44C7-81AD-BB1678B12D8D}">
      <dgm:prSet/>
      <dgm:spPr/>
      <dgm:t>
        <a:bodyPr/>
        <a:lstStyle/>
        <a:p>
          <a:r>
            <a:rPr lang="en-ZA" b="0" dirty="0">
              <a:latin typeface="Tahoma" panose="020B0604030504040204" pitchFamily="34" charset="0"/>
              <a:ea typeface="Tahoma" panose="020B0604030504040204" pitchFamily="34" charset="0"/>
              <a:cs typeface="Tahoma" panose="020B0604030504040204" pitchFamily="34" charset="0"/>
            </a:rPr>
            <a:t>The </a:t>
          </a:r>
          <a:r>
            <a:rPr lang="en-ZA" b="1" dirty="0">
              <a:latin typeface="Tahoma" panose="020B0604030504040204" pitchFamily="34" charset="0"/>
              <a:ea typeface="Tahoma" panose="020B0604030504040204" pitchFamily="34" charset="0"/>
              <a:cs typeface="Tahoma" panose="020B0604030504040204" pitchFamily="34" charset="0"/>
            </a:rPr>
            <a:t>Summit of Heads of State and Government </a:t>
          </a:r>
          <a:r>
            <a:rPr lang="en-ZA" b="0" dirty="0">
              <a:latin typeface="Tahoma" panose="020B0604030504040204" pitchFamily="34" charset="0"/>
              <a:ea typeface="Tahoma" panose="020B0604030504040204" pitchFamily="34" charset="0"/>
              <a:cs typeface="Tahoma" panose="020B0604030504040204" pitchFamily="34" charset="0"/>
            </a:rPr>
            <a:t>is the highest decision-making body of SADC, where leaders of member states meet annually to discuss and make decisions on key regional issues. This usually takes place in August, the month SADC was established. The 2024 Summit is the 44</a:t>
          </a:r>
          <a:r>
            <a:rPr lang="en-ZA" b="0" baseline="30000" dirty="0">
              <a:latin typeface="Tahoma" panose="020B0604030504040204" pitchFamily="34" charset="0"/>
              <a:ea typeface="Tahoma" panose="020B0604030504040204" pitchFamily="34" charset="0"/>
              <a:cs typeface="Tahoma" panose="020B0604030504040204" pitchFamily="34" charset="0"/>
            </a:rPr>
            <a:t>th</a:t>
          </a:r>
          <a:r>
            <a:rPr lang="en-ZA" b="0" dirty="0">
              <a:latin typeface="Tahoma" panose="020B0604030504040204" pitchFamily="34" charset="0"/>
              <a:ea typeface="Tahoma" panose="020B0604030504040204" pitchFamily="34" charset="0"/>
              <a:cs typeface="Tahoma" panose="020B0604030504040204" pitchFamily="34" charset="0"/>
            </a:rPr>
            <a:t> Ordinary Summit of the Heads of State and Government. </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9A126106-672F-4063-9516-F67995CB8C3D}" type="parTrans" cxnId="{F2382566-1DE7-4551-9A83-24A1773BEA71}">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3CC0D681-BCC8-4E1B-83A4-F8BDC5F205A8}" type="sibTrans" cxnId="{F2382566-1DE7-4551-9A83-24A1773BEA71}">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97855227-382D-430C-9AD4-12958AD5B915}">
      <dgm:prSet/>
      <dgm:spPr/>
      <dgm:t>
        <a:bodyPr/>
        <a:lstStyle/>
        <a:p>
          <a:r>
            <a:rPr lang="en-ZA" b="0" dirty="0">
              <a:latin typeface="Tahoma" panose="020B0604030504040204" pitchFamily="34" charset="0"/>
              <a:ea typeface="Tahoma" panose="020B0604030504040204" pitchFamily="34" charset="0"/>
              <a:cs typeface="Tahoma" panose="020B0604030504040204" pitchFamily="34" charset="0"/>
            </a:rPr>
            <a:t>The </a:t>
          </a:r>
          <a:r>
            <a:rPr lang="en-ZA" b="1" dirty="0">
              <a:latin typeface="Tahoma" panose="020B0604030504040204" pitchFamily="34" charset="0"/>
              <a:ea typeface="Tahoma" panose="020B0604030504040204" pitchFamily="34" charset="0"/>
              <a:cs typeface="Tahoma" panose="020B0604030504040204" pitchFamily="34" charset="0"/>
            </a:rPr>
            <a:t>Council of Ministers </a:t>
          </a:r>
          <a:r>
            <a:rPr lang="en-ZA" b="0" dirty="0">
              <a:latin typeface="Tahoma" panose="020B0604030504040204" pitchFamily="34" charset="0"/>
              <a:ea typeface="Tahoma" panose="020B0604030504040204" pitchFamily="34" charset="0"/>
              <a:cs typeface="Tahoma" panose="020B0604030504040204" pitchFamily="34" charset="0"/>
            </a:rPr>
            <a:t>comprises ministers from each member state responsible for coordinating and overseeing the implementation of SADC policies and programs.</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BA65D317-E476-4D4C-9E89-E0BB5527AC5B}" type="parTrans" cxnId="{26FF27B2-372B-48E3-AE60-F84648C19BF8}">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0C3EB409-C633-4519-A0F3-6589EE4E7D71}" type="sibTrans" cxnId="{26FF27B2-372B-48E3-AE60-F84648C19BF8}">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0AB2CFEC-0C08-491F-B617-310D0232B0FA}">
      <dgm:prSet/>
      <dgm:spPr/>
      <dgm:t>
        <a:bodyPr/>
        <a:lstStyle/>
        <a:p>
          <a:r>
            <a:rPr lang="en-ZA" b="0" dirty="0">
              <a:latin typeface="Tahoma" panose="020B0604030504040204" pitchFamily="34" charset="0"/>
              <a:ea typeface="Tahoma" panose="020B0604030504040204" pitchFamily="34" charset="0"/>
              <a:cs typeface="Tahoma" panose="020B0604030504040204" pitchFamily="34" charset="0"/>
            </a:rPr>
            <a:t>The </a:t>
          </a:r>
          <a:r>
            <a:rPr lang="en-ZA" b="1" dirty="0">
              <a:latin typeface="Tahoma" panose="020B0604030504040204" pitchFamily="34" charset="0"/>
              <a:ea typeface="Tahoma" panose="020B0604030504040204" pitchFamily="34" charset="0"/>
              <a:cs typeface="Tahoma" panose="020B0604030504040204" pitchFamily="34" charset="0"/>
            </a:rPr>
            <a:t>SADC Secretariat </a:t>
          </a:r>
          <a:r>
            <a:rPr lang="en-ZA" b="0" dirty="0">
              <a:latin typeface="Tahoma" panose="020B0604030504040204" pitchFamily="34" charset="0"/>
              <a:ea typeface="Tahoma" panose="020B0604030504040204" pitchFamily="34" charset="0"/>
              <a:cs typeface="Tahoma" panose="020B0604030504040204" pitchFamily="34" charset="0"/>
            </a:rPr>
            <a:t>is the administrative arm of the organization, responsible for coordinating the day-to-day operations and activities of SADC. The Secretariat is based in Gaborone, Botswana.</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1C84EC90-B2C7-41D6-9869-CAB55E9DCBBF}" type="parTrans" cxnId="{0444C603-EFE8-4D2F-93D1-BC3BC4419F32}">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3366127E-8C21-4652-8525-9B7B1A10EDAD}" type="sibTrans" cxnId="{0444C603-EFE8-4D2F-93D1-BC3BC4419F32}">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8205C9C3-EED9-47AF-A33C-9FB652120FBE}">
      <dgm:prSet/>
      <dgm:spPr/>
      <dgm:t>
        <a:bodyPr/>
        <a:lstStyle/>
        <a:p>
          <a:r>
            <a:rPr lang="en-ZA" b="1" dirty="0">
              <a:latin typeface="Tahoma" panose="020B0604030504040204" pitchFamily="34" charset="0"/>
              <a:ea typeface="Tahoma" panose="020B0604030504040204" pitchFamily="34" charset="0"/>
              <a:cs typeface="Tahoma" panose="020B0604030504040204" pitchFamily="34" charset="0"/>
            </a:rPr>
            <a:t>Sectoral Committees </a:t>
          </a:r>
          <a:r>
            <a:rPr lang="en-ZA" b="0" dirty="0">
              <a:latin typeface="Tahoma" panose="020B0604030504040204" pitchFamily="34" charset="0"/>
              <a:ea typeface="Tahoma" panose="020B0604030504040204" pitchFamily="34" charset="0"/>
              <a:cs typeface="Tahoma" panose="020B0604030504040204" pitchFamily="34" charset="0"/>
            </a:rPr>
            <a:t>focus on specific areas such as trade, finance, health, and infrastructure, and are responsible for developing policies and programs in their respective sectors.</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7515B881-2BBB-4686-9CA6-CD5889EEEAE0}" type="parTrans" cxnId="{AFFB2FA4-5EFD-41E2-B3A8-4787EB251038}">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508C5632-F8F2-4363-B0AD-CC2D2C581D03}" type="sibTrans" cxnId="{AFFB2FA4-5EFD-41E2-B3A8-4787EB251038}">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00240D85-8A21-4973-9BA9-A4CCA56B083F}">
      <dgm:prSet/>
      <dgm:spPr/>
      <dgm:t>
        <a:bodyPr/>
        <a:lstStyle/>
        <a:p>
          <a:r>
            <a:rPr lang="en-ZA" b="1">
              <a:latin typeface="Tahoma" panose="020B0604030504040204" pitchFamily="34" charset="0"/>
              <a:ea typeface="Tahoma" panose="020B0604030504040204" pitchFamily="34" charset="0"/>
              <a:cs typeface="Tahoma" panose="020B0604030504040204" pitchFamily="34" charset="0"/>
            </a:rPr>
            <a:t>SADC Gender </a:t>
          </a:r>
          <a:r>
            <a:rPr lang="en-ZA">
              <a:latin typeface="Tahoma" panose="020B0604030504040204" pitchFamily="34" charset="0"/>
              <a:ea typeface="Tahoma" panose="020B0604030504040204" pitchFamily="34" charset="0"/>
              <a:cs typeface="Tahoma" panose="020B0604030504040204" pitchFamily="34" charset="0"/>
            </a:rPr>
            <a:t>Unit </a:t>
          </a:r>
          <a:r>
            <a:rPr lang="en-ZA" b="0">
              <a:latin typeface="Tahoma" panose="020B0604030504040204" pitchFamily="34" charset="0"/>
              <a:ea typeface="Tahoma" panose="020B0604030504040204" pitchFamily="34" charset="0"/>
              <a:cs typeface="Tahoma" panose="020B0604030504040204" pitchFamily="34" charset="0"/>
            </a:rPr>
            <a:t>is mandated to facilitate, coordinate, monitor and evaluate the implementation of the Revised SADC Protocol on Gender and Development, regional sectoral strategies on gender, the RISDP as well as other regional, continental and global gender instruments that SADC Member States are party to. </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8B9C3275-5875-4686-A8B8-B614C12A13C8}" type="parTrans" cxnId="{A595FFA3-24C0-4A05-917F-8D2D9A06893D}">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52C4A79A-84DE-4FE3-B463-56192AF46517}" type="sibTrans" cxnId="{A595FFA3-24C0-4A05-917F-8D2D9A06893D}">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58CEE973-31DE-0046-8334-7DBDEC95DAB9}" type="pres">
      <dgm:prSet presAssocID="{CA65646A-B4F2-4440-BA10-EAAB7F9A6365}" presName="linear" presStyleCnt="0">
        <dgm:presLayoutVars>
          <dgm:animLvl val="lvl"/>
          <dgm:resizeHandles val="exact"/>
        </dgm:presLayoutVars>
      </dgm:prSet>
      <dgm:spPr/>
    </dgm:pt>
    <dgm:pt modelId="{50ADFEE0-E066-9C43-BB35-E22153E53009}" type="pres">
      <dgm:prSet presAssocID="{0AB2CFEC-0C08-491F-B617-310D0232B0FA}" presName="parentText" presStyleLbl="node1" presStyleIdx="0" presStyleCnt="5">
        <dgm:presLayoutVars>
          <dgm:chMax val="0"/>
          <dgm:bulletEnabled val="1"/>
        </dgm:presLayoutVars>
      </dgm:prSet>
      <dgm:spPr/>
    </dgm:pt>
    <dgm:pt modelId="{4248CC9B-86EC-604F-9AF0-C939DE0DD5F7}" type="pres">
      <dgm:prSet presAssocID="{3366127E-8C21-4652-8525-9B7B1A10EDAD}" presName="spacer" presStyleCnt="0"/>
      <dgm:spPr/>
    </dgm:pt>
    <dgm:pt modelId="{B599100D-6F05-DD45-A3C6-D0DCEED37872}" type="pres">
      <dgm:prSet presAssocID="{97855227-382D-430C-9AD4-12958AD5B915}" presName="parentText" presStyleLbl="node1" presStyleIdx="1" presStyleCnt="5">
        <dgm:presLayoutVars>
          <dgm:chMax val="0"/>
          <dgm:bulletEnabled val="1"/>
        </dgm:presLayoutVars>
      </dgm:prSet>
      <dgm:spPr/>
    </dgm:pt>
    <dgm:pt modelId="{C0634507-2B4C-8945-A009-861607240440}" type="pres">
      <dgm:prSet presAssocID="{0C3EB409-C633-4519-A0F3-6589EE4E7D71}" presName="spacer" presStyleCnt="0"/>
      <dgm:spPr/>
    </dgm:pt>
    <dgm:pt modelId="{3B233AAA-E8DC-4C4D-9E26-71B0B71C5728}" type="pres">
      <dgm:prSet presAssocID="{8205C9C3-EED9-47AF-A33C-9FB652120FBE}" presName="parentText" presStyleLbl="node1" presStyleIdx="2" presStyleCnt="5">
        <dgm:presLayoutVars>
          <dgm:chMax val="0"/>
          <dgm:bulletEnabled val="1"/>
        </dgm:presLayoutVars>
      </dgm:prSet>
      <dgm:spPr/>
    </dgm:pt>
    <dgm:pt modelId="{8ACE499C-09CA-DF4C-A42E-135B8F3AC2CC}" type="pres">
      <dgm:prSet presAssocID="{508C5632-F8F2-4363-B0AD-CC2D2C581D03}" presName="spacer" presStyleCnt="0"/>
      <dgm:spPr/>
    </dgm:pt>
    <dgm:pt modelId="{A2BF26B9-EACB-4B4D-9A79-45D0C2E6348D}" type="pres">
      <dgm:prSet presAssocID="{00240D85-8A21-4973-9BA9-A4CCA56B083F}" presName="parentText" presStyleLbl="node1" presStyleIdx="3" presStyleCnt="5">
        <dgm:presLayoutVars>
          <dgm:chMax val="0"/>
          <dgm:bulletEnabled val="1"/>
        </dgm:presLayoutVars>
      </dgm:prSet>
      <dgm:spPr/>
    </dgm:pt>
    <dgm:pt modelId="{EA1EDA83-1FEC-6445-AC75-43FEE881DB47}" type="pres">
      <dgm:prSet presAssocID="{52C4A79A-84DE-4FE3-B463-56192AF46517}" presName="spacer" presStyleCnt="0"/>
      <dgm:spPr/>
    </dgm:pt>
    <dgm:pt modelId="{2101FE94-06FE-064E-9E51-5C7B5FFC89CA}" type="pres">
      <dgm:prSet presAssocID="{0C32C934-DD4A-44C7-81AD-BB1678B12D8D}" presName="parentText" presStyleLbl="node1" presStyleIdx="4" presStyleCnt="5">
        <dgm:presLayoutVars>
          <dgm:chMax val="0"/>
          <dgm:bulletEnabled val="1"/>
        </dgm:presLayoutVars>
      </dgm:prSet>
      <dgm:spPr/>
    </dgm:pt>
  </dgm:ptLst>
  <dgm:cxnLst>
    <dgm:cxn modelId="{0444C603-EFE8-4D2F-93D1-BC3BC4419F32}" srcId="{CA65646A-B4F2-4440-BA10-EAAB7F9A6365}" destId="{0AB2CFEC-0C08-491F-B617-310D0232B0FA}" srcOrd="0" destOrd="0" parTransId="{1C84EC90-B2C7-41D6-9869-CAB55E9DCBBF}" sibTransId="{3366127E-8C21-4652-8525-9B7B1A10EDAD}"/>
    <dgm:cxn modelId="{14F71D28-652B-E943-AD08-E233CD93C886}" type="presOf" srcId="{00240D85-8A21-4973-9BA9-A4CCA56B083F}" destId="{A2BF26B9-EACB-4B4D-9A79-45D0C2E6348D}" srcOrd="0" destOrd="0" presId="urn:microsoft.com/office/officeart/2005/8/layout/vList2"/>
    <dgm:cxn modelId="{F2382566-1DE7-4551-9A83-24A1773BEA71}" srcId="{CA65646A-B4F2-4440-BA10-EAAB7F9A6365}" destId="{0C32C934-DD4A-44C7-81AD-BB1678B12D8D}" srcOrd="4" destOrd="0" parTransId="{9A126106-672F-4063-9516-F67995CB8C3D}" sibTransId="{3CC0D681-BCC8-4E1B-83A4-F8BDC5F205A8}"/>
    <dgm:cxn modelId="{AEB3B46D-EFBF-D747-9912-192E0CF9D143}" type="presOf" srcId="{8205C9C3-EED9-47AF-A33C-9FB652120FBE}" destId="{3B233AAA-E8DC-4C4D-9E26-71B0B71C5728}" srcOrd="0" destOrd="0" presId="urn:microsoft.com/office/officeart/2005/8/layout/vList2"/>
    <dgm:cxn modelId="{FA65927E-8BAB-D645-B9D8-B74A87ABC099}" type="presOf" srcId="{0AB2CFEC-0C08-491F-B617-310D0232B0FA}" destId="{50ADFEE0-E066-9C43-BB35-E22153E53009}" srcOrd="0" destOrd="0" presId="urn:microsoft.com/office/officeart/2005/8/layout/vList2"/>
    <dgm:cxn modelId="{A595FFA3-24C0-4A05-917F-8D2D9A06893D}" srcId="{CA65646A-B4F2-4440-BA10-EAAB7F9A6365}" destId="{00240D85-8A21-4973-9BA9-A4CCA56B083F}" srcOrd="3" destOrd="0" parTransId="{8B9C3275-5875-4686-A8B8-B614C12A13C8}" sibTransId="{52C4A79A-84DE-4FE3-B463-56192AF46517}"/>
    <dgm:cxn modelId="{AFFB2FA4-5EFD-41E2-B3A8-4787EB251038}" srcId="{CA65646A-B4F2-4440-BA10-EAAB7F9A6365}" destId="{8205C9C3-EED9-47AF-A33C-9FB652120FBE}" srcOrd="2" destOrd="0" parTransId="{7515B881-2BBB-4686-9CA6-CD5889EEEAE0}" sibTransId="{508C5632-F8F2-4363-B0AD-CC2D2C581D03}"/>
    <dgm:cxn modelId="{26FF27B2-372B-48E3-AE60-F84648C19BF8}" srcId="{CA65646A-B4F2-4440-BA10-EAAB7F9A6365}" destId="{97855227-382D-430C-9AD4-12958AD5B915}" srcOrd="1" destOrd="0" parTransId="{BA65D317-E476-4D4C-9E89-E0BB5527AC5B}" sibTransId="{0C3EB409-C633-4519-A0F3-6589EE4E7D71}"/>
    <dgm:cxn modelId="{733738BB-ACC4-8C40-893B-36C1D42F37AC}" type="presOf" srcId="{CA65646A-B4F2-4440-BA10-EAAB7F9A6365}" destId="{58CEE973-31DE-0046-8334-7DBDEC95DAB9}" srcOrd="0" destOrd="0" presId="urn:microsoft.com/office/officeart/2005/8/layout/vList2"/>
    <dgm:cxn modelId="{82D191BF-5DA1-BB46-936B-6218B7119CC7}" type="presOf" srcId="{97855227-382D-430C-9AD4-12958AD5B915}" destId="{B599100D-6F05-DD45-A3C6-D0DCEED37872}" srcOrd="0" destOrd="0" presId="urn:microsoft.com/office/officeart/2005/8/layout/vList2"/>
    <dgm:cxn modelId="{AFCE49F3-3228-6742-9B29-B30D75AF0855}" type="presOf" srcId="{0C32C934-DD4A-44C7-81AD-BB1678B12D8D}" destId="{2101FE94-06FE-064E-9E51-5C7B5FFC89CA}" srcOrd="0" destOrd="0" presId="urn:microsoft.com/office/officeart/2005/8/layout/vList2"/>
    <dgm:cxn modelId="{1963BCFD-C236-D643-859A-A6287A090FB0}" type="presParOf" srcId="{58CEE973-31DE-0046-8334-7DBDEC95DAB9}" destId="{50ADFEE0-E066-9C43-BB35-E22153E53009}" srcOrd="0" destOrd="0" presId="urn:microsoft.com/office/officeart/2005/8/layout/vList2"/>
    <dgm:cxn modelId="{13D19824-B074-5146-B505-48583211060E}" type="presParOf" srcId="{58CEE973-31DE-0046-8334-7DBDEC95DAB9}" destId="{4248CC9B-86EC-604F-9AF0-C939DE0DD5F7}" srcOrd="1" destOrd="0" presId="urn:microsoft.com/office/officeart/2005/8/layout/vList2"/>
    <dgm:cxn modelId="{A8F30444-4E32-8D44-8BC3-49D66C5F6164}" type="presParOf" srcId="{58CEE973-31DE-0046-8334-7DBDEC95DAB9}" destId="{B599100D-6F05-DD45-A3C6-D0DCEED37872}" srcOrd="2" destOrd="0" presId="urn:microsoft.com/office/officeart/2005/8/layout/vList2"/>
    <dgm:cxn modelId="{AAF0BB4E-A49F-1A46-8F2C-45C7C158EB48}" type="presParOf" srcId="{58CEE973-31DE-0046-8334-7DBDEC95DAB9}" destId="{C0634507-2B4C-8945-A009-861607240440}" srcOrd="3" destOrd="0" presId="urn:microsoft.com/office/officeart/2005/8/layout/vList2"/>
    <dgm:cxn modelId="{D7C91438-F698-4845-AB57-0F82D10B0216}" type="presParOf" srcId="{58CEE973-31DE-0046-8334-7DBDEC95DAB9}" destId="{3B233AAA-E8DC-4C4D-9E26-71B0B71C5728}" srcOrd="4" destOrd="0" presId="urn:microsoft.com/office/officeart/2005/8/layout/vList2"/>
    <dgm:cxn modelId="{AB4296D5-DDBF-8C47-B4FA-EED9672D8B92}" type="presParOf" srcId="{58CEE973-31DE-0046-8334-7DBDEC95DAB9}" destId="{8ACE499C-09CA-DF4C-A42E-135B8F3AC2CC}" srcOrd="5" destOrd="0" presId="urn:microsoft.com/office/officeart/2005/8/layout/vList2"/>
    <dgm:cxn modelId="{4890C660-1072-A14C-976F-01D27FEA26C9}" type="presParOf" srcId="{58CEE973-31DE-0046-8334-7DBDEC95DAB9}" destId="{A2BF26B9-EACB-4B4D-9A79-45D0C2E6348D}" srcOrd="6" destOrd="0" presId="urn:microsoft.com/office/officeart/2005/8/layout/vList2"/>
    <dgm:cxn modelId="{A7A0A881-74FE-8D4E-BCFE-5C7D4EBAC178}" type="presParOf" srcId="{58CEE973-31DE-0046-8334-7DBDEC95DAB9}" destId="{EA1EDA83-1FEC-6445-AC75-43FEE881DB47}" srcOrd="7" destOrd="0" presId="urn:microsoft.com/office/officeart/2005/8/layout/vList2"/>
    <dgm:cxn modelId="{E114A021-EA73-7940-B3AD-B5D4C8BCF2D9}" type="presParOf" srcId="{58CEE973-31DE-0046-8334-7DBDEC95DAB9}" destId="{2101FE94-06FE-064E-9E51-5C7B5FFC89C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0B24BB-D521-435F-B21C-F1D5671E35F7}"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C710026-2883-4D0A-88B2-64F608EE95A6}">
      <dgm:prSet custT="1"/>
      <dgm:spPr/>
      <dgm:t>
        <a:bodyPr/>
        <a:lstStyle/>
        <a:p>
          <a:pPr>
            <a:lnSpc>
              <a:spcPct val="100000"/>
            </a:lnSpc>
          </a:pPr>
          <a:r>
            <a:rPr lang="en-ZA" sz="1800" b="0" dirty="0">
              <a:latin typeface="Tahoma" panose="020B0604030504040204" pitchFamily="34" charset="0"/>
              <a:ea typeface="Tahoma" panose="020B0604030504040204" pitchFamily="34" charset="0"/>
              <a:cs typeface="Tahoma" panose="020B0604030504040204" pitchFamily="34" charset="0"/>
            </a:rPr>
            <a:t>The legal frameworks for addressing various regional issues and promoting cooperation among member states. </a:t>
          </a:r>
          <a:endParaRPr lang="en-US" sz="1800" dirty="0">
            <a:latin typeface="Tahoma" panose="020B0604030504040204" pitchFamily="34" charset="0"/>
            <a:ea typeface="Tahoma" panose="020B0604030504040204" pitchFamily="34" charset="0"/>
            <a:cs typeface="Tahoma" panose="020B0604030504040204" pitchFamily="34" charset="0"/>
          </a:endParaRPr>
        </a:p>
      </dgm:t>
    </dgm:pt>
    <dgm:pt modelId="{BF7FCBA1-7AC7-4198-A1DA-D85C6E90AD46}" type="parTrans" cxnId="{235D6118-82EA-4876-821D-48384CE3F813}">
      <dgm:prSet/>
      <dgm:spPr/>
      <dgm:t>
        <a:bodyPr/>
        <a:lstStyle/>
        <a:p>
          <a:endParaRPr lang="en-US" sz="1800">
            <a:latin typeface="Tahoma" panose="020B0604030504040204" pitchFamily="34" charset="0"/>
            <a:ea typeface="Tahoma" panose="020B0604030504040204" pitchFamily="34" charset="0"/>
            <a:cs typeface="Tahoma" panose="020B0604030504040204" pitchFamily="34" charset="0"/>
          </a:endParaRPr>
        </a:p>
      </dgm:t>
    </dgm:pt>
    <dgm:pt modelId="{3304394C-76D8-4CBF-83BD-27E4D533E1D9}" type="sibTrans" cxnId="{235D6118-82EA-4876-821D-48384CE3F813}">
      <dgm:prSet/>
      <dgm:spPr/>
      <dgm:t>
        <a:bodyPr/>
        <a:lstStyle/>
        <a:p>
          <a:pPr>
            <a:lnSpc>
              <a:spcPct val="100000"/>
            </a:lnSpc>
          </a:pPr>
          <a:endParaRPr lang="en-US" sz="1800">
            <a:latin typeface="Tahoma" panose="020B0604030504040204" pitchFamily="34" charset="0"/>
            <a:ea typeface="Tahoma" panose="020B0604030504040204" pitchFamily="34" charset="0"/>
            <a:cs typeface="Tahoma" panose="020B0604030504040204" pitchFamily="34" charset="0"/>
          </a:endParaRPr>
        </a:p>
      </dgm:t>
    </dgm:pt>
    <dgm:pt modelId="{AB556E3F-4B27-4346-84BE-E2AE8A59B102}">
      <dgm:prSet custT="1"/>
      <dgm:spPr/>
      <dgm:t>
        <a:bodyPr/>
        <a:lstStyle/>
        <a:p>
          <a:pPr>
            <a:lnSpc>
              <a:spcPct val="100000"/>
            </a:lnSpc>
          </a:pPr>
          <a:r>
            <a:rPr lang="en-ZA" sz="1800" b="0" dirty="0">
              <a:latin typeface="Tahoma" panose="020B0604030504040204" pitchFamily="34" charset="0"/>
              <a:ea typeface="Tahoma" panose="020B0604030504040204" pitchFamily="34" charset="0"/>
              <a:cs typeface="Tahoma" panose="020B0604030504040204" pitchFamily="34" charset="0"/>
            </a:rPr>
            <a:t>A protocol is a legally binding agreement or treaty signed by member states SADC that outlines specific objectives, commitments, and actions to be taken in a particular area of cooperation or integration. </a:t>
          </a:r>
          <a:endParaRPr lang="en-US" sz="1800" dirty="0">
            <a:latin typeface="Tahoma" panose="020B0604030504040204" pitchFamily="34" charset="0"/>
            <a:ea typeface="Tahoma" panose="020B0604030504040204" pitchFamily="34" charset="0"/>
            <a:cs typeface="Tahoma" panose="020B0604030504040204" pitchFamily="34" charset="0"/>
          </a:endParaRPr>
        </a:p>
      </dgm:t>
    </dgm:pt>
    <dgm:pt modelId="{18ABEDA4-967D-4FC2-9322-F1D6C2191B6E}" type="parTrans" cxnId="{5C50269C-F0E0-40F7-8EF2-0E1660AF024E}">
      <dgm:prSet/>
      <dgm:spPr/>
      <dgm:t>
        <a:bodyPr/>
        <a:lstStyle/>
        <a:p>
          <a:endParaRPr lang="en-US" sz="1800">
            <a:latin typeface="Tahoma" panose="020B0604030504040204" pitchFamily="34" charset="0"/>
            <a:ea typeface="Tahoma" panose="020B0604030504040204" pitchFamily="34" charset="0"/>
            <a:cs typeface="Tahoma" panose="020B0604030504040204" pitchFamily="34" charset="0"/>
          </a:endParaRPr>
        </a:p>
      </dgm:t>
    </dgm:pt>
    <dgm:pt modelId="{F867D1F6-63FC-420B-A1F8-9B3BC21F0070}" type="sibTrans" cxnId="{5C50269C-F0E0-40F7-8EF2-0E1660AF024E}">
      <dgm:prSet/>
      <dgm:spPr/>
      <dgm:t>
        <a:bodyPr/>
        <a:lstStyle/>
        <a:p>
          <a:pPr>
            <a:lnSpc>
              <a:spcPct val="100000"/>
            </a:lnSpc>
          </a:pPr>
          <a:endParaRPr lang="en-US" sz="1800">
            <a:latin typeface="Tahoma" panose="020B0604030504040204" pitchFamily="34" charset="0"/>
            <a:ea typeface="Tahoma" panose="020B0604030504040204" pitchFamily="34" charset="0"/>
            <a:cs typeface="Tahoma" panose="020B0604030504040204" pitchFamily="34" charset="0"/>
          </a:endParaRPr>
        </a:p>
      </dgm:t>
    </dgm:pt>
    <dgm:pt modelId="{DCE83A06-D430-47B4-9ABB-BABDA22BD8C8}">
      <dgm:prSet custT="1"/>
      <dgm:spPr/>
      <dgm:t>
        <a:bodyPr/>
        <a:lstStyle/>
        <a:p>
          <a:pPr>
            <a:lnSpc>
              <a:spcPct val="100000"/>
            </a:lnSpc>
          </a:pPr>
          <a:r>
            <a:rPr lang="en-ZA" sz="1800" b="0" dirty="0">
              <a:latin typeface="Tahoma" panose="020B0604030504040204" pitchFamily="34" charset="0"/>
              <a:ea typeface="Tahoma" panose="020B0604030504040204" pitchFamily="34" charset="0"/>
              <a:cs typeface="Tahoma" panose="020B0604030504040204" pitchFamily="34" charset="0"/>
            </a:rPr>
            <a:t>Each protocol outlines the objectives to be achieved, the roles and responsibilities of member states, the mechanisms for implementation and monitoring, and any legal provisions or guidelines for cooperation in that specific area. </a:t>
          </a:r>
          <a:endParaRPr lang="en-US" sz="1800" dirty="0">
            <a:latin typeface="Tahoma" panose="020B0604030504040204" pitchFamily="34" charset="0"/>
            <a:ea typeface="Tahoma" panose="020B0604030504040204" pitchFamily="34" charset="0"/>
            <a:cs typeface="Tahoma" panose="020B0604030504040204" pitchFamily="34" charset="0"/>
          </a:endParaRPr>
        </a:p>
      </dgm:t>
    </dgm:pt>
    <dgm:pt modelId="{022BFA3E-5AD5-4745-A139-2C6F0B9653A6}" type="parTrans" cxnId="{0872EB20-21E9-4FA4-8B2D-A79A9FE4E1A5}">
      <dgm:prSet/>
      <dgm:spPr/>
      <dgm:t>
        <a:bodyPr/>
        <a:lstStyle/>
        <a:p>
          <a:endParaRPr lang="en-US" sz="1800">
            <a:latin typeface="Tahoma" panose="020B0604030504040204" pitchFamily="34" charset="0"/>
            <a:ea typeface="Tahoma" panose="020B0604030504040204" pitchFamily="34" charset="0"/>
            <a:cs typeface="Tahoma" panose="020B0604030504040204" pitchFamily="34" charset="0"/>
          </a:endParaRPr>
        </a:p>
      </dgm:t>
    </dgm:pt>
    <dgm:pt modelId="{C251F68E-D2D8-48BC-98FD-663A1CF0149D}" type="sibTrans" cxnId="{0872EB20-21E9-4FA4-8B2D-A79A9FE4E1A5}">
      <dgm:prSet/>
      <dgm:spPr/>
      <dgm:t>
        <a:bodyPr/>
        <a:lstStyle/>
        <a:p>
          <a:endParaRPr lang="en-US" sz="1800">
            <a:latin typeface="Tahoma" panose="020B0604030504040204" pitchFamily="34" charset="0"/>
            <a:ea typeface="Tahoma" panose="020B0604030504040204" pitchFamily="34" charset="0"/>
            <a:cs typeface="Tahoma" panose="020B0604030504040204" pitchFamily="34" charset="0"/>
          </a:endParaRPr>
        </a:p>
      </dgm:t>
    </dgm:pt>
    <dgm:pt modelId="{AA46B187-1594-40D9-A8FA-216A81C641CC}" type="pres">
      <dgm:prSet presAssocID="{A20B24BB-D521-435F-B21C-F1D5671E35F7}" presName="root" presStyleCnt="0">
        <dgm:presLayoutVars>
          <dgm:dir/>
          <dgm:resizeHandles val="exact"/>
        </dgm:presLayoutVars>
      </dgm:prSet>
      <dgm:spPr/>
    </dgm:pt>
    <dgm:pt modelId="{3ABC708F-A919-4527-9C80-546EAB9E194F}" type="pres">
      <dgm:prSet presAssocID="{A20B24BB-D521-435F-B21C-F1D5671E35F7}" presName="container" presStyleCnt="0">
        <dgm:presLayoutVars>
          <dgm:dir/>
          <dgm:resizeHandles val="exact"/>
        </dgm:presLayoutVars>
      </dgm:prSet>
      <dgm:spPr/>
    </dgm:pt>
    <dgm:pt modelId="{C0B55956-1177-4EAC-AC10-CAAF1EC9A2B6}" type="pres">
      <dgm:prSet presAssocID="{BC710026-2883-4D0A-88B2-64F608EE95A6}" presName="compNode" presStyleCnt="0"/>
      <dgm:spPr/>
    </dgm:pt>
    <dgm:pt modelId="{A9F29944-B110-4110-92B7-E37C37BACF8D}" type="pres">
      <dgm:prSet presAssocID="{BC710026-2883-4D0A-88B2-64F608EE95A6}" presName="iconBgRect" presStyleLbl="bgShp" presStyleIdx="0" presStyleCnt="3"/>
      <dgm:spPr>
        <a:solidFill>
          <a:schemeClr val="accent6">
            <a:lumMod val="50000"/>
          </a:schemeClr>
        </a:solidFill>
      </dgm:spPr>
    </dgm:pt>
    <dgm:pt modelId="{096E8521-10D8-416F-BC88-FB17556A8695}" type="pres">
      <dgm:prSet presAssocID="{BC710026-2883-4D0A-88B2-64F608EE95A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112DF264-4204-49ED-8DC5-806DAA3CDBFB}" type="pres">
      <dgm:prSet presAssocID="{BC710026-2883-4D0A-88B2-64F608EE95A6}" presName="spaceRect" presStyleCnt="0"/>
      <dgm:spPr/>
    </dgm:pt>
    <dgm:pt modelId="{F4D2ED5F-B76C-402E-ADE9-D98CD5BECA1E}" type="pres">
      <dgm:prSet presAssocID="{BC710026-2883-4D0A-88B2-64F608EE95A6}" presName="textRect" presStyleLbl="revTx" presStyleIdx="0" presStyleCnt="3" custScaleY="161733">
        <dgm:presLayoutVars>
          <dgm:chMax val="1"/>
          <dgm:chPref val="1"/>
        </dgm:presLayoutVars>
      </dgm:prSet>
      <dgm:spPr/>
    </dgm:pt>
    <dgm:pt modelId="{73906DFC-5162-411E-9CD2-07CAD26275A4}" type="pres">
      <dgm:prSet presAssocID="{3304394C-76D8-4CBF-83BD-27E4D533E1D9}" presName="sibTrans" presStyleLbl="sibTrans2D1" presStyleIdx="0" presStyleCnt="0"/>
      <dgm:spPr/>
    </dgm:pt>
    <dgm:pt modelId="{1DFBF68E-E637-49B6-A206-622EE256F334}" type="pres">
      <dgm:prSet presAssocID="{AB556E3F-4B27-4346-84BE-E2AE8A59B102}" presName="compNode" presStyleCnt="0"/>
      <dgm:spPr/>
    </dgm:pt>
    <dgm:pt modelId="{84E25114-66C1-4E06-99C1-345908103C82}" type="pres">
      <dgm:prSet presAssocID="{AB556E3F-4B27-4346-84BE-E2AE8A59B102}" presName="iconBgRect" presStyleLbl="bgShp" presStyleIdx="1" presStyleCnt="3"/>
      <dgm:spPr>
        <a:solidFill>
          <a:srgbClr val="002060"/>
        </a:solidFill>
      </dgm:spPr>
    </dgm:pt>
    <dgm:pt modelId="{CDD2E2AF-4F03-4024-8B24-CEEE61C64BEC}" type="pres">
      <dgm:prSet presAssocID="{AB556E3F-4B27-4346-84BE-E2AE8A59B10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tract"/>
        </a:ext>
      </dgm:extLst>
    </dgm:pt>
    <dgm:pt modelId="{7D865721-6876-49D9-8CCD-487F81F0544B}" type="pres">
      <dgm:prSet presAssocID="{AB556E3F-4B27-4346-84BE-E2AE8A59B102}" presName="spaceRect" presStyleCnt="0"/>
      <dgm:spPr/>
    </dgm:pt>
    <dgm:pt modelId="{D431E800-51C3-4EB2-A5FA-BBE656012BDC}" type="pres">
      <dgm:prSet presAssocID="{AB556E3F-4B27-4346-84BE-E2AE8A59B102}" presName="textRect" presStyleLbl="revTx" presStyleIdx="1" presStyleCnt="3">
        <dgm:presLayoutVars>
          <dgm:chMax val="1"/>
          <dgm:chPref val="1"/>
        </dgm:presLayoutVars>
      </dgm:prSet>
      <dgm:spPr/>
    </dgm:pt>
    <dgm:pt modelId="{C000C393-B9EF-4570-9E5D-4E5EA6EE1CA1}" type="pres">
      <dgm:prSet presAssocID="{F867D1F6-63FC-420B-A1F8-9B3BC21F0070}" presName="sibTrans" presStyleLbl="sibTrans2D1" presStyleIdx="0" presStyleCnt="0"/>
      <dgm:spPr/>
    </dgm:pt>
    <dgm:pt modelId="{F8A2952C-7702-4319-9B20-985C79A00991}" type="pres">
      <dgm:prSet presAssocID="{DCE83A06-D430-47B4-9ABB-BABDA22BD8C8}" presName="compNode" presStyleCnt="0"/>
      <dgm:spPr/>
    </dgm:pt>
    <dgm:pt modelId="{09EDF045-44EB-4F7E-BBE4-3E537FF3EF01}" type="pres">
      <dgm:prSet presAssocID="{DCE83A06-D430-47B4-9ABB-BABDA22BD8C8}" presName="iconBgRect" presStyleLbl="bgShp" presStyleIdx="2" presStyleCnt="3"/>
      <dgm:spPr>
        <a:solidFill>
          <a:srgbClr val="7030A0"/>
        </a:solidFill>
      </dgm:spPr>
    </dgm:pt>
    <dgm:pt modelId="{2A602468-51AD-4E09-9A3C-8D29EDD00CE7}" type="pres">
      <dgm:prSet presAssocID="{DCE83A06-D430-47B4-9ABB-BABDA22BD8C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erarchy"/>
        </a:ext>
      </dgm:extLst>
    </dgm:pt>
    <dgm:pt modelId="{96AF0DD4-4FDE-42A3-A92C-6393113595DE}" type="pres">
      <dgm:prSet presAssocID="{DCE83A06-D430-47B4-9ABB-BABDA22BD8C8}" presName="spaceRect" presStyleCnt="0"/>
      <dgm:spPr/>
    </dgm:pt>
    <dgm:pt modelId="{7673735B-2A3A-4714-AFF0-1EB394EE5A39}" type="pres">
      <dgm:prSet presAssocID="{DCE83A06-D430-47B4-9ABB-BABDA22BD8C8}" presName="textRect" presStyleLbl="revTx" presStyleIdx="2" presStyleCnt="3">
        <dgm:presLayoutVars>
          <dgm:chMax val="1"/>
          <dgm:chPref val="1"/>
        </dgm:presLayoutVars>
      </dgm:prSet>
      <dgm:spPr/>
    </dgm:pt>
  </dgm:ptLst>
  <dgm:cxnLst>
    <dgm:cxn modelId="{14B4B70B-A055-4253-A39F-FBAAC5FFEDB7}" type="presOf" srcId="{DCE83A06-D430-47B4-9ABB-BABDA22BD8C8}" destId="{7673735B-2A3A-4714-AFF0-1EB394EE5A39}" srcOrd="0" destOrd="0" presId="urn:microsoft.com/office/officeart/2018/2/layout/IconCircleList"/>
    <dgm:cxn modelId="{9E1DAF0F-0C70-4C54-BFAA-DFA6AB344ABB}" type="presOf" srcId="{A20B24BB-D521-435F-B21C-F1D5671E35F7}" destId="{AA46B187-1594-40D9-A8FA-216A81C641CC}" srcOrd="0" destOrd="0" presId="urn:microsoft.com/office/officeart/2018/2/layout/IconCircleList"/>
    <dgm:cxn modelId="{235D6118-82EA-4876-821D-48384CE3F813}" srcId="{A20B24BB-D521-435F-B21C-F1D5671E35F7}" destId="{BC710026-2883-4D0A-88B2-64F608EE95A6}" srcOrd="0" destOrd="0" parTransId="{BF7FCBA1-7AC7-4198-A1DA-D85C6E90AD46}" sibTransId="{3304394C-76D8-4CBF-83BD-27E4D533E1D9}"/>
    <dgm:cxn modelId="{0872EB20-21E9-4FA4-8B2D-A79A9FE4E1A5}" srcId="{A20B24BB-D521-435F-B21C-F1D5671E35F7}" destId="{DCE83A06-D430-47B4-9ABB-BABDA22BD8C8}" srcOrd="2" destOrd="0" parTransId="{022BFA3E-5AD5-4745-A139-2C6F0B9653A6}" sibTransId="{C251F68E-D2D8-48BC-98FD-663A1CF0149D}"/>
    <dgm:cxn modelId="{25ACB98C-241A-497D-BE61-641D7BB55246}" type="presOf" srcId="{AB556E3F-4B27-4346-84BE-E2AE8A59B102}" destId="{D431E800-51C3-4EB2-A5FA-BBE656012BDC}" srcOrd="0" destOrd="0" presId="urn:microsoft.com/office/officeart/2018/2/layout/IconCircleList"/>
    <dgm:cxn modelId="{5C50269C-F0E0-40F7-8EF2-0E1660AF024E}" srcId="{A20B24BB-D521-435F-B21C-F1D5671E35F7}" destId="{AB556E3F-4B27-4346-84BE-E2AE8A59B102}" srcOrd="1" destOrd="0" parTransId="{18ABEDA4-967D-4FC2-9322-F1D6C2191B6E}" sibTransId="{F867D1F6-63FC-420B-A1F8-9B3BC21F0070}"/>
    <dgm:cxn modelId="{BEAE1DB6-B857-4FFA-9754-1DFD485269E5}" type="presOf" srcId="{BC710026-2883-4D0A-88B2-64F608EE95A6}" destId="{F4D2ED5F-B76C-402E-ADE9-D98CD5BECA1E}" srcOrd="0" destOrd="0" presId="urn:microsoft.com/office/officeart/2018/2/layout/IconCircleList"/>
    <dgm:cxn modelId="{650E13BE-CB83-4A60-9E47-48540FACB768}" type="presOf" srcId="{F867D1F6-63FC-420B-A1F8-9B3BC21F0070}" destId="{C000C393-B9EF-4570-9E5D-4E5EA6EE1CA1}" srcOrd="0" destOrd="0" presId="urn:microsoft.com/office/officeart/2018/2/layout/IconCircleList"/>
    <dgm:cxn modelId="{11495BF0-8F1A-48BB-BC87-B184F4526C65}" type="presOf" srcId="{3304394C-76D8-4CBF-83BD-27E4D533E1D9}" destId="{73906DFC-5162-411E-9CD2-07CAD26275A4}" srcOrd="0" destOrd="0" presId="urn:microsoft.com/office/officeart/2018/2/layout/IconCircleList"/>
    <dgm:cxn modelId="{8D058D52-F234-4709-908B-921D90EC31B6}" type="presParOf" srcId="{AA46B187-1594-40D9-A8FA-216A81C641CC}" destId="{3ABC708F-A919-4527-9C80-546EAB9E194F}" srcOrd="0" destOrd="0" presId="urn:microsoft.com/office/officeart/2018/2/layout/IconCircleList"/>
    <dgm:cxn modelId="{4F8FD1DC-CEE2-4D8E-8064-9D85606E374B}" type="presParOf" srcId="{3ABC708F-A919-4527-9C80-546EAB9E194F}" destId="{C0B55956-1177-4EAC-AC10-CAAF1EC9A2B6}" srcOrd="0" destOrd="0" presId="urn:microsoft.com/office/officeart/2018/2/layout/IconCircleList"/>
    <dgm:cxn modelId="{DB7E27C6-ECED-4EC2-BC9F-5792D158C0D3}" type="presParOf" srcId="{C0B55956-1177-4EAC-AC10-CAAF1EC9A2B6}" destId="{A9F29944-B110-4110-92B7-E37C37BACF8D}" srcOrd="0" destOrd="0" presId="urn:microsoft.com/office/officeart/2018/2/layout/IconCircleList"/>
    <dgm:cxn modelId="{CD382180-EBE9-48D8-A25B-67CA46F2EDAE}" type="presParOf" srcId="{C0B55956-1177-4EAC-AC10-CAAF1EC9A2B6}" destId="{096E8521-10D8-416F-BC88-FB17556A8695}" srcOrd="1" destOrd="0" presId="urn:microsoft.com/office/officeart/2018/2/layout/IconCircleList"/>
    <dgm:cxn modelId="{0DCA0FB1-0BB4-4118-A521-2B11532BD0D4}" type="presParOf" srcId="{C0B55956-1177-4EAC-AC10-CAAF1EC9A2B6}" destId="{112DF264-4204-49ED-8DC5-806DAA3CDBFB}" srcOrd="2" destOrd="0" presId="urn:microsoft.com/office/officeart/2018/2/layout/IconCircleList"/>
    <dgm:cxn modelId="{23C896EA-B9D9-4D8C-94A8-6EBEA3436049}" type="presParOf" srcId="{C0B55956-1177-4EAC-AC10-CAAF1EC9A2B6}" destId="{F4D2ED5F-B76C-402E-ADE9-D98CD5BECA1E}" srcOrd="3" destOrd="0" presId="urn:microsoft.com/office/officeart/2018/2/layout/IconCircleList"/>
    <dgm:cxn modelId="{7D608EEF-661A-4D65-AA01-7A0CF90AB2B9}" type="presParOf" srcId="{3ABC708F-A919-4527-9C80-546EAB9E194F}" destId="{73906DFC-5162-411E-9CD2-07CAD26275A4}" srcOrd="1" destOrd="0" presId="urn:microsoft.com/office/officeart/2018/2/layout/IconCircleList"/>
    <dgm:cxn modelId="{109901B0-4C74-42DA-842B-E38D958BE74B}" type="presParOf" srcId="{3ABC708F-A919-4527-9C80-546EAB9E194F}" destId="{1DFBF68E-E637-49B6-A206-622EE256F334}" srcOrd="2" destOrd="0" presId="urn:microsoft.com/office/officeart/2018/2/layout/IconCircleList"/>
    <dgm:cxn modelId="{063D66EB-CFB7-4E8E-9FBD-21B4BED1C8A4}" type="presParOf" srcId="{1DFBF68E-E637-49B6-A206-622EE256F334}" destId="{84E25114-66C1-4E06-99C1-345908103C82}" srcOrd="0" destOrd="0" presId="urn:microsoft.com/office/officeart/2018/2/layout/IconCircleList"/>
    <dgm:cxn modelId="{0679B79F-A7A5-4835-ABA3-B673E60BDDA5}" type="presParOf" srcId="{1DFBF68E-E637-49B6-A206-622EE256F334}" destId="{CDD2E2AF-4F03-4024-8B24-CEEE61C64BEC}" srcOrd="1" destOrd="0" presId="urn:microsoft.com/office/officeart/2018/2/layout/IconCircleList"/>
    <dgm:cxn modelId="{47B78B53-A0A2-4AE4-85FE-CA171BCC2581}" type="presParOf" srcId="{1DFBF68E-E637-49B6-A206-622EE256F334}" destId="{7D865721-6876-49D9-8CCD-487F81F0544B}" srcOrd="2" destOrd="0" presId="urn:microsoft.com/office/officeart/2018/2/layout/IconCircleList"/>
    <dgm:cxn modelId="{62186E3F-064C-4A70-B4B2-56B663464122}" type="presParOf" srcId="{1DFBF68E-E637-49B6-A206-622EE256F334}" destId="{D431E800-51C3-4EB2-A5FA-BBE656012BDC}" srcOrd="3" destOrd="0" presId="urn:microsoft.com/office/officeart/2018/2/layout/IconCircleList"/>
    <dgm:cxn modelId="{454CF164-DF65-4D10-9992-ED1B478A41C8}" type="presParOf" srcId="{3ABC708F-A919-4527-9C80-546EAB9E194F}" destId="{C000C393-B9EF-4570-9E5D-4E5EA6EE1CA1}" srcOrd="3" destOrd="0" presId="urn:microsoft.com/office/officeart/2018/2/layout/IconCircleList"/>
    <dgm:cxn modelId="{C94BD60A-862C-4361-BCE5-9D62D0C361D4}" type="presParOf" srcId="{3ABC708F-A919-4527-9C80-546EAB9E194F}" destId="{F8A2952C-7702-4319-9B20-985C79A00991}" srcOrd="4" destOrd="0" presId="urn:microsoft.com/office/officeart/2018/2/layout/IconCircleList"/>
    <dgm:cxn modelId="{749F4725-60ED-4A1D-989C-099BE5DF3613}" type="presParOf" srcId="{F8A2952C-7702-4319-9B20-985C79A00991}" destId="{09EDF045-44EB-4F7E-BBE4-3E537FF3EF01}" srcOrd="0" destOrd="0" presId="urn:microsoft.com/office/officeart/2018/2/layout/IconCircleList"/>
    <dgm:cxn modelId="{910FEF77-263C-4DD6-9254-981ABA5C164A}" type="presParOf" srcId="{F8A2952C-7702-4319-9B20-985C79A00991}" destId="{2A602468-51AD-4E09-9A3C-8D29EDD00CE7}" srcOrd="1" destOrd="0" presId="urn:microsoft.com/office/officeart/2018/2/layout/IconCircleList"/>
    <dgm:cxn modelId="{64B70277-26AC-4E5B-9087-18DD6C782B38}" type="presParOf" srcId="{F8A2952C-7702-4319-9B20-985C79A00991}" destId="{96AF0DD4-4FDE-42A3-A92C-6393113595DE}" srcOrd="2" destOrd="0" presId="urn:microsoft.com/office/officeart/2018/2/layout/IconCircleList"/>
    <dgm:cxn modelId="{F3C99505-3EF0-43C7-B42C-BDD926583DB4}" type="presParOf" srcId="{F8A2952C-7702-4319-9B20-985C79A00991}" destId="{7673735B-2A3A-4714-AFF0-1EB394EE5A39}"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A01373-00EE-4D3D-B626-502BD9F497A5}" type="doc">
      <dgm:prSet loTypeId="urn:microsoft.com/office/officeart/2005/8/layout/vList2" loCatId="list" qsTypeId="urn:microsoft.com/office/officeart/2005/8/quickstyle/simple5" qsCatId="simple" csTypeId="urn:microsoft.com/office/officeart/2005/8/colors/colorful4" csCatId="colorful" phldr="1"/>
      <dgm:spPr/>
      <dgm:t>
        <a:bodyPr/>
        <a:lstStyle/>
        <a:p>
          <a:endParaRPr lang="en-US"/>
        </a:p>
      </dgm:t>
    </dgm:pt>
    <dgm:pt modelId="{0ED44179-9DC0-4543-849D-42BFAF52CDF9}">
      <dgm:prSet custT="1"/>
      <dgm:spPr/>
      <dgm:t>
        <a:bodyPr/>
        <a:lstStyle/>
        <a:p>
          <a:r>
            <a:rPr lang="en-ZA" sz="2000" b="1" dirty="0">
              <a:latin typeface="Tahoma" panose="020B0604030504040204" pitchFamily="34" charset="0"/>
              <a:ea typeface="Tahoma" panose="020B0604030504040204" pitchFamily="34" charset="0"/>
              <a:cs typeface="Tahoma" panose="020B0604030504040204" pitchFamily="34" charset="0"/>
            </a:rPr>
            <a:t>SRHR Scorecard </a:t>
          </a:r>
          <a:r>
            <a:rPr lang="en-ZA" sz="2000" dirty="0">
              <a:latin typeface="Tahoma" panose="020B0604030504040204" pitchFamily="34" charset="0"/>
              <a:ea typeface="Tahoma" panose="020B0604030504040204" pitchFamily="34" charset="0"/>
              <a:cs typeface="Tahoma" panose="020B0604030504040204" pitchFamily="34" charset="0"/>
            </a:rPr>
            <a:t>to accelerate the attainment of sexual and reproductive health and rights for the people of the SADC Region</a:t>
          </a:r>
          <a:endParaRPr lang="en-US" sz="2000" dirty="0">
            <a:latin typeface="Tahoma" panose="020B0604030504040204" pitchFamily="34" charset="0"/>
            <a:ea typeface="Tahoma" panose="020B0604030504040204" pitchFamily="34" charset="0"/>
            <a:cs typeface="Tahoma" panose="020B0604030504040204" pitchFamily="34" charset="0"/>
          </a:endParaRPr>
        </a:p>
      </dgm:t>
    </dgm:pt>
    <dgm:pt modelId="{CB4AED3A-FD91-4EA4-97A1-B3C1962F0A61}" type="parTrans" cxnId="{A0A13F06-CF4C-4725-A255-C362B673BF5D}">
      <dgm:prSet/>
      <dgm:spPr/>
      <dgm:t>
        <a:bodyPr/>
        <a:lstStyle/>
        <a:p>
          <a:endParaRPr lang="en-US" sz="2000">
            <a:latin typeface="Tahoma" panose="020B0604030504040204" pitchFamily="34" charset="0"/>
            <a:ea typeface="Tahoma" panose="020B0604030504040204" pitchFamily="34" charset="0"/>
            <a:cs typeface="Tahoma" panose="020B0604030504040204" pitchFamily="34" charset="0"/>
          </a:endParaRPr>
        </a:p>
      </dgm:t>
    </dgm:pt>
    <dgm:pt modelId="{6B03900A-A0B7-4944-899E-D1D468A06D29}" type="sibTrans" cxnId="{A0A13F06-CF4C-4725-A255-C362B673BF5D}">
      <dgm:prSet/>
      <dgm:spPr/>
      <dgm:t>
        <a:bodyPr/>
        <a:lstStyle/>
        <a:p>
          <a:endParaRPr lang="en-US" sz="2000">
            <a:latin typeface="Tahoma" panose="020B0604030504040204" pitchFamily="34" charset="0"/>
            <a:ea typeface="Tahoma" panose="020B0604030504040204" pitchFamily="34" charset="0"/>
            <a:cs typeface="Tahoma" panose="020B0604030504040204" pitchFamily="34" charset="0"/>
          </a:endParaRPr>
        </a:p>
      </dgm:t>
    </dgm:pt>
    <dgm:pt modelId="{41F50CC3-14B5-4D00-A151-EB3856F0428E}">
      <dgm:prSet custT="1"/>
      <dgm:spPr/>
      <dgm:t>
        <a:bodyPr/>
        <a:lstStyle/>
        <a:p>
          <a:r>
            <a:rPr lang="en-US" sz="2000" b="1">
              <a:latin typeface="Tahoma" panose="020B0604030504040204" pitchFamily="34" charset="0"/>
              <a:ea typeface="Tahoma" panose="020B0604030504040204" pitchFamily="34" charset="0"/>
              <a:cs typeface="Tahoma" panose="020B0604030504040204" pitchFamily="34" charset="0"/>
            </a:rPr>
            <a:t>Handbook</a:t>
          </a:r>
          <a:r>
            <a:rPr lang="en-US" sz="2000">
              <a:latin typeface="Tahoma" panose="020B0604030504040204" pitchFamily="34" charset="0"/>
              <a:ea typeface="Tahoma" panose="020B0604030504040204" pitchFamily="34" charset="0"/>
              <a:cs typeface="Tahoma" panose="020B0604030504040204" pitchFamily="34" charset="0"/>
            </a:rPr>
            <a:t> to Promote Effective Gender-Based Violence Prevention Initiatives in the SADC Region (2022)</a:t>
          </a:r>
          <a:endParaRPr lang="en-US" sz="2000" dirty="0">
            <a:latin typeface="Tahoma" panose="020B0604030504040204" pitchFamily="34" charset="0"/>
            <a:ea typeface="Tahoma" panose="020B0604030504040204" pitchFamily="34" charset="0"/>
            <a:cs typeface="Tahoma" panose="020B0604030504040204" pitchFamily="34" charset="0"/>
          </a:endParaRPr>
        </a:p>
      </dgm:t>
    </dgm:pt>
    <dgm:pt modelId="{43B1D71B-68F2-4DBE-A114-086649431D45}" type="parTrans" cxnId="{15559EE6-2F09-4019-A3F8-13352A5E2046}">
      <dgm:prSet/>
      <dgm:spPr/>
      <dgm:t>
        <a:bodyPr/>
        <a:lstStyle/>
        <a:p>
          <a:endParaRPr lang="en-US" sz="2000">
            <a:latin typeface="Tahoma" panose="020B0604030504040204" pitchFamily="34" charset="0"/>
            <a:ea typeface="Tahoma" panose="020B0604030504040204" pitchFamily="34" charset="0"/>
            <a:cs typeface="Tahoma" panose="020B0604030504040204" pitchFamily="34" charset="0"/>
          </a:endParaRPr>
        </a:p>
      </dgm:t>
    </dgm:pt>
    <dgm:pt modelId="{17A5B063-12D5-4A64-A4ED-ECB19B52C993}" type="sibTrans" cxnId="{15559EE6-2F09-4019-A3F8-13352A5E2046}">
      <dgm:prSet/>
      <dgm:spPr/>
      <dgm:t>
        <a:bodyPr/>
        <a:lstStyle/>
        <a:p>
          <a:endParaRPr lang="en-US" sz="2000">
            <a:latin typeface="Tahoma" panose="020B0604030504040204" pitchFamily="34" charset="0"/>
            <a:ea typeface="Tahoma" panose="020B0604030504040204" pitchFamily="34" charset="0"/>
            <a:cs typeface="Tahoma" panose="020B0604030504040204" pitchFamily="34" charset="0"/>
          </a:endParaRPr>
        </a:p>
      </dgm:t>
    </dgm:pt>
    <dgm:pt modelId="{76764890-3D77-4A62-961C-3EE3511CCD1A}">
      <dgm:prSet custT="1"/>
      <dgm:spPr/>
      <dgm:t>
        <a:bodyPr/>
        <a:lstStyle/>
        <a:p>
          <a:r>
            <a:rPr lang="en-US" sz="2000">
              <a:latin typeface="Tahoma" panose="020B0604030504040204" pitchFamily="34" charset="0"/>
              <a:ea typeface="Tahoma" panose="020B0604030504040204" pitchFamily="34" charset="0"/>
              <a:cs typeface="Tahoma" panose="020B0604030504040204" pitchFamily="34" charset="0"/>
            </a:rPr>
            <a:t>SADC Gender and Development </a:t>
          </a:r>
          <a:r>
            <a:rPr lang="en-US" sz="2000" b="1">
              <a:latin typeface="Tahoma" panose="020B0604030504040204" pitchFamily="34" charset="0"/>
              <a:ea typeface="Tahoma" panose="020B0604030504040204" pitchFamily="34" charset="0"/>
              <a:cs typeface="Tahoma" panose="020B0604030504040204" pitchFamily="34" charset="0"/>
            </a:rPr>
            <a:t>Monitor</a:t>
          </a:r>
          <a:r>
            <a:rPr lang="en-US" sz="2000">
              <a:latin typeface="Tahoma" panose="020B0604030504040204" pitchFamily="34" charset="0"/>
              <a:ea typeface="Tahoma" panose="020B0604030504040204" pitchFamily="34" charset="0"/>
              <a:cs typeface="Tahoma" panose="020B0604030504040204" pitchFamily="34" charset="0"/>
            </a:rPr>
            <a:t> - Women in Politics and Decision-making Positions (2022)</a:t>
          </a:r>
          <a:endParaRPr lang="en-US" sz="2000" dirty="0">
            <a:latin typeface="Tahoma" panose="020B0604030504040204" pitchFamily="34" charset="0"/>
            <a:ea typeface="Tahoma" panose="020B0604030504040204" pitchFamily="34" charset="0"/>
            <a:cs typeface="Tahoma" panose="020B0604030504040204" pitchFamily="34" charset="0"/>
          </a:endParaRPr>
        </a:p>
      </dgm:t>
    </dgm:pt>
    <dgm:pt modelId="{192B80C2-0361-483B-8540-D12CF2C8875C}" type="parTrans" cxnId="{561CB2A6-B461-475A-9C15-F905A6DF17D1}">
      <dgm:prSet/>
      <dgm:spPr/>
      <dgm:t>
        <a:bodyPr/>
        <a:lstStyle/>
        <a:p>
          <a:endParaRPr lang="en-US" sz="2000">
            <a:latin typeface="Tahoma" panose="020B0604030504040204" pitchFamily="34" charset="0"/>
            <a:ea typeface="Tahoma" panose="020B0604030504040204" pitchFamily="34" charset="0"/>
            <a:cs typeface="Tahoma" panose="020B0604030504040204" pitchFamily="34" charset="0"/>
          </a:endParaRPr>
        </a:p>
      </dgm:t>
    </dgm:pt>
    <dgm:pt modelId="{BF76AB4B-92C8-4B3D-88E9-7158D7253CE6}" type="sibTrans" cxnId="{561CB2A6-B461-475A-9C15-F905A6DF17D1}">
      <dgm:prSet/>
      <dgm:spPr/>
      <dgm:t>
        <a:bodyPr/>
        <a:lstStyle/>
        <a:p>
          <a:endParaRPr lang="en-US" sz="2000">
            <a:latin typeface="Tahoma" panose="020B0604030504040204" pitchFamily="34" charset="0"/>
            <a:ea typeface="Tahoma" panose="020B0604030504040204" pitchFamily="34" charset="0"/>
            <a:cs typeface="Tahoma" panose="020B0604030504040204" pitchFamily="34" charset="0"/>
          </a:endParaRPr>
        </a:p>
      </dgm:t>
    </dgm:pt>
    <dgm:pt modelId="{40DE3CAA-EFFB-4A0E-85C6-C21010EA5684}">
      <dgm:prSet custT="1"/>
      <dgm:spPr/>
      <dgm:t>
        <a:bodyPr/>
        <a:lstStyle/>
        <a:p>
          <a:r>
            <a:rPr lang="en-ZA" sz="2000">
              <a:latin typeface="Tahoma" panose="020B0604030504040204" pitchFamily="34" charset="0"/>
              <a:ea typeface="Tahoma" panose="020B0604030504040204" pitchFamily="34" charset="0"/>
              <a:cs typeface="Tahoma" panose="020B0604030504040204" pitchFamily="34" charset="0"/>
            </a:rPr>
            <a:t>A draft</a:t>
          </a:r>
          <a:r>
            <a:rPr lang="en-ZA" sz="2000" b="1">
              <a:latin typeface="Tahoma" panose="020B0604030504040204" pitchFamily="34" charset="0"/>
              <a:ea typeface="Tahoma" panose="020B0604030504040204" pitchFamily="34" charset="0"/>
              <a:cs typeface="Tahoma" panose="020B0604030504040204" pitchFamily="34" charset="0"/>
            </a:rPr>
            <a:t> model law</a:t>
          </a:r>
          <a:r>
            <a:rPr lang="en-ZA" sz="2000">
              <a:latin typeface="Tahoma" panose="020B0604030504040204" pitchFamily="34" charset="0"/>
              <a:ea typeface="Tahoma" panose="020B0604030504040204" pitchFamily="34" charset="0"/>
              <a:cs typeface="Tahoma" panose="020B0604030504040204" pitchFamily="34" charset="0"/>
            </a:rPr>
            <a:t> on Gender-based violence (not final)</a:t>
          </a:r>
          <a:endParaRPr lang="en-US" sz="2000" dirty="0">
            <a:latin typeface="Tahoma" panose="020B0604030504040204" pitchFamily="34" charset="0"/>
            <a:ea typeface="Tahoma" panose="020B0604030504040204" pitchFamily="34" charset="0"/>
            <a:cs typeface="Tahoma" panose="020B0604030504040204" pitchFamily="34" charset="0"/>
          </a:endParaRPr>
        </a:p>
      </dgm:t>
    </dgm:pt>
    <dgm:pt modelId="{72C86970-366E-4D87-9C5C-D0C74F22A441}" type="parTrans" cxnId="{F742D024-FB9B-48A0-9554-83500D03273B}">
      <dgm:prSet/>
      <dgm:spPr/>
      <dgm:t>
        <a:bodyPr/>
        <a:lstStyle/>
        <a:p>
          <a:endParaRPr lang="en-US" sz="2000">
            <a:latin typeface="Tahoma" panose="020B0604030504040204" pitchFamily="34" charset="0"/>
            <a:ea typeface="Tahoma" panose="020B0604030504040204" pitchFamily="34" charset="0"/>
            <a:cs typeface="Tahoma" panose="020B0604030504040204" pitchFamily="34" charset="0"/>
          </a:endParaRPr>
        </a:p>
      </dgm:t>
    </dgm:pt>
    <dgm:pt modelId="{3299606E-3532-4244-A13E-A9B1B2C7271A}" type="sibTrans" cxnId="{F742D024-FB9B-48A0-9554-83500D03273B}">
      <dgm:prSet/>
      <dgm:spPr/>
      <dgm:t>
        <a:bodyPr/>
        <a:lstStyle/>
        <a:p>
          <a:endParaRPr lang="en-US" sz="2000">
            <a:latin typeface="Tahoma" panose="020B0604030504040204" pitchFamily="34" charset="0"/>
            <a:ea typeface="Tahoma" panose="020B0604030504040204" pitchFamily="34" charset="0"/>
            <a:cs typeface="Tahoma" panose="020B0604030504040204" pitchFamily="34" charset="0"/>
          </a:endParaRPr>
        </a:p>
      </dgm:t>
    </dgm:pt>
    <dgm:pt modelId="{5C99E54B-C074-4F1E-B7C5-C75AF3CC5B66}">
      <dgm:prSet custT="1"/>
      <dgm:spPr/>
      <dgm:t>
        <a:bodyPr/>
        <a:lstStyle/>
        <a:p>
          <a:r>
            <a:rPr lang="en-US" sz="2000">
              <a:latin typeface="Tahoma" panose="020B0604030504040204" pitchFamily="34" charset="0"/>
              <a:ea typeface="Tahoma" panose="020B0604030504040204" pitchFamily="34" charset="0"/>
              <a:cs typeface="Tahoma" panose="020B0604030504040204" pitchFamily="34" charset="0"/>
            </a:rPr>
            <a:t>Draft GBV Indicators and the </a:t>
          </a:r>
          <a:r>
            <a:rPr lang="en-US" sz="2000" b="1">
              <a:latin typeface="Tahoma" panose="020B0604030504040204" pitchFamily="34" charset="0"/>
              <a:ea typeface="Tahoma" panose="020B0604030504040204" pitchFamily="34" charset="0"/>
              <a:cs typeface="Tahoma" panose="020B0604030504040204" pitchFamily="34" charset="0"/>
            </a:rPr>
            <a:t>GBV Scorecard </a:t>
          </a:r>
          <a:r>
            <a:rPr lang="en-US" sz="2000">
              <a:latin typeface="Tahoma" panose="020B0604030504040204" pitchFamily="34" charset="0"/>
              <a:ea typeface="Tahoma" panose="020B0604030504040204" pitchFamily="34" charset="0"/>
              <a:cs typeface="Tahoma" panose="020B0604030504040204" pitchFamily="34" charset="0"/>
            </a:rPr>
            <a:t>(not final)</a:t>
          </a:r>
        </a:p>
      </dgm:t>
    </dgm:pt>
    <dgm:pt modelId="{09494279-5F94-425F-B02F-CB71CB710443}" type="parTrans" cxnId="{56DC0615-B382-4A0B-8257-CAA29981F9A8}">
      <dgm:prSet/>
      <dgm:spPr/>
      <dgm:t>
        <a:bodyPr/>
        <a:lstStyle/>
        <a:p>
          <a:endParaRPr lang="en-US" sz="2000">
            <a:latin typeface="Tahoma" panose="020B0604030504040204" pitchFamily="34" charset="0"/>
            <a:ea typeface="Tahoma" panose="020B0604030504040204" pitchFamily="34" charset="0"/>
            <a:cs typeface="Tahoma" panose="020B0604030504040204" pitchFamily="34" charset="0"/>
          </a:endParaRPr>
        </a:p>
      </dgm:t>
    </dgm:pt>
    <dgm:pt modelId="{5779C1C6-D303-48EF-86C4-FDF3D1B1E07C}" type="sibTrans" cxnId="{56DC0615-B382-4A0B-8257-CAA29981F9A8}">
      <dgm:prSet/>
      <dgm:spPr/>
      <dgm:t>
        <a:bodyPr/>
        <a:lstStyle/>
        <a:p>
          <a:endParaRPr lang="en-US" sz="2000">
            <a:latin typeface="Tahoma" panose="020B0604030504040204" pitchFamily="34" charset="0"/>
            <a:ea typeface="Tahoma" panose="020B0604030504040204" pitchFamily="34" charset="0"/>
            <a:cs typeface="Tahoma" panose="020B0604030504040204" pitchFamily="34" charset="0"/>
          </a:endParaRPr>
        </a:p>
      </dgm:t>
    </dgm:pt>
    <dgm:pt modelId="{AC0EFA25-AFA4-A04C-87D3-396FD050B941}" type="pres">
      <dgm:prSet presAssocID="{28A01373-00EE-4D3D-B626-502BD9F497A5}" presName="linear" presStyleCnt="0">
        <dgm:presLayoutVars>
          <dgm:animLvl val="lvl"/>
          <dgm:resizeHandles val="exact"/>
        </dgm:presLayoutVars>
      </dgm:prSet>
      <dgm:spPr/>
    </dgm:pt>
    <dgm:pt modelId="{CDD88A81-3409-5D46-B034-935A2C993A98}" type="pres">
      <dgm:prSet presAssocID="{0ED44179-9DC0-4543-849D-42BFAF52CDF9}" presName="parentText" presStyleLbl="node1" presStyleIdx="0" presStyleCnt="5">
        <dgm:presLayoutVars>
          <dgm:chMax val="0"/>
          <dgm:bulletEnabled val="1"/>
        </dgm:presLayoutVars>
      </dgm:prSet>
      <dgm:spPr/>
    </dgm:pt>
    <dgm:pt modelId="{AFC64332-9EF2-534C-892D-1FDC294B5E6D}" type="pres">
      <dgm:prSet presAssocID="{6B03900A-A0B7-4944-899E-D1D468A06D29}" presName="spacer" presStyleCnt="0"/>
      <dgm:spPr/>
    </dgm:pt>
    <dgm:pt modelId="{20A39AC6-A56E-5143-9BE1-FB8EC7293B1B}" type="pres">
      <dgm:prSet presAssocID="{41F50CC3-14B5-4D00-A151-EB3856F0428E}" presName="parentText" presStyleLbl="node1" presStyleIdx="1" presStyleCnt="5">
        <dgm:presLayoutVars>
          <dgm:chMax val="0"/>
          <dgm:bulletEnabled val="1"/>
        </dgm:presLayoutVars>
      </dgm:prSet>
      <dgm:spPr/>
    </dgm:pt>
    <dgm:pt modelId="{25C7B59C-56E5-8A46-9689-AA71CA977B04}" type="pres">
      <dgm:prSet presAssocID="{17A5B063-12D5-4A64-A4ED-ECB19B52C993}" presName="spacer" presStyleCnt="0"/>
      <dgm:spPr/>
    </dgm:pt>
    <dgm:pt modelId="{D225091D-BE07-7142-AECD-C89F257B4841}" type="pres">
      <dgm:prSet presAssocID="{76764890-3D77-4A62-961C-3EE3511CCD1A}" presName="parentText" presStyleLbl="node1" presStyleIdx="2" presStyleCnt="5">
        <dgm:presLayoutVars>
          <dgm:chMax val="0"/>
          <dgm:bulletEnabled val="1"/>
        </dgm:presLayoutVars>
      </dgm:prSet>
      <dgm:spPr/>
    </dgm:pt>
    <dgm:pt modelId="{4519DCD2-E927-4246-8CCF-750C1A50B947}" type="pres">
      <dgm:prSet presAssocID="{BF76AB4B-92C8-4B3D-88E9-7158D7253CE6}" presName="spacer" presStyleCnt="0"/>
      <dgm:spPr/>
    </dgm:pt>
    <dgm:pt modelId="{A17B45F8-4BB5-FC44-B0C4-D8C1E872F01D}" type="pres">
      <dgm:prSet presAssocID="{40DE3CAA-EFFB-4A0E-85C6-C21010EA5684}" presName="parentText" presStyleLbl="node1" presStyleIdx="3" presStyleCnt="5">
        <dgm:presLayoutVars>
          <dgm:chMax val="0"/>
          <dgm:bulletEnabled val="1"/>
        </dgm:presLayoutVars>
      </dgm:prSet>
      <dgm:spPr/>
    </dgm:pt>
    <dgm:pt modelId="{58886FDB-C33C-F142-96F4-5132C335DC5E}" type="pres">
      <dgm:prSet presAssocID="{3299606E-3532-4244-A13E-A9B1B2C7271A}" presName="spacer" presStyleCnt="0"/>
      <dgm:spPr/>
    </dgm:pt>
    <dgm:pt modelId="{82056775-FD65-AF4C-9EF9-B9FF08FE0550}" type="pres">
      <dgm:prSet presAssocID="{5C99E54B-C074-4F1E-B7C5-C75AF3CC5B66}" presName="parentText" presStyleLbl="node1" presStyleIdx="4" presStyleCnt="5">
        <dgm:presLayoutVars>
          <dgm:chMax val="0"/>
          <dgm:bulletEnabled val="1"/>
        </dgm:presLayoutVars>
      </dgm:prSet>
      <dgm:spPr/>
    </dgm:pt>
  </dgm:ptLst>
  <dgm:cxnLst>
    <dgm:cxn modelId="{A0A13F06-CF4C-4725-A255-C362B673BF5D}" srcId="{28A01373-00EE-4D3D-B626-502BD9F497A5}" destId="{0ED44179-9DC0-4543-849D-42BFAF52CDF9}" srcOrd="0" destOrd="0" parTransId="{CB4AED3A-FD91-4EA4-97A1-B3C1962F0A61}" sibTransId="{6B03900A-A0B7-4944-899E-D1D468A06D29}"/>
    <dgm:cxn modelId="{1004770D-90AD-E640-91E6-05E71D0C523F}" type="presOf" srcId="{0ED44179-9DC0-4543-849D-42BFAF52CDF9}" destId="{CDD88A81-3409-5D46-B034-935A2C993A98}" srcOrd="0" destOrd="0" presId="urn:microsoft.com/office/officeart/2005/8/layout/vList2"/>
    <dgm:cxn modelId="{56DC0615-B382-4A0B-8257-CAA29981F9A8}" srcId="{28A01373-00EE-4D3D-B626-502BD9F497A5}" destId="{5C99E54B-C074-4F1E-B7C5-C75AF3CC5B66}" srcOrd="4" destOrd="0" parTransId="{09494279-5F94-425F-B02F-CB71CB710443}" sibTransId="{5779C1C6-D303-48EF-86C4-FDF3D1B1E07C}"/>
    <dgm:cxn modelId="{F742D024-FB9B-48A0-9554-83500D03273B}" srcId="{28A01373-00EE-4D3D-B626-502BD9F497A5}" destId="{40DE3CAA-EFFB-4A0E-85C6-C21010EA5684}" srcOrd="3" destOrd="0" parTransId="{72C86970-366E-4D87-9C5C-D0C74F22A441}" sibTransId="{3299606E-3532-4244-A13E-A9B1B2C7271A}"/>
    <dgm:cxn modelId="{0D3CC625-3D90-864B-98F0-C5FED01D2AD3}" type="presOf" srcId="{28A01373-00EE-4D3D-B626-502BD9F497A5}" destId="{AC0EFA25-AFA4-A04C-87D3-396FD050B941}" srcOrd="0" destOrd="0" presId="urn:microsoft.com/office/officeart/2005/8/layout/vList2"/>
    <dgm:cxn modelId="{EB2A1D36-B0C2-4740-8F09-67EE0B8CF5FC}" type="presOf" srcId="{5C99E54B-C074-4F1E-B7C5-C75AF3CC5B66}" destId="{82056775-FD65-AF4C-9EF9-B9FF08FE0550}" srcOrd="0" destOrd="0" presId="urn:microsoft.com/office/officeart/2005/8/layout/vList2"/>
    <dgm:cxn modelId="{D3A61953-0E35-3D4F-AEFF-6D7E02A227A7}" type="presOf" srcId="{40DE3CAA-EFFB-4A0E-85C6-C21010EA5684}" destId="{A17B45F8-4BB5-FC44-B0C4-D8C1E872F01D}" srcOrd="0" destOrd="0" presId="urn:microsoft.com/office/officeart/2005/8/layout/vList2"/>
    <dgm:cxn modelId="{B85BEE8F-DC74-9F4B-99FF-349AD4706486}" type="presOf" srcId="{76764890-3D77-4A62-961C-3EE3511CCD1A}" destId="{D225091D-BE07-7142-AECD-C89F257B4841}" srcOrd="0" destOrd="0" presId="urn:microsoft.com/office/officeart/2005/8/layout/vList2"/>
    <dgm:cxn modelId="{561CB2A6-B461-475A-9C15-F905A6DF17D1}" srcId="{28A01373-00EE-4D3D-B626-502BD9F497A5}" destId="{76764890-3D77-4A62-961C-3EE3511CCD1A}" srcOrd="2" destOrd="0" parTransId="{192B80C2-0361-483B-8540-D12CF2C8875C}" sibTransId="{BF76AB4B-92C8-4B3D-88E9-7158D7253CE6}"/>
    <dgm:cxn modelId="{15559EE6-2F09-4019-A3F8-13352A5E2046}" srcId="{28A01373-00EE-4D3D-B626-502BD9F497A5}" destId="{41F50CC3-14B5-4D00-A151-EB3856F0428E}" srcOrd="1" destOrd="0" parTransId="{43B1D71B-68F2-4DBE-A114-086649431D45}" sibTransId="{17A5B063-12D5-4A64-A4ED-ECB19B52C993}"/>
    <dgm:cxn modelId="{7907B7EE-9AE5-F149-820F-5F3FC59BEAE7}" type="presOf" srcId="{41F50CC3-14B5-4D00-A151-EB3856F0428E}" destId="{20A39AC6-A56E-5143-9BE1-FB8EC7293B1B}" srcOrd="0" destOrd="0" presId="urn:microsoft.com/office/officeart/2005/8/layout/vList2"/>
    <dgm:cxn modelId="{1882BF37-4CFD-3345-B65B-AA56BAEFD724}" type="presParOf" srcId="{AC0EFA25-AFA4-A04C-87D3-396FD050B941}" destId="{CDD88A81-3409-5D46-B034-935A2C993A98}" srcOrd="0" destOrd="0" presId="urn:microsoft.com/office/officeart/2005/8/layout/vList2"/>
    <dgm:cxn modelId="{3A50EE09-829A-3048-AAAC-DE8098615F77}" type="presParOf" srcId="{AC0EFA25-AFA4-A04C-87D3-396FD050B941}" destId="{AFC64332-9EF2-534C-892D-1FDC294B5E6D}" srcOrd="1" destOrd="0" presId="urn:microsoft.com/office/officeart/2005/8/layout/vList2"/>
    <dgm:cxn modelId="{C17DD047-2D01-BB41-A0A3-B377E841717B}" type="presParOf" srcId="{AC0EFA25-AFA4-A04C-87D3-396FD050B941}" destId="{20A39AC6-A56E-5143-9BE1-FB8EC7293B1B}" srcOrd="2" destOrd="0" presId="urn:microsoft.com/office/officeart/2005/8/layout/vList2"/>
    <dgm:cxn modelId="{33788A45-25F1-CB4B-8266-F19054088AAE}" type="presParOf" srcId="{AC0EFA25-AFA4-A04C-87D3-396FD050B941}" destId="{25C7B59C-56E5-8A46-9689-AA71CA977B04}" srcOrd="3" destOrd="0" presId="urn:microsoft.com/office/officeart/2005/8/layout/vList2"/>
    <dgm:cxn modelId="{9D8A098B-2385-8844-8F1E-528EF3BE618E}" type="presParOf" srcId="{AC0EFA25-AFA4-A04C-87D3-396FD050B941}" destId="{D225091D-BE07-7142-AECD-C89F257B4841}" srcOrd="4" destOrd="0" presId="urn:microsoft.com/office/officeart/2005/8/layout/vList2"/>
    <dgm:cxn modelId="{AF853FA0-3C75-E54F-9502-48CF8B1128E8}" type="presParOf" srcId="{AC0EFA25-AFA4-A04C-87D3-396FD050B941}" destId="{4519DCD2-E927-4246-8CCF-750C1A50B947}" srcOrd="5" destOrd="0" presId="urn:microsoft.com/office/officeart/2005/8/layout/vList2"/>
    <dgm:cxn modelId="{D29F36D7-C412-9F42-8847-6084D412A963}" type="presParOf" srcId="{AC0EFA25-AFA4-A04C-87D3-396FD050B941}" destId="{A17B45F8-4BB5-FC44-B0C4-D8C1E872F01D}" srcOrd="6" destOrd="0" presId="urn:microsoft.com/office/officeart/2005/8/layout/vList2"/>
    <dgm:cxn modelId="{8ABB89E6-18C5-3441-B40E-B54F6636D217}" type="presParOf" srcId="{AC0EFA25-AFA4-A04C-87D3-396FD050B941}" destId="{58886FDB-C33C-F142-96F4-5132C335DC5E}" srcOrd="7" destOrd="0" presId="urn:microsoft.com/office/officeart/2005/8/layout/vList2"/>
    <dgm:cxn modelId="{54C1033C-9302-CB43-95E6-1C45A604E430}" type="presParOf" srcId="{AC0EFA25-AFA4-A04C-87D3-396FD050B941}" destId="{82056775-FD65-AF4C-9EF9-B9FF08FE0550}"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EAA8C-E435-5D46-9CC7-5E03BFFDBCA5}">
      <dsp:nvSpPr>
        <dsp:cNvPr id="0" name=""/>
        <dsp:cNvSpPr/>
      </dsp:nvSpPr>
      <dsp:spPr>
        <a:xfrm>
          <a:off x="0" y="200"/>
          <a:ext cx="10934713" cy="805545"/>
        </a:xfrm>
        <a:prstGeom prst="roundRect">
          <a:avLst/>
        </a:prstGeom>
        <a:solidFill>
          <a:srgbClr val="C0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ZA" sz="1800" b="0" kern="1200" dirty="0"/>
            <a:t>Promote </a:t>
          </a:r>
          <a:r>
            <a:rPr lang="en-ZA" sz="1800" kern="1200" dirty="0"/>
            <a:t>economic development</a:t>
          </a:r>
          <a:r>
            <a:rPr lang="en-ZA" sz="1800" b="0" kern="1200" dirty="0"/>
            <a:t> and cooperation among member states through initiatives such as regional trade agreements, customs unions, and efforts to facilitate cross-border trade and investment</a:t>
          </a:r>
          <a:endParaRPr lang="en-US" sz="1800" kern="1200" dirty="0"/>
        </a:p>
      </dsp:txBody>
      <dsp:txXfrm>
        <a:off x="39323" y="39523"/>
        <a:ext cx="10856067" cy="726899"/>
      </dsp:txXfrm>
    </dsp:sp>
    <dsp:sp modelId="{FE86B20F-9ACF-F94B-B62D-F55EF765CD9B}">
      <dsp:nvSpPr>
        <dsp:cNvPr id="0" name=""/>
        <dsp:cNvSpPr/>
      </dsp:nvSpPr>
      <dsp:spPr>
        <a:xfrm>
          <a:off x="0" y="823025"/>
          <a:ext cx="10934713" cy="805545"/>
        </a:xfrm>
        <a:prstGeom prst="roundRect">
          <a:avLst/>
        </a:prstGeom>
        <a:solidFill>
          <a:srgbClr val="00206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ZA" sz="2000" b="0" kern="1200"/>
            <a:t>Promotes </a:t>
          </a:r>
          <a:r>
            <a:rPr lang="en-ZA" sz="2000" kern="1200"/>
            <a:t>peace and security </a:t>
          </a:r>
          <a:r>
            <a:rPr lang="en-ZA" sz="2000" b="0" kern="1200"/>
            <a:t>in the region by mediating conflicts, supporting peacekeeping efforts, and promoting good governance and human rights.</a:t>
          </a:r>
          <a:endParaRPr lang="en-US" sz="2000" kern="1200" dirty="0"/>
        </a:p>
      </dsp:txBody>
      <dsp:txXfrm>
        <a:off x="39323" y="862348"/>
        <a:ext cx="10856067" cy="726899"/>
      </dsp:txXfrm>
    </dsp:sp>
    <dsp:sp modelId="{74542A33-796C-DF48-96C3-276262665A08}">
      <dsp:nvSpPr>
        <dsp:cNvPr id="0" name=""/>
        <dsp:cNvSpPr/>
      </dsp:nvSpPr>
      <dsp:spPr>
        <a:xfrm>
          <a:off x="0" y="1645850"/>
          <a:ext cx="10934713" cy="805545"/>
        </a:xfrm>
        <a:prstGeom prst="roundRect">
          <a:avLst/>
        </a:prstGeom>
        <a:solidFill>
          <a:schemeClr val="accent2">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ZA" sz="2000" b="0" kern="1200" dirty="0"/>
            <a:t>Improve </a:t>
          </a:r>
          <a:r>
            <a:rPr lang="en-ZA" sz="2000" kern="1200" dirty="0"/>
            <a:t>regional infrastructure</a:t>
          </a:r>
          <a:r>
            <a:rPr lang="en-ZA" sz="2000" b="0" kern="1200" dirty="0"/>
            <a:t>, including transportation networks, energy systems, and communication infrastructure, to facilitate economic growth and development in the region.</a:t>
          </a:r>
          <a:endParaRPr lang="en-US" sz="2000" kern="1200" dirty="0"/>
        </a:p>
      </dsp:txBody>
      <dsp:txXfrm>
        <a:off x="39323" y="1685173"/>
        <a:ext cx="10856067" cy="726899"/>
      </dsp:txXfrm>
    </dsp:sp>
    <dsp:sp modelId="{2AA56DD9-69A1-7F42-B2C1-E2C69D495C01}">
      <dsp:nvSpPr>
        <dsp:cNvPr id="0" name=""/>
        <dsp:cNvSpPr/>
      </dsp:nvSpPr>
      <dsp:spPr>
        <a:xfrm>
          <a:off x="0" y="2468675"/>
          <a:ext cx="10934713" cy="805545"/>
        </a:xfrm>
        <a:prstGeom prst="roundRect">
          <a:avLst/>
        </a:prstGeom>
        <a:solidFill>
          <a:srgbClr val="7030A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ZA" sz="2000" b="0" kern="1200"/>
            <a:t>Improve the </a:t>
          </a:r>
          <a:r>
            <a:rPr lang="en-ZA" sz="2000" kern="1200"/>
            <a:t>quality of life </a:t>
          </a:r>
          <a:r>
            <a:rPr lang="en-ZA" sz="2000" b="0" kern="1200"/>
            <a:t>for people in the region by promoting health, education, and social development initiatives</a:t>
          </a:r>
          <a:endParaRPr lang="en-US" sz="2000" kern="1200" dirty="0"/>
        </a:p>
      </dsp:txBody>
      <dsp:txXfrm>
        <a:off x="39323" y="2507998"/>
        <a:ext cx="10856067" cy="726899"/>
      </dsp:txXfrm>
    </dsp:sp>
    <dsp:sp modelId="{D1E7E79D-562B-8043-AD7B-2C4AA7A1F5A6}">
      <dsp:nvSpPr>
        <dsp:cNvPr id="0" name=""/>
        <dsp:cNvSpPr/>
      </dsp:nvSpPr>
      <dsp:spPr>
        <a:xfrm>
          <a:off x="0" y="3291500"/>
          <a:ext cx="10934713" cy="805545"/>
        </a:xfrm>
        <a:prstGeom prst="roundRect">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ZA" sz="2000" b="0" kern="1200"/>
            <a:t>Promote </a:t>
          </a:r>
          <a:r>
            <a:rPr lang="en-ZA" sz="2000" kern="1200"/>
            <a:t>sustainable development </a:t>
          </a:r>
          <a:r>
            <a:rPr lang="en-ZA" sz="2000" b="0" kern="1200"/>
            <a:t>practices and protect the environment in the region.</a:t>
          </a:r>
          <a:endParaRPr lang="en-US" sz="2000" kern="1200" dirty="0"/>
        </a:p>
      </dsp:txBody>
      <dsp:txXfrm>
        <a:off x="39323" y="3330823"/>
        <a:ext cx="10856067" cy="726899"/>
      </dsp:txXfrm>
    </dsp:sp>
    <dsp:sp modelId="{D314BF19-F4BD-C94C-8BA2-1460D5E83FBB}">
      <dsp:nvSpPr>
        <dsp:cNvPr id="0" name=""/>
        <dsp:cNvSpPr/>
      </dsp:nvSpPr>
      <dsp:spPr>
        <a:xfrm>
          <a:off x="0" y="4114325"/>
          <a:ext cx="10934713" cy="805545"/>
        </a:xfrm>
        <a:prstGeom prst="round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ZA" sz="2000" b="0" kern="1200" dirty="0"/>
            <a:t>Promote </a:t>
          </a:r>
          <a:r>
            <a:rPr lang="en-ZA" sz="2000" kern="1200" dirty="0"/>
            <a:t>cooperation and integration </a:t>
          </a:r>
          <a:r>
            <a:rPr lang="en-ZA" sz="2000" b="0" kern="1200" dirty="0"/>
            <a:t>among its member states, and in working towards a more stable, prosperous, and peaceful southern Africa.</a:t>
          </a:r>
          <a:endParaRPr lang="en-US" sz="2000" kern="1200" dirty="0"/>
        </a:p>
      </dsp:txBody>
      <dsp:txXfrm>
        <a:off x="39323" y="4153648"/>
        <a:ext cx="10856067" cy="7268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ADFEE0-E066-9C43-BB35-E22153E53009}">
      <dsp:nvSpPr>
        <dsp:cNvPr id="0" name=""/>
        <dsp:cNvSpPr/>
      </dsp:nvSpPr>
      <dsp:spPr>
        <a:xfrm>
          <a:off x="0" y="411340"/>
          <a:ext cx="8115086" cy="1056839"/>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ZA" sz="1500" b="0" kern="1200" dirty="0">
              <a:latin typeface="Tahoma" panose="020B0604030504040204" pitchFamily="34" charset="0"/>
              <a:ea typeface="Tahoma" panose="020B0604030504040204" pitchFamily="34" charset="0"/>
              <a:cs typeface="Tahoma" panose="020B0604030504040204" pitchFamily="34" charset="0"/>
            </a:rPr>
            <a:t>The </a:t>
          </a:r>
          <a:r>
            <a:rPr lang="en-ZA" sz="1500" b="1" kern="1200" dirty="0">
              <a:latin typeface="Tahoma" panose="020B0604030504040204" pitchFamily="34" charset="0"/>
              <a:ea typeface="Tahoma" panose="020B0604030504040204" pitchFamily="34" charset="0"/>
              <a:cs typeface="Tahoma" panose="020B0604030504040204" pitchFamily="34" charset="0"/>
            </a:rPr>
            <a:t>SADC Secretariat </a:t>
          </a:r>
          <a:r>
            <a:rPr lang="en-ZA" sz="1500" b="0" kern="1200" dirty="0">
              <a:latin typeface="Tahoma" panose="020B0604030504040204" pitchFamily="34" charset="0"/>
              <a:ea typeface="Tahoma" panose="020B0604030504040204" pitchFamily="34" charset="0"/>
              <a:cs typeface="Tahoma" panose="020B0604030504040204" pitchFamily="34" charset="0"/>
            </a:rPr>
            <a:t>is the administrative arm of the organization, responsible for coordinating the day-to-day operations and activities of SADC. The Secretariat is based in Gaborone, Botswana.</a:t>
          </a:r>
          <a:endParaRPr lang="en-US" sz="1500" kern="1200" dirty="0">
            <a:latin typeface="Tahoma" panose="020B0604030504040204" pitchFamily="34" charset="0"/>
            <a:ea typeface="Tahoma" panose="020B0604030504040204" pitchFamily="34" charset="0"/>
            <a:cs typeface="Tahoma" panose="020B0604030504040204" pitchFamily="34" charset="0"/>
          </a:endParaRPr>
        </a:p>
      </dsp:txBody>
      <dsp:txXfrm>
        <a:off x="51591" y="462931"/>
        <a:ext cx="8011904" cy="953657"/>
      </dsp:txXfrm>
    </dsp:sp>
    <dsp:sp modelId="{B599100D-6F05-DD45-A3C6-D0DCEED37872}">
      <dsp:nvSpPr>
        <dsp:cNvPr id="0" name=""/>
        <dsp:cNvSpPr/>
      </dsp:nvSpPr>
      <dsp:spPr>
        <a:xfrm>
          <a:off x="0" y="1511379"/>
          <a:ext cx="8115086" cy="1056839"/>
        </a:xfrm>
        <a:prstGeom prst="roundRect">
          <a:avLst/>
        </a:prstGeom>
        <a:solidFill>
          <a:schemeClr val="accent5">
            <a:hueOff val="-3038037"/>
            <a:satOff val="-207"/>
            <a:lumOff val="49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ZA" sz="1500" b="0" kern="1200" dirty="0">
              <a:latin typeface="Tahoma" panose="020B0604030504040204" pitchFamily="34" charset="0"/>
              <a:ea typeface="Tahoma" panose="020B0604030504040204" pitchFamily="34" charset="0"/>
              <a:cs typeface="Tahoma" panose="020B0604030504040204" pitchFamily="34" charset="0"/>
            </a:rPr>
            <a:t>The </a:t>
          </a:r>
          <a:r>
            <a:rPr lang="en-ZA" sz="1500" b="1" kern="1200" dirty="0">
              <a:latin typeface="Tahoma" panose="020B0604030504040204" pitchFamily="34" charset="0"/>
              <a:ea typeface="Tahoma" panose="020B0604030504040204" pitchFamily="34" charset="0"/>
              <a:cs typeface="Tahoma" panose="020B0604030504040204" pitchFamily="34" charset="0"/>
            </a:rPr>
            <a:t>Council of Ministers </a:t>
          </a:r>
          <a:r>
            <a:rPr lang="en-ZA" sz="1500" b="0" kern="1200" dirty="0">
              <a:latin typeface="Tahoma" panose="020B0604030504040204" pitchFamily="34" charset="0"/>
              <a:ea typeface="Tahoma" panose="020B0604030504040204" pitchFamily="34" charset="0"/>
              <a:cs typeface="Tahoma" panose="020B0604030504040204" pitchFamily="34" charset="0"/>
            </a:rPr>
            <a:t>comprises ministers from each member state responsible for coordinating and overseeing the implementation of SADC policies and programs.</a:t>
          </a:r>
          <a:endParaRPr lang="en-US" sz="1500" kern="1200" dirty="0">
            <a:latin typeface="Tahoma" panose="020B0604030504040204" pitchFamily="34" charset="0"/>
            <a:ea typeface="Tahoma" panose="020B0604030504040204" pitchFamily="34" charset="0"/>
            <a:cs typeface="Tahoma" panose="020B0604030504040204" pitchFamily="34" charset="0"/>
          </a:endParaRPr>
        </a:p>
      </dsp:txBody>
      <dsp:txXfrm>
        <a:off x="51591" y="1562970"/>
        <a:ext cx="8011904" cy="953657"/>
      </dsp:txXfrm>
    </dsp:sp>
    <dsp:sp modelId="{3B233AAA-E8DC-4C4D-9E26-71B0B71C5728}">
      <dsp:nvSpPr>
        <dsp:cNvPr id="0" name=""/>
        <dsp:cNvSpPr/>
      </dsp:nvSpPr>
      <dsp:spPr>
        <a:xfrm>
          <a:off x="0" y="2611418"/>
          <a:ext cx="8115086" cy="1056839"/>
        </a:xfrm>
        <a:prstGeom prst="round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ZA" sz="1500" b="1" kern="1200" dirty="0">
              <a:latin typeface="Tahoma" panose="020B0604030504040204" pitchFamily="34" charset="0"/>
              <a:ea typeface="Tahoma" panose="020B0604030504040204" pitchFamily="34" charset="0"/>
              <a:cs typeface="Tahoma" panose="020B0604030504040204" pitchFamily="34" charset="0"/>
            </a:rPr>
            <a:t>Sectoral Committees </a:t>
          </a:r>
          <a:r>
            <a:rPr lang="en-ZA" sz="1500" b="0" kern="1200" dirty="0">
              <a:latin typeface="Tahoma" panose="020B0604030504040204" pitchFamily="34" charset="0"/>
              <a:ea typeface="Tahoma" panose="020B0604030504040204" pitchFamily="34" charset="0"/>
              <a:cs typeface="Tahoma" panose="020B0604030504040204" pitchFamily="34" charset="0"/>
            </a:rPr>
            <a:t>focus on specific areas such as trade, finance, health, and infrastructure, and are responsible for developing policies and programs in their respective sectors.</a:t>
          </a:r>
          <a:endParaRPr lang="en-US" sz="1500" kern="1200" dirty="0">
            <a:latin typeface="Tahoma" panose="020B0604030504040204" pitchFamily="34" charset="0"/>
            <a:ea typeface="Tahoma" panose="020B0604030504040204" pitchFamily="34" charset="0"/>
            <a:cs typeface="Tahoma" panose="020B0604030504040204" pitchFamily="34" charset="0"/>
          </a:endParaRPr>
        </a:p>
      </dsp:txBody>
      <dsp:txXfrm>
        <a:off x="51591" y="2663009"/>
        <a:ext cx="8011904" cy="953657"/>
      </dsp:txXfrm>
    </dsp:sp>
    <dsp:sp modelId="{A2BF26B9-EACB-4B4D-9A79-45D0C2E6348D}">
      <dsp:nvSpPr>
        <dsp:cNvPr id="0" name=""/>
        <dsp:cNvSpPr/>
      </dsp:nvSpPr>
      <dsp:spPr>
        <a:xfrm>
          <a:off x="0" y="3711457"/>
          <a:ext cx="8115086" cy="1056839"/>
        </a:xfrm>
        <a:prstGeom prst="roundRect">
          <a:avLst/>
        </a:prstGeom>
        <a:solidFill>
          <a:schemeClr val="accent5">
            <a:hueOff val="-9114112"/>
            <a:satOff val="-620"/>
            <a:lumOff val="147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ZA" sz="1500" b="1" kern="1200">
              <a:latin typeface="Tahoma" panose="020B0604030504040204" pitchFamily="34" charset="0"/>
              <a:ea typeface="Tahoma" panose="020B0604030504040204" pitchFamily="34" charset="0"/>
              <a:cs typeface="Tahoma" panose="020B0604030504040204" pitchFamily="34" charset="0"/>
            </a:rPr>
            <a:t>SADC Gender </a:t>
          </a:r>
          <a:r>
            <a:rPr lang="en-ZA" sz="1500" kern="1200">
              <a:latin typeface="Tahoma" panose="020B0604030504040204" pitchFamily="34" charset="0"/>
              <a:ea typeface="Tahoma" panose="020B0604030504040204" pitchFamily="34" charset="0"/>
              <a:cs typeface="Tahoma" panose="020B0604030504040204" pitchFamily="34" charset="0"/>
            </a:rPr>
            <a:t>Unit </a:t>
          </a:r>
          <a:r>
            <a:rPr lang="en-ZA" sz="1500" b="0" kern="1200">
              <a:latin typeface="Tahoma" panose="020B0604030504040204" pitchFamily="34" charset="0"/>
              <a:ea typeface="Tahoma" panose="020B0604030504040204" pitchFamily="34" charset="0"/>
              <a:cs typeface="Tahoma" panose="020B0604030504040204" pitchFamily="34" charset="0"/>
            </a:rPr>
            <a:t>is mandated to facilitate, coordinate, monitor and evaluate the implementation of the Revised SADC Protocol on Gender and Development, regional sectoral strategies on gender, the RISDP as well as other regional, continental and global gender instruments that SADC Member States are party to. </a:t>
          </a:r>
          <a:endParaRPr lang="en-US" sz="1500" kern="1200" dirty="0">
            <a:latin typeface="Tahoma" panose="020B0604030504040204" pitchFamily="34" charset="0"/>
            <a:ea typeface="Tahoma" panose="020B0604030504040204" pitchFamily="34" charset="0"/>
            <a:cs typeface="Tahoma" panose="020B0604030504040204" pitchFamily="34" charset="0"/>
          </a:endParaRPr>
        </a:p>
      </dsp:txBody>
      <dsp:txXfrm>
        <a:off x="51591" y="3763048"/>
        <a:ext cx="8011904" cy="953657"/>
      </dsp:txXfrm>
    </dsp:sp>
    <dsp:sp modelId="{2101FE94-06FE-064E-9E51-5C7B5FFC89CA}">
      <dsp:nvSpPr>
        <dsp:cNvPr id="0" name=""/>
        <dsp:cNvSpPr/>
      </dsp:nvSpPr>
      <dsp:spPr>
        <a:xfrm>
          <a:off x="0" y="4811496"/>
          <a:ext cx="8115086" cy="1056839"/>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ZA" sz="1500" b="0" kern="1200" dirty="0">
              <a:latin typeface="Tahoma" panose="020B0604030504040204" pitchFamily="34" charset="0"/>
              <a:ea typeface="Tahoma" panose="020B0604030504040204" pitchFamily="34" charset="0"/>
              <a:cs typeface="Tahoma" panose="020B0604030504040204" pitchFamily="34" charset="0"/>
            </a:rPr>
            <a:t>The </a:t>
          </a:r>
          <a:r>
            <a:rPr lang="en-ZA" sz="1500" b="1" kern="1200" dirty="0">
              <a:latin typeface="Tahoma" panose="020B0604030504040204" pitchFamily="34" charset="0"/>
              <a:ea typeface="Tahoma" panose="020B0604030504040204" pitchFamily="34" charset="0"/>
              <a:cs typeface="Tahoma" panose="020B0604030504040204" pitchFamily="34" charset="0"/>
            </a:rPr>
            <a:t>Summit of Heads of State and Government </a:t>
          </a:r>
          <a:r>
            <a:rPr lang="en-ZA" sz="1500" b="0" kern="1200" dirty="0">
              <a:latin typeface="Tahoma" panose="020B0604030504040204" pitchFamily="34" charset="0"/>
              <a:ea typeface="Tahoma" panose="020B0604030504040204" pitchFamily="34" charset="0"/>
              <a:cs typeface="Tahoma" panose="020B0604030504040204" pitchFamily="34" charset="0"/>
            </a:rPr>
            <a:t>is the highest decision-making body of SADC, where leaders of member states meet annually to discuss and make decisions on key regional issues. This usually takes place in August, the month SADC was established. The 2024 Summit is the 44</a:t>
          </a:r>
          <a:r>
            <a:rPr lang="en-ZA" sz="1500" b="0" kern="1200" baseline="30000" dirty="0">
              <a:latin typeface="Tahoma" panose="020B0604030504040204" pitchFamily="34" charset="0"/>
              <a:ea typeface="Tahoma" panose="020B0604030504040204" pitchFamily="34" charset="0"/>
              <a:cs typeface="Tahoma" panose="020B0604030504040204" pitchFamily="34" charset="0"/>
            </a:rPr>
            <a:t>th</a:t>
          </a:r>
          <a:r>
            <a:rPr lang="en-ZA" sz="1500" b="0" kern="1200" dirty="0">
              <a:latin typeface="Tahoma" panose="020B0604030504040204" pitchFamily="34" charset="0"/>
              <a:ea typeface="Tahoma" panose="020B0604030504040204" pitchFamily="34" charset="0"/>
              <a:cs typeface="Tahoma" panose="020B0604030504040204" pitchFamily="34" charset="0"/>
            </a:rPr>
            <a:t> Ordinary Summit of the Heads of State and Government. </a:t>
          </a:r>
          <a:endParaRPr lang="en-US" sz="1500" kern="1200" dirty="0">
            <a:latin typeface="Tahoma" panose="020B0604030504040204" pitchFamily="34" charset="0"/>
            <a:ea typeface="Tahoma" panose="020B0604030504040204" pitchFamily="34" charset="0"/>
            <a:cs typeface="Tahoma" panose="020B0604030504040204" pitchFamily="34" charset="0"/>
          </a:endParaRPr>
        </a:p>
      </dsp:txBody>
      <dsp:txXfrm>
        <a:off x="51591" y="4863087"/>
        <a:ext cx="8011904" cy="9536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29944-B110-4110-92B7-E37C37BACF8D}">
      <dsp:nvSpPr>
        <dsp:cNvPr id="0" name=""/>
        <dsp:cNvSpPr/>
      </dsp:nvSpPr>
      <dsp:spPr>
        <a:xfrm>
          <a:off x="445496" y="1940766"/>
          <a:ext cx="939848" cy="939848"/>
        </a:xfrm>
        <a:prstGeom prst="ellipse">
          <a:avLst/>
        </a:prstGeom>
        <a:solidFill>
          <a:schemeClr val="accent6">
            <a:lumMod val="50000"/>
          </a:schemeClr>
        </a:solidFill>
        <a:ln>
          <a:noFill/>
        </a:ln>
        <a:effectLst/>
      </dsp:spPr>
      <dsp:style>
        <a:lnRef idx="0">
          <a:scrgbClr r="0" g="0" b="0"/>
        </a:lnRef>
        <a:fillRef idx="1">
          <a:scrgbClr r="0" g="0" b="0"/>
        </a:fillRef>
        <a:effectRef idx="0">
          <a:scrgbClr r="0" g="0" b="0"/>
        </a:effectRef>
        <a:fontRef idx="minor"/>
      </dsp:style>
    </dsp:sp>
    <dsp:sp modelId="{096E8521-10D8-416F-BC88-FB17556A8695}">
      <dsp:nvSpPr>
        <dsp:cNvPr id="0" name=""/>
        <dsp:cNvSpPr/>
      </dsp:nvSpPr>
      <dsp:spPr>
        <a:xfrm>
          <a:off x="642865" y="2138134"/>
          <a:ext cx="545112" cy="5451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D2ED5F-B76C-402E-ADE9-D98CD5BECA1E}">
      <dsp:nvSpPr>
        <dsp:cNvPr id="0" name=""/>
        <dsp:cNvSpPr/>
      </dsp:nvSpPr>
      <dsp:spPr>
        <a:xfrm>
          <a:off x="1586741" y="1650668"/>
          <a:ext cx="2215357" cy="1520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ZA" sz="1800" b="0" kern="1200" dirty="0">
              <a:latin typeface="Tahoma" panose="020B0604030504040204" pitchFamily="34" charset="0"/>
              <a:ea typeface="Tahoma" panose="020B0604030504040204" pitchFamily="34" charset="0"/>
              <a:cs typeface="Tahoma" panose="020B0604030504040204" pitchFamily="34" charset="0"/>
            </a:rPr>
            <a:t>The legal frameworks for addressing various regional issues and promoting cooperation among member states. </a:t>
          </a:r>
          <a:endParaRPr lang="en-US" sz="1800" kern="1200" dirty="0">
            <a:latin typeface="Tahoma" panose="020B0604030504040204" pitchFamily="34" charset="0"/>
            <a:ea typeface="Tahoma" panose="020B0604030504040204" pitchFamily="34" charset="0"/>
            <a:cs typeface="Tahoma" panose="020B0604030504040204" pitchFamily="34" charset="0"/>
          </a:endParaRPr>
        </a:p>
      </dsp:txBody>
      <dsp:txXfrm>
        <a:off x="1586741" y="1650668"/>
        <a:ext cx="2215357" cy="1520045"/>
      </dsp:txXfrm>
    </dsp:sp>
    <dsp:sp modelId="{84E25114-66C1-4E06-99C1-345908103C82}">
      <dsp:nvSpPr>
        <dsp:cNvPr id="0" name=""/>
        <dsp:cNvSpPr/>
      </dsp:nvSpPr>
      <dsp:spPr>
        <a:xfrm>
          <a:off x="4188108" y="1940766"/>
          <a:ext cx="939848" cy="939848"/>
        </a:xfrm>
        <a:prstGeom prst="ellipse">
          <a:avLst/>
        </a:prstGeom>
        <a:solidFill>
          <a:srgbClr val="002060"/>
        </a:solidFill>
        <a:ln>
          <a:noFill/>
        </a:ln>
        <a:effectLst/>
      </dsp:spPr>
      <dsp:style>
        <a:lnRef idx="0">
          <a:scrgbClr r="0" g="0" b="0"/>
        </a:lnRef>
        <a:fillRef idx="1">
          <a:scrgbClr r="0" g="0" b="0"/>
        </a:fillRef>
        <a:effectRef idx="0">
          <a:scrgbClr r="0" g="0" b="0"/>
        </a:effectRef>
        <a:fontRef idx="minor"/>
      </dsp:style>
    </dsp:sp>
    <dsp:sp modelId="{CDD2E2AF-4F03-4024-8B24-CEEE61C64BEC}">
      <dsp:nvSpPr>
        <dsp:cNvPr id="0" name=""/>
        <dsp:cNvSpPr/>
      </dsp:nvSpPr>
      <dsp:spPr>
        <a:xfrm>
          <a:off x="4385476" y="2138134"/>
          <a:ext cx="545112" cy="5451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31E800-51C3-4EB2-A5FA-BBE656012BDC}">
      <dsp:nvSpPr>
        <dsp:cNvPr id="0" name=""/>
        <dsp:cNvSpPr/>
      </dsp:nvSpPr>
      <dsp:spPr>
        <a:xfrm>
          <a:off x="5329353" y="1940766"/>
          <a:ext cx="2215357" cy="939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ZA" sz="1800" b="0" kern="1200" dirty="0">
              <a:latin typeface="Tahoma" panose="020B0604030504040204" pitchFamily="34" charset="0"/>
              <a:ea typeface="Tahoma" panose="020B0604030504040204" pitchFamily="34" charset="0"/>
              <a:cs typeface="Tahoma" panose="020B0604030504040204" pitchFamily="34" charset="0"/>
            </a:rPr>
            <a:t>A protocol is a legally binding agreement or treaty signed by member states SADC that outlines specific objectives, commitments, and actions to be taken in a particular area of cooperation or integration. </a:t>
          </a:r>
          <a:endParaRPr lang="en-US" sz="1800" kern="1200" dirty="0">
            <a:latin typeface="Tahoma" panose="020B0604030504040204" pitchFamily="34" charset="0"/>
            <a:ea typeface="Tahoma" panose="020B0604030504040204" pitchFamily="34" charset="0"/>
            <a:cs typeface="Tahoma" panose="020B0604030504040204" pitchFamily="34" charset="0"/>
          </a:endParaRPr>
        </a:p>
      </dsp:txBody>
      <dsp:txXfrm>
        <a:off x="5329353" y="1940766"/>
        <a:ext cx="2215357" cy="939848"/>
      </dsp:txXfrm>
    </dsp:sp>
    <dsp:sp modelId="{09EDF045-44EB-4F7E-BBE4-3E537FF3EF01}">
      <dsp:nvSpPr>
        <dsp:cNvPr id="0" name=""/>
        <dsp:cNvSpPr/>
      </dsp:nvSpPr>
      <dsp:spPr>
        <a:xfrm>
          <a:off x="7930720" y="1940766"/>
          <a:ext cx="939848" cy="939848"/>
        </a:xfrm>
        <a:prstGeom prst="ellipse">
          <a:avLst/>
        </a:prstGeom>
        <a:solidFill>
          <a:srgbClr val="7030A0"/>
        </a:solidFill>
        <a:ln>
          <a:noFill/>
        </a:ln>
        <a:effectLst/>
      </dsp:spPr>
      <dsp:style>
        <a:lnRef idx="0">
          <a:scrgbClr r="0" g="0" b="0"/>
        </a:lnRef>
        <a:fillRef idx="1">
          <a:scrgbClr r="0" g="0" b="0"/>
        </a:fillRef>
        <a:effectRef idx="0">
          <a:scrgbClr r="0" g="0" b="0"/>
        </a:effectRef>
        <a:fontRef idx="minor"/>
      </dsp:style>
    </dsp:sp>
    <dsp:sp modelId="{2A602468-51AD-4E09-9A3C-8D29EDD00CE7}">
      <dsp:nvSpPr>
        <dsp:cNvPr id="0" name=""/>
        <dsp:cNvSpPr/>
      </dsp:nvSpPr>
      <dsp:spPr>
        <a:xfrm>
          <a:off x="8128088" y="2138134"/>
          <a:ext cx="545112" cy="5451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73735B-2A3A-4714-AFF0-1EB394EE5A39}">
      <dsp:nvSpPr>
        <dsp:cNvPr id="0" name=""/>
        <dsp:cNvSpPr/>
      </dsp:nvSpPr>
      <dsp:spPr>
        <a:xfrm>
          <a:off x="9071965" y="1940766"/>
          <a:ext cx="2215357" cy="939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ZA" sz="1800" b="0" kern="1200" dirty="0">
              <a:latin typeface="Tahoma" panose="020B0604030504040204" pitchFamily="34" charset="0"/>
              <a:ea typeface="Tahoma" panose="020B0604030504040204" pitchFamily="34" charset="0"/>
              <a:cs typeface="Tahoma" panose="020B0604030504040204" pitchFamily="34" charset="0"/>
            </a:rPr>
            <a:t>Each protocol outlines the objectives to be achieved, the roles and responsibilities of member states, the mechanisms for implementation and monitoring, and any legal provisions or guidelines for cooperation in that specific area. </a:t>
          </a:r>
          <a:endParaRPr lang="en-US" sz="1800" kern="1200" dirty="0">
            <a:latin typeface="Tahoma" panose="020B0604030504040204" pitchFamily="34" charset="0"/>
            <a:ea typeface="Tahoma" panose="020B0604030504040204" pitchFamily="34" charset="0"/>
            <a:cs typeface="Tahoma" panose="020B0604030504040204" pitchFamily="34" charset="0"/>
          </a:endParaRPr>
        </a:p>
      </dsp:txBody>
      <dsp:txXfrm>
        <a:off x="9071965" y="1940766"/>
        <a:ext cx="2215357" cy="9398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D88A81-3409-5D46-B034-935A2C993A98}">
      <dsp:nvSpPr>
        <dsp:cNvPr id="0" name=""/>
        <dsp:cNvSpPr/>
      </dsp:nvSpPr>
      <dsp:spPr>
        <a:xfrm>
          <a:off x="0" y="25070"/>
          <a:ext cx="7809874" cy="97344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ZA" sz="2000" b="1" kern="1200" dirty="0">
              <a:latin typeface="Tahoma" panose="020B0604030504040204" pitchFamily="34" charset="0"/>
              <a:ea typeface="Tahoma" panose="020B0604030504040204" pitchFamily="34" charset="0"/>
              <a:cs typeface="Tahoma" panose="020B0604030504040204" pitchFamily="34" charset="0"/>
            </a:rPr>
            <a:t>SRHR Scorecard </a:t>
          </a:r>
          <a:r>
            <a:rPr lang="en-ZA" sz="2000" kern="1200" dirty="0">
              <a:latin typeface="Tahoma" panose="020B0604030504040204" pitchFamily="34" charset="0"/>
              <a:ea typeface="Tahoma" panose="020B0604030504040204" pitchFamily="34" charset="0"/>
              <a:cs typeface="Tahoma" panose="020B0604030504040204" pitchFamily="34" charset="0"/>
            </a:rPr>
            <a:t>to accelerate the attainment of sexual and reproductive health and rights for the people of the SADC Region</a:t>
          </a:r>
          <a:endParaRPr lang="en-US" sz="2000" kern="1200" dirty="0">
            <a:latin typeface="Tahoma" panose="020B0604030504040204" pitchFamily="34" charset="0"/>
            <a:ea typeface="Tahoma" panose="020B0604030504040204" pitchFamily="34" charset="0"/>
            <a:cs typeface="Tahoma" panose="020B0604030504040204" pitchFamily="34" charset="0"/>
          </a:endParaRPr>
        </a:p>
      </dsp:txBody>
      <dsp:txXfrm>
        <a:off x="47519" y="72589"/>
        <a:ext cx="7714836" cy="878402"/>
      </dsp:txXfrm>
    </dsp:sp>
    <dsp:sp modelId="{20A39AC6-A56E-5143-9BE1-FB8EC7293B1B}">
      <dsp:nvSpPr>
        <dsp:cNvPr id="0" name=""/>
        <dsp:cNvSpPr/>
      </dsp:nvSpPr>
      <dsp:spPr>
        <a:xfrm>
          <a:off x="0" y="1148270"/>
          <a:ext cx="7809874" cy="973440"/>
        </a:xfrm>
        <a:prstGeom prst="roundRect">
          <a:avLst/>
        </a:prstGeom>
        <a:gradFill rotWithShape="0">
          <a:gsLst>
            <a:gs pos="0">
              <a:schemeClr val="accent4">
                <a:hueOff val="1649984"/>
                <a:satOff val="-7300"/>
                <a:lumOff val="-1226"/>
                <a:alphaOff val="0"/>
                <a:satMod val="103000"/>
                <a:lumMod val="102000"/>
                <a:tint val="94000"/>
              </a:schemeClr>
            </a:gs>
            <a:gs pos="50000">
              <a:schemeClr val="accent4">
                <a:hueOff val="1649984"/>
                <a:satOff val="-7300"/>
                <a:lumOff val="-1226"/>
                <a:alphaOff val="0"/>
                <a:satMod val="110000"/>
                <a:lumMod val="100000"/>
                <a:shade val="100000"/>
              </a:schemeClr>
            </a:gs>
            <a:gs pos="100000">
              <a:schemeClr val="accent4">
                <a:hueOff val="1649984"/>
                <a:satOff val="-7300"/>
                <a:lumOff val="-122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latin typeface="Tahoma" panose="020B0604030504040204" pitchFamily="34" charset="0"/>
              <a:ea typeface="Tahoma" panose="020B0604030504040204" pitchFamily="34" charset="0"/>
              <a:cs typeface="Tahoma" panose="020B0604030504040204" pitchFamily="34" charset="0"/>
            </a:rPr>
            <a:t>Handbook</a:t>
          </a:r>
          <a:r>
            <a:rPr lang="en-US" sz="2000" kern="1200">
              <a:latin typeface="Tahoma" panose="020B0604030504040204" pitchFamily="34" charset="0"/>
              <a:ea typeface="Tahoma" panose="020B0604030504040204" pitchFamily="34" charset="0"/>
              <a:cs typeface="Tahoma" panose="020B0604030504040204" pitchFamily="34" charset="0"/>
            </a:rPr>
            <a:t> to Promote Effective Gender-Based Violence Prevention Initiatives in the SADC Region (2022)</a:t>
          </a:r>
          <a:endParaRPr lang="en-US" sz="2000" kern="1200" dirty="0">
            <a:latin typeface="Tahoma" panose="020B0604030504040204" pitchFamily="34" charset="0"/>
            <a:ea typeface="Tahoma" panose="020B0604030504040204" pitchFamily="34" charset="0"/>
            <a:cs typeface="Tahoma" panose="020B0604030504040204" pitchFamily="34" charset="0"/>
          </a:endParaRPr>
        </a:p>
      </dsp:txBody>
      <dsp:txXfrm>
        <a:off x="47519" y="1195789"/>
        <a:ext cx="7714836" cy="878402"/>
      </dsp:txXfrm>
    </dsp:sp>
    <dsp:sp modelId="{D225091D-BE07-7142-AECD-C89F257B4841}">
      <dsp:nvSpPr>
        <dsp:cNvPr id="0" name=""/>
        <dsp:cNvSpPr/>
      </dsp:nvSpPr>
      <dsp:spPr>
        <a:xfrm>
          <a:off x="0" y="2271470"/>
          <a:ext cx="7809874" cy="973440"/>
        </a:xfrm>
        <a:prstGeom prst="roundRect">
          <a:avLst/>
        </a:prstGeom>
        <a:gradFill rotWithShape="0">
          <a:gsLst>
            <a:gs pos="0">
              <a:schemeClr val="accent4">
                <a:hueOff val="3299968"/>
                <a:satOff val="-14601"/>
                <a:lumOff val="-2452"/>
                <a:alphaOff val="0"/>
                <a:satMod val="103000"/>
                <a:lumMod val="102000"/>
                <a:tint val="94000"/>
              </a:schemeClr>
            </a:gs>
            <a:gs pos="50000">
              <a:schemeClr val="accent4">
                <a:hueOff val="3299968"/>
                <a:satOff val="-14601"/>
                <a:lumOff val="-2452"/>
                <a:alphaOff val="0"/>
                <a:satMod val="110000"/>
                <a:lumMod val="100000"/>
                <a:shade val="100000"/>
              </a:schemeClr>
            </a:gs>
            <a:gs pos="100000">
              <a:schemeClr val="accent4">
                <a:hueOff val="3299968"/>
                <a:satOff val="-14601"/>
                <a:lumOff val="-245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latin typeface="Tahoma" panose="020B0604030504040204" pitchFamily="34" charset="0"/>
              <a:ea typeface="Tahoma" panose="020B0604030504040204" pitchFamily="34" charset="0"/>
              <a:cs typeface="Tahoma" panose="020B0604030504040204" pitchFamily="34" charset="0"/>
            </a:rPr>
            <a:t>SADC Gender and Development </a:t>
          </a:r>
          <a:r>
            <a:rPr lang="en-US" sz="2000" b="1" kern="1200">
              <a:latin typeface="Tahoma" panose="020B0604030504040204" pitchFamily="34" charset="0"/>
              <a:ea typeface="Tahoma" panose="020B0604030504040204" pitchFamily="34" charset="0"/>
              <a:cs typeface="Tahoma" panose="020B0604030504040204" pitchFamily="34" charset="0"/>
            </a:rPr>
            <a:t>Monitor</a:t>
          </a:r>
          <a:r>
            <a:rPr lang="en-US" sz="2000" kern="1200">
              <a:latin typeface="Tahoma" panose="020B0604030504040204" pitchFamily="34" charset="0"/>
              <a:ea typeface="Tahoma" panose="020B0604030504040204" pitchFamily="34" charset="0"/>
              <a:cs typeface="Tahoma" panose="020B0604030504040204" pitchFamily="34" charset="0"/>
            </a:rPr>
            <a:t> - Women in Politics and Decision-making Positions (2022)</a:t>
          </a:r>
          <a:endParaRPr lang="en-US" sz="2000" kern="1200" dirty="0">
            <a:latin typeface="Tahoma" panose="020B0604030504040204" pitchFamily="34" charset="0"/>
            <a:ea typeface="Tahoma" panose="020B0604030504040204" pitchFamily="34" charset="0"/>
            <a:cs typeface="Tahoma" panose="020B0604030504040204" pitchFamily="34" charset="0"/>
          </a:endParaRPr>
        </a:p>
      </dsp:txBody>
      <dsp:txXfrm>
        <a:off x="47519" y="2318989"/>
        <a:ext cx="7714836" cy="878402"/>
      </dsp:txXfrm>
    </dsp:sp>
    <dsp:sp modelId="{A17B45F8-4BB5-FC44-B0C4-D8C1E872F01D}">
      <dsp:nvSpPr>
        <dsp:cNvPr id="0" name=""/>
        <dsp:cNvSpPr/>
      </dsp:nvSpPr>
      <dsp:spPr>
        <a:xfrm>
          <a:off x="0" y="3394670"/>
          <a:ext cx="7809874" cy="973440"/>
        </a:xfrm>
        <a:prstGeom prst="roundRect">
          <a:avLst/>
        </a:prstGeom>
        <a:gradFill rotWithShape="0">
          <a:gsLst>
            <a:gs pos="0">
              <a:schemeClr val="accent4">
                <a:hueOff val="4949952"/>
                <a:satOff val="-21901"/>
                <a:lumOff val="-3677"/>
                <a:alphaOff val="0"/>
                <a:satMod val="103000"/>
                <a:lumMod val="102000"/>
                <a:tint val="94000"/>
              </a:schemeClr>
            </a:gs>
            <a:gs pos="50000">
              <a:schemeClr val="accent4">
                <a:hueOff val="4949952"/>
                <a:satOff val="-21901"/>
                <a:lumOff val="-3677"/>
                <a:alphaOff val="0"/>
                <a:satMod val="110000"/>
                <a:lumMod val="100000"/>
                <a:shade val="100000"/>
              </a:schemeClr>
            </a:gs>
            <a:gs pos="100000">
              <a:schemeClr val="accent4">
                <a:hueOff val="4949952"/>
                <a:satOff val="-21901"/>
                <a:lumOff val="-367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ZA" sz="2000" kern="1200">
              <a:latin typeface="Tahoma" panose="020B0604030504040204" pitchFamily="34" charset="0"/>
              <a:ea typeface="Tahoma" panose="020B0604030504040204" pitchFamily="34" charset="0"/>
              <a:cs typeface="Tahoma" panose="020B0604030504040204" pitchFamily="34" charset="0"/>
            </a:rPr>
            <a:t>A draft</a:t>
          </a:r>
          <a:r>
            <a:rPr lang="en-ZA" sz="2000" b="1" kern="1200">
              <a:latin typeface="Tahoma" panose="020B0604030504040204" pitchFamily="34" charset="0"/>
              <a:ea typeface="Tahoma" panose="020B0604030504040204" pitchFamily="34" charset="0"/>
              <a:cs typeface="Tahoma" panose="020B0604030504040204" pitchFamily="34" charset="0"/>
            </a:rPr>
            <a:t> model law</a:t>
          </a:r>
          <a:r>
            <a:rPr lang="en-ZA" sz="2000" kern="1200">
              <a:latin typeface="Tahoma" panose="020B0604030504040204" pitchFamily="34" charset="0"/>
              <a:ea typeface="Tahoma" panose="020B0604030504040204" pitchFamily="34" charset="0"/>
              <a:cs typeface="Tahoma" panose="020B0604030504040204" pitchFamily="34" charset="0"/>
            </a:rPr>
            <a:t> on Gender-based violence (not final)</a:t>
          </a:r>
          <a:endParaRPr lang="en-US" sz="2000" kern="1200" dirty="0">
            <a:latin typeface="Tahoma" panose="020B0604030504040204" pitchFamily="34" charset="0"/>
            <a:ea typeface="Tahoma" panose="020B0604030504040204" pitchFamily="34" charset="0"/>
            <a:cs typeface="Tahoma" panose="020B0604030504040204" pitchFamily="34" charset="0"/>
          </a:endParaRPr>
        </a:p>
      </dsp:txBody>
      <dsp:txXfrm>
        <a:off x="47519" y="3442189"/>
        <a:ext cx="7714836" cy="878402"/>
      </dsp:txXfrm>
    </dsp:sp>
    <dsp:sp modelId="{82056775-FD65-AF4C-9EF9-B9FF08FE0550}">
      <dsp:nvSpPr>
        <dsp:cNvPr id="0" name=""/>
        <dsp:cNvSpPr/>
      </dsp:nvSpPr>
      <dsp:spPr>
        <a:xfrm>
          <a:off x="0" y="4517870"/>
          <a:ext cx="7809874" cy="973440"/>
        </a:xfrm>
        <a:prstGeom prst="roundRect">
          <a:avLst/>
        </a:prstGeom>
        <a:gradFill rotWithShape="0">
          <a:gsLst>
            <a:gs pos="0">
              <a:schemeClr val="accent4">
                <a:hueOff val="6599937"/>
                <a:satOff val="-29202"/>
                <a:lumOff val="-4903"/>
                <a:alphaOff val="0"/>
                <a:satMod val="103000"/>
                <a:lumMod val="102000"/>
                <a:tint val="94000"/>
              </a:schemeClr>
            </a:gs>
            <a:gs pos="50000">
              <a:schemeClr val="accent4">
                <a:hueOff val="6599937"/>
                <a:satOff val="-29202"/>
                <a:lumOff val="-4903"/>
                <a:alphaOff val="0"/>
                <a:satMod val="110000"/>
                <a:lumMod val="100000"/>
                <a:shade val="100000"/>
              </a:schemeClr>
            </a:gs>
            <a:gs pos="100000">
              <a:schemeClr val="accent4">
                <a:hueOff val="6599937"/>
                <a:satOff val="-29202"/>
                <a:lumOff val="-490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latin typeface="Tahoma" panose="020B0604030504040204" pitchFamily="34" charset="0"/>
              <a:ea typeface="Tahoma" panose="020B0604030504040204" pitchFamily="34" charset="0"/>
              <a:cs typeface="Tahoma" panose="020B0604030504040204" pitchFamily="34" charset="0"/>
            </a:rPr>
            <a:t>Draft GBV Indicators and the </a:t>
          </a:r>
          <a:r>
            <a:rPr lang="en-US" sz="2000" b="1" kern="1200">
              <a:latin typeface="Tahoma" panose="020B0604030504040204" pitchFamily="34" charset="0"/>
              <a:ea typeface="Tahoma" panose="020B0604030504040204" pitchFamily="34" charset="0"/>
              <a:cs typeface="Tahoma" panose="020B0604030504040204" pitchFamily="34" charset="0"/>
            </a:rPr>
            <a:t>GBV Scorecard </a:t>
          </a:r>
          <a:r>
            <a:rPr lang="en-US" sz="2000" kern="1200">
              <a:latin typeface="Tahoma" panose="020B0604030504040204" pitchFamily="34" charset="0"/>
              <a:ea typeface="Tahoma" panose="020B0604030504040204" pitchFamily="34" charset="0"/>
              <a:cs typeface="Tahoma" panose="020B0604030504040204" pitchFamily="34" charset="0"/>
            </a:rPr>
            <a:t>(not final)</a:t>
          </a:r>
        </a:p>
      </dsp:txBody>
      <dsp:txXfrm>
        <a:off x="47519" y="4565389"/>
        <a:ext cx="7714836" cy="8784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17FFC1-F02C-D64F-B681-7A1560BF3291}" type="datetimeFigureOut">
              <a:rPr lang="en-US" smtClean="0"/>
              <a:t>8/17/25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662ACD-F7ED-9647-875B-4A591CA14D75}" type="slidenum">
              <a:rPr lang="en-US" smtClean="0"/>
              <a:t>‹#›</a:t>
            </a:fld>
            <a:endParaRPr lang="en-US"/>
          </a:p>
        </p:txBody>
      </p:sp>
    </p:spTree>
    <p:extLst>
      <p:ext uri="{BB962C8B-B14F-4D97-AF65-F5344CB8AC3E}">
        <p14:creationId xmlns:p14="http://schemas.microsoft.com/office/powerpoint/2010/main" val="2293086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DC817-134E-479E-65B5-D01D037D3AA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CC93043-C128-010A-9372-93B85AD4D9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D140E92-48E3-0472-D9D6-3A77446F5129}"/>
              </a:ext>
            </a:extLst>
          </p:cNvPr>
          <p:cNvSpPr>
            <a:spLocks noGrp="1"/>
          </p:cNvSpPr>
          <p:nvPr>
            <p:ph type="dt" sz="half" idx="10"/>
          </p:nvPr>
        </p:nvSpPr>
        <p:spPr/>
        <p:txBody>
          <a:bodyPr/>
          <a:lstStyle/>
          <a:p>
            <a:fld id="{54F989B5-B193-ED4C-AA8C-9773CF826AAD}" type="datetimeFigureOut">
              <a:rPr lang="en-US" smtClean="0"/>
              <a:t>8/15/25</a:t>
            </a:fld>
            <a:endParaRPr lang="en-US"/>
          </a:p>
        </p:txBody>
      </p:sp>
      <p:sp>
        <p:nvSpPr>
          <p:cNvPr id="5" name="Footer Placeholder 4">
            <a:extLst>
              <a:ext uri="{FF2B5EF4-FFF2-40B4-BE49-F238E27FC236}">
                <a16:creationId xmlns:a16="http://schemas.microsoft.com/office/drawing/2014/main" id="{6373CF45-1DC1-7ED2-B9A9-C1A7BC9F42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A0AD78-61E8-1361-8192-429D697CC3F7}"/>
              </a:ext>
            </a:extLst>
          </p:cNvPr>
          <p:cNvSpPr>
            <a:spLocks noGrp="1"/>
          </p:cNvSpPr>
          <p:nvPr>
            <p:ph type="sldNum" sz="quarter" idx="12"/>
          </p:nvPr>
        </p:nvSpPr>
        <p:spPr/>
        <p:txBody>
          <a:bodyPr/>
          <a:lstStyle/>
          <a:p>
            <a:fld id="{3A1DDF62-6821-2A48-B7E7-3A798505713B}" type="slidenum">
              <a:rPr lang="en-US" smtClean="0"/>
              <a:t>‹#›</a:t>
            </a:fld>
            <a:endParaRPr lang="en-US"/>
          </a:p>
        </p:txBody>
      </p:sp>
    </p:spTree>
    <p:extLst>
      <p:ext uri="{BB962C8B-B14F-4D97-AF65-F5344CB8AC3E}">
        <p14:creationId xmlns:p14="http://schemas.microsoft.com/office/powerpoint/2010/main" val="4010327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6EA80-7790-8DD7-3985-6DE162BD208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0EA8112-E716-9044-7C95-ED5339B7BD2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9526513-5C6C-746D-9B42-193CE3E30AD0}"/>
              </a:ext>
            </a:extLst>
          </p:cNvPr>
          <p:cNvSpPr>
            <a:spLocks noGrp="1"/>
          </p:cNvSpPr>
          <p:nvPr>
            <p:ph type="dt" sz="half" idx="10"/>
          </p:nvPr>
        </p:nvSpPr>
        <p:spPr/>
        <p:txBody>
          <a:bodyPr/>
          <a:lstStyle/>
          <a:p>
            <a:fld id="{54F989B5-B193-ED4C-AA8C-9773CF826AAD}" type="datetimeFigureOut">
              <a:rPr lang="en-US" smtClean="0"/>
              <a:t>8/15/25</a:t>
            </a:fld>
            <a:endParaRPr lang="en-US"/>
          </a:p>
        </p:txBody>
      </p:sp>
      <p:sp>
        <p:nvSpPr>
          <p:cNvPr id="5" name="Footer Placeholder 4">
            <a:extLst>
              <a:ext uri="{FF2B5EF4-FFF2-40B4-BE49-F238E27FC236}">
                <a16:creationId xmlns:a16="http://schemas.microsoft.com/office/drawing/2014/main" id="{D77C1A8B-B2CD-402B-882F-1FC9BB26E3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FF7962-1F48-BB9F-4213-0FC8F483C18D}"/>
              </a:ext>
            </a:extLst>
          </p:cNvPr>
          <p:cNvSpPr>
            <a:spLocks noGrp="1"/>
          </p:cNvSpPr>
          <p:nvPr>
            <p:ph type="sldNum" sz="quarter" idx="12"/>
          </p:nvPr>
        </p:nvSpPr>
        <p:spPr/>
        <p:txBody>
          <a:bodyPr/>
          <a:lstStyle/>
          <a:p>
            <a:fld id="{3A1DDF62-6821-2A48-B7E7-3A798505713B}" type="slidenum">
              <a:rPr lang="en-US" smtClean="0"/>
              <a:t>‹#›</a:t>
            </a:fld>
            <a:endParaRPr lang="en-US"/>
          </a:p>
        </p:txBody>
      </p:sp>
    </p:spTree>
    <p:extLst>
      <p:ext uri="{BB962C8B-B14F-4D97-AF65-F5344CB8AC3E}">
        <p14:creationId xmlns:p14="http://schemas.microsoft.com/office/powerpoint/2010/main" val="2179714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D0136D-FCA6-1AD3-853D-2A45EA9F658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B101A06-0E90-E47C-03C0-CE1D596ACFF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EFE3F60-9168-2A98-DEBE-81A2CEB16512}"/>
              </a:ext>
            </a:extLst>
          </p:cNvPr>
          <p:cNvSpPr>
            <a:spLocks noGrp="1"/>
          </p:cNvSpPr>
          <p:nvPr>
            <p:ph type="dt" sz="half" idx="10"/>
          </p:nvPr>
        </p:nvSpPr>
        <p:spPr/>
        <p:txBody>
          <a:bodyPr/>
          <a:lstStyle/>
          <a:p>
            <a:fld id="{54F989B5-B193-ED4C-AA8C-9773CF826AAD}" type="datetimeFigureOut">
              <a:rPr lang="en-US" smtClean="0"/>
              <a:t>8/15/25</a:t>
            </a:fld>
            <a:endParaRPr lang="en-US"/>
          </a:p>
        </p:txBody>
      </p:sp>
      <p:sp>
        <p:nvSpPr>
          <p:cNvPr id="5" name="Footer Placeholder 4">
            <a:extLst>
              <a:ext uri="{FF2B5EF4-FFF2-40B4-BE49-F238E27FC236}">
                <a16:creationId xmlns:a16="http://schemas.microsoft.com/office/drawing/2014/main" id="{482795BC-FE4A-321B-F0A4-DEA15D6EDE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D9A11D-5F3E-9F8E-DF87-509DCB58219C}"/>
              </a:ext>
            </a:extLst>
          </p:cNvPr>
          <p:cNvSpPr>
            <a:spLocks noGrp="1"/>
          </p:cNvSpPr>
          <p:nvPr>
            <p:ph type="sldNum" sz="quarter" idx="12"/>
          </p:nvPr>
        </p:nvSpPr>
        <p:spPr/>
        <p:txBody>
          <a:bodyPr/>
          <a:lstStyle/>
          <a:p>
            <a:fld id="{3A1DDF62-6821-2A48-B7E7-3A798505713B}" type="slidenum">
              <a:rPr lang="en-US" smtClean="0"/>
              <a:t>‹#›</a:t>
            </a:fld>
            <a:endParaRPr lang="en-US"/>
          </a:p>
        </p:txBody>
      </p:sp>
    </p:spTree>
    <p:extLst>
      <p:ext uri="{BB962C8B-B14F-4D97-AF65-F5344CB8AC3E}">
        <p14:creationId xmlns:p14="http://schemas.microsoft.com/office/powerpoint/2010/main" val="2940749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52A20-C560-8EA2-1243-CEE8CEB22B6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B85BFE5-874A-9F66-3545-98FCB0409AE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F6A4E0-7510-90E5-363D-CF34D62882D5}"/>
              </a:ext>
            </a:extLst>
          </p:cNvPr>
          <p:cNvSpPr>
            <a:spLocks noGrp="1"/>
          </p:cNvSpPr>
          <p:nvPr>
            <p:ph type="dt" sz="half" idx="10"/>
          </p:nvPr>
        </p:nvSpPr>
        <p:spPr/>
        <p:txBody>
          <a:bodyPr/>
          <a:lstStyle/>
          <a:p>
            <a:fld id="{54F989B5-B193-ED4C-AA8C-9773CF826AAD}" type="datetimeFigureOut">
              <a:rPr lang="en-US" smtClean="0"/>
              <a:t>8/15/25</a:t>
            </a:fld>
            <a:endParaRPr lang="en-US"/>
          </a:p>
        </p:txBody>
      </p:sp>
      <p:sp>
        <p:nvSpPr>
          <p:cNvPr id="5" name="Footer Placeholder 4">
            <a:extLst>
              <a:ext uri="{FF2B5EF4-FFF2-40B4-BE49-F238E27FC236}">
                <a16:creationId xmlns:a16="http://schemas.microsoft.com/office/drawing/2014/main" id="{C7F5CCD4-47F8-0EA0-B307-AF0AEEA3F5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2247F5-C645-2CD0-16D3-4C92E4128B99}"/>
              </a:ext>
            </a:extLst>
          </p:cNvPr>
          <p:cNvSpPr>
            <a:spLocks noGrp="1"/>
          </p:cNvSpPr>
          <p:nvPr>
            <p:ph type="sldNum" sz="quarter" idx="12"/>
          </p:nvPr>
        </p:nvSpPr>
        <p:spPr/>
        <p:txBody>
          <a:bodyPr/>
          <a:lstStyle/>
          <a:p>
            <a:fld id="{3A1DDF62-6821-2A48-B7E7-3A798505713B}" type="slidenum">
              <a:rPr lang="en-US" smtClean="0"/>
              <a:t>‹#›</a:t>
            </a:fld>
            <a:endParaRPr lang="en-US"/>
          </a:p>
        </p:txBody>
      </p:sp>
    </p:spTree>
    <p:extLst>
      <p:ext uri="{BB962C8B-B14F-4D97-AF65-F5344CB8AC3E}">
        <p14:creationId xmlns:p14="http://schemas.microsoft.com/office/powerpoint/2010/main" val="1261611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0184C-A26B-C0C6-861E-DB68DC34CBA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F190A5A-AC41-8426-AD53-70EF339082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FAA5229-DB6B-1E93-A4DC-ED0E58ED4F2B}"/>
              </a:ext>
            </a:extLst>
          </p:cNvPr>
          <p:cNvSpPr>
            <a:spLocks noGrp="1"/>
          </p:cNvSpPr>
          <p:nvPr>
            <p:ph type="dt" sz="half" idx="10"/>
          </p:nvPr>
        </p:nvSpPr>
        <p:spPr/>
        <p:txBody>
          <a:bodyPr/>
          <a:lstStyle/>
          <a:p>
            <a:fld id="{54F989B5-B193-ED4C-AA8C-9773CF826AAD}" type="datetimeFigureOut">
              <a:rPr lang="en-US" smtClean="0"/>
              <a:t>8/15/25</a:t>
            </a:fld>
            <a:endParaRPr lang="en-US"/>
          </a:p>
        </p:txBody>
      </p:sp>
      <p:sp>
        <p:nvSpPr>
          <p:cNvPr id="5" name="Footer Placeholder 4">
            <a:extLst>
              <a:ext uri="{FF2B5EF4-FFF2-40B4-BE49-F238E27FC236}">
                <a16:creationId xmlns:a16="http://schemas.microsoft.com/office/drawing/2014/main" id="{299740DF-33B6-DBCE-CE89-000D7F191C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B44B09-6B24-62E5-1DFC-7CFC4F83896F}"/>
              </a:ext>
            </a:extLst>
          </p:cNvPr>
          <p:cNvSpPr>
            <a:spLocks noGrp="1"/>
          </p:cNvSpPr>
          <p:nvPr>
            <p:ph type="sldNum" sz="quarter" idx="12"/>
          </p:nvPr>
        </p:nvSpPr>
        <p:spPr/>
        <p:txBody>
          <a:bodyPr/>
          <a:lstStyle/>
          <a:p>
            <a:fld id="{3A1DDF62-6821-2A48-B7E7-3A798505713B}" type="slidenum">
              <a:rPr lang="en-US" smtClean="0"/>
              <a:t>‹#›</a:t>
            </a:fld>
            <a:endParaRPr lang="en-US"/>
          </a:p>
        </p:txBody>
      </p:sp>
    </p:spTree>
    <p:extLst>
      <p:ext uri="{BB962C8B-B14F-4D97-AF65-F5344CB8AC3E}">
        <p14:creationId xmlns:p14="http://schemas.microsoft.com/office/powerpoint/2010/main" val="3354952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8AA0D-B5F7-D6BD-7C05-DAAFC5D4726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1C78ED1-7274-97BD-EA0D-846D02D03BC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C271962-14AD-B4F8-E15F-C201D1C97A6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14D22BD-6C1A-50A2-B47A-9640B262E09A}"/>
              </a:ext>
            </a:extLst>
          </p:cNvPr>
          <p:cNvSpPr>
            <a:spLocks noGrp="1"/>
          </p:cNvSpPr>
          <p:nvPr>
            <p:ph type="dt" sz="half" idx="10"/>
          </p:nvPr>
        </p:nvSpPr>
        <p:spPr/>
        <p:txBody>
          <a:bodyPr/>
          <a:lstStyle/>
          <a:p>
            <a:fld id="{54F989B5-B193-ED4C-AA8C-9773CF826AAD}" type="datetimeFigureOut">
              <a:rPr lang="en-US" smtClean="0"/>
              <a:t>8/15/25</a:t>
            </a:fld>
            <a:endParaRPr lang="en-US"/>
          </a:p>
        </p:txBody>
      </p:sp>
      <p:sp>
        <p:nvSpPr>
          <p:cNvPr id="6" name="Footer Placeholder 5">
            <a:extLst>
              <a:ext uri="{FF2B5EF4-FFF2-40B4-BE49-F238E27FC236}">
                <a16:creationId xmlns:a16="http://schemas.microsoft.com/office/drawing/2014/main" id="{6122D4BB-605C-5496-94CE-183651CEA2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6478C0-73EF-1D81-46AE-32A7B73CF7F3}"/>
              </a:ext>
            </a:extLst>
          </p:cNvPr>
          <p:cNvSpPr>
            <a:spLocks noGrp="1"/>
          </p:cNvSpPr>
          <p:nvPr>
            <p:ph type="sldNum" sz="quarter" idx="12"/>
          </p:nvPr>
        </p:nvSpPr>
        <p:spPr/>
        <p:txBody>
          <a:bodyPr/>
          <a:lstStyle/>
          <a:p>
            <a:fld id="{3A1DDF62-6821-2A48-B7E7-3A798505713B}" type="slidenum">
              <a:rPr lang="en-US" smtClean="0"/>
              <a:t>‹#›</a:t>
            </a:fld>
            <a:endParaRPr lang="en-US"/>
          </a:p>
        </p:txBody>
      </p:sp>
    </p:spTree>
    <p:extLst>
      <p:ext uri="{BB962C8B-B14F-4D97-AF65-F5344CB8AC3E}">
        <p14:creationId xmlns:p14="http://schemas.microsoft.com/office/powerpoint/2010/main" val="3663635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9FB0-284B-7F9E-1B15-76E698AEB37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3FEFB5B-8A14-A86E-3D9F-9805755B18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353C842-98CC-43D1-BD60-2D84C3E8E12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66E736C-4AB0-6068-3442-DBB54D823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E14398A-4B93-51DD-914F-8594DF0BFF9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130E056-D6A7-951E-0559-27152888645F}"/>
              </a:ext>
            </a:extLst>
          </p:cNvPr>
          <p:cNvSpPr>
            <a:spLocks noGrp="1"/>
          </p:cNvSpPr>
          <p:nvPr>
            <p:ph type="dt" sz="half" idx="10"/>
          </p:nvPr>
        </p:nvSpPr>
        <p:spPr/>
        <p:txBody>
          <a:bodyPr/>
          <a:lstStyle/>
          <a:p>
            <a:fld id="{54F989B5-B193-ED4C-AA8C-9773CF826AAD}" type="datetimeFigureOut">
              <a:rPr lang="en-US" smtClean="0"/>
              <a:t>8/15/25</a:t>
            </a:fld>
            <a:endParaRPr lang="en-US"/>
          </a:p>
        </p:txBody>
      </p:sp>
      <p:sp>
        <p:nvSpPr>
          <p:cNvPr id="8" name="Footer Placeholder 7">
            <a:extLst>
              <a:ext uri="{FF2B5EF4-FFF2-40B4-BE49-F238E27FC236}">
                <a16:creationId xmlns:a16="http://schemas.microsoft.com/office/drawing/2014/main" id="{8CEF9C5E-A577-3EDC-D07A-3A64EC1B47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71D649-751C-F403-EF06-0289CF59352E}"/>
              </a:ext>
            </a:extLst>
          </p:cNvPr>
          <p:cNvSpPr>
            <a:spLocks noGrp="1"/>
          </p:cNvSpPr>
          <p:nvPr>
            <p:ph type="sldNum" sz="quarter" idx="12"/>
          </p:nvPr>
        </p:nvSpPr>
        <p:spPr/>
        <p:txBody>
          <a:bodyPr/>
          <a:lstStyle/>
          <a:p>
            <a:fld id="{3A1DDF62-6821-2A48-B7E7-3A798505713B}" type="slidenum">
              <a:rPr lang="en-US" smtClean="0"/>
              <a:t>‹#›</a:t>
            </a:fld>
            <a:endParaRPr lang="en-US"/>
          </a:p>
        </p:txBody>
      </p:sp>
    </p:spTree>
    <p:extLst>
      <p:ext uri="{BB962C8B-B14F-4D97-AF65-F5344CB8AC3E}">
        <p14:creationId xmlns:p14="http://schemas.microsoft.com/office/powerpoint/2010/main" val="3726912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B248-F806-7289-3C32-DA9F66D8EBF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FACB685-C30C-204E-A05C-F5367545167B}"/>
              </a:ext>
            </a:extLst>
          </p:cNvPr>
          <p:cNvSpPr>
            <a:spLocks noGrp="1"/>
          </p:cNvSpPr>
          <p:nvPr>
            <p:ph type="dt" sz="half" idx="10"/>
          </p:nvPr>
        </p:nvSpPr>
        <p:spPr/>
        <p:txBody>
          <a:bodyPr/>
          <a:lstStyle/>
          <a:p>
            <a:fld id="{54F989B5-B193-ED4C-AA8C-9773CF826AAD}" type="datetimeFigureOut">
              <a:rPr lang="en-US" smtClean="0"/>
              <a:t>8/15/25</a:t>
            </a:fld>
            <a:endParaRPr lang="en-US"/>
          </a:p>
        </p:txBody>
      </p:sp>
      <p:sp>
        <p:nvSpPr>
          <p:cNvPr id="4" name="Footer Placeholder 3">
            <a:extLst>
              <a:ext uri="{FF2B5EF4-FFF2-40B4-BE49-F238E27FC236}">
                <a16:creationId xmlns:a16="http://schemas.microsoft.com/office/drawing/2014/main" id="{D6D9D8DF-263B-8169-CF74-58B2FE78B9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CE54CE-2604-30D3-956F-A8599B741602}"/>
              </a:ext>
            </a:extLst>
          </p:cNvPr>
          <p:cNvSpPr>
            <a:spLocks noGrp="1"/>
          </p:cNvSpPr>
          <p:nvPr>
            <p:ph type="sldNum" sz="quarter" idx="12"/>
          </p:nvPr>
        </p:nvSpPr>
        <p:spPr/>
        <p:txBody>
          <a:bodyPr/>
          <a:lstStyle/>
          <a:p>
            <a:fld id="{3A1DDF62-6821-2A48-B7E7-3A798505713B}" type="slidenum">
              <a:rPr lang="en-US" smtClean="0"/>
              <a:t>‹#›</a:t>
            </a:fld>
            <a:endParaRPr lang="en-US"/>
          </a:p>
        </p:txBody>
      </p:sp>
    </p:spTree>
    <p:extLst>
      <p:ext uri="{BB962C8B-B14F-4D97-AF65-F5344CB8AC3E}">
        <p14:creationId xmlns:p14="http://schemas.microsoft.com/office/powerpoint/2010/main" val="1056242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D71CC4-53D8-C1D0-2E4C-9BF84C2E6E98}"/>
              </a:ext>
            </a:extLst>
          </p:cNvPr>
          <p:cNvSpPr>
            <a:spLocks noGrp="1"/>
          </p:cNvSpPr>
          <p:nvPr>
            <p:ph type="dt" sz="half" idx="10"/>
          </p:nvPr>
        </p:nvSpPr>
        <p:spPr/>
        <p:txBody>
          <a:bodyPr/>
          <a:lstStyle/>
          <a:p>
            <a:fld id="{54F989B5-B193-ED4C-AA8C-9773CF826AAD}" type="datetimeFigureOut">
              <a:rPr lang="en-US" smtClean="0"/>
              <a:t>8/15/25</a:t>
            </a:fld>
            <a:endParaRPr lang="en-US"/>
          </a:p>
        </p:txBody>
      </p:sp>
      <p:sp>
        <p:nvSpPr>
          <p:cNvPr id="3" name="Footer Placeholder 2">
            <a:extLst>
              <a:ext uri="{FF2B5EF4-FFF2-40B4-BE49-F238E27FC236}">
                <a16:creationId xmlns:a16="http://schemas.microsoft.com/office/drawing/2014/main" id="{37F308FE-A85E-7CCE-E09D-5662E27D4E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6B55DD-EB08-F560-35EF-887AE8DCC1D4}"/>
              </a:ext>
            </a:extLst>
          </p:cNvPr>
          <p:cNvSpPr>
            <a:spLocks noGrp="1"/>
          </p:cNvSpPr>
          <p:nvPr>
            <p:ph type="sldNum" sz="quarter" idx="12"/>
          </p:nvPr>
        </p:nvSpPr>
        <p:spPr/>
        <p:txBody>
          <a:bodyPr/>
          <a:lstStyle/>
          <a:p>
            <a:fld id="{3A1DDF62-6821-2A48-B7E7-3A798505713B}" type="slidenum">
              <a:rPr lang="en-US" smtClean="0"/>
              <a:t>‹#›</a:t>
            </a:fld>
            <a:endParaRPr lang="en-US"/>
          </a:p>
        </p:txBody>
      </p:sp>
    </p:spTree>
    <p:extLst>
      <p:ext uri="{BB962C8B-B14F-4D97-AF65-F5344CB8AC3E}">
        <p14:creationId xmlns:p14="http://schemas.microsoft.com/office/powerpoint/2010/main" val="3077809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D4E62-B3DF-F0B8-94AB-36B599DC533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662C99F-0295-B1F7-3338-2A40EF83A2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5A4CBB5-12ED-9E7C-F047-86363A2A71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A19D7C0-9E04-1D62-41E1-E4E2BC8EE33E}"/>
              </a:ext>
            </a:extLst>
          </p:cNvPr>
          <p:cNvSpPr>
            <a:spLocks noGrp="1"/>
          </p:cNvSpPr>
          <p:nvPr>
            <p:ph type="dt" sz="half" idx="10"/>
          </p:nvPr>
        </p:nvSpPr>
        <p:spPr/>
        <p:txBody>
          <a:bodyPr/>
          <a:lstStyle/>
          <a:p>
            <a:fld id="{54F989B5-B193-ED4C-AA8C-9773CF826AAD}" type="datetimeFigureOut">
              <a:rPr lang="en-US" smtClean="0"/>
              <a:t>8/15/25</a:t>
            </a:fld>
            <a:endParaRPr lang="en-US"/>
          </a:p>
        </p:txBody>
      </p:sp>
      <p:sp>
        <p:nvSpPr>
          <p:cNvPr id="6" name="Footer Placeholder 5">
            <a:extLst>
              <a:ext uri="{FF2B5EF4-FFF2-40B4-BE49-F238E27FC236}">
                <a16:creationId xmlns:a16="http://schemas.microsoft.com/office/drawing/2014/main" id="{A3B5C346-6423-295B-5631-AAA1208A3E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CDFF3C-5922-24BD-1FED-9BAA64A4A766}"/>
              </a:ext>
            </a:extLst>
          </p:cNvPr>
          <p:cNvSpPr>
            <a:spLocks noGrp="1"/>
          </p:cNvSpPr>
          <p:nvPr>
            <p:ph type="sldNum" sz="quarter" idx="12"/>
          </p:nvPr>
        </p:nvSpPr>
        <p:spPr/>
        <p:txBody>
          <a:bodyPr/>
          <a:lstStyle/>
          <a:p>
            <a:fld id="{3A1DDF62-6821-2A48-B7E7-3A798505713B}" type="slidenum">
              <a:rPr lang="en-US" smtClean="0"/>
              <a:t>‹#›</a:t>
            </a:fld>
            <a:endParaRPr lang="en-US"/>
          </a:p>
        </p:txBody>
      </p:sp>
    </p:spTree>
    <p:extLst>
      <p:ext uri="{BB962C8B-B14F-4D97-AF65-F5344CB8AC3E}">
        <p14:creationId xmlns:p14="http://schemas.microsoft.com/office/powerpoint/2010/main" val="2996626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DDCC9-98C3-1FAA-449D-C8AFE4A0C0A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9C874AB-1161-B29F-72E7-8864CE1A6D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E7E9ED-773D-55F4-E155-51E8F386F5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E2776C9-DAB5-90F3-29DB-89E1025F1BEB}"/>
              </a:ext>
            </a:extLst>
          </p:cNvPr>
          <p:cNvSpPr>
            <a:spLocks noGrp="1"/>
          </p:cNvSpPr>
          <p:nvPr>
            <p:ph type="dt" sz="half" idx="10"/>
          </p:nvPr>
        </p:nvSpPr>
        <p:spPr/>
        <p:txBody>
          <a:bodyPr/>
          <a:lstStyle/>
          <a:p>
            <a:fld id="{54F989B5-B193-ED4C-AA8C-9773CF826AAD}" type="datetimeFigureOut">
              <a:rPr lang="en-US" smtClean="0"/>
              <a:t>8/15/25</a:t>
            </a:fld>
            <a:endParaRPr lang="en-US"/>
          </a:p>
        </p:txBody>
      </p:sp>
      <p:sp>
        <p:nvSpPr>
          <p:cNvPr id="6" name="Footer Placeholder 5">
            <a:extLst>
              <a:ext uri="{FF2B5EF4-FFF2-40B4-BE49-F238E27FC236}">
                <a16:creationId xmlns:a16="http://schemas.microsoft.com/office/drawing/2014/main" id="{3CAECACC-0A23-88CC-B325-4DF03500D7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94F73F-EA8D-B22E-880E-A2B6D2A89991}"/>
              </a:ext>
            </a:extLst>
          </p:cNvPr>
          <p:cNvSpPr>
            <a:spLocks noGrp="1"/>
          </p:cNvSpPr>
          <p:nvPr>
            <p:ph type="sldNum" sz="quarter" idx="12"/>
          </p:nvPr>
        </p:nvSpPr>
        <p:spPr/>
        <p:txBody>
          <a:bodyPr/>
          <a:lstStyle/>
          <a:p>
            <a:fld id="{3A1DDF62-6821-2A48-B7E7-3A798505713B}" type="slidenum">
              <a:rPr lang="en-US" smtClean="0"/>
              <a:t>‹#›</a:t>
            </a:fld>
            <a:endParaRPr lang="en-US"/>
          </a:p>
        </p:txBody>
      </p:sp>
    </p:spTree>
    <p:extLst>
      <p:ext uri="{BB962C8B-B14F-4D97-AF65-F5344CB8AC3E}">
        <p14:creationId xmlns:p14="http://schemas.microsoft.com/office/powerpoint/2010/main" val="3827592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CEB3E3-6086-DB11-764C-5035F5B8A8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090303B-138A-0A44-433E-2BCD833811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F238503-D59A-47A2-D744-8BFFA3003B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4F989B5-B193-ED4C-AA8C-9773CF826AAD}" type="datetimeFigureOut">
              <a:rPr lang="en-US" smtClean="0"/>
              <a:t>8/15/25</a:t>
            </a:fld>
            <a:endParaRPr lang="en-US"/>
          </a:p>
        </p:txBody>
      </p:sp>
      <p:sp>
        <p:nvSpPr>
          <p:cNvPr id="5" name="Footer Placeholder 4">
            <a:extLst>
              <a:ext uri="{FF2B5EF4-FFF2-40B4-BE49-F238E27FC236}">
                <a16:creationId xmlns:a16="http://schemas.microsoft.com/office/drawing/2014/main" id="{5DD48D3F-2E8B-1444-B982-2D0AAD4F5F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3D36993-CFFC-EB95-3F35-277A4CC6F3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A1DDF62-6821-2A48-B7E7-3A798505713B}" type="slidenum">
              <a:rPr lang="en-US" smtClean="0"/>
              <a:t>‹#›</a:t>
            </a:fld>
            <a:endParaRPr lang="en-US"/>
          </a:p>
        </p:txBody>
      </p:sp>
    </p:spTree>
    <p:extLst>
      <p:ext uri="{BB962C8B-B14F-4D97-AF65-F5344CB8AC3E}">
        <p14:creationId xmlns:p14="http://schemas.microsoft.com/office/powerpoint/2010/main" val="2885181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s://www.sadc.int/sites/default/files/styles/content_image/public/2025-08/Carousel.jpg?itok=q5jo1qQo" TargetMode="External"/><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7.svg"/><Relationship Id="rId7" Type="http://schemas.openxmlformats.org/officeDocument/2006/relationships/diagramColors" Target="../diagrams/colors4.xm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7" Type="http://schemas.microsoft.com/office/2007/relationships/hdphoto" Target="../media/hdphoto1.wdp"/><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survey.alchemer.com/s3/8389407/PushForward4Equality-blog-pitch-for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diagramLayout" Target="../diagrams/layout1.xml"/><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diagramData" Target="../diagrams/data1.xml"/><Relationship Id="rId16" Type="http://schemas.openxmlformats.org/officeDocument/2006/relationships/image" Target="../media/image15.svg"/><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10.png"/><Relationship Id="rId5" Type="http://schemas.openxmlformats.org/officeDocument/2006/relationships/diagramColors" Target="../diagrams/colors1.xml"/><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diagramQuickStyle" Target="../diagrams/quickStyle1.xml"/><Relationship Id="rId9" Type="http://schemas.openxmlformats.org/officeDocument/2006/relationships/image" Target="../media/image8.png"/><Relationship Id="rId1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sadc.int/document/sadc-framework-achieving-gender-parity-political-and-decision-making-positions-201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BF59AF23-60AF-6106-62B9-6A917B06052C}"/>
              </a:ext>
            </a:extLst>
          </p:cNvPr>
          <p:cNvPicPr>
            <a:picLocks noChangeAspect="1" noChangeArrowheads="1"/>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5AA71D-A66A-8C58-6F8A-CD2B7EDDD9C4}"/>
              </a:ext>
            </a:extLst>
          </p:cNvPr>
          <p:cNvSpPr>
            <a:spLocks noGrp="1"/>
          </p:cNvSpPr>
          <p:nvPr>
            <p:ph type="title"/>
          </p:nvPr>
        </p:nvSpPr>
        <p:spPr>
          <a:xfrm>
            <a:off x="523875" y="5317240"/>
            <a:ext cx="11210925" cy="744836"/>
          </a:xfrm>
        </p:spPr>
        <p:txBody>
          <a:bodyPr>
            <a:normAutofit/>
          </a:bodyPr>
          <a:lstStyle/>
          <a:p>
            <a:pPr algn="ctr"/>
            <a:r>
              <a:rPr lang="en-GB" sz="2000" b="1"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SADC HEADS OF STATE SUMMIT 2025</a:t>
            </a:r>
            <a:br>
              <a:rPr lang="en-ZA" sz="2000" b="1"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br>
            <a:r>
              <a:rPr lang="en-GB" sz="20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18 – 22 August 2025, Antananarivo, Madagascar</a:t>
            </a:r>
            <a:endParaRPr lang="en-US" sz="20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cxnSp>
        <p:nvCxnSpPr>
          <p:cNvPr id="10" name="Straight Connector 9">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close up of a logo&#10;&#10;Description automatically generated">
            <a:extLst>
              <a:ext uri="{FF2B5EF4-FFF2-40B4-BE49-F238E27FC236}">
                <a16:creationId xmlns:a16="http://schemas.microsoft.com/office/drawing/2014/main" id="{DF3E3051-2ABD-F8F8-1A64-584DC1FAC4C3}"/>
              </a:ext>
            </a:extLst>
          </p:cNvPr>
          <p:cNvPicPr>
            <a:picLocks/>
          </p:cNvPicPr>
          <p:nvPr/>
        </p:nvPicPr>
        <p:blipFill>
          <a:blip r:embed="rId4" cstate="email">
            <a:extLst>
              <a:ext uri="{28A0092B-C50C-407E-A947-70E740481C1C}">
                <a14:useLocalDpi xmlns:a14="http://schemas.microsoft.com/office/drawing/2010/main"/>
              </a:ext>
            </a:extLst>
          </a:blip>
          <a:srcRect/>
          <a:stretch>
            <a:fillRect/>
          </a:stretch>
        </p:blipFill>
        <p:spPr bwMode="auto">
          <a:xfrm>
            <a:off x="692604" y="5508394"/>
            <a:ext cx="1517650" cy="36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group of people holding hands&#10;&#10;AI-generated content may be incorrect.">
            <a:extLst>
              <a:ext uri="{FF2B5EF4-FFF2-40B4-BE49-F238E27FC236}">
                <a16:creationId xmlns:a16="http://schemas.microsoft.com/office/drawing/2014/main" id="{B64D03A5-9E0E-6447-A057-3076B663CFE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79490" y="5303583"/>
            <a:ext cx="1031875" cy="753110"/>
          </a:xfrm>
          <a:prstGeom prst="rect">
            <a:avLst/>
          </a:prstGeom>
        </p:spPr>
      </p:pic>
    </p:spTree>
    <p:extLst>
      <p:ext uri="{BB962C8B-B14F-4D97-AF65-F5344CB8AC3E}">
        <p14:creationId xmlns:p14="http://schemas.microsoft.com/office/powerpoint/2010/main" val="164177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30C4D-5673-3DF0-5BB6-8A056CC430A8}"/>
              </a:ext>
            </a:extLst>
          </p:cNvPr>
          <p:cNvSpPr>
            <a:spLocks noGrp="1"/>
          </p:cNvSpPr>
          <p:nvPr>
            <p:ph type="title"/>
          </p:nvPr>
        </p:nvSpPr>
        <p:spPr>
          <a:xfrm>
            <a:off x="752356" y="182633"/>
            <a:ext cx="8957856" cy="787114"/>
          </a:xfrm>
        </p:spPr>
        <p:txBody>
          <a:bodyPr anchor="b">
            <a:noAutofit/>
          </a:bodyPr>
          <a:lstStyle/>
          <a:p>
            <a:r>
              <a:rPr lang="en-US" i="0" dirty="0">
                <a:solidFill>
                  <a:srgbClr val="002060"/>
                </a:solidFill>
                <a:latin typeface="Tahoma" panose="020B0604030504040204" pitchFamily="34" charset="0"/>
                <a:ea typeface="Tahoma" panose="020B0604030504040204" pitchFamily="34" charset="0"/>
                <a:cs typeface="Tahoma" panose="020B0604030504040204" pitchFamily="34" charset="0"/>
              </a:rPr>
              <a:t>Monitoring tools and guides</a:t>
            </a:r>
            <a:endParaRPr lang="en-US" dirty="0">
              <a:solidFill>
                <a:srgbClr val="002060"/>
              </a:solidFill>
            </a:endParaRPr>
          </a:p>
        </p:txBody>
      </p:sp>
      <p:pic>
        <p:nvPicPr>
          <p:cNvPr id="4" name="Graphic 3" descr="Gears with solid fill">
            <a:extLst>
              <a:ext uri="{FF2B5EF4-FFF2-40B4-BE49-F238E27FC236}">
                <a16:creationId xmlns:a16="http://schemas.microsoft.com/office/drawing/2014/main" id="{504688DF-BA65-6D5B-8982-0537C98C48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89954" y="1292268"/>
            <a:ext cx="4273463" cy="4273463"/>
          </a:xfrm>
          <a:prstGeom prst="rect">
            <a:avLst/>
          </a:prstGeom>
        </p:spPr>
      </p:pic>
      <p:graphicFrame>
        <p:nvGraphicFramePr>
          <p:cNvPr id="5" name="Content Placeholder 2">
            <a:extLst>
              <a:ext uri="{FF2B5EF4-FFF2-40B4-BE49-F238E27FC236}">
                <a16:creationId xmlns:a16="http://schemas.microsoft.com/office/drawing/2014/main" id="{E4DBDC37-A620-AD7A-BC08-FB4575DFD676}"/>
              </a:ext>
            </a:extLst>
          </p:cNvPr>
          <p:cNvGraphicFramePr>
            <a:graphicFrameLocks noGrp="1"/>
          </p:cNvGraphicFramePr>
          <p:nvPr>
            <p:ph idx="1"/>
            <p:extLst>
              <p:ext uri="{D42A27DB-BD31-4B8C-83A1-F6EECF244321}">
                <p14:modId xmlns:p14="http://schemas.microsoft.com/office/powerpoint/2010/main" val="1826290202"/>
              </p:ext>
            </p:extLst>
          </p:nvPr>
        </p:nvGraphicFramePr>
        <p:xfrm>
          <a:off x="434716" y="1124261"/>
          <a:ext cx="7809874" cy="55163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27108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02CD2-4642-F477-1768-4DAAA82875BB}"/>
              </a:ext>
            </a:extLst>
          </p:cNvPr>
          <p:cNvSpPr>
            <a:spLocks noGrp="1"/>
          </p:cNvSpPr>
          <p:nvPr>
            <p:ph type="title"/>
          </p:nvPr>
        </p:nvSpPr>
        <p:spPr>
          <a:xfrm>
            <a:off x="177420" y="279779"/>
            <a:ext cx="7028597" cy="1105246"/>
          </a:xfrm>
        </p:spPr>
        <p:txBody>
          <a:bodyPr vert="horz" lIns="91440" tIns="45720" rIns="91440" bIns="45720" rtlCol="0" anchor="ctr">
            <a:normAutofit/>
          </a:bodyPr>
          <a:lstStyle/>
          <a:p>
            <a:pPr algn="ctr">
              <a:lnSpc>
                <a:spcPct val="90000"/>
              </a:lnSpc>
            </a:pPr>
            <a:r>
              <a:rPr lang="en-US" sz="3600" b="0" kern="1200" spc="100" baseline="0" dirty="0">
                <a:solidFill>
                  <a:srgbClr val="002060"/>
                </a:solidFill>
                <a:effectLst/>
                <a:latin typeface="Tahoma" panose="020B0604030504040204" pitchFamily="34" charset="0"/>
                <a:ea typeface="Tahoma" panose="020B0604030504040204" pitchFamily="34" charset="0"/>
                <a:cs typeface="Tahoma" panose="020B0604030504040204" pitchFamily="34" charset="0"/>
              </a:rPr>
              <a:t>Regional Indicative Strategic Development Plan (RISDP)</a:t>
            </a:r>
            <a:endParaRPr lang="en-US" sz="3600" b="0" kern="1200" spc="100" baseline="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C89D8EC2-A72E-E3E2-9111-B0021321A818}"/>
              </a:ext>
            </a:extLst>
          </p:cNvPr>
          <p:cNvSpPr txBox="1"/>
          <p:nvPr/>
        </p:nvSpPr>
        <p:spPr>
          <a:xfrm>
            <a:off x="177421" y="1591295"/>
            <a:ext cx="7028597" cy="4986926"/>
          </a:xfrm>
          <a:prstGeom prst="rect">
            <a:avLst/>
          </a:prstGeom>
        </p:spPr>
        <p:txBody>
          <a:bodyPr vert="horz" lIns="91440" tIns="45720" rIns="91440" bIns="45720" rtlCol="0">
            <a:noAutofit/>
          </a:bodyPr>
          <a:lstStyle/>
          <a:p>
            <a:pPr marL="285750" indent="-285750">
              <a:lnSpc>
                <a:spcPct val="90000"/>
              </a:lnSpc>
              <a:spcAft>
                <a:spcPts val="800"/>
              </a:spcAft>
              <a:buFont typeface="Arial" panose="020B0604020202020204" pitchFamily="34" charset="0"/>
              <a:buChar char="•"/>
            </a:pPr>
            <a:r>
              <a:rPr lang="en-US" sz="1600" spc="50" dirty="0">
                <a:effectLst/>
                <a:latin typeface="Tahoma" panose="020B0604030504040204" pitchFamily="34" charset="0"/>
                <a:ea typeface="Tahoma" panose="020B0604030504040204" pitchFamily="34" charset="0"/>
                <a:cs typeface="Tahoma" panose="020B0604030504040204" pitchFamily="34" charset="0"/>
              </a:rPr>
              <a:t>SADC's key strategic framework outlines the organization's objectives and priorities for promoting development and integration in the region. </a:t>
            </a:r>
          </a:p>
          <a:p>
            <a:pPr marL="285750" indent="-285750">
              <a:lnSpc>
                <a:spcPct val="90000"/>
              </a:lnSpc>
              <a:spcAft>
                <a:spcPts val="800"/>
              </a:spcAft>
              <a:buFont typeface="Arial" panose="020B0604020202020204" pitchFamily="34" charset="0"/>
              <a:buChar char="•"/>
            </a:pPr>
            <a:r>
              <a:rPr lang="en-US" sz="1600" spc="50" dirty="0">
                <a:latin typeface="Tahoma" panose="020B0604030504040204" pitchFamily="34" charset="0"/>
                <a:ea typeface="Tahoma" panose="020B0604030504040204" pitchFamily="34" charset="0"/>
                <a:cs typeface="Tahoma" panose="020B0604030504040204" pitchFamily="34" charset="0"/>
              </a:rPr>
              <a:t>C</a:t>
            </a:r>
            <a:r>
              <a:rPr lang="en-US" sz="1600" spc="50" dirty="0">
                <a:effectLst/>
                <a:latin typeface="Tahoma" panose="020B0604030504040204" pitchFamily="34" charset="0"/>
                <a:ea typeface="Tahoma" panose="020B0604030504040204" pitchFamily="34" charset="0"/>
                <a:cs typeface="Tahoma" panose="020B0604030504040204" pitchFamily="34" charset="0"/>
              </a:rPr>
              <a:t>omprehensive 10-year development agenda for addressing social, economic, political, and governance issues in the region.</a:t>
            </a:r>
          </a:p>
          <a:p>
            <a:pPr marL="285750" indent="-285750">
              <a:lnSpc>
                <a:spcPct val="90000"/>
              </a:lnSpc>
              <a:spcAft>
                <a:spcPts val="800"/>
              </a:spcAft>
              <a:buFont typeface="Arial" panose="020B0604020202020204" pitchFamily="34" charset="0"/>
              <a:buChar char="•"/>
            </a:pPr>
            <a:r>
              <a:rPr lang="en-US" sz="1600" spc="50" dirty="0">
                <a:effectLst/>
                <a:latin typeface="Tahoma" panose="020B0604030504040204" pitchFamily="34" charset="0"/>
                <a:ea typeface="Tahoma" panose="020B0604030504040204" pitchFamily="34" charset="0"/>
                <a:cs typeface="Tahoma" panose="020B0604030504040204" pitchFamily="34" charset="0"/>
              </a:rPr>
              <a:t>First introduced in 2003, as the strategic framework to guide the development and integration efforts of the region. </a:t>
            </a:r>
          </a:p>
          <a:p>
            <a:pPr marL="285750" indent="-285750">
              <a:lnSpc>
                <a:spcPct val="90000"/>
              </a:lnSpc>
              <a:spcAft>
                <a:spcPts val="800"/>
              </a:spcAft>
              <a:buFont typeface="Arial" panose="020B0604020202020204" pitchFamily="34" charset="0"/>
              <a:buChar char="•"/>
            </a:pPr>
            <a:r>
              <a:rPr lang="en-US" sz="1600" spc="50" dirty="0">
                <a:effectLst/>
                <a:latin typeface="Tahoma" panose="020B0604030504040204" pitchFamily="34" charset="0"/>
                <a:ea typeface="Tahoma" panose="020B0604030504040204" pitchFamily="34" charset="0"/>
                <a:cs typeface="Tahoma" panose="020B0604030504040204" pitchFamily="34" charset="0"/>
              </a:rPr>
              <a:t>The RISDP has since been revised and updated to align with changing priorities and challenges facing the SADC region. </a:t>
            </a:r>
          </a:p>
          <a:p>
            <a:pPr marL="285750" indent="-285750">
              <a:lnSpc>
                <a:spcPct val="90000"/>
              </a:lnSpc>
              <a:spcAft>
                <a:spcPts val="800"/>
              </a:spcAft>
              <a:buFont typeface="Arial" panose="020B0604020202020204" pitchFamily="34" charset="0"/>
              <a:buChar char="•"/>
            </a:pPr>
            <a:r>
              <a:rPr lang="en-US" sz="1600" spc="50" dirty="0">
                <a:effectLst/>
                <a:latin typeface="Tahoma" panose="020B0604030504040204" pitchFamily="34" charset="0"/>
                <a:ea typeface="Tahoma" panose="020B0604030504040204" pitchFamily="34" charset="0"/>
                <a:cs typeface="Tahoma" panose="020B0604030504040204" pitchFamily="34" charset="0"/>
              </a:rPr>
              <a:t>24 strategic objectives and 48 key outcomes </a:t>
            </a:r>
          </a:p>
          <a:p>
            <a:pPr marL="285750" indent="-285750">
              <a:lnSpc>
                <a:spcPct val="90000"/>
              </a:lnSpc>
              <a:spcAft>
                <a:spcPts val="800"/>
              </a:spcAft>
              <a:buFont typeface="Arial" panose="020B0604020202020204" pitchFamily="34" charset="0"/>
              <a:buChar char="•"/>
            </a:pPr>
            <a:r>
              <a:rPr lang="en-US" sz="1600" spc="50" dirty="0">
                <a:effectLst/>
                <a:latin typeface="Tahoma" panose="020B0604030504040204" pitchFamily="34" charset="0"/>
                <a:ea typeface="Tahoma" panose="020B0604030504040204" pitchFamily="34" charset="0"/>
                <a:cs typeface="Tahoma" panose="020B0604030504040204" pitchFamily="34" charset="0"/>
              </a:rPr>
              <a:t>The three core pillars are: </a:t>
            </a:r>
          </a:p>
          <a:p>
            <a:pPr marL="800100" lvl="1" indent="-342900">
              <a:lnSpc>
                <a:spcPct val="90000"/>
              </a:lnSpc>
              <a:spcAft>
                <a:spcPts val="800"/>
              </a:spcAft>
              <a:buFont typeface="+mj-lt"/>
              <a:buAutoNum type="arabicPeriod"/>
            </a:pPr>
            <a:r>
              <a:rPr lang="en-US" sz="1600" spc="50" dirty="0">
                <a:effectLst/>
                <a:latin typeface="Tahoma" panose="020B0604030504040204" pitchFamily="34" charset="0"/>
                <a:ea typeface="Tahoma" panose="020B0604030504040204" pitchFamily="34" charset="0"/>
                <a:cs typeface="Tahoma" panose="020B0604030504040204" pitchFamily="34" charset="0"/>
              </a:rPr>
              <a:t>Industrial Development and Market Integration,</a:t>
            </a:r>
          </a:p>
          <a:p>
            <a:pPr marL="800100" lvl="1" indent="-342900">
              <a:lnSpc>
                <a:spcPct val="90000"/>
              </a:lnSpc>
              <a:spcAft>
                <a:spcPts val="800"/>
              </a:spcAft>
              <a:buFont typeface="+mj-lt"/>
              <a:buAutoNum type="arabicPeriod"/>
            </a:pPr>
            <a:r>
              <a:rPr lang="en-US" sz="1600" spc="50" dirty="0">
                <a:effectLst/>
                <a:latin typeface="Tahoma" panose="020B0604030504040204" pitchFamily="34" charset="0"/>
                <a:ea typeface="Tahoma" panose="020B0604030504040204" pitchFamily="34" charset="0"/>
                <a:cs typeface="Tahoma" panose="020B0604030504040204" pitchFamily="34" charset="0"/>
              </a:rPr>
              <a:t>Infrastructure Development in Support of Regional Integration,</a:t>
            </a:r>
          </a:p>
          <a:p>
            <a:pPr marL="800100" lvl="1" indent="-342900">
              <a:lnSpc>
                <a:spcPct val="90000"/>
              </a:lnSpc>
              <a:spcAft>
                <a:spcPts val="800"/>
              </a:spcAft>
              <a:buFont typeface="+mj-lt"/>
              <a:buAutoNum type="arabicPeriod"/>
            </a:pPr>
            <a:r>
              <a:rPr lang="en-US" sz="1600" spc="50" dirty="0">
                <a:effectLst/>
                <a:latin typeface="Tahoma" panose="020B0604030504040204" pitchFamily="34" charset="0"/>
                <a:ea typeface="Tahoma" panose="020B0604030504040204" pitchFamily="34" charset="0"/>
                <a:cs typeface="Tahoma" panose="020B0604030504040204" pitchFamily="34" charset="0"/>
              </a:rPr>
              <a:t>Social and Human Capital Development, anchored in a firm foundation of Peace, Security, and Good Governance.</a:t>
            </a:r>
          </a:p>
          <a:p>
            <a:pPr marL="285750" indent="-285750">
              <a:lnSpc>
                <a:spcPct val="90000"/>
              </a:lnSpc>
              <a:spcAft>
                <a:spcPts val="800"/>
              </a:spcAft>
              <a:buFont typeface="Arial" panose="020B0604020202020204" pitchFamily="34" charset="0"/>
              <a:buChar char="•"/>
            </a:pPr>
            <a:r>
              <a:rPr lang="en-ZA" sz="1600" kern="100" dirty="0">
                <a:solidFill>
                  <a:srgbClr val="000000"/>
                </a:solidFill>
                <a:effectLst/>
                <a:latin typeface="Tahoma" panose="020B0604030504040204" pitchFamily="34" charset="0"/>
                <a:ea typeface="Aptos" panose="020B0004020202020204" pitchFamily="34" charset="0"/>
              </a:rPr>
              <a:t>Cross-Cutting Issues: Gender, Youth; Climate Change and the NSA engagement mechanism </a:t>
            </a:r>
            <a:endParaRPr lang="en-ZA" sz="1600" dirty="0">
              <a:effectLst/>
              <a:latin typeface="Times New Roman" panose="02020603050405020304" pitchFamily="18" charset="0"/>
              <a:ea typeface="Times New Roman" panose="02020603050405020304" pitchFamily="18" charset="0"/>
            </a:endParaRPr>
          </a:p>
          <a:p>
            <a:pPr marL="800100" lvl="1" indent="-342900">
              <a:lnSpc>
                <a:spcPct val="90000"/>
              </a:lnSpc>
              <a:spcAft>
                <a:spcPts val="800"/>
              </a:spcAft>
              <a:buFont typeface="+mj-lt"/>
              <a:buAutoNum type="arabicPeriod"/>
            </a:pPr>
            <a:endParaRPr lang="en-US" sz="1600" spc="5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4" name="Content Placeholder 3">
            <a:extLst>
              <a:ext uri="{FF2B5EF4-FFF2-40B4-BE49-F238E27FC236}">
                <a16:creationId xmlns:a16="http://schemas.microsoft.com/office/drawing/2014/main" id="{0D6BE1FD-D9CA-A4F6-7185-12D244938F23}"/>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7565336" y="548673"/>
            <a:ext cx="4046856" cy="5760654"/>
          </a:xfrm>
          <a:prstGeom prst="rect">
            <a:avLst/>
          </a:prstGeom>
        </p:spPr>
      </p:pic>
    </p:spTree>
    <p:extLst>
      <p:ext uri="{BB962C8B-B14F-4D97-AF65-F5344CB8AC3E}">
        <p14:creationId xmlns:p14="http://schemas.microsoft.com/office/powerpoint/2010/main" val="3662917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1BEAD-C370-8CE9-A448-173139DA779B}"/>
              </a:ext>
            </a:extLst>
          </p:cNvPr>
          <p:cNvSpPr>
            <a:spLocks noGrp="1"/>
          </p:cNvSpPr>
          <p:nvPr>
            <p:ph type="title"/>
          </p:nvPr>
        </p:nvSpPr>
        <p:spPr>
          <a:xfrm>
            <a:off x="783041" y="548673"/>
            <a:ext cx="9275360" cy="1499619"/>
          </a:xfrm>
        </p:spPr>
        <p:txBody>
          <a:bodyPr>
            <a:normAutofit fontScale="90000"/>
          </a:bodyPr>
          <a:lstStyle/>
          <a:p>
            <a:br>
              <a:rPr lang="en-ZA" sz="3100" dirty="0">
                <a:latin typeface="Tahoma" panose="020B0604030504040204" pitchFamily="34" charset="0"/>
                <a:ea typeface="Tahoma" panose="020B0604030504040204" pitchFamily="34" charset="0"/>
                <a:cs typeface="Tahoma" panose="020B0604030504040204" pitchFamily="34" charset="0"/>
              </a:rPr>
            </a:br>
            <a:r>
              <a:rPr lang="en-ZA" sz="3100" b="1" dirty="0">
                <a:latin typeface="Tahoma" panose="020B0604030504040204" pitchFamily="34" charset="0"/>
                <a:ea typeface="Tahoma" panose="020B0604030504040204" pitchFamily="34" charset="0"/>
                <a:cs typeface="Tahoma" panose="020B0604030504040204" pitchFamily="34" charset="0"/>
              </a:rPr>
              <a:t>Cross-cutting Strategic Objective 1</a:t>
            </a:r>
            <a:r>
              <a:rPr lang="en-ZA" sz="3100" dirty="0">
                <a:latin typeface="Tahoma" panose="020B0604030504040204" pitchFamily="34" charset="0"/>
                <a:ea typeface="Tahoma" panose="020B0604030504040204" pitchFamily="34" charset="0"/>
                <a:cs typeface="Tahoma" panose="020B0604030504040204" pitchFamily="34" charset="0"/>
              </a:rPr>
              <a:t>: Enhanced gender equality, as well as women’s empowerment and development, and elimination of gender-based violence</a:t>
            </a:r>
            <a:br>
              <a:rPr lang="en-ZA" dirty="0"/>
            </a:br>
            <a:endParaRPr lang="en-US" dirty="0"/>
          </a:p>
        </p:txBody>
      </p:sp>
      <p:sp>
        <p:nvSpPr>
          <p:cNvPr id="3" name="Content Placeholder 2">
            <a:extLst>
              <a:ext uri="{FF2B5EF4-FFF2-40B4-BE49-F238E27FC236}">
                <a16:creationId xmlns:a16="http://schemas.microsoft.com/office/drawing/2014/main" id="{7F2F0451-8B4B-B97A-1ACD-019B0A2EE8DA}"/>
              </a:ext>
            </a:extLst>
          </p:cNvPr>
          <p:cNvSpPr>
            <a:spLocks noGrp="1"/>
          </p:cNvSpPr>
          <p:nvPr>
            <p:ph idx="1"/>
          </p:nvPr>
        </p:nvSpPr>
        <p:spPr>
          <a:xfrm>
            <a:off x="621222" y="2315593"/>
            <a:ext cx="8817246" cy="4351338"/>
          </a:xfrm>
        </p:spPr>
        <p:txBody>
          <a:bodyPr/>
          <a:lstStyle/>
          <a:p>
            <a:r>
              <a:rPr lang="en-ZA" dirty="0">
                <a:latin typeface="Tahoma" panose="020B0604030504040204" pitchFamily="34" charset="0"/>
                <a:ea typeface="Tahoma" panose="020B0604030504040204" pitchFamily="34" charset="0"/>
                <a:cs typeface="Tahoma" panose="020B0604030504040204" pitchFamily="34" charset="0"/>
              </a:rPr>
              <a:t>Outcome 1: Increased </a:t>
            </a:r>
            <a:r>
              <a:rPr lang="en-ZA" u="sng" dirty="0">
                <a:latin typeface="Tahoma" panose="020B0604030504040204" pitchFamily="34" charset="0"/>
                <a:ea typeface="Tahoma" panose="020B0604030504040204" pitchFamily="34" charset="0"/>
                <a:cs typeface="Tahoma" panose="020B0604030504040204" pitchFamily="34" charset="0"/>
              </a:rPr>
              <a:t>participation of women</a:t>
            </a:r>
            <a:r>
              <a:rPr lang="en-ZA" dirty="0">
                <a:latin typeface="Tahoma" panose="020B0604030504040204" pitchFamily="34" charset="0"/>
                <a:ea typeface="Tahoma" panose="020B0604030504040204" pitchFamily="34" charset="0"/>
                <a:cs typeface="Tahoma" panose="020B0604030504040204" pitchFamily="34" charset="0"/>
              </a:rPr>
              <a:t> in regional development and enhanced equal access to opportunities and gender parity</a:t>
            </a:r>
          </a:p>
          <a:p>
            <a:r>
              <a:rPr lang="en-ZA" dirty="0">
                <a:latin typeface="Tahoma" panose="020B0604030504040204" pitchFamily="34" charset="0"/>
                <a:ea typeface="Tahoma" panose="020B0604030504040204" pitchFamily="34" charset="0"/>
                <a:cs typeface="Tahoma" panose="020B0604030504040204" pitchFamily="34" charset="0"/>
              </a:rPr>
              <a:t>Outcome 2: Strengthened </a:t>
            </a:r>
            <a:r>
              <a:rPr lang="en-ZA" u="sng" dirty="0">
                <a:latin typeface="Tahoma" panose="020B0604030504040204" pitchFamily="34" charset="0"/>
                <a:ea typeface="Tahoma" panose="020B0604030504040204" pitchFamily="34" charset="0"/>
                <a:cs typeface="Tahoma" panose="020B0604030504040204" pitchFamily="34" charset="0"/>
              </a:rPr>
              <a:t>gender mainstreaming</a:t>
            </a:r>
            <a:r>
              <a:rPr lang="en-ZA" dirty="0">
                <a:latin typeface="Tahoma" panose="020B0604030504040204" pitchFamily="34" charset="0"/>
                <a:ea typeface="Tahoma" panose="020B0604030504040204" pitchFamily="34" charset="0"/>
                <a:cs typeface="Tahoma" panose="020B0604030504040204" pitchFamily="34" charset="0"/>
              </a:rPr>
              <a:t> at both national and regional levels</a:t>
            </a:r>
          </a:p>
          <a:p>
            <a:r>
              <a:rPr lang="en-ZA" dirty="0">
                <a:latin typeface="Tahoma" panose="020B0604030504040204" pitchFamily="34" charset="0"/>
                <a:ea typeface="Tahoma" panose="020B0604030504040204" pitchFamily="34" charset="0"/>
                <a:cs typeface="Tahoma" panose="020B0604030504040204" pitchFamily="34" charset="0"/>
              </a:rPr>
              <a:t>Outcome 3: Enhanced elimination of </a:t>
            </a:r>
            <a:r>
              <a:rPr lang="en-ZA" u="sng" dirty="0">
                <a:latin typeface="Tahoma" panose="020B0604030504040204" pitchFamily="34" charset="0"/>
                <a:ea typeface="Tahoma" panose="020B0604030504040204" pitchFamily="34" charset="0"/>
                <a:cs typeface="Tahoma" panose="020B0604030504040204" pitchFamily="34" charset="0"/>
              </a:rPr>
              <a:t>gender-based violence</a:t>
            </a:r>
            <a:endParaRPr lang="en-ZA"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ZA"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4" name="Content Placeholder 3">
            <a:extLst>
              <a:ext uri="{FF2B5EF4-FFF2-40B4-BE49-F238E27FC236}">
                <a16:creationId xmlns:a16="http://schemas.microsoft.com/office/drawing/2014/main" id="{0A13E9C6-2ACE-2A4D-B968-78AEEDA468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58401" y="2484818"/>
            <a:ext cx="1800000" cy="2562280"/>
          </a:xfrm>
          <a:prstGeom prst="rect">
            <a:avLst/>
          </a:prstGeom>
        </p:spPr>
      </p:pic>
    </p:spTree>
    <p:extLst>
      <p:ext uri="{BB962C8B-B14F-4D97-AF65-F5344CB8AC3E}">
        <p14:creationId xmlns:p14="http://schemas.microsoft.com/office/powerpoint/2010/main" val="2148633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C0DC21-E136-F995-FC04-D3FAB4C62355}"/>
              </a:ext>
            </a:extLst>
          </p:cNvPr>
          <p:cNvSpPr>
            <a:spLocks noGrp="1"/>
          </p:cNvSpPr>
          <p:nvPr>
            <p:ph idx="1"/>
          </p:nvPr>
        </p:nvSpPr>
        <p:spPr>
          <a:xfrm>
            <a:off x="2234985" y="1728412"/>
            <a:ext cx="9153039" cy="4425599"/>
          </a:xfrm>
        </p:spPr>
        <p:txBody>
          <a:bodyPr>
            <a:normAutofit/>
          </a:bodyPr>
          <a:lstStyle/>
          <a:p>
            <a:pPr marL="0" indent="0">
              <a:buNone/>
            </a:pPr>
            <a:r>
              <a:rPr lang="en-US" dirty="0">
                <a:latin typeface="Tahoma" panose="020B0604030504040204" pitchFamily="34" charset="0"/>
                <a:ea typeface="Tahoma" panose="020B0604030504040204" pitchFamily="34" charset="0"/>
                <a:cs typeface="Tahoma" panose="020B0604030504040204" pitchFamily="34" charset="0"/>
              </a:rPr>
              <a:t>Strengthened climate change adaptation and mitigation</a:t>
            </a:r>
          </a:p>
          <a:p>
            <a:r>
              <a:rPr lang="en-US" dirty="0">
                <a:latin typeface="Tahoma" panose="020B0604030504040204" pitchFamily="34" charset="0"/>
                <a:ea typeface="Tahoma" panose="020B0604030504040204" pitchFamily="34" charset="0"/>
                <a:cs typeface="Tahoma" panose="020B0604030504040204" pitchFamily="34" charset="0"/>
              </a:rPr>
              <a:t>Outcome 1: Enhanced sector-based approaches towards developing climate change resilience</a:t>
            </a:r>
          </a:p>
          <a:p>
            <a:r>
              <a:rPr lang="en-US" dirty="0">
                <a:latin typeface="Tahoma" panose="020B0604030504040204" pitchFamily="34" charset="0"/>
                <a:ea typeface="Tahoma" panose="020B0604030504040204" pitchFamily="34" charset="0"/>
                <a:cs typeface="Tahoma" panose="020B0604030504040204" pitchFamily="34" charset="0"/>
              </a:rPr>
              <a:t>Outcome 2: Reduced carbon footprint in the region</a:t>
            </a:r>
          </a:p>
          <a:p>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Sustainable </a:t>
            </a:r>
            <a:r>
              <a:rPr lang="en-US" dirty="0" err="1">
                <a:latin typeface="Tahoma" panose="020B0604030504040204" pitchFamily="34" charset="0"/>
                <a:ea typeface="Tahoma" panose="020B0604030504040204" pitchFamily="34" charset="0"/>
                <a:cs typeface="Tahoma" panose="020B0604030504040204" pitchFamily="34" charset="0"/>
              </a:rPr>
              <a:t>utilisation</a:t>
            </a:r>
            <a:r>
              <a:rPr lang="en-US" dirty="0">
                <a:latin typeface="Tahoma" panose="020B0604030504040204" pitchFamily="34" charset="0"/>
                <a:ea typeface="Tahoma" panose="020B0604030504040204" pitchFamily="34" charset="0"/>
                <a:cs typeface="Tahoma" panose="020B0604030504040204" pitchFamily="34" charset="0"/>
              </a:rPr>
              <a:t> and conservation of natural resources and effective management of the environment</a:t>
            </a:r>
          </a:p>
          <a:p>
            <a:r>
              <a:rPr lang="en-US" dirty="0">
                <a:latin typeface="Tahoma" panose="020B0604030504040204" pitchFamily="34" charset="0"/>
                <a:ea typeface="Tahoma" panose="020B0604030504040204" pitchFamily="34" charset="0"/>
                <a:cs typeface="Tahoma" panose="020B0604030504040204" pitchFamily="34" charset="0"/>
              </a:rPr>
              <a:t>Outcome 1: Improved management of the environment and sustainable </a:t>
            </a:r>
            <a:r>
              <a:rPr lang="en-US" dirty="0" err="1">
                <a:latin typeface="Tahoma" panose="020B0604030504040204" pitchFamily="34" charset="0"/>
                <a:ea typeface="Tahoma" panose="020B0604030504040204" pitchFamily="34" charset="0"/>
                <a:cs typeface="Tahoma" panose="020B0604030504040204" pitchFamily="34" charset="0"/>
              </a:rPr>
              <a:t>utilisation</a:t>
            </a:r>
            <a:r>
              <a:rPr lang="en-US" dirty="0">
                <a:latin typeface="Tahoma" panose="020B0604030504040204" pitchFamily="34" charset="0"/>
                <a:ea typeface="Tahoma" panose="020B0604030504040204" pitchFamily="34" charset="0"/>
                <a:cs typeface="Tahoma" panose="020B0604030504040204" pitchFamily="34" charset="0"/>
              </a:rPr>
              <a:t> of natural resources</a:t>
            </a:r>
          </a:p>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DEFC5E08-B1DA-5291-6F3A-3C89274407D1}"/>
              </a:ext>
            </a:extLst>
          </p:cNvPr>
          <p:cNvSpPr txBox="1"/>
          <p:nvPr/>
        </p:nvSpPr>
        <p:spPr>
          <a:xfrm>
            <a:off x="2092270" y="703989"/>
            <a:ext cx="9438469" cy="954107"/>
          </a:xfrm>
          <a:prstGeom prst="rect">
            <a:avLst/>
          </a:prstGeom>
          <a:noFill/>
        </p:spPr>
        <p:txBody>
          <a:bodyPr wrap="square" rtlCol="0">
            <a:spAutoFit/>
          </a:bodyPr>
          <a:lstStyle/>
          <a:p>
            <a:r>
              <a:rPr lang="en-ZA" sz="2800" kern="100" dirty="0">
                <a:solidFill>
                  <a:srgbClr val="000000"/>
                </a:solidFill>
                <a:latin typeface="Tahoma" panose="020B0604030504040204" pitchFamily="34" charset="0"/>
                <a:ea typeface="Tahoma" panose="020B0604030504040204" pitchFamily="34" charset="0"/>
                <a:cs typeface="Tahoma" panose="020B0604030504040204" pitchFamily="34" charset="0"/>
              </a:rPr>
              <a:t>Cross cutting: Climate change and environment</a:t>
            </a:r>
            <a:endParaRPr lang="en-ZA" sz="2800" dirty="0">
              <a:latin typeface="Tahoma" panose="020B0604030504040204" pitchFamily="34" charset="0"/>
              <a:ea typeface="Tahoma" panose="020B0604030504040204" pitchFamily="34" charset="0"/>
              <a:cs typeface="Tahoma" panose="020B0604030504040204" pitchFamily="34" charset="0"/>
            </a:endParaRPr>
          </a:p>
          <a:p>
            <a:endParaRPr lang="en-US" sz="2800" dirty="0">
              <a:latin typeface="Tahoma" panose="020B0604030504040204" pitchFamily="34" charset="0"/>
              <a:ea typeface="Tahoma" panose="020B0604030504040204" pitchFamily="34" charset="0"/>
              <a:cs typeface="Tahoma" panose="020B0604030504040204" pitchFamily="34" charset="0"/>
            </a:endParaRPr>
          </a:p>
        </p:txBody>
      </p:sp>
      <p:pic>
        <p:nvPicPr>
          <p:cNvPr id="9" name="Content Placeholder 3">
            <a:extLst>
              <a:ext uri="{FF2B5EF4-FFF2-40B4-BE49-F238E27FC236}">
                <a16:creationId xmlns:a16="http://schemas.microsoft.com/office/drawing/2014/main" id="{E6922D4E-A98A-0504-97CD-49A8E90144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2270" y="2147860"/>
            <a:ext cx="1800000" cy="2562280"/>
          </a:xfrm>
          <a:prstGeom prst="rect">
            <a:avLst/>
          </a:prstGeom>
        </p:spPr>
      </p:pic>
    </p:spTree>
    <p:extLst>
      <p:ext uri="{BB962C8B-B14F-4D97-AF65-F5344CB8AC3E}">
        <p14:creationId xmlns:p14="http://schemas.microsoft.com/office/powerpoint/2010/main" val="3291849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61A96-D067-0066-F37C-689B7E47589F}"/>
              </a:ext>
            </a:extLst>
          </p:cNvPr>
          <p:cNvSpPr>
            <a:spLocks noGrp="1"/>
          </p:cNvSpPr>
          <p:nvPr>
            <p:ph type="title"/>
          </p:nvPr>
        </p:nvSpPr>
        <p:spPr>
          <a:xfrm>
            <a:off x="588936" y="224726"/>
            <a:ext cx="10749366" cy="1325563"/>
          </a:xfrm>
        </p:spPr>
        <p:txBody>
          <a:bodyPr>
            <a:normAutofit fontScale="90000"/>
          </a:bodyPr>
          <a:lstStyle/>
          <a:p>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Improved disaster risk management in support of regional resilience</a:t>
            </a:r>
            <a:br>
              <a:rPr lang="en-US"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CEAC8632-3E1F-9B77-2C3C-302CAB99E6C1}"/>
              </a:ext>
            </a:extLst>
          </p:cNvPr>
          <p:cNvSpPr>
            <a:spLocks noGrp="1"/>
          </p:cNvSpPr>
          <p:nvPr>
            <p:ph idx="1"/>
          </p:nvPr>
        </p:nvSpPr>
        <p:spPr>
          <a:xfrm>
            <a:off x="464949" y="1690687"/>
            <a:ext cx="9593451" cy="4942587"/>
          </a:xfrm>
        </p:spPr>
        <p:txBody>
          <a:bodyPr>
            <a:normAutofit/>
          </a:bodyPr>
          <a:lstStyle/>
          <a:p>
            <a:r>
              <a:rPr lang="en-US" sz="2400" dirty="0">
                <a:latin typeface="Tahoma" panose="020B0604030504040204" pitchFamily="34" charset="0"/>
                <a:ea typeface="Tahoma" panose="020B0604030504040204" pitchFamily="34" charset="0"/>
                <a:cs typeface="Tahoma" panose="020B0604030504040204" pitchFamily="34" charset="0"/>
              </a:rPr>
              <a:t>Outcome 1: Coordinated and effective response and recovery efforts to address the impact of climate change and natural disasters, pandemics, and migratory pests</a:t>
            </a:r>
          </a:p>
          <a:p>
            <a:r>
              <a:rPr lang="en-US" sz="2400" dirty="0">
                <a:latin typeface="Tahoma" panose="020B0604030504040204" pitchFamily="34" charset="0"/>
                <a:ea typeface="Tahoma" panose="020B0604030504040204" pitchFamily="34" charset="0"/>
                <a:cs typeface="Tahoma" panose="020B0604030504040204" pitchFamily="34" charset="0"/>
              </a:rPr>
              <a:t>Outcome 2: Strengthened disaster risk management and</a:t>
            </a:r>
          </a:p>
          <a:p>
            <a:r>
              <a:rPr lang="en-US" sz="2400" dirty="0">
                <a:latin typeface="Tahoma" panose="020B0604030504040204" pitchFamily="34" charset="0"/>
                <a:ea typeface="Tahoma" panose="020B0604030504040204" pitchFamily="34" charset="0"/>
                <a:cs typeface="Tahoma" panose="020B0604030504040204" pitchFamily="34" charset="0"/>
              </a:rPr>
              <a:t>governance in the region</a:t>
            </a:r>
          </a:p>
          <a:p>
            <a:r>
              <a:rPr lang="en-US" sz="2400" dirty="0">
                <a:latin typeface="Tahoma" panose="020B0604030504040204" pitchFamily="34" charset="0"/>
                <a:ea typeface="Tahoma" panose="020B0604030504040204" pitchFamily="34" charset="0"/>
                <a:cs typeface="Tahoma" panose="020B0604030504040204" pitchFamily="34" charset="0"/>
              </a:rPr>
              <a:t>Outcome 3: Strengthened planning for disaster risk assessment and preparedness</a:t>
            </a:r>
          </a:p>
          <a:p>
            <a:r>
              <a:rPr lang="en-US" sz="2400" dirty="0">
                <a:latin typeface="Tahoma" panose="020B0604030504040204" pitchFamily="34" charset="0"/>
                <a:ea typeface="Tahoma" panose="020B0604030504040204" pitchFamily="34" charset="0"/>
                <a:cs typeface="Tahoma" panose="020B0604030504040204" pitchFamily="34" charset="0"/>
              </a:rPr>
              <a:t>Outcome 4: Enhanced disaster risk management investments to facilitate climate adaptation and community resilience</a:t>
            </a:r>
          </a:p>
          <a:p>
            <a:r>
              <a:rPr lang="en-US" sz="2400" dirty="0">
                <a:latin typeface="Tahoma" panose="020B0604030504040204" pitchFamily="34" charset="0"/>
                <a:ea typeface="Tahoma" panose="020B0604030504040204" pitchFamily="34" charset="0"/>
                <a:cs typeface="Tahoma" panose="020B0604030504040204" pitchFamily="34" charset="0"/>
              </a:rPr>
              <a:t>Outcome 5: Strengthened regional and national disaster recovery interventions (building back better)</a:t>
            </a:r>
          </a:p>
        </p:txBody>
      </p:sp>
      <p:pic>
        <p:nvPicPr>
          <p:cNvPr id="6" name="Content Placeholder 3">
            <a:extLst>
              <a:ext uri="{FF2B5EF4-FFF2-40B4-BE49-F238E27FC236}">
                <a16:creationId xmlns:a16="http://schemas.microsoft.com/office/drawing/2014/main" id="{9CBA0747-AC05-D6B4-602E-A6ED262ADA7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77220" y="2469320"/>
            <a:ext cx="1800000" cy="2562280"/>
          </a:xfrm>
          <a:prstGeom prst="rect">
            <a:avLst/>
          </a:prstGeom>
        </p:spPr>
      </p:pic>
    </p:spTree>
    <p:extLst>
      <p:ext uri="{BB962C8B-B14F-4D97-AF65-F5344CB8AC3E}">
        <p14:creationId xmlns:p14="http://schemas.microsoft.com/office/powerpoint/2010/main" val="2057934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D2B2F-FED9-FCCE-067A-43E3E739CB1D}"/>
              </a:ext>
            </a:extLst>
          </p:cNvPr>
          <p:cNvSpPr>
            <a:spLocks noGrp="1"/>
          </p:cNvSpPr>
          <p:nvPr>
            <p:ph type="title"/>
          </p:nvPr>
        </p:nvSpPr>
        <p:spPr>
          <a:xfrm>
            <a:off x="1020724" y="558210"/>
            <a:ext cx="10333075" cy="653074"/>
          </a:xfrm>
        </p:spPr>
        <p:txBody>
          <a:bodyPr>
            <a:normAutofit/>
          </a:bodyPr>
          <a:lstStyle/>
          <a:p>
            <a:r>
              <a:rPr lang="en-US" sz="2400" b="0" kern="100" dirty="0">
                <a:solidFill>
                  <a:srgbClr val="002060"/>
                </a:solidFill>
                <a:effectLst/>
                <a:latin typeface="Tahoma" panose="020B0604030504040204" pitchFamily="34" charset="0"/>
                <a:ea typeface="Aptos" panose="020B0004020202020204" pitchFamily="34" charset="0"/>
              </a:rPr>
              <a:t>Non-State Actors Engagement Mechanism</a:t>
            </a:r>
            <a:endParaRPr lang="en-US" sz="2400" b="0" dirty="0">
              <a:solidFill>
                <a:srgbClr val="002060"/>
              </a:solidFill>
            </a:endParaRPr>
          </a:p>
        </p:txBody>
      </p:sp>
      <p:sp>
        <p:nvSpPr>
          <p:cNvPr id="3" name="Content Placeholder 2">
            <a:extLst>
              <a:ext uri="{FF2B5EF4-FFF2-40B4-BE49-F238E27FC236}">
                <a16:creationId xmlns:a16="http://schemas.microsoft.com/office/drawing/2014/main" id="{C83A59D0-116D-86D4-0883-1C9150AD5D36}"/>
              </a:ext>
            </a:extLst>
          </p:cNvPr>
          <p:cNvSpPr>
            <a:spLocks noGrp="1"/>
          </p:cNvSpPr>
          <p:nvPr>
            <p:ph idx="1"/>
          </p:nvPr>
        </p:nvSpPr>
        <p:spPr>
          <a:xfrm>
            <a:off x="1020726" y="1365662"/>
            <a:ext cx="10333074" cy="4551358"/>
          </a:xfrm>
        </p:spPr>
        <p:txBody>
          <a:bodyPr>
            <a:normAutofit lnSpcReduction="10000"/>
          </a:bodyPr>
          <a:lstStyle/>
          <a:p>
            <a:pPr marL="285750" indent="-285750" algn="just">
              <a:lnSpc>
                <a:spcPct val="115000"/>
              </a:lnSpc>
              <a:spcAft>
                <a:spcPts val="800"/>
              </a:spcAft>
              <a:buFontTx/>
              <a:buChar char="-"/>
            </a:pPr>
            <a:r>
              <a:rPr lang="en-GB" sz="1800" b="0" kern="100" dirty="0">
                <a:effectLst/>
                <a:latin typeface="Tahoma" panose="020B0604030504040204" pitchFamily="34" charset="0"/>
                <a:ea typeface="Aptos" panose="020B0004020202020204" pitchFamily="34" charset="0"/>
              </a:rPr>
              <a:t>To achieve the objectives of SADC’s Vision 2050, SADC recognises the importance of involving the private sector, governments, and the non-state sector in the implementation of SADC programmes and projects. </a:t>
            </a:r>
          </a:p>
          <a:p>
            <a:pPr marL="285750" indent="-285750" algn="just">
              <a:lnSpc>
                <a:spcPct val="115000"/>
              </a:lnSpc>
              <a:spcAft>
                <a:spcPts val="800"/>
              </a:spcAft>
              <a:buFontTx/>
              <a:buChar char="-"/>
            </a:pPr>
            <a:r>
              <a:rPr lang="en-GB" sz="1800" b="0" kern="100" dirty="0">
                <a:effectLst/>
                <a:latin typeface="Tahoma" panose="020B0604030504040204" pitchFamily="34" charset="0"/>
                <a:ea typeface="Aptos" panose="020B0004020202020204" pitchFamily="34" charset="0"/>
              </a:rPr>
              <a:t>Article 16A of the SADC Treaty provides for the inclusion of NSAs in SADC National Committees as one of the key platforms for gathering citizens’ inputs into the SADC regional agenda.</a:t>
            </a:r>
          </a:p>
          <a:p>
            <a:pPr marL="285750" indent="-285750" algn="just">
              <a:lnSpc>
                <a:spcPct val="115000"/>
              </a:lnSpc>
              <a:spcAft>
                <a:spcPts val="800"/>
              </a:spcAft>
              <a:buFontTx/>
              <a:buChar char="-"/>
            </a:pPr>
            <a:r>
              <a:rPr lang="en-GB" sz="1800" b="0" kern="100" dirty="0">
                <a:effectLst/>
                <a:latin typeface="Tahoma" panose="020B0604030504040204" pitchFamily="34" charset="0"/>
                <a:ea typeface="Aptos" panose="020B0004020202020204" pitchFamily="34" charset="0"/>
              </a:rPr>
              <a:t>The establishment of the SADC Business Council paves the way for the formalisation of the Non-State Actors Forum to facilitate the effective inclusion and participation of Non-State Actors in regional programmes. The Business Council and the NSA Forum serve as essential foundations for ensuring that all three sectors contribute to the development of the region.</a:t>
            </a:r>
          </a:p>
          <a:p>
            <a:pPr marL="285750" indent="-285750" algn="just">
              <a:lnSpc>
                <a:spcPct val="115000"/>
              </a:lnSpc>
              <a:spcAft>
                <a:spcPts val="800"/>
              </a:spcAft>
              <a:buFontTx/>
              <a:buChar char="-"/>
            </a:pPr>
            <a:r>
              <a:rPr lang="en-GB" sz="1800" b="0" kern="100" dirty="0">
                <a:effectLst/>
                <a:latin typeface="Tahoma" panose="020B0604030504040204" pitchFamily="34" charset="0"/>
                <a:ea typeface="Aptos" panose="020B0004020202020204" pitchFamily="34" charset="0"/>
              </a:rPr>
              <a:t>In line with the August 2022 SADC Council Decision on the approval of the SADC Mechanism for Engagement with Non-State Actors, Accreditation Guidelines have been prepared to facilitate the participation of NSAs in SADC processes in support of SADC’s integration agenda.</a:t>
            </a:r>
            <a:endParaRPr lang="en-ZA" sz="1800" b="0" kern="100" dirty="0">
              <a:effectLst/>
              <a:latin typeface="Tahoma" panose="020B0604030504040204" pitchFamily="34" charset="0"/>
              <a:ea typeface="Aptos" panose="020B0004020202020204" pitchFamily="34" charset="0"/>
            </a:endParaRPr>
          </a:p>
          <a:p>
            <a:endParaRPr lang="en-US" dirty="0"/>
          </a:p>
        </p:txBody>
      </p:sp>
    </p:spTree>
    <p:extLst>
      <p:ext uri="{BB962C8B-B14F-4D97-AF65-F5344CB8AC3E}">
        <p14:creationId xmlns:p14="http://schemas.microsoft.com/office/powerpoint/2010/main" val="641093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ABAC1-868E-B1A4-E39E-A43B8BEEAD45}"/>
              </a:ext>
            </a:extLst>
          </p:cNvPr>
          <p:cNvSpPr>
            <a:spLocks noGrp="1"/>
          </p:cNvSpPr>
          <p:nvPr>
            <p:ph type="title"/>
          </p:nvPr>
        </p:nvSpPr>
        <p:spPr>
          <a:xfrm>
            <a:off x="1020724" y="558210"/>
            <a:ext cx="10333075" cy="902456"/>
          </a:xfrm>
        </p:spPr>
        <p:txBody>
          <a:bodyPr>
            <a:noAutofit/>
          </a:bodyPr>
          <a:lstStyle/>
          <a:p>
            <a:r>
              <a:rPr lang="en-ZA" sz="2800" b="0" dirty="0">
                <a:solidFill>
                  <a:srgbClr val="002060"/>
                </a:solidFill>
                <a:effectLst/>
                <a:latin typeface="Tahoma" panose="020B0604030504040204" pitchFamily="34" charset="0"/>
                <a:ea typeface="Times New Roman" panose="02020603050405020304" pitchFamily="18" charset="0"/>
              </a:rPr>
              <a:t>Holding member states accountable and promoting engagement with non-state actors (NSAs)</a:t>
            </a:r>
            <a:endParaRPr lang="en-US" sz="2800" b="0" dirty="0">
              <a:solidFill>
                <a:srgbClr val="002060"/>
              </a:solidFill>
            </a:endParaRPr>
          </a:p>
        </p:txBody>
      </p:sp>
      <p:sp>
        <p:nvSpPr>
          <p:cNvPr id="3" name="Content Placeholder 2">
            <a:extLst>
              <a:ext uri="{FF2B5EF4-FFF2-40B4-BE49-F238E27FC236}">
                <a16:creationId xmlns:a16="http://schemas.microsoft.com/office/drawing/2014/main" id="{3F86D57C-F196-0AC5-C078-C3821CFF2F5D}"/>
              </a:ext>
            </a:extLst>
          </p:cNvPr>
          <p:cNvSpPr>
            <a:spLocks noGrp="1"/>
          </p:cNvSpPr>
          <p:nvPr>
            <p:ph idx="1"/>
          </p:nvPr>
        </p:nvSpPr>
        <p:spPr>
          <a:xfrm>
            <a:off x="1020726" y="1626919"/>
            <a:ext cx="10333074" cy="4290101"/>
          </a:xfrm>
        </p:spPr>
        <p:txBody>
          <a:bodyPr>
            <a:normAutofit lnSpcReduction="10000"/>
          </a:bodyPr>
          <a:lstStyle/>
          <a:p>
            <a:pPr marL="285750" indent="-285750" algn="just">
              <a:spcAft>
                <a:spcPts val="800"/>
              </a:spcAft>
              <a:buFontTx/>
              <a:buChar char="-"/>
            </a:pPr>
            <a:r>
              <a:rPr lang="en-ZA" sz="1800" b="0" dirty="0">
                <a:effectLst/>
                <a:latin typeface="Tahoma" panose="020B0604030504040204" pitchFamily="34" charset="0"/>
                <a:ea typeface="Times New Roman" panose="02020603050405020304" pitchFamily="18" charset="0"/>
              </a:rPr>
              <a:t>Since 2021, a group of regional civil society organizations has been jointly organizing regional dialogues to monitor and discuss the implementation of the RISDP 2020-2030. </a:t>
            </a:r>
          </a:p>
          <a:p>
            <a:pPr marL="285750" indent="-285750" algn="just">
              <a:spcAft>
                <a:spcPts val="800"/>
              </a:spcAft>
              <a:buFontTx/>
              <a:buChar char="-"/>
            </a:pPr>
            <a:r>
              <a:rPr lang="en-ZA" sz="1800" b="0" dirty="0">
                <a:effectLst/>
                <a:latin typeface="Tahoma" panose="020B0604030504040204" pitchFamily="34" charset="0"/>
                <a:ea typeface="Times New Roman" panose="02020603050405020304" pitchFamily="18" charset="0"/>
              </a:rPr>
              <a:t>The first virtual event in June 2021 aimed to raise awareness about the RISDP 2020-2030 and provided an opportunity for Non-State Actors (NSAs) to exchange ideas and formulate recommendations. </a:t>
            </a:r>
          </a:p>
          <a:p>
            <a:pPr marL="285750" indent="-285750" algn="just">
              <a:spcAft>
                <a:spcPts val="800"/>
              </a:spcAft>
              <a:buFontTx/>
              <a:buChar char="-"/>
            </a:pPr>
            <a:r>
              <a:rPr lang="en-ZA" sz="1800" b="0" dirty="0">
                <a:effectLst/>
                <a:latin typeface="Tahoma" panose="020B0604030504040204" pitchFamily="34" charset="0"/>
                <a:ea typeface="Times New Roman" panose="02020603050405020304" pitchFamily="18" charset="0"/>
              </a:rPr>
              <a:t>In 2022 and 2023, an increasing number of co-conveners organized hybrid events (in-person and virtual) to emphasize the importance of socially accountable public resource generation and management in SADC’s development. </a:t>
            </a:r>
          </a:p>
          <a:p>
            <a:pPr marL="285750" indent="-285750" algn="just">
              <a:spcAft>
                <a:spcPts val="800"/>
              </a:spcAft>
              <a:buFontTx/>
              <a:buChar char="-"/>
            </a:pPr>
            <a:r>
              <a:rPr lang="en-ZA" sz="1800" b="0" dirty="0">
                <a:effectLst/>
                <a:latin typeface="Tahoma" panose="020B0604030504040204" pitchFamily="34" charset="0"/>
                <a:ea typeface="Times New Roman" panose="02020603050405020304" pitchFamily="18" charset="0"/>
              </a:rPr>
              <a:t>This has led to heightened NSA consultation by SADC structures in participating countries, the approval of the SADC Regional NSA Engagement Mechanism, and the development of a SADC PF Scorecard to assess the alignment of legislation with the PFM Model Law.</a:t>
            </a:r>
          </a:p>
          <a:p>
            <a:pPr marL="285750" indent="-285750" algn="just">
              <a:spcAft>
                <a:spcPts val="800"/>
              </a:spcAft>
              <a:buFontTx/>
              <a:buChar char="-"/>
            </a:pPr>
            <a:r>
              <a:rPr lang="en-ZA" sz="1800" b="0" dirty="0">
                <a:solidFill>
                  <a:srgbClr val="000000"/>
                </a:solidFill>
                <a:effectLst/>
                <a:latin typeface="Tahoma" panose="020B0604030504040204" pitchFamily="34" charset="0"/>
                <a:ea typeface="Times New Roman" panose="02020603050405020304" pitchFamily="18" charset="0"/>
              </a:rPr>
              <a:t>The Dialogue is being held alongside the SADC Council of Ministers (13-14 August) and the SADC Summit (17-18 August), as well as the launch of the NSA accreditation process and NSA Forum (11-12 August).</a:t>
            </a:r>
            <a:r>
              <a:rPr lang="en-ZA" sz="1800" b="0" dirty="0">
                <a:solidFill>
                  <a:srgbClr val="000000"/>
                </a:solidFill>
                <a:effectLst/>
                <a:latin typeface="Aptos" panose="020B0004020202020204" pitchFamily="34" charset="0"/>
                <a:ea typeface="Times New Roman" panose="02020603050405020304" pitchFamily="18" charset="0"/>
              </a:rPr>
              <a:t> </a:t>
            </a:r>
            <a:endParaRPr lang="en-US" dirty="0"/>
          </a:p>
        </p:txBody>
      </p:sp>
    </p:spTree>
    <p:extLst>
      <p:ext uri="{BB962C8B-B14F-4D97-AF65-F5344CB8AC3E}">
        <p14:creationId xmlns:p14="http://schemas.microsoft.com/office/powerpoint/2010/main" val="2031835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92BE7-7552-0A14-A58E-6E253F103C24}"/>
              </a:ext>
            </a:extLst>
          </p:cNvPr>
          <p:cNvSpPr>
            <a:spLocks noGrp="1"/>
          </p:cNvSpPr>
          <p:nvPr>
            <p:ph type="title"/>
          </p:nvPr>
        </p:nvSpPr>
        <p:spPr>
          <a:xfrm>
            <a:off x="838200" y="249012"/>
            <a:ext cx="11064498" cy="1056458"/>
          </a:xfrm>
        </p:spPr>
        <p:txBody>
          <a:bodyPr>
            <a:noAutofit/>
          </a:bodyPr>
          <a:lstStyle/>
          <a:p>
            <a:r>
              <a:rPr lang="en-ZA" sz="3600" dirty="0">
                <a:latin typeface="Tahoma" panose="020B0604030504040204" pitchFamily="34" charset="0"/>
                <a:ea typeface="Tahoma" panose="020B0604030504040204" pitchFamily="34" charset="0"/>
                <a:cs typeface="Tahoma" panose="020B0604030504040204" pitchFamily="34" charset="0"/>
              </a:rPr>
              <a:t>RISDP Action Plan for NSAs-</a:t>
            </a:r>
            <a:r>
              <a:rPr lang="en-GB" sz="3600" kern="100" dirty="0">
                <a:latin typeface="Tahoma" panose="020B0604030504040204" pitchFamily="34" charset="0"/>
                <a:ea typeface="Tahoma" panose="020B0604030504040204" pitchFamily="34" charset="0"/>
                <a:cs typeface="Tahoma" panose="020B0604030504040204" pitchFamily="34" charset="0"/>
              </a:rPr>
              <a:t> Gender/Women’s Rights/GBV and Youth</a:t>
            </a:r>
            <a:br>
              <a:rPr lang="en-ZA" sz="3600" kern="100" dirty="0">
                <a:effectLst/>
                <a:latin typeface="Tahoma" panose="020B0604030504040204" pitchFamily="34" charset="0"/>
                <a:ea typeface="Tahoma" panose="020B0604030504040204" pitchFamily="34" charset="0"/>
                <a:cs typeface="Tahoma" panose="020B0604030504040204" pitchFamily="34" charset="0"/>
              </a:rPr>
            </a:br>
            <a:endParaRPr lang="en-US" sz="36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Table 5">
            <a:extLst>
              <a:ext uri="{FF2B5EF4-FFF2-40B4-BE49-F238E27FC236}">
                <a16:creationId xmlns:a16="http://schemas.microsoft.com/office/drawing/2014/main" id="{71BA09B8-3594-A44A-ECD6-22821E8555F0}"/>
              </a:ext>
            </a:extLst>
          </p:cNvPr>
          <p:cNvGraphicFramePr>
            <a:graphicFrameLocks noGrp="1"/>
          </p:cNvGraphicFramePr>
          <p:nvPr>
            <p:extLst>
              <p:ext uri="{D42A27DB-BD31-4B8C-83A1-F6EECF244321}">
                <p14:modId xmlns:p14="http://schemas.microsoft.com/office/powerpoint/2010/main" val="3268658447"/>
              </p:ext>
            </p:extLst>
          </p:nvPr>
        </p:nvGraphicFramePr>
        <p:xfrm>
          <a:off x="442685" y="1305469"/>
          <a:ext cx="11306629" cy="5303520"/>
        </p:xfrm>
        <a:graphic>
          <a:graphicData uri="http://schemas.openxmlformats.org/drawingml/2006/table">
            <a:tbl>
              <a:tblPr bandRow="1">
                <a:tableStyleId>{7DF18680-E054-41AD-8BC1-D1AEF772440D}</a:tableStyleId>
              </a:tblPr>
              <a:tblGrid>
                <a:gridCol w="5007823">
                  <a:extLst>
                    <a:ext uri="{9D8B030D-6E8A-4147-A177-3AD203B41FA5}">
                      <a16:colId xmlns:a16="http://schemas.microsoft.com/office/drawing/2014/main" val="4138988355"/>
                    </a:ext>
                  </a:extLst>
                </a:gridCol>
                <a:gridCol w="6298806">
                  <a:extLst>
                    <a:ext uri="{9D8B030D-6E8A-4147-A177-3AD203B41FA5}">
                      <a16:colId xmlns:a16="http://schemas.microsoft.com/office/drawing/2014/main" val="1791669924"/>
                    </a:ext>
                  </a:extLst>
                </a:gridCol>
              </a:tblGrid>
              <a:tr h="458742">
                <a:tc>
                  <a:txBody>
                    <a:bodyPr/>
                    <a:lstStyle/>
                    <a:p>
                      <a:pPr algn="just">
                        <a:lnSpc>
                          <a:spcPct val="115000"/>
                        </a:lnSpc>
                        <a:spcAft>
                          <a:spcPts val="800"/>
                        </a:spcAft>
                        <a:buNone/>
                      </a:pPr>
                      <a:r>
                        <a:rPr lang="en-GB" sz="1600" kern="100" dirty="0">
                          <a:effectLst/>
                          <a:latin typeface="Tahoma" panose="020B0604030504040204" pitchFamily="34" charset="0"/>
                          <a:ea typeface="Tahoma" panose="020B0604030504040204" pitchFamily="34" charset="0"/>
                          <a:cs typeface="Tahoma" panose="020B0604030504040204" pitchFamily="34" charset="0"/>
                        </a:rPr>
                        <a:t>Alignment of Gender Key Performance Indicators in the RISDP</a:t>
                      </a:r>
                      <a:endParaRPr lang="en-ZA" sz="16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15000"/>
                        </a:lnSpc>
                        <a:spcAft>
                          <a:spcPts val="800"/>
                        </a:spcAft>
                        <a:buNone/>
                      </a:pPr>
                      <a:r>
                        <a:rPr lang="en-GB" sz="1600" kern="100" dirty="0">
                          <a:effectLst/>
                          <a:latin typeface="Tahoma" panose="020B0604030504040204" pitchFamily="34" charset="0"/>
                          <a:ea typeface="Tahoma" panose="020B0604030504040204" pitchFamily="34" charset="0"/>
                          <a:cs typeface="Tahoma" panose="020B0604030504040204" pitchFamily="34" charset="0"/>
                        </a:rPr>
                        <a:t>SADC Secretariat and NSAs to discuss the Revised Gender KPIs </a:t>
                      </a:r>
                      <a:endParaRPr lang="en-ZA" sz="16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911220005"/>
                  </a:ext>
                </a:extLst>
              </a:tr>
              <a:tr h="1317663">
                <a:tc>
                  <a:txBody>
                    <a:bodyPr/>
                    <a:lstStyle/>
                    <a:p>
                      <a:pPr algn="just">
                        <a:lnSpc>
                          <a:spcPct val="115000"/>
                        </a:lnSpc>
                        <a:spcAft>
                          <a:spcPts val="800"/>
                        </a:spcAft>
                        <a:buNone/>
                      </a:pPr>
                      <a:r>
                        <a:rPr lang="en-GB" sz="1600" kern="100" dirty="0">
                          <a:effectLst/>
                          <a:latin typeface="Tahoma" panose="020B0604030504040204" pitchFamily="34" charset="0"/>
                          <a:ea typeface="Tahoma" panose="020B0604030504040204" pitchFamily="34" charset="0"/>
                          <a:cs typeface="Tahoma" panose="020B0604030504040204" pitchFamily="34" charset="0"/>
                        </a:rPr>
                        <a:t>Analysing the domestication of the Model Law on GBV in SADC countries </a:t>
                      </a:r>
                      <a:endParaRPr lang="en-ZA" sz="16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15000"/>
                        </a:lnSpc>
                        <a:spcAft>
                          <a:spcPts val="800"/>
                        </a:spcAft>
                        <a:buNone/>
                      </a:pPr>
                      <a:r>
                        <a:rPr lang="en-GB" sz="1600" kern="100" dirty="0">
                          <a:effectLst/>
                          <a:latin typeface="Tahoma" panose="020B0604030504040204" pitchFamily="34" charset="0"/>
                          <a:ea typeface="Tahoma" panose="020B0604030504040204" pitchFamily="34" charset="0"/>
                          <a:cs typeface="Tahoma" panose="020B0604030504040204" pitchFamily="34" charset="0"/>
                        </a:rPr>
                        <a:t>NSAs working with SADC to build effective implementation tools for the measures proposed in the GBV Model Law.</a:t>
                      </a:r>
                      <a:endParaRPr lang="en-ZA" sz="1600" kern="1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15000"/>
                        </a:lnSpc>
                        <a:spcAft>
                          <a:spcPts val="800"/>
                        </a:spcAft>
                        <a:buNone/>
                      </a:pPr>
                      <a:r>
                        <a:rPr lang="en-GB" sz="1600" kern="100" dirty="0">
                          <a:effectLst/>
                          <a:latin typeface="Tahoma" panose="020B0604030504040204" pitchFamily="34" charset="0"/>
                          <a:ea typeface="Tahoma" panose="020B0604030504040204" pitchFamily="34" charset="0"/>
                          <a:cs typeface="Tahoma" panose="020B0604030504040204" pitchFamily="34" charset="0"/>
                        </a:rPr>
                        <a:t>The GBV Model Law endeavours to deal with both substantive issues and subsidiary matters to guide SADC MS on the extent of the law to be enacted by National Legislatures.</a:t>
                      </a:r>
                      <a:endParaRPr lang="en-ZA" sz="16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461148689"/>
                  </a:ext>
                </a:extLst>
              </a:tr>
              <a:tr h="463038">
                <a:tc>
                  <a:txBody>
                    <a:bodyPr/>
                    <a:lstStyle/>
                    <a:p>
                      <a:pPr algn="just">
                        <a:lnSpc>
                          <a:spcPct val="115000"/>
                        </a:lnSpc>
                        <a:spcAft>
                          <a:spcPts val="800"/>
                        </a:spcAft>
                        <a:buNone/>
                      </a:pPr>
                      <a:r>
                        <a:rPr lang="en-GB" sz="1600" kern="100">
                          <a:effectLst/>
                          <a:latin typeface="Tahoma" panose="020B0604030504040204" pitchFamily="34" charset="0"/>
                          <a:ea typeface="Tahoma" panose="020B0604030504040204" pitchFamily="34" charset="0"/>
                          <a:cs typeface="Tahoma" panose="020B0604030504040204" pitchFamily="34" charset="0"/>
                        </a:rPr>
                        <a:t>Regional Strategy for Addressing Gender-Based Violence to ensure compliance </a:t>
                      </a:r>
                      <a:endParaRPr lang="en-ZA" sz="16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15000"/>
                        </a:lnSpc>
                        <a:spcAft>
                          <a:spcPts val="800"/>
                        </a:spcAft>
                        <a:buNone/>
                      </a:pPr>
                      <a:r>
                        <a:rPr lang="en-GB" sz="1600" kern="100" dirty="0">
                          <a:effectLst/>
                          <a:latin typeface="Tahoma" panose="020B0604030504040204" pitchFamily="34" charset="0"/>
                          <a:ea typeface="Tahoma" panose="020B0604030504040204" pitchFamily="34" charset="0"/>
                          <a:cs typeface="Tahoma" panose="020B0604030504040204" pitchFamily="34" charset="0"/>
                        </a:rPr>
                        <a:t>Tracking of SADC GBV scorecards</a:t>
                      </a:r>
                      <a:endParaRPr lang="en-ZA" sz="16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827855247"/>
                  </a:ext>
                </a:extLst>
              </a:tr>
              <a:tr h="224296">
                <a:tc>
                  <a:txBody>
                    <a:bodyPr/>
                    <a:lstStyle/>
                    <a:p>
                      <a:pPr algn="just">
                        <a:lnSpc>
                          <a:spcPct val="115000"/>
                        </a:lnSpc>
                        <a:spcAft>
                          <a:spcPts val="800"/>
                        </a:spcAft>
                        <a:buNone/>
                      </a:pPr>
                      <a:r>
                        <a:rPr lang="en-GB" sz="1600" kern="100">
                          <a:effectLst/>
                          <a:latin typeface="Tahoma" panose="020B0604030504040204" pitchFamily="34" charset="0"/>
                          <a:ea typeface="Tahoma" panose="020B0604030504040204" pitchFamily="34" charset="0"/>
                          <a:cs typeface="Tahoma" panose="020B0604030504040204" pitchFamily="34" charset="0"/>
                        </a:rPr>
                        <a:t>SRHR / Health</a:t>
                      </a:r>
                      <a:endParaRPr lang="en-ZA" sz="16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15000"/>
                        </a:lnSpc>
                        <a:spcAft>
                          <a:spcPts val="800"/>
                        </a:spcAft>
                        <a:buNone/>
                      </a:pPr>
                      <a:r>
                        <a:rPr lang="en-GB" sz="1600" kern="100">
                          <a:effectLst/>
                          <a:latin typeface="Tahoma" panose="020B0604030504040204" pitchFamily="34" charset="0"/>
                          <a:ea typeface="Tahoma" panose="020B0604030504040204" pitchFamily="34" charset="0"/>
                          <a:cs typeface="Tahoma" panose="020B0604030504040204" pitchFamily="34" charset="0"/>
                        </a:rPr>
                        <a:t> </a:t>
                      </a:r>
                      <a:endParaRPr lang="en-ZA" sz="16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669518911"/>
                  </a:ext>
                </a:extLst>
              </a:tr>
              <a:tr h="840180">
                <a:tc>
                  <a:txBody>
                    <a:bodyPr/>
                    <a:lstStyle/>
                    <a:p>
                      <a:pPr algn="just">
                        <a:lnSpc>
                          <a:spcPct val="115000"/>
                        </a:lnSpc>
                        <a:spcAft>
                          <a:spcPts val="800"/>
                        </a:spcAft>
                        <a:buNone/>
                      </a:pPr>
                      <a:r>
                        <a:rPr lang="en-GB" sz="1600" kern="100" dirty="0">
                          <a:effectLst/>
                          <a:latin typeface="Tahoma" panose="020B0604030504040204" pitchFamily="34" charset="0"/>
                          <a:ea typeface="Tahoma" panose="020B0604030504040204" pitchFamily="34" charset="0"/>
                          <a:cs typeface="Tahoma" panose="020B0604030504040204" pitchFamily="34" charset="0"/>
                        </a:rPr>
                        <a:t>Monitor implementation and reporting on the SRHR Strategy and Scorecard and Regional SRHR commitments </a:t>
                      </a:r>
                      <a:endParaRPr lang="en-ZA" sz="16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15000"/>
                        </a:lnSpc>
                        <a:spcAft>
                          <a:spcPts val="800"/>
                        </a:spcAft>
                        <a:buNone/>
                      </a:pPr>
                      <a:r>
                        <a:rPr lang="en-GB" sz="1600" kern="100">
                          <a:effectLst/>
                          <a:latin typeface="Tahoma" panose="020B0604030504040204" pitchFamily="34" charset="0"/>
                          <a:ea typeface="Tahoma" panose="020B0604030504040204" pitchFamily="34" charset="0"/>
                          <a:cs typeface="Tahoma" panose="020B0604030504040204" pitchFamily="34" charset="0"/>
                        </a:rPr>
                        <a:t>Participate in regional and national reporting processes on the scorecard and share findings from the regional report.</a:t>
                      </a:r>
                      <a:endParaRPr lang="en-ZA" sz="1600" kern="100">
                        <a:effectLst/>
                        <a:latin typeface="Tahoma" panose="020B0604030504040204" pitchFamily="34" charset="0"/>
                        <a:ea typeface="Tahoma" panose="020B0604030504040204" pitchFamily="34" charset="0"/>
                        <a:cs typeface="Tahoma" panose="020B0604030504040204" pitchFamily="34" charset="0"/>
                      </a:endParaRPr>
                    </a:p>
                    <a:p>
                      <a:pPr algn="just">
                        <a:lnSpc>
                          <a:spcPct val="115000"/>
                        </a:lnSpc>
                        <a:spcAft>
                          <a:spcPts val="800"/>
                        </a:spcAft>
                        <a:buNone/>
                      </a:pPr>
                      <a:r>
                        <a:rPr lang="en-GB" sz="1600" kern="100">
                          <a:effectLst/>
                          <a:latin typeface="Tahoma" panose="020B0604030504040204" pitchFamily="34" charset="0"/>
                          <a:ea typeface="Tahoma" panose="020B0604030504040204" pitchFamily="34" charset="0"/>
                          <a:cs typeface="Tahoma" panose="020B0604030504040204" pitchFamily="34" charset="0"/>
                        </a:rPr>
                        <a:t>Generate national policy briefs (Zambia and Zimbabwe)</a:t>
                      </a:r>
                      <a:endParaRPr lang="en-ZA" sz="16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854832849"/>
                  </a:ext>
                </a:extLst>
              </a:tr>
              <a:tr h="224296">
                <a:tc>
                  <a:txBody>
                    <a:bodyPr/>
                    <a:lstStyle/>
                    <a:p>
                      <a:pPr algn="just">
                        <a:lnSpc>
                          <a:spcPct val="115000"/>
                        </a:lnSpc>
                        <a:spcAft>
                          <a:spcPts val="800"/>
                        </a:spcAft>
                        <a:buNone/>
                      </a:pPr>
                      <a:r>
                        <a:rPr lang="en-GB" sz="1600" kern="100">
                          <a:effectLst/>
                          <a:latin typeface="Tahoma" panose="020B0604030504040204" pitchFamily="34" charset="0"/>
                          <a:ea typeface="Tahoma" panose="020B0604030504040204" pitchFamily="34" charset="0"/>
                          <a:cs typeface="Tahoma" panose="020B0604030504040204" pitchFamily="34" charset="0"/>
                        </a:rPr>
                        <a:t>Youth empowerment</a:t>
                      </a:r>
                      <a:endParaRPr lang="en-ZA" sz="16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15000"/>
                        </a:lnSpc>
                        <a:spcAft>
                          <a:spcPts val="800"/>
                        </a:spcAft>
                        <a:buNone/>
                      </a:pPr>
                      <a:r>
                        <a:rPr lang="en-GB" sz="1600" kern="100">
                          <a:effectLst/>
                          <a:latin typeface="Tahoma" panose="020B0604030504040204" pitchFamily="34" charset="0"/>
                          <a:ea typeface="Tahoma" panose="020B0604030504040204" pitchFamily="34" charset="0"/>
                          <a:cs typeface="Tahoma" panose="020B0604030504040204" pitchFamily="34" charset="0"/>
                        </a:rPr>
                        <a:t> </a:t>
                      </a:r>
                      <a:endParaRPr lang="en-ZA" sz="16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597789766"/>
                  </a:ext>
                </a:extLst>
              </a:tr>
              <a:tr h="695268">
                <a:tc>
                  <a:txBody>
                    <a:bodyPr/>
                    <a:lstStyle/>
                    <a:p>
                      <a:pPr algn="just">
                        <a:lnSpc>
                          <a:spcPct val="115000"/>
                        </a:lnSpc>
                        <a:spcAft>
                          <a:spcPts val="800"/>
                        </a:spcAft>
                        <a:buNone/>
                      </a:pPr>
                      <a:r>
                        <a:rPr lang="en-GB" sz="1600" kern="100">
                          <a:effectLst/>
                          <a:latin typeface="Tahoma" panose="020B0604030504040204" pitchFamily="34" charset="0"/>
                          <a:ea typeface="Tahoma" panose="020B0604030504040204" pitchFamily="34" charset="0"/>
                          <a:cs typeface="Tahoma" panose="020B0604030504040204" pitchFamily="34" charset="0"/>
                        </a:rPr>
                        <a:t>Quota system for youth representation in key decision-making and governance platforms adopted and implemented</a:t>
                      </a:r>
                      <a:endParaRPr lang="en-ZA" sz="16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15000"/>
                        </a:lnSpc>
                        <a:spcAft>
                          <a:spcPts val="800"/>
                        </a:spcAft>
                        <a:buNone/>
                      </a:pPr>
                      <a:r>
                        <a:rPr lang="en-GB" sz="1600" kern="100">
                          <a:effectLst/>
                          <a:latin typeface="Tahoma" panose="020B0604030504040204" pitchFamily="34" charset="0"/>
                          <a:ea typeface="Tahoma" panose="020B0604030504040204" pitchFamily="34" charset="0"/>
                          <a:cs typeface="Tahoma" panose="020B0604030504040204" pitchFamily="34" charset="0"/>
                        </a:rPr>
                        <a:t>NSA engagement with the SADC Secretariat in the development and adoption of this quota</a:t>
                      </a:r>
                      <a:endParaRPr lang="en-ZA" sz="16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846667296"/>
                  </a:ext>
                </a:extLst>
              </a:tr>
              <a:tr h="463038">
                <a:tc>
                  <a:txBody>
                    <a:bodyPr/>
                    <a:lstStyle/>
                    <a:p>
                      <a:pPr algn="just">
                        <a:lnSpc>
                          <a:spcPct val="115000"/>
                        </a:lnSpc>
                        <a:spcAft>
                          <a:spcPts val="800"/>
                        </a:spcAft>
                        <a:buNone/>
                      </a:pPr>
                      <a:r>
                        <a:rPr lang="en-GB" sz="1600" kern="100" dirty="0">
                          <a:effectLst/>
                          <a:latin typeface="Tahoma" panose="020B0604030504040204" pitchFamily="34" charset="0"/>
                          <a:ea typeface="Tahoma" panose="020B0604030504040204" pitchFamily="34" charset="0"/>
                          <a:cs typeface="Tahoma" panose="020B0604030504040204" pitchFamily="34" charset="0"/>
                        </a:rPr>
                        <a:t>SADC Protocol on Youth was developed, and ratified with monitoring mechanisms in place </a:t>
                      </a:r>
                      <a:endParaRPr lang="en-ZA" sz="16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15000"/>
                        </a:lnSpc>
                        <a:spcAft>
                          <a:spcPts val="800"/>
                        </a:spcAft>
                        <a:buNone/>
                      </a:pPr>
                      <a:r>
                        <a:rPr lang="en-GB" sz="1600" kern="100" dirty="0">
                          <a:effectLst/>
                          <a:latin typeface="Tahoma" panose="020B0604030504040204" pitchFamily="34" charset="0"/>
                          <a:ea typeface="Tahoma" panose="020B0604030504040204" pitchFamily="34" charset="0"/>
                          <a:cs typeface="Tahoma" panose="020B0604030504040204" pitchFamily="34" charset="0"/>
                        </a:rPr>
                        <a:t>MS that have ratified and domesticated the SADC Youth Protocol by 2030</a:t>
                      </a:r>
                      <a:endParaRPr lang="en-ZA" sz="16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609991534"/>
                  </a:ext>
                </a:extLst>
              </a:tr>
            </a:tbl>
          </a:graphicData>
        </a:graphic>
      </p:graphicFrame>
    </p:spTree>
    <p:extLst>
      <p:ext uri="{BB962C8B-B14F-4D97-AF65-F5344CB8AC3E}">
        <p14:creationId xmlns:p14="http://schemas.microsoft.com/office/powerpoint/2010/main" val="1057363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22F96-D642-5C6B-9F13-9FCD71667D24}"/>
              </a:ext>
            </a:extLst>
          </p:cNvPr>
          <p:cNvSpPr>
            <a:spLocks noGrp="1"/>
          </p:cNvSpPr>
          <p:nvPr>
            <p:ph type="title"/>
          </p:nvPr>
        </p:nvSpPr>
        <p:spPr>
          <a:xfrm>
            <a:off x="838200" y="365126"/>
            <a:ext cx="9313190" cy="719755"/>
          </a:xfrm>
        </p:spPr>
        <p:txBody>
          <a:bodyPr>
            <a:normAutofit fontScale="90000"/>
          </a:bodyPr>
          <a:lstStyle/>
          <a:p>
            <a:br>
              <a:rPr lang="en-ZA" dirty="0">
                <a:latin typeface="Tahoma" panose="020B0604030504040204" pitchFamily="34" charset="0"/>
                <a:ea typeface="Tahoma" panose="020B0604030504040204" pitchFamily="34" charset="0"/>
                <a:cs typeface="Tahoma" panose="020B0604030504040204" pitchFamily="34" charset="0"/>
              </a:rPr>
            </a:br>
            <a:r>
              <a:rPr lang="en-ZA" dirty="0">
                <a:latin typeface="Tahoma" panose="020B0604030504040204" pitchFamily="34" charset="0"/>
                <a:ea typeface="Tahoma" panose="020B0604030504040204" pitchFamily="34" charset="0"/>
                <a:cs typeface="Tahoma" panose="020B0604030504040204" pitchFamily="34" charset="0"/>
              </a:rPr>
              <a:t>RISDP Action Plan for NSAs-</a:t>
            </a:r>
            <a:r>
              <a:rPr lang="en-GB" kern="100" dirty="0">
                <a:latin typeface="Tahoma" panose="020B0604030504040204" pitchFamily="34" charset="0"/>
                <a:ea typeface="Tahoma" panose="020B0604030504040204" pitchFamily="34" charset="0"/>
                <a:cs typeface="Tahoma" panose="020B0604030504040204" pitchFamily="34" charset="0"/>
              </a:rPr>
              <a:t> Climate Justice</a:t>
            </a:r>
            <a:br>
              <a:rPr lang="en-ZA" sz="5400" kern="100" dirty="0">
                <a:effectLst/>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able 3">
            <a:extLst>
              <a:ext uri="{FF2B5EF4-FFF2-40B4-BE49-F238E27FC236}">
                <a16:creationId xmlns:a16="http://schemas.microsoft.com/office/drawing/2014/main" id="{58CDA2B7-B8CC-27DA-591E-CFF74C345455}"/>
              </a:ext>
            </a:extLst>
          </p:cNvPr>
          <p:cNvGraphicFramePr>
            <a:graphicFrameLocks noGrp="1"/>
          </p:cNvGraphicFramePr>
          <p:nvPr>
            <p:extLst>
              <p:ext uri="{D42A27DB-BD31-4B8C-83A1-F6EECF244321}">
                <p14:modId xmlns:p14="http://schemas.microsoft.com/office/powerpoint/2010/main" val="2824778579"/>
              </p:ext>
            </p:extLst>
          </p:nvPr>
        </p:nvGraphicFramePr>
        <p:xfrm>
          <a:off x="723900" y="1928526"/>
          <a:ext cx="10744199" cy="4564348"/>
        </p:xfrm>
        <a:graphic>
          <a:graphicData uri="http://schemas.openxmlformats.org/drawingml/2006/table">
            <a:tbl>
              <a:tblPr bandRow="1">
                <a:tableStyleId>{7DF18680-E054-41AD-8BC1-D1AEF772440D}</a:tableStyleId>
              </a:tblPr>
              <a:tblGrid>
                <a:gridCol w="4758718">
                  <a:extLst>
                    <a:ext uri="{9D8B030D-6E8A-4147-A177-3AD203B41FA5}">
                      <a16:colId xmlns:a16="http://schemas.microsoft.com/office/drawing/2014/main" val="75110077"/>
                    </a:ext>
                  </a:extLst>
                </a:gridCol>
                <a:gridCol w="5985481">
                  <a:extLst>
                    <a:ext uri="{9D8B030D-6E8A-4147-A177-3AD203B41FA5}">
                      <a16:colId xmlns:a16="http://schemas.microsoft.com/office/drawing/2014/main" val="2432249734"/>
                    </a:ext>
                  </a:extLst>
                </a:gridCol>
              </a:tblGrid>
              <a:tr h="2006080">
                <a:tc>
                  <a:txBody>
                    <a:bodyPr/>
                    <a:lstStyle/>
                    <a:p>
                      <a:pPr algn="just">
                        <a:lnSpc>
                          <a:spcPct val="115000"/>
                        </a:lnSpc>
                        <a:spcAft>
                          <a:spcPts val="800"/>
                        </a:spcAft>
                        <a:buNone/>
                      </a:pPr>
                      <a:r>
                        <a:rPr lang="en-GB" sz="1800" kern="100" dirty="0">
                          <a:effectLst/>
                          <a:latin typeface="Tahoma" panose="020B0604030504040204" pitchFamily="34" charset="0"/>
                          <a:ea typeface="Tahoma" panose="020B0604030504040204" pitchFamily="34" charset="0"/>
                          <a:cs typeface="Tahoma" panose="020B0604030504040204" pitchFamily="34" charset="0"/>
                        </a:rPr>
                        <a:t>Anticipation of climate-related risks, planning and preparedness for disasters – Revision of Climate Change Strategy by 2027</a:t>
                      </a:r>
                      <a:endParaRPr lang="en-ZA" sz="18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15000"/>
                        </a:lnSpc>
                        <a:spcAft>
                          <a:spcPts val="800"/>
                        </a:spcAft>
                        <a:buNone/>
                      </a:pPr>
                      <a:r>
                        <a:rPr lang="en-GB" sz="1800" kern="100" dirty="0">
                          <a:effectLst/>
                          <a:latin typeface="Tahoma" panose="020B0604030504040204" pitchFamily="34" charset="0"/>
                          <a:ea typeface="Tahoma" panose="020B0604030504040204" pitchFamily="34" charset="0"/>
                          <a:cs typeface="Tahoma" panose="020B0604030504040204" pitchFamily="34" charset="0"/>
                        </a:rPr>
                        <a:t>NSAs to establish the status of climate change strategy</a:t>
                      </a:r>
                      <a:endParaRPr lang="en-ZA" sz="1800" kern="1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15000"/>
                        </a:lnSpc>
                        <a:spcAft>
                          <a:spcPts val="800"/>
                        </a:spcAft>
                        <a:buNone/>
                      </a:pPr>
                      <a:r>
                        <a:rPr lang="en-GB" sz="1800" kern="100" dirty="0">
                          <a:effectLst/>
                          <a:latin typeface="Tahoma" panose="020B0604030504040204" pitchFamily="34" charset="0"/>
                          <a:ea typeface="Tahoma" panose="020B0604030504040204" pitchFamily="34" charset="0"/>
                          <a:cs typeface="Tahoma" panose="020B0604030504040204" pitchFamily="34" charset="0"/>
                        </a:rPr>
                        <a:t>NSAs to engage the SADC Secretariat and MS on disaster and risk reduction (DRR) (in particular, development- humanitarian peace nexus, resilience and traditional knowledge)</a:t>
                      </a:r>
                      <a:endParaRPr lang="en-ZA" sz="18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949728262"/>
                  </a:ext>
                </a:extLst>
              </a:tr>
              <a:tr h="704953">
                <a:tc>
                  <a:txBody>
                    <a:bodyPr/>
                    <a:lstStyle/>
                    <a:p>
                      <a:pPr algn="just">
                        <a:lnSpc>
                          <a:spcPct val="115000"/>
                        </a:lnSpc>
                        <a:spcAft>
                          <a:spcPts val="800"/>
                        </a:spcAft>
                        <a:buNone/>
                      </a:pPr>
                      <a:r>
                        <a:rPr lang="en-GB" sz="1800" kern="100">
                          <a:effectLst/>
                          <a:latin typeface="Tahoma" panose="020B0604030504040204" pitchFamily="34" charset="0"/>
                          <a:ea typeface="Tahoma" panose="020B0604030504040204" pitchFamily="34" charset="0"/>
                          <a:cs typeface="Tahoma" panose="020B0604030504040204" pitchFamily="34" charset="0"/>
                        </a:rPr>
                        <a:t>Monitoring of enforcement of climate-related laws</a:t>
                      </a:r>
                      <a:endParaRPr lang="en-ZA" sz="18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15000"/>
                        </a:lnSpc>
                        <a:spcAft>
                          <a:spcPts val="800"/>
                        </a:spcAft>
                        <a:buNone/>
                      </a:pPr>
                      <a:r>
                        <a:rPr lang="en-GB" sz="1800" kern="100">
                          <a:effectLst/>
                          <a:latin typeface="Tahoma" panose="020B0604030504040204" pitchFamily="34" charset="0"/>
                          <a:ea typeface="Tahoma" panose="020B0604030504040204" pitchFamily="34" charset="0"/>
                          <a:cs typeface="Tahoma" panose="020B0604030504040204" pitchFamily="34" charset="0"/>
                        </a:rPr>
                        <a:t>Advocacy for the establishment of special courts and tribunals for climate-related laws.</a:t>
                      </a:r>
                      <a:endParaRPr lang="en-ZA" sz="18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668585665"/>
                  </a:ext>
                </a:extLst>
              </a:tr>
              <a:tr h="1853315">
                <a:tc>
                  <a:txBody>
                    <a:bodyPr/>
                    <a:lstStyle/>
                    <a:p>
                      <a:pPr algn="just">
                        <a:lnSpc>
                          <a:spcPct val="115000"/>
                        </a:lnSpc>
                        <a:spcAft>
                          <a:spcPts val="800"/>
                        </a:spcAft>
                        <a:buNone/>
                      </a:pPr>
                      <a:r>
                        <a:rPr lang="en-GB" sz="1800" kern="100">
                          <a:effectLst/>
                          <a:latin typeface="Tahoma" panose="020B0604030504040204" pitchFamily="34" charset="0"/>
                          <a:ea typeface="Tahoma" panose="020B0604030504040204" pitchFamily="34" charset="0"/>
                          <a:cs typeface="Tahoma" panose="020B0604030504040204" pitchFamily="34" charset="0"/>
                        </a:rPr>
                        <a:t>Development of a SADC PF Model Law on Climate Change </a:t>
                      </a:r>
                      <a:endParaRPr lang="en-ZA" sz="18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15000"/>
                        </a:lnSpc>
                        <a:spcAft>
                          <a:spcPts val="800"/>
                        </a:spcAft>
                        <a:buNone/>
                      </a:pPr>
                      <a:r>
                        <a:rPr lang="en-GB" sz="1800" kern="100" dirty="0">
                          <a:effectLst/>
                          <a:latin typeface="Tahoma" panose="020B0604030504040204" pitchFamily="34" charset="0"/>
                          <a:ea typeface="Tahoma" panose="020B0604030504040204" pitchFamily="34" charset="0"/>
                          <a:cs typeface="Tahoma" panose="020B0604030504040204" pitchFamily="34" charset="0"/>
                        </a:rPr>
                        <a:t>Alignment of Climate Laws in the region </a:t>
                      </a:r>
                      <a:endParaRPr lang="en-ZA" sz="1800" kern="1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15000"/>
                        </a:lnSpc>
                        <a:spcAft>
                          <a:spcPts val="800"/>
                        </a:spcAft>
                        <a:buNone/>
                      </a:pPr>
                      <a:r>
                        <a:rPr lang="en-GB" sz="1800" kern="100" dirty="0">
                          <a:effectLst/>
                          <a:latin typeface="Tahoma" panose="020B0604030504040204" pitchFamily="34" charset="0"/>
                          <a:ea typeface="Tahoma" panose="020B0604030504040204" pitchFamily="34" charset="0"/>
                          <a:cs typeface="Tahoma" panose="020B0604030504040204" pitchFamily="34" charset="0"/>
                        </a:rPr>
                        <a:t>Development of an ML on Climate Change </a:t>
                      </a:r>
                      <a:endParaRPr lang="en-ZA" sz="1800" kern="1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15000"/>
                        </a:lnSpc>
                        <a:spcAft>
                          <a:spcPts val="800"/>
                        </a:spcAft>
                        <a:buNone/>
                      </a:pPr>
                      <a:r>
                        <a:rPr lang="en-GB" sz="1800" kern="100" dirty="0">
                          <a:effectLst/>
                          <a:latin typeface="Tahoma" panose="020B0604030504040204" pitchFamily="34" charset="0"/>
                          <a:ea typeface="Tahoma" panose="020B0604030504040204" pitchFamily="34" charset="0"/>
                          <a:cs typeface="Tahoma" panose="020B0604030504040204" pitchFamily="34" charset="0"/>
                        </a:rPr>
                        <a:t>Policy Brief on energy inclusive of transition mineral extraction and renewable energy technologies transfer </a:t>
                      </a:r>
                      <a:endParaRPr lang="en-ZA" sz="18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590336755"/>
                  </a:ext>
                </a:extLst>
              </a:tr>
            </a:tbl>
          </a:graphicData>
        </a:graphic>
      </p:graphicFrame>
      <p:pic>
        <p:nvPicPr>
          <p:cNvPr id="5" name="Picture 4">
            <a:extLst>
              <a:ext uri="{FF2B5EF4-FFF2-40B4-BE49-F238E27FC236}">
                <a16:creationId xmlns:a16="http://schemas.microsoft.com/office/drawing/2014/main" id="{DFD0BB0B-3768-8C91-795B-618C1AB1BA0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27500" y="14795"/>
            <a:ext cx="1864500" cy="1800000"/>
          </a:xfrm>
          <a:prstGeom prst="rect">
            <a:avLst/>
          </a:prstGeom>
        </p:spPr>
      </p:pic>
    </p:spTree>
    <p:extLst>
      <p:ext uri="{BB962C8B-B14F-4D97-AF65-F5344CB8AC3E}">
        <p14:creationId xmlns:p14="http://schemas.microsoft.com/office/powerpoint/2010/main" val="2577929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E045B-9FAE-62E6-192F-2E1A4853E725}"/>
              </a:ext>
            </a:extLst>
          </p:cNvPr>
          <p:cNvSpPr>
            <a:spLocks noGrp="1"/>
          </p:cNvSpPr>
          <p:nvPr>
            <p:ph type="title"/>
          </p:nvPr>
        </p:nvSpPr>
        <p:spPr/>
        <p:txBody>
          <a:bodyPr/>
          <a:lstStyle/>
          <a:p>
            <a:r>
              <a:rPr lang="en-ZA" dirty="0">
                <a:latin typeface="Tahoma" panose="020B0604030504040204" pitchFamily="34" charset="0"/>
                <a:ea typeface="Tahoma" panose="020B0604030504040204" pitchFamily="34" charset="0"/>
                <a:cs typeface="Tahoma" panose="020B0604030504040204" pitchFamily="34" charset="0"/>
              </a:rPr>
              <a:t>RISDP Action Plan for NSA engagement</a:t>
            </a:r>
            <a:endParaRPr lang="en-US" dirty="0"/>
          </a:p>
        </p:txBody>
      </p:sp>
      <p:graphicFrame>
        <p:nvGraphicFramePr>
          <p:cNvPr id="4" name="Table 3">
            <a:extLst>
              <a:ext uri="{FF2B5EF4-FFF2-40B4-BE49-F238E27FC236}">
                <a16:creationId xmlns:a16="http://schemas.microsoft.com/office/drawing/2014/main" id="{AA69F945-96BC-A017-A2BC-869CC7DAC911}"/>
              </a:ext>
            </a:extLst>
          </p:cNvPr>
          <p:cNvGraphicFramePr>
            <a:graphicFrameLocks noGrp="1"/>
          </p:cNvGraphicFramePr>
          <p:nvPr>
            <p:extLst>
              <p:ext uri="{D42A27DB-BD31-4B8C-83A1-F6EECF244321}">
                <p14:modId xmlns:p14="http://schemas.microsoft.com/office/powerpoint/2010/main" val="3423947097"/>
              </p:ext>
            </p:extLst>
          </p:nvPr>
        </p:nvGraphicFramePr>
        <p:xfrm>
          <a:off x="838201" y="1799771"/>
          <a:ext cx="10816770" cy="4261466"/>
        </p:xfrm>
        <a:graphic>
          <a:graphicData uri="http://schemas.openxmlformats.org/drawingml/2006/table">
            <a:tbl>
              <a:tblPr bandRow="1">
                <a:tableStyleId>{7DF18680-E054-41AD-8BC1-D1AEF772440D}</a:tableStyleId>
              </a:tblPr>
              <a:tblGrid>
                <a:gridCol w="3966028">
                  <a:extLst>
                    <a:ext uri="{9D8B030D-6E8A-4147-A177-3AD203B41FA5}">
                      <a16:colId xmlns:a16="http://schemas.microsoft.com/office/drawing/2014/main" val="3081791507"/>
                    </a:ext>
                  </a:extLst>
                </a:gridCol>
                <a:gridCol w="6850742">
                  <a:extLst>
                    <a:ext uri="{9D8B030D-6E8A-4147-A177-3AD203B41FA5}">
                      <a16:colId xmlns:a16="http://schemas.microsoft.com/office/drawing/2014/main" val="3572489158"/>
                    </a:ext>
                  </a:extLst>
                </a:gridCol>
              </a:tblGrid>
              <a:tr h="1241098">
                <a:tc>
                  <a:txBody>
                    <a:bodyPr/>
                    <a:lstStyle/>
                    <a:p>
                      <a:pPr algn="just">
                        <a:lnSpc>
                          <a:spcPct val="115000"/>
                        </a:lnSpc>
                        <a:spcAft>
                          <a:spcPts val="800"/>
                        </a:spcAft>
                        <a:buNone/>
                      </a:pPr>
                      <a:r>
                        <a:rPr lang="en-GB" sz="1600" kern="100" dirty="0">
                          <a:effectLst/>
                          <a:latin typeface="Tahoma" panose="020B0604030504040204" pitchFamily="34" charset="0"/>
                          <a:ea typeface="Tahoma" panose="020B0604030504040204" pitchFamily="34" charset="0"/>
                          <a:cs typeface="Tahoma" panose="020B0604030504040204" pitchFamily="34" charset="0"/>
                        </a:rPr>
                        <a:t>Operationalisation of the SADC NSA Engagement Mechanism </a:t>
                      </a:r>
                      <a:endParaRPr lang="en-ZA" sz="16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15000"/>
                        </a:lnSpc>
                        <a:spcAft>
                          <a:spcPts val="800"/>
                        </a:spcAft>
                        <a:buNone/>
                      </a:pPr>
                      <a:r>
                        <a:rPr lang="en-GB" sz="1600" kern="100" dirty="0">
                          <a:effectLst/>
                          <a:latin typeface="Tahoma" panose="020B0604030504040204" pitchFamily="34" charset="0"/>
                          <a:ea typeface="Tahoma" panose="020B0604030504040204" pitchFamily="34" charset="0"/>
                          <a:cs typeface="Tahoma" panose="020B0604030504040204" pitchFamily="34" charset="0"/>
                        </a:rPr>
                        <a:t>Publication of the Mechanism on the SADC website;</a:t>
                      </a:r>
                      <a:endParaRPr lang="en-ZA" sz="1600" kern="1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15000"/>
                        </a:lnSpc>
                        <a:spcAft>
                          <a:spcPts val="800"/>
                        </a:spcAft>
                        <a:buNone/>
                      </a:pPr>
                      <a:r>
                        <a:rPr lang="en-GB" sz="1600" kern="100" dirty="0">
                          <a:effectLst/>
                          <a:latin typeface="Tahoma" panose="020B0604030504040204" pitchFamily="34" charset="0"/>
                          <a:ea typeface="Tahoma" panose="020B0604030504040204" pitchFamily="34" charset="0"/>
                          <a:cs typeface="Tahoma" panose="020B0604030504040204" pitchFamily="34" charset="0"/>
                        </a:rPr>
                        <a:t>NSAs to assess how they are organised at national levels and consider how to strengthen coordination; draft self-regulation parameters.</a:t>
                      </a:r>
                      <a:endParaRPr lang="en-ZA" sz="16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729329417"/>
                  </a:ext>
                </a:extLst>
              </a:tr>
              <a:tr h="1674930">
                <a:tc>
                  <a:txBody>
                    <a:bodyPr/>
                    <a:lstStyle/>
                    <a:p>
                      <a:pPr algn="just">
                        <a:lnSpc>
                          <a:spcPct val="115000"/>
                        </a:lnSpc>
                        <a:spcAft>
                          <a:spcPts val="800"/>
                        </a:spcAft>
                        <a:buNone/>
                      </a:pPr>
                      <a:r>
                        <a:rPr lang="en-GB" sz="1600" kern="100" dirty="0">
                          <a:effectLst/>
                          <a:latin typeface="Tahoma" panose="020B0604030504040204" pitchFamily="34" charset="0"/>
                          <a:ea typeface="Tahoma" panose="020B0604030504040204" pitchFamily="34" charset="0"/>
                          <a:cs typeface="Tahoma" panose="020B0604030504040204" pitchFamily="34" charset="0"/>
                        </a:rPr>
                        <a:t>Establishment/ strengthening of SNCs </a:t>
                      </a:r>
                      <a:endParaRPr lang="en-ZA" sz="16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15000"/>
                        </a:lnSpc>
                        <a:spcAft>
                          <a:spcPts val="800"/>
                        </a:spcAft>
                        <a:buNone/>
                      </a:pPr>
                      <a:r>
                        <a:rPr lang="en-GB" sz="1600" kern="100" dirty="0">
                          <a:effectLst/>
                          <a:latin typeface="Tahoma" panose="020B0604030504040204" pitchFamily="34" charset="0"/>
                          <a:ea typeface="Tahoma" panose="020B0604030504040204" pitchFamily="34" charset="0"/>
                          <a:cs typeface="Tahoma" panose="020B0604030504040204" pitchFamily="34" charset="0"/>
                        </a:rPr>
                        <a:t>NSAs to advocate for the establishment/strengthening/inclusivity of SNCs.</a:t>
                      </a:r>
                      <a:endParaRPr lang="en-ZA" sz="1600" kern="1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15000"/>
                        </a:lnSpc>
                        <a:spcAft>
                          <a:spcPts val="800"/>
                        </a:spcAft>
                        <a:buNone/>
                      </a:pPr>
                      <a:r>
                        <a:rPr lang="en-GB" sz="1600" kern="100" dirty="0">
                          <a:effectLst/>
                          <a:latin typeface="Tahoma" panose="020B0604030504040204" pitchFamily="34" charset="0"/>
                          <a:ea typeface="Tahoma" panose="020B0604030504040204" pitchFamily="34" charset="0"/>
                          <a:cs typeface="Tahoma" panose="020B0604030504040204" pitchFamily="34" charset="0"/>
                        </a:rPr>
                        <a:t>GIZ-SNRL to provide learning opportunities and support to encourage establishment/strengthening of SNCs.</a:t>
                      </a:r>
                      <a:endParaRPr lang="en-ZA" sz="1600" kern="1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15000"/>
                        </a:lnSpc>
                        <a:spcAft>
                          <a:spcPts val="800"/>
                        </a:spcAft>
                        <a:buNone/>
                      </a:pPr>
                      <a:r>
                        <a:rPr lang="en-GB" sz="1600" kern="100" dirty="0">
                          <a:effectLst/>
                          <a:latin typeface="Tahoma" panose="020B0604030504040204" pitchFamily="34" charset="0"/>
                          <a:ea typeface="Tahoma" panose="020B0604030504040204" pitchFamily="34" charset="0"/>
                          <a:cs typeface="Tahoma" panose="020B0604030504040204" pitchFamily="34" charset="0"/>
                        </a:rPr>
                        <a:t>MS to adopt the SNC blueprint</a:t>
                      </a:r>
                      <a:endParaRPr lang="en-ZA" sz="16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94233266"/>
                  </a:ext>
                </a:extLst>
              </a:tr>
              <a:tr h="532638">
                <a:tc>
                  <a:txBody>
                    <a:bodyPr/>
                    <a:lstStyle/>
                    <a:p>
                      <a:pPr algn="just">
                        <a:lnSpc>
                          <a:spcPct val="115000"/>
                        </a:lnSpc>
                        <a:spcAft>
                          <a:spcPts val="800"/>
                        </a:spcAft>
                        <a:buNone/>
                      </a:pPr>
                      <a:r>
                        <a:rPr lang="en-GB" sz="1600" kern="100">
                          <a:effectLst/>
                          <a:latin typeface="Tahoma" panose="020B0604030504040204" pitchFamily="34" charset="0"/>
                          <a:ea typeface="Tahoma" panose="020B0604030504040204" pitchFamily="34" charset="0"/>
                          <a:cs typeface="Tahoma" panose="020B0604030504040204" pitchFamily="34" charset="0"/>
                        </a:rPr>
                        <a:t>Regional Poverty Observatory</a:t>
                      </a:r>
                      <a:endParaRPr lang="en-ZA" sz="16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15000"/>
                        </a:lnSpc>
                        <a:spcAft>
                          <a:spcPts val="800"/>
                        </a:spcAft>
                        <a:buNone/>
                      </a:pPr>
                      <a:r>
                        <a:rPr lang="en-GB" sz="1600" kern="100">
                          <a:effectLst/>
                          <a:latin typeface="Tahoma" panose="020B0604030504040204" pitchFamily="34" charset="0"/>
                          <a:ea typeface="Tahoma" panose="020B0604030504040204" pitchFamily="34" charset="0"/>
                          <a:cs typeface="Tahoma" panose="020B0604030504040204" pitchFamily="34" charset="0"/>
                        </a:rPr>
                        <a:t>Follow up with the SADC Secretariat on the learnings from the Regional Poverty Observatory</a:t>
                      </a:r>
                      <a:endParaRPr lang="en-ZA" sz="16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99211233"/>
                  </a:ext>
                </a:extLst>
              </a:tr>
              <a:tr h="807265">
                <a:tc>
                  <a:txBody>
                    <a:bodyPr/>
                    <a:lstStyle/>
                    <a:p>
                      <a:pPr algn="just">
                        <a:lnSpc>
                          <a:spcPct val="115000"/>
                        </a:lnSpc>
                        <a:spcAft>
                          <a:spcPts val="800"/>
                        </a:spcAft>
                        <a:buNone/>
                      </a:pPr>
                      <a:r>
                        <a:rPr lang="en-GB" sz="1600" kern="100" dirty="0">
                          <a:effectLst/>
                          <a:latin typeface="Tahoma" panose="020B0604030504040204" pitchFamily="34" charset="0"/>
                          <a:ea typeface="Tahoma" panose="020B0604030504040204" pitchFamily="34" charset="0"/>
                          <a:cs typeface="Tahoma" panose="020B0604030504040204" pitchFamily="34" charset="0"/>
                        </a:rPr>
                        <a:t>Development of a Regional Barometer on Governance, Rule of Law and Human Rights implemented</a:t>
                      </a:r>
                      <a:endParaRPr lang="en-ZA" sz="16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15000"/>
                        </a:lnSpc>
                        <a:spcAft>
                          <a:spcPts val="800"/>
                        </a:spcAft>
                        <a:buNone/>
                      </a:pPr>
                      <a:r>
                        <a:rPr lang="en-GB" sz="1600" kern="100" dirty="0">
                          <a:effectLst/>
                          <a:latin typeface="Tahoma" panose="020B0604030504040204" pitchFamily="34" charset="0"/>
                          <a:ea typeface="Tahoma" panose="020B0604030504040204" pitchFamily="34" charset="0"/>
                          <a:cs typeface="Tahoma" panose="020B0604030504040204" pitchFamily="34" charset="0"/>
                        </a:rPr>
                        <a:t>NSAs to input into the development of barometer – (period 2022-24)</a:t>
                      </a:r>
                      <a:endParaRPr lang="en-ZA" sz="16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387965447"/>
                  </a:ext>
                </a:extLst>
              </a:tr>
            </a:tbl>
          </a:graphicData>
        </a:graphic>
      </p:graphicFrame>
    </p:spTree>
    <p:extLst>
      <p:ext uri="{BB962C8B-B14F-4D97-AF65-F5344CB8AC3E}">
        <p14:creationId xmlns:p14="http://schemas.microsoft.com/office/powerpoint/2010/main" val="1051190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AE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2D745-B69A-A2A0-12F0-AFBF1F50DBAF}"/>
              </a:ext>
            </a:extLst>
          </p:cNvPr>
          <p:cNvSpPr>
            <a:spLocks noGrp="1"/>
          </p:cNvSpPr>
          <p:nvPr>
            <p:ph type="title"/>
          </p:nvPr>
        </p:nvSpPr>
        <p:spPr>
          <a:xfrm>
            <a:off x="378740" y="365125"/>
            <a:ext cx="11434519" cy="1325563"/>
          </a:xfrm>
        </p:spPr>
        <p:txBody>
          <a:bodyPr/>
          <a:lstStyle/>
          <a:p>
            <a:r>
              <a:rPr lang="en-GB" kern="0" dirty="0">
                <a:solidFill>
                  <a:srgbClr val="000000"/>
                </a:solidFill>
                <a:latin typeface="Tahoma" panose="020B0604030504040204" pitchFamily="34" charset="0"/>
                <a:ea typeface="Times New Roman" panose="02020603050405020304" pitchFamily="18" charset="0"/>
              </a:rPr>
              <a:t>2025 is significant for several reasons</a:t>
            </a:r>
            <a:endParaRPr lang="en-US" dirty="0"/>
          </a:p>
        </p:txBody>
      </p:sp>
      <p:sp>
        <p:nvSpPr>
          <p:cNvPr id="4" name="TextBox 3">
            <a:extLst>
              <a:ext uri="{FF2B5EF4-FFF2-40B4-BE49-F238E27FC236}">
                <a16:creationId xmlns:a16="http://schemas.microsoft.com/office/drawing/2014/main" id="{9C413364-9BB8-7326-872E-97CF7A3EA2DD}"/>
              </a:ext>
            </a:extLst>
          </p:cNvPr>
          <p:cNvSpPr txBox="1"/>
          <p:nvPr/>
        </p:nvSpPr>
        <p:spPr>
          <a:xfrm>
            <a:off x="220206" y="1690688"/>
            <a:ext cx="9264758" cy="4611583"/>
          </a:xfrm>
          <a:prstGeom prst="rect">
            <a:avLst/>
          </a:prstGeom>
          <a:noFill/>
        </p:spPr>
        <p:txBody>
          <a:bodyPr wrap="square">
            <a:spAutoFit/>
          </a:bodyPr>
          <a:lstStyle/>
          <a:p>
            <a:pPr marL="285750" indent="-285750" algn="just">
              <a:lnSpc>
                <a:spcPct val="115000"/>
              </a:lnSpc>
              <a:spcAft>
                <a:spcPts val="800"/>
              </a:spcAft>
              <a:buFont typeface="Arial" panose="020B0604020202020204" pitchFamily="34" charset="0"/>
              <a:buChar char="•"/>
            </a:pPr>
            <a:r>
              <a:rPr lang="en-GB" sz="2000" kern="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GB" sz="2000" b="1" kern="0" dirty="0">
                <a:solidFill>
                  <a:srgbClr val="000000"/>
                </a:solidFill>
                <a:effectLst/>
                <a:latin typeface="Tahoma" panose="020B0604030504040204" pitchFamily="34" charset="0"/>
                <a:ea typeface="Tahoma" panose="020B0604030504040204" pitchFamily="34" charset="0"/>
                <a:cs typeface="Tahoma" panose="020B0604030504040204" pitchFamily="34" charset="0"/>
              </a:rPr>
              <a:t>30</a:t>
            </a:r>
            <a:r>
              <a:rPr lang="en-GB" sz="2000" b="1" kern="0" baseline="30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th</a:t>
            </a:r>
            <a:r>
              <a:rPr lang="en-GB" sz="2000" b="1" kern="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Anniversary </a:t>
            </a:r>
            <a:r>
              <a:rPr lang="en-GB" sz="2000" kern="0" dirty="0">
                <a:solidFill>
                  <a:srgbClr val="000000"/>
                </a:solidFill>
                <a:effectLst/>
                <a:latin typeface="Tahoma" panose="020B0604030504040204" pitchFamily="34" charset="0"/>
                <a:ea typeface="Tahoma" panose="020B0604030504040204" pitchFamily="34" charset="0"/>
                <a:cs typeface="Tahoma" panose="020B0604030504040204" pitchFamily="34" charset="0"/>
              </a:rPr>
              <a:t>of the</a:t>
            </a:r>
            <a:r>
              <a:rPr lang="en-GB" sz="2000" kern="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Fourth World Conference on Women in Beijing -  </a:t>
            </a:r>
            <a:r>
              <a:rPr lang="en-GB" sz="2000" kern="1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GB" sz="2000" kern="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The 1995 Beijing Platform for Action served as the global blueprint for achieving gender equality, guiding many countries toward more equitable and just societies. </a:t>
            </a:r>
            <a:endParaRPr lang="en-GB" sz="2000" kern="1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lnSpc>
                <a:spcPct val="115000"/>
              </a:lnSpc>
              <a:spcAft>
                <a:spcPts val="800"/>
              </a:spcAft>
              <a:buFont typeface="Arial" panose="020B0604020202020204" pitchFamily="34" charset="0"/>
              <a:buChar char="•"/>
            </a:pPr>
            <a:r>
              <a:rPr lang="en-GB" sz="2000" b="1" kern="100" dirty="0">
                <a:solidFill>
                  <a:srgbClr val="000000"/>
                </a:solidFill>
                <a:latin typeface="Tahoma" panose="020B0604030504040204" pitchFamily="34" charset="0"/>
                <a:ea typeface="Tahoma" panose="020B0604030504040204" pitchFamily="34" charset="0"/>
                <a:cs typeface="Tahoma" panose="020B0604030504040204" pitchFamily="34" charset="0"/>
              </a:rPr>
              <a:t>5 </a:t>
            </a:r>
            <a:r>
              <a:rPr lang="en-GB" sz="2000" b="1" kern="0" dirty="0">
                <a:solidFill>
                  <a:srgbClr val="000000"/>
                </a:solidFill>
                <a:effectLst/>
                <a:latin typeface="Tahoma" panose="020B0604030504040204" pitchFamily="34" charset="0"/>
                <a:ea typeface="Tahoma" panose="020B0604030504040204" pitchFamily="34" charset="0"/>
                <a:cs typeface="Tahoma" panose="020B0604030504040204" pitchFamily="34" charset="0"/>
              </a:rPr>
              <a:t>years </a:t>
            </a:r>
            <a:r>
              <a:rPr lang="en-GB" sz="2000" kern="0" dirty="0">
                <a:solidFill>
                  <a:srgbClr val="000000"/>
                </a:solidFill>
                <a:effectLst/>
                <a:latin typeface="Tahoma" panose="020B0604030504040204" pitchFamily="34" charset="0"/>
                <a:ea typeface="Tahoma" panose="020B0604030504040204" pitchFamily="34" charset="0"/>
                <a:cs typeface="Tahoma" panose="020B0604030504040204" pitchFamily="34" charset="0"/>
              </a:rPr>
              <a:t>to the deadline for achieving the Sustainable Development Goals (SDGs</a:t>
            </a:r>
            <a:r>
              <a:rPr lang="en-US" sz="2000" kern="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and SADC Protocol on Gender and Development</a:t>
            </a:r>
          </a:p>
          <a:p>
            <a:pPr marL="285750" indent="-285750" algn="just">
              <a:lnSpc>
                <a:spcPct val="115000"/>
              </a:lnSpc>
              <a:spcAft>
                <a:spcPts val="800"/>
              </a:spcAft>
              <a:buFont typeface="Arial" panose="020B0604020202020204" pitchFamily="34" charset="0"/>
              <a:buChar char="•"/>
            </a:pPr>
            <a:r>
              <a:rPr lang="en-US" sz="2000" b="1" kern="0" dirty="0">
                <a:solidFill>
                  <a:srgbClr val="000000"/>
                </a:solidFill>
                <a:latin typeface="Tahoma" panose="020B0604030504040204" pitchFamily="34" charset="0"/>
                <a:ea typeface="Tahoma" panose="020B0604030504040204" pitchFamily="34" charset="0"/>
                <a:cs typeface="Tahoma" panose="020B0604030504040204" pitchFamily="34" charset="0"/>
              </a:rPr>
              <a:t>5 years </a:t>
            </a:r>
            <a:r>
              <a:rPr lang="en-US" sz="2000" kern="0" dirty="0">
                <a:solidFill>
                  <a:srgbClr val="000000"/>
                </a:solidFill>
                <a:latin typeface="Tahoma" panose="020B0604030504040204" pitchFamily="34" charset="0"/>
                <a:ea typeface="Tahoma" panose="020B0604030504040204" pitchFamily="34" charset="0"/>
                <a:cs typeface="Tahoma" panose="020B0604030504040204" pitchFamily="34" charset="0"/>
              </a:rPr>
              <a:t>to deadline for the Regional Integrated Strategic Development Plan (RISDP)</a:t>
            </a:r>
          </a:p>
          <a:p>
            <a:pPr marL="285750" indent="-285750" algn="just">
              <a:lnSpc>
                <a:spcPct val="115000"/>
              </a:lnSpc>
              <a:spcAft>
                <a:spcPts val="800"/>
              </a:spcAft>
              <a:buFont typeface="Arial" panose="020B0604020202020204" pitchFamily="34" charset="0"/>
              <a:buChar char="•"/>
            </a:pPr>
            <a:r>
              <a:rPr lang="en-US" sz="2000" b="1" kern="0" dirty="0">
                <a:solidFill>
                  <a:srgbClr val="000000"/>
                </a:solidFill>
                <a:effectLst/>
                <a:latin typeface="Tahoma" panose="020B0604030504040204" pitchFamily="34" charset="0"/>
                <a:ea typeface="Tahoma" panose="020B0604030504040204" pitchFamily="34" charset="0"/>
                <a:cs typeface="Tahoma" panose="020B0604030504040204" pitchFamily="34" charset="0"/>
              </a:rPr>
              <a:t>Growing backlash - </a:t>
            </a:r>
            <a:r>
              <a:rPr lang="en-GB" sz="2000" dirty="0">
                <a:latin typeface="Tahoma" panose="020B0604030504040204" pitchFamily="34" charset="0"/>
                <a:ea typeface="Tahoma" panose="020B0604030504040204" pitchFamily="34" charset="0"/>
                <a:cs typeface="Tahoma" panose="020B0604030504040204" pitchFamily="34" charset="0"/>
              </a:rPr>
              <a:t>According to the 2025 </a:t>
            </a:r>
            <a:r>
              <a:rPr lang="en-GB" sz="2000" i="1" dirty="0">
                <a:latin typeface="Tahoma" panose="020B0604030504040204" pitchFamily="34" charset="0"/>
                <a:ea typeface="Tahoma" panose="020B0604030504040204" pitchFamily="34" charset="0"/>
                <a:cs typeface="Tahoma" panose="020B0604030504040204" pitchFamily="34" charset="0"/>
              </a:rPr>
              <a:t>Women’s Rights in Review - 30 Years After Beijing Report</a:t>
            </a:r>
            <a:r>
              <a:rPr lang="en-GB" sz="2000" dirty="0">
                <a:latin typeface="Tahoma" panose="020B0604030504040204" pitchFamily="34" charset="0"/>
                <a:ea typeface="Tahoma" panose="020B0604030504040204" pitchFamily="34" charset="0"/>
                <a:cs typeface="Tahoma" panose="020B0604030504040204" pitchFamily="34" charset="0"/>
              </a:rPr>
              <a:t>, almost one-quarter of countries reported that backlash against gender equality is hampering the implementation of the Beijing Platform for Action. </a:t>
            </a:r>
            <a:endParaRPr lang="en-ZA" sz="2000" kern="10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5" name="Picture 4" descr="Cut-out symbol of transgender">
            <a:extLst>
              <a:ext uri="{FF2B5EF4-FFF2-40B4-BE49-F238E27FC236}">
                <a16:creationId xmlns:a16="http://schemas.microsoft.com/office/drawing/2014/main" id="{463573B9-B9BD-D8AD-BEA2-882C5BE65BA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603036" y="2216258"/>
            <a:ext cx="2588963" cy="2048227"/>
          </a:xfrm>
          <a:prstGeom prst="rect">
            <a:avLst/>
          </a:prstGeom>
        </p:spPr>
      </p:pic>
    </p:spTree>
    <p:extLst>
      <p:ext uri="{BB962C8B-B14F-4D97-AF65-F5344CB8AC3E}">
        <p14:creationId xmlns:p14="http://schemas.microsoft.com/office/powerpoint/2010/main" val="4142966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B146C-DB09-23D0-DBE4-383000FB0F70}"/>
            </a:ext>
          </a:extLst>
        </p:cNvPr>
        <p:cNvGrpSpPr/>
        <p:nvPr/>
      </p:nvGrpSpPr>
      <p:grpSpPr>
        <a:xfrm>
          <a:off x="0" y="0"/>
          <a:ext cx="0" cy="0"/>
          <a:chOff x="0" y="0"/>
          <a:chExt cx="0" cy="0"/>
        </a:xfrm>
      </p:grpSpPr>
      <p:pic>
        <p:nvPicPr>
          <p:cNvPr id="20" name="Picture 19">
            <a:extLst>
              <a:ext uri="{FF2B5EF4-FFF2-40B4-BE49-F238E27FC236}">
                <a16:creationId xmlns:a16="http://schemas.microsoft.com/office/drawing/2014/main" id="{55103AC0-5803-1311-4633-F59BCDFF8998}"/>
              </a:ext>
            </a:extLst>
          </p:cNvPr>
          <p:cNvPicPr>
            <a:picLocks noChangeAspect="1"/>
          </p:cNvPicPr>
          <p:nvPr/>
        </p:nvPicPr>
        <p:blipFill>
          <a:blip r:embed="rId2" cstate="email">
            <a:alphaModFix amt="20000"/>
            <a:extLst>
              <a:ext uri="{28A0092B-C50C-407E-A947-70E740481C1C}">
                <a14:useLocalDpi xmlns:a14="http://schemas.microsoft.com/office/drawing/2010/main"/>
              </a:ext>
            </a:extLst>
          </a:blip>
          <a:stretch>
            <a:fillRect/>
          </a:stretch>
        </p:blipFill>
        <p:spPr>
          <a:xfrm>
            <a:off x="0" y="0"/>
            <a:ext cx="12192000" cy="5139766"/>
          </a:xfrm>
          <a:prstGeom prst="rect">
            <a:avLst/>
          </a:prstGeom>
        </p:spPr>
      </p:pic>
      <p:pic>
        <p:nvPicPr>
          <p:cNvPr id="15" name="Picture 14">
            <a:extLst>
              <a:ext uri="{FF2B5EF4-FFF2-40B4-BE49-F238E27FC236}">
                <a16:creationId xmlns:a16="http://schemas.microsoft.com/office/drawing/2014/main" id="{C925FA86-E982-FF31-F5E3-44EDF982F6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23914" y="5221827"/>
            <a:ext cx="6528467" cy="1343096"/>
          </a:xfrm>
          <a:prstGeom prst="rect">
            <a:avLst/>
          </a:prstGeom>
        </p:spPr>
      </p:pic>
      <p:pic>
        <p:nvPicPr>
          <p:cNvPr id="19" name="Picture 18">
            <a:extLst>
              <a:ext uri="{FF2B5EF4-FFF2-40B4-BE49-F238E27FC236}">
                <a16:creationId xmlns:a16="http://schemas.microsoft.com/office/drawing/2014/main" id="{956D6D48-9DF4-C25F-FE6F-3DF171133D3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2556" y="370878"/>
            <a:ext cx="3939509" cy="2877076"/>
          </a:xfrm>
          <a:prstGeom prst="rect">
            <a:avLst/>
          </a:prstGeom>
        </p:spPr>
      </p:pic>
      <p:pic>
        <p:nvPicPr>
          <p:cNvPr id="14" name="Picture 13">
            <a:extLst>
              <a:ext uri="{FF2B5EF4-FFF2-40B4-BE49-F238E27FC236}">
                <a16:creationId xmlns:a16="http://schemas.microsoft.com/office/drawing/2014/main" id="{1C48B54A-8DF2-3BA3-E527-5BFCEEAE194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62065" y="815864"/>
            <a:ext cx="8028873" cy="3758098"/>
          </a:xfrm>
          <a:prstGeom prst="rect">
            <a:avLst/>
          </a:prstGeom>
        </p:spPr>
      </p:pic>
      <p:sp>
        <p:nvSpPr>
          <p:cNvPr id="21" name="Rectangle 20">
            <a:extLst>
              <a:ext uri="{FF2B5EF4-FFF2-40B4-BE49-F238E27FC236}">
                <a16:creationId xmlns:a16="http://schemas.microsoft.com/office/drawing/2014/main" id="{2460E2F7-6427-B5CE-CFD9-59864FB7D42F}"/>
              </a:ext>
            </a:extLst>
          </p:cNvPr>
          <p:cNvSpPr>
            <a:spLocks/>
          </p:cNvSpPr>
          <p:nvPr/>
        </p:nvSpPr>
        <p:spPr>
          <a:xfrm>
            <a:off x="0" y="4945366"/>
            <a:ext cx="12192000" cy="194400"/>
          </a:xfrm>
          <a:prstGeom prst="rect">
            <a:avLst/>
          </a:prstGeom>
          <a:gradFill flip="none" rotWithShape="1">
            <a:gsLst>
              <a:gs pos="0">
                <a:srgbClr val="7D2C42"/>
              </a:gs>
              <a:gs pos="82000">
                <a:srgbClr val="D19DB4"/>
              </a:gs>
              <a:gs pos="77000">
                <a:srgbClr val="D19DB4"/>
              </a:gs>
              <a:gs pos="30000">
                <a:srgbClr val="6B1070"/>
              </a:gs>
              <a:gs pos="23000">
                <a:srgbClr val="6B1070"/>
              </a:gs>
              <a:gs pos="53000">
                <a:srgbClr val="E37191"/>
              </a:gs>
              <a:gs pos="100000">
                <a:srgbClr val="A57FA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6AFD60D-3646-EBF3-6A71-DFCF171ACCED}"/>
              </a:ext>
            </a:extLst>
          </p:cNvPr>
          <p:cNvPicPr>
            <a:picLocks noChangeAspect="1"/>
          </p:cNvPicPr>
          <p:nvPr/>
        </p:nvPicPr>
        <p:blipFill>
          <a:blip r:embed="rId6" cstate="email">
            <a:extLst>
              <a:ext uri="{BEBA8EAE-BF5A-486C-A8C5-ECC9F3942E4B}">
                <a14:imgProps xmlns:a14="http://schemas.microsoft.com/office/drawing/2010/main">
                  <a14:imgLayer r:embed="rId7">
                    <a14:imgEffect>
                      <a14:sharpenSoften amount="25000"/>
                    </a14:imgEffect>
                    <a14:imgEffect>
                      <a14:colorTemperature colorTemp="5900"/>
                    </a14:imgEffect>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0" y="3916915"/>
            <a:ext cx="5359254" cy="2941085"/>
          </a:xfrm>
          <a:prstGeom prst="rect">
            <a:avLst/>
          </a:prstGeom>
        </p:spPr>
      </p:pic>
      <p:sp>
        <p:nvSpPr>
          <p:cNvPr id="9" name="Rectangle 8">
            <a:extLst>
              <a:ext uri="{FF2B5EF4-FFF2-40B4-BE49-F238E27FC236}">
                <a16:creationId xmlns:a16="http://schemas.microsoft.com/office/drawing/2014/main" id="{78FF9CC7-2256-7DE7-7353-F70CCDB1766C}"/>
              </a:ext>
            </a:extLst>
          </p:cNvPr>
          <p:cNvSpPr>
            <a:spLocks/>
          </p:cNvSpPr>
          <p:nvPr/>
        </p:nvSpPr>
        <p:spPr>
          <a:xfrm>
            <a:off x="0" y="6661381"/>
            <a:ext cx="12192000" cy="302126"/>
          </a:xfrm>
          <a:prstGeom prst="rect">
            <a:avLst/>
          </a:prstGeom>
          <a:gradFill flip="none" rotWithShape="1">
            <a:gsLst>
              <a:gs pos="0">
                <a:srgbClr val="7D2C42"/>
              </a:gs>
              <a:gs pos="82000">
                <a:srgbClr val="D19DB4"/>
              </a:gs>
              <a:gs pos="77000">
                <a:srgbClr val="D19DB4"/>
              </a:gs>
              <a:gs pos="30000">
                <a:srgbClr val="6B1070"/>
              </a:gs>
              <a:gs pos="23000">
                <a:srgbClr val="6B1070"/>
              </a:gs>
              <a:gs pos="53000">
                <a:srgbClr val="E37191"/>
              </a:gs>
              <a:gs pos="100000">
                <a:srgbClr val="A57FA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911B46E-A831-F957-C27A-92121952D4C9}"/>
              </a:ext>
            </a:extLst>
          </p:cNvPr>
          <p:cNvSpPr>
            <a:spLocks/>
          </p:cNvSpPr>
          <p:nvPr/>
        </p:nvSpPr>
        <p:spPr>
          <a:xfrm>
            <a:off x="-1146" y="3778898"/>
            <a:ext cx="5360400" cy="158400"/>
          </a:xfrm>
          <a:prstGeom prst="rect">
            <a:avLst/>
          </a:prstGeom>
          <a:gradFill flip="none" rotWithShape="1">
            <a:gsLst>
              <a:gs pos="0">
                <a:srgbClr val="7D2C42"/>
              </a:gs>
              <a:gs pos="82000">
                <a:srgbClr val="D19DB4"/>
              </a:gs>
              <a:gs pos="77000">
                <a:srgbClr val="D19DB4"/>
              </a:gs>
              <a:gs pos="30000">
                <a:srgbClr val="6B1070"/>
              </a:gs>
              <a:gs pos="23000">
                <a:srgbClr val="6B1070"/>
              </a:gs>
              <a:gs pos="53000">
                <a:srgbClr val="E37191"/>
              </a:gs>
              <a:gs pos="100000">
                <a:srgbClr val="A57FA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3835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522C2-DF61-EE0B-97F3-C85E15E4EF6B}"/>
              </a:ext>
            </a:extLst>
          </p:cNvPr>
          <p:cNvSpPr>
            <a:spLocks noGrp="1"/>
          </p:cNvSpPr>
          <p:nvPr>
            <p:ph type="title"/>
          </p:nvPr>
        </p:nvSpPr>
        <p:spPr>
          <a:xfrm>
            <a:off x="468406" y="107115"/>
            <a:ext cx="11255188" cy="735255"/>
          </a:xfrm>
        </p:spPr>
        <p:txBody>
          <a:bodyPr>
            <a:normAutofit/>
          </a:bodyPr>
          <a:lstStyle/>
          <a:p>
            <a:r>
              <a:rPr lang="en-GB" sz="4000" dirty="0">
                <a:ea typeface="Tahoma" panose="020B0604030504040204" pitchFamily="34" charset="0"/>
                <a:cs typeface="Tahoma" panose="020B0604030504040204" pitchFamily="34" charset="0"/>
              </a:rPr>
              <a:t>A POSITIVE CAMPAIGN </a:t>
            </a:r>
            <a:endParaRPr lang="en-US" sz="4000" dirty="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9EA6DA5B-93D7-BC13-A021-D7132A01EA6E}"/>
              </a:ext>
            </a:extLst>
          </p:cNvPr>
          <p:cNvSpPr>
            <a:spLocks noGrp="1"/>
          </p:cNvSpPr>
          <p:nvPr>
            <p:ph idx="1"/>
          </p:nvPr>
        </p:nvSpPr>
        <p:spPr>
          <a:xfrm>
            <a:off x="356005" y="2083635"/>
            <a:ext cx="11255188" cy="4667250"/>
          </a:xfrm>
        </p:spPr>
        <p:txBody>
          <a:bodyPr>
            <a:normAutofit/>
          </a:bodyPr>
          <a:lstStyle/>
          <a:p>
            <a:r>
              <a:rPr lang="en-GB" sz="2000" dirty="0">
                <a:latin typeface="Tahoma" panose="020B0604030504040204" pitchFamily="34" charset="0"/>
                <a:ea typeface="Tahoma" panose="020B0604030504040204" pitchFamily="34" charset="0"/>
                <a:cs typeface="Tahoma" panose="020B0604030504040204" pitchFamily="34" charset="0"/>
              </a:rPr>
              <a:t>We believe in fostering a </a:t>
            </a:r>
            <a:r>
              <a:rPr lang="en-GB" sz="2000" b="1" dirty="0">
                <a:latin typeface="Tahoma" panose="020B0604030504040204" pitchFamily="34" charset="0"/>
                <a:ea typeface="Tahoma" panose="020B0604030504040204" pitchFamily="34" charset="0"/>
                <a:cs typeface="Tahoma" panose="020B0604030504040204" pitchFamily="34" charset="0"/>
              </a:rPr>
              <a:t>culture of support, empowerment</a:t>
            </a:r>
            <a:r>
              <a:rPr lang="en-GB" sz="2000" dirty="0">
                <a:latin typeface="Tahoma" panose="020B0604030504040204" pitchFamily="34" charset="0"/>
                <a:ea typeface="Tahoma" panose="020B0604030504040204" pitchFamily="34" charset="0"/>
                <a:cs typeface="Tahoma" panose="020B0604030504040204" pitchFamily="34" charset="0"/>
              </a:rPr>
              <a:t>, and unity in a world often dominated by backlash and negativity.</a:t>
            </a:r>
          </a:p>
          <a:p>
            <a:r>
              <a:rPr lang="en-GB" sz="2000" dirty="0">
                <a:latin typeface="Tahoma" panose="020B0604030504040204" pitchFamily="34" charset="0"/>
                <a:ea typeface="Tahoma" panose="020B0604030504040204" pitchFamily="34" charset="0"/>
                <a:cs typeface="Tahoma" panose="020B0604030504040204" pitchFamily="34" charset="0"/>
              </a:rPr>
              <a:t>We aim to </a:t>
            </a:r>
            <a:r>
              <a:rPr lang="en-GB" sz="2000" b="1" dirty="0">
                <a:latin typeface="Tahoma" panose="020B0604030504040204" pitchFamily="34" charset="0"/>
                <a:ea typeface="Tahoma" panose="020B0604030504040204" pitchFamily="34" charset="0"/>
                <a:cs typeface="Tahoma" panose="020B0604030504040204" pitchFamily="34" charset="0"/>
              </a:rPr>
              <a:t>inspire</a:t>
            </a:r>
            <a:r>
              <a:rPr lang="en-GB" sz="2000" dirty="0">
                <a:latin typeface="Tahoma" panose="020B0604030504040204" pitchFamily="34" charset="0"/>
                <a:ea typeface="Tahoma" panose="020B0604030504040204" pitchFamily="34" charset="0"/>
                <a:cs typeface="Tahoma" panose="020B0604030504040204" pitchFamily="34" charset="0"/>
              </a:rPr>
              <a:t> individuals and communities to champion equality, highlighting the strength and resilience of women and LGBTQI+ people everywhere. </a:t>
            </a:r>
          </a:p>
          <a:p>
            <a:r>
              <a:rPr lang="en-GB" sz="2000" dirty="0">
                <a:latin typeface="Tahoma" panose="020B0604030504040204" pitchFamily="34" charset="0"/>
                <a:ea typeface="Tahoma" panose="020B0604030504040204" pitchFamily="34" charset="0"/>
                <a:cs typeface="Tahoma" panose="020B0604030504040204" pitchFamily="34" charset="0"/>
              </a:rPr>
              <a:t>Through </a:t>
            </a:r>
            <a:r>
              <a:rPr lang="en-GB" sz="2000" b="1" dirty="0">
                <a:latin typeface="Tahoma" panose="020B0604030504040204" pitchFamily="34" charset="0"/>
                <a:ea typeface="Tahoma" panose="020B0604030504040204" pitchFamily="34" charset="0"/>
                <a:cs typeface="Tahoma" panose="020B0604030504040204" pitchFamily="34" charset="0"/>
              </a:rPr>
              <a:t>engaging stories, uplifting experiences, and collective action</a:t>
            </a:r>
            <a:r>
              <a:rPr lang="en-GB" sz="2000" dirty="0">
                <a:latin typeface="Tahoma" panose="020B0604030504040204" pitchFamily="34" charset="0"/>
                <a:ea typeface="Tahoma" panose="020B0604030504040204" pitchFamily="34" charset="0"/>
                <a:cs typeface="Tahoma" panose="020B0604030504040204" pitchFamily="34" charset="0"/>
              </a:rPr>
              <a:t>, we aim to shift the narrative from fear to hope, creating a brighter future where everyone can thrive regardless of gender.  </a:t>
            </a:r>
          </a:p>
          <a:p>
            <a:r>
              <a:rPr lang="en-ZA" sz="2000" dirty="0">
                <a:latin typeface="Tahoma" panose="020B0604030504040204" pitchFamily="34" charset="0"/>
                <a:ea typeface="Tahoma" panose="020B0604030504040204" pitchFamily="34" charset="0"/>
                <a:cs typeface="Tahoma" panose="020B0604030504040204" pitchFamily="34" charset="0"/>
              </a:rPr>
              <a:t>The goal is to </a:t>
            </a:r>
            <a:r>
              <a:rPr lang="en-ZA" sz="2000" b="1" dirty="0">
                <a:latin typeface="Tahoma" panose="020B0604030504040204" pitchFamily="34" charset="0"/>
                <a:ea typeface="Tahoma" panose="020B0604030504040204" pitchFamily="34" charset="0"/>
                <a:cs typeface="Tahoma" panose="020B0604030504040204" pitchFamily="34" charset="0"/>
              </a:rPr>
              <a:t>learn from and share </a:t>
            </a:r>
            <a:r>
              <a:rPr lang="en-ZA" sz="2000" dirty="0">
                <a:latin typeface="Tahoma" panose="020B0604030504040204" pitchFamily="34" charset="0"/>
                <a:ea typeface="Tahoma" panose="020B0604030504040204" pitchFamily="34" charset="0"/>
                <a:cs typeface="Tahoma" panose="020B0604030504040204" pitchFamily="34" charset="0"/>
              </a:rPr>
              <a:t>such examples, particularly those linked to sustainable traction and change in gender norms. </a:t>
            </a:r>
          </a:p>
          <a:p>
            <a:r>
              <a:rPr lang="en-GB" sz="2000" dirty="0">
                <a:latin typeface="Tahoma" panose="020B0604030504040204" pitchFamily="34" charset="0"/>
                <a:ea typeface="Tahoma" panose="020B0604030504040204" pitchFamily="34" charset="0"/>
                <a:cs typeface="Tahoma" panose="020B0604030504040204" pitchFamily="34" charset="0"/>
              </a:rPr>
              <a:t>It is crucial to delve deeper into the effectiveness of </a:t>
            </a:r>
            <a:r>
              <a:rPr lang="en-GB" sz="2000" b="1" dirty="0">
                <a:latin typeface="Tahoma" panose="020B0604030504040204" pitchFamily="34" charset="0"/>
                <a:ea typeface="Tahoma" panose="020B0604030504040204" pitchFamily="34" charset="0"/>
                <a:cs typeface="Tahoma" panose="020B0604030504040204" pitchFamily="34" charset="0"/>
              </a:rPr>
              <a:t>resistance strategies</a:t>
            </a:r>
            <a:r>
              <a:rPr lang="en-GB" sz="2000" dirty="0">
                <a:latin typeface="Tahoma" panose="020B0604030504040204" pitchFamily="34" charset="0"/>
                <a:ea typeface="Tahoma" panose="020B0604030504040204" pitchFamily="34" charset="0"/>
                <a:cs typeface="Tahoma" panose="020B0604030504040204" pitchFamily="34" charset="0"/>
              </a:rPr>
              <a:t>—what has proven successful in mobilising support and effecting change, and what approaches have fallen short. </a:t>
            </a:r>
          </a:p>
          <a:p>
            <a:r>
              <a:rPr lang="en-GB" sz="2000" dirty="0">
                <a:latin typeface="Tahoma" panose="020B0604030504040204" pitchFamily="34" charset="0"/>
                <a:ea typeface="Tahoma" panose="020B0604030504040204" pitchFamily="34" charset="0"/>
                <a:cs typeface="Tahoma" panose="020B0604030504040204" pitchFamily="34" charset="0"/>
              </a:rPr>
              <a:t>Understanding these dynamics will provide </a:t>
            </a:r>
            <a:r>
              <a:rPr lang="en-GB" sz="2000" b="1" dirty="0">
                <a:latin typeface="Tahoma" panose="020B0604030504040204" pitchFamily="34" charset="0"/>
                <a:ea typeface="Tahoma" panose="020B0604030504040204" pitchFamily="34" charset="0"/>
                <a:cs typeface="Tahoma" panose="020B0604030504040204" pitchFamily="34" charset="0"/>
              </a:rPr>
              <a:t>valuable insights </a:t>
            </a:r>
            <a:r>
              <a:rPr lang="en-GB" sz="2000" dirty="0">
                <a:latin typeface="Tahoma" panose="020B0604030504040204" pitchFamily="34" charset="0"/>
                <a:ea typeface="Tahoma" panose="020B0604030504040204" pitchFamily="34" charset="0"/>
                <a:cs typeface="Tahoma" panose="020B0604030504040204" pitchFamily="34" charset="0"/>
              </a:rPr>
              <a:t>into the broader feminist movement and its ongoing efforts to combat the challenges it faces.</a:t>
            </a:r>
            <a:endParaRPr lang="en-ZA" sz="2000" dirty="0">
              <a:latin typeface="Tahoma" panose="020B0604030504040204" pitchFamily="34" charset="0"/>
              <a:ea typeface="Tahoma" panose="020B0604030504040204" pitchFamily="34" charset="0"/>
              <a:cs typeface="Tahoma" panose="020B0604030504040204" pitchFamily="34" charset="0"/>
            </a:endParaRPr>
          </a:p>
          <a:p>
            <a:endParaRPr lang="en-US" sz="20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A0780441-1907-A38B-0A5C-99DB43852D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8298" y="1167984"/>
            <a:ext cx="9477594" cy="848047"/>
          </a:xfrm>
          <a:prstGeom prst="rect">
            <a:avLst/>
          </a:prstGeom>
        </p:spPr>
      </p:pic>
    </p:spTree>
    <p:extLst>
      <p:ext uri="{BB962C8B-B14F-4D97-AF65-F5344CB8AC3E}">
        <p14:creationId xmlns:p14="http://schemas.microsoft.com/office/powerpoint/2010/main" val="3426708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grpSp>
        <p:nvGrpSpPr>
          <p:cNvPr id="3" name="Group 3"/>
          <p:cNvGrpSpPr/>
          <p:nvPr/>
        </p:nvGrpSpPr>
        <p:grpSpPr>
          <a:xfrm>
            <a:off x="1044082" y="2585723"/>
            <a:ext cx="3301482" cy="3301482"/>
            <a:chOff x="0" y="0"/>
            <a:chExt cx="6602964" cy="6602964"/>
          </a:xfrm>
        </p:grpSpPr>
        <p:pic>
          <p:nvPicPr>
            <p:cNvPr id="4"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6602964" cy="6602964"/>
            </a:xfrm>
            <a:prstGeom prst="rect">
              <a:avLst/>
            </a:prstGeom>
            <a:ln w="12700">
              <a:solidFill>
                <a:schemeClr val="tx1"/>
              </a:solidFill>
            </a:ln>
          </p:spPr>
        </p:pic>
      </p:grpSp>
      <p:sp>
        <p:nvSpPr>
          <p:cNvPr id="5" name="TextBox 5"/>
          <p:cNvSpPr txBox="1"/>
          <p:nvPr/>
        </p:nvSpPr>
        <p:spPr>
          <a:xfrm>
            <a:off x="1044082" y="1840186"/>
            <a:ext cx="3301482" cy="564257"/>
          </a:xfrm>
          <a:prstGeom prst="rect">
            <a:avLst/>
          </a:prstGeom>
        </p:spPr>
        <p:txBody>
          <a:bodyPr lIns="0" tIns="0" rIns="0" bIns="0" rtlCol="0" anchor="t">
            <a:spAutoFit/>
          </a:bodyPr>
          <a:lstStyle/>
          <a:p>
            <a:pPr marL="0" marR="0" lvl="0" indent="0" algn="ctr" defTabSz="914400" rtl="0" eaLnBrk="1" fontAlgn="auto" latinLnBrk="0" hangingPunct="1">
              <a:lnSpc>
                <a:spcPts val="2241"/>
              </a:lnSpc>
              <a:spcBef>
                <a:spcPts val="0"/>
              </a:spcBef>
              <a:spcAft>
                <a:spcPts val="0"/>
              </a:spcAft>
              <a:buClrTx/>
              <a:buSzTx/>
              <a:buFontTx/>
              <a:buNone/>
              <a:tabLst/>
              <a:defRPr/>
            </a:pPr>
            <a:r>
              <a:rPr kumimoji="0" lang="en-US" sz="1868" b="1" i="0" u="none" strike="noStrike" kern="1200" cap="none" spc="-19" normalizeH="0" baseline="0" noProof="0">
                <a:ln>
                  <a:noFill/>
                </a:ln>
                <a:solidFill>
                  <a:srgbClr val="000000"/>
                </a:solidFill>
                <a:effectLst/>
                <a:uLnTx/>
                <a:uFillTx/>
                <a:latin typeface="Tahoma Bold"/>
                <a:ea typeface="Tahoma Bold"/>
                <a:cs typeface="Tahoma Bold"/>
                <a:sym typeface="Tahoma Bold"/>
              </a:rPr>
              <a:t>Visit the campaign page </a:t>
            </a:r>
          </a:p>
          <a:p>
            <a:pPr marL="0" marR="0" lvl="0" indent="0" algn="ctr" defTabSz="914400" rtl="0" eaLnBrk="1" fontAlgn="auto" latinLnBrk="0" hangingPunct="1">
              <a:lnSpc>
                <a:spcPts val="2241"/>
              </a:lnSpc>
              <a:spcBef>
                <a:spcPts val="0"/>
              </a:spcBef>
              <a:spcAft>
                <a:spcPts val="0"/>
              </a:spcAft>
              <a:buClrTx/>
              <a:buSzTx/>
              <a:buFontTx/>
              <a:buNone/>
              <a:tabLst/>
              <a:defRPr/>
            </a:pPr>
            <a:r>
              <a:rPr kumimoji="0" lang="en-US" sz="1868" b="1" i="0" u="none" strike="noStrike" kern="1200" cap="none" spc="-19" normalizeH="0" baseline="0" noProof="0">
                <a:ln>
                  <a:noFill/>
                </a:ln>
                <a:solidFill>
                  <a:srgbClr val="000000"/>
                </a:solidFill>
                <a:effectLst/>
                <a:uLnTx/>
                <a:uFillTx/>
                <a:latin typeface="Tahoma Bold"/>
                <a:ea typeface="Tahoma Bold"/>
                <a:cs typeface="Tahoma Bold"/>
                <a:sym typeface="Tahoma Bold"/>
              </a:rPr>
              <a:t>for information &amp; stories</a:t>
            </a:r>
          </a:p>
        </p:txBody>
      </p:sp>
      <p:sp>
        <p:nvSpPr>
          <p:cNvPr id="6" name="TextBox 6"/>
          <p:cNvSpPr txBox="1"/>
          <p:nvPr/>
        </p:nvSpPr>
        <p:spPr>
          <a:xfrm>
            <a:off x="4557857" y="1840186"/>
            <a:ext cx="3301482" cy="564257"/>
          </a:xfrm>
          <a:prstGeom prst="rect">
            <a:avLst/>
          </a:prstGeom>
        </p:spPr>
        <p:txBody>
          <a:bodyPr lIns="0" tIns="0" rIns="0" bIns="0" rtlCol="0" anchor="t">
            <a:spAutoFit/>
          </a:bodyPr>
          <a:lstStyle/>
          <a:p>
            <a:pPr marL="0" marR="0" lvl="0" indent="0" algn="ctr" defTabSz="914400" rtl="0" eaLnBrk="1" fontAlgn="auto" latinLnBrk="0" hangingPunct="1">
              <a:lnSpc>
                <a:spcPts val="2241"/>
              </a:lnSpc>
              <a:spcBef>
                <a:spcPts val="0"/>
              </a:spcBef>
              <a:spcAft>
                <a:spcPts val="0"/>
              </a:spcAft>
              <a:buClrTx/>
              <a:buSzTx/>
              <a:buFontTx/>
              <a:buNone/>
              <a:tabLst/>
              <a:defRPr/>
            </a:pPr>
            <a:r>
              <a:rPr kumimoji="0" lang="en-US" sz="1868" b="1" i="0" u="none" strike="noStrike" kern="1200" cap="none" spc="-19" normalizeH="0" baseline="0" noProof="0">
                <a:ln>
                  <a:noFill/>
                </a:ln>
                <a:solidFill>
                  <a:srgbClr val="000000"/>
                </a:solidFill>
                <a:effectLst/>
                <a:uLnTx/>
                <a:uFillTx/>
                <a:latin typeface="Tahoma Bold"/>
                <a:ea typeface="Tahoma Bold"/>
                <a:cs typeface="Tahoma Bold"/>
                <a:sym typeface="Tahoma Bold"/>
              </a:rPr>
              <a:t>Join social media campaign using the toolkit</a:t>
            </a:r>
          </a:p>
        </p:txBody>
      </p:sp>
      <p:sp>
        <p:nvSpPr>
          <p:cNvPr id="7" name="TextBox 7"/>
          <p:cNvSpPr txBox="1"/>
          <p:nvPr/>
        </p:nvSpPr>
        <p:spPr>
          <a:xfrm>
            <a:off x="8074100" y="1840186"/>
            <a:ext cx="3300871" cy="564257"/>
          </a:xfrm>
          <a:prstGeom prst="rect">
            <a:avLst/>
          </a:prstGeom>
        </p:spPr>
        <p:txBody>
          <a:bodyPr lIns="0" tIns="0" rIns="0" bIns="0" rtlCol="0" anchor="t">
            <a:spAutoFit/>
          </a:bodyPr>
          <a:lstStyle/>
          <a:p>
            <a:pPr marL="0" marR="0" lvl="0" indent="0" algn="ctr" defTabSz="914400" rtl="0" eaLnBrk="1" fontAlgn="auto" latinLnBrk="0" hangingPunct="1">
              <a:lnSpc>
                <a:spcPts val="2241"/>
              </a:lnSpc>
              <a:spcBef>
                <a:spcPts val="0"/>
              </a:spcBef>
              <a:spcAft>
                <a:spcPts val="0"/>
              </a:spcAft>
              <a:buClrTx/>
              <a:buSzTx/>
              <a:buFontTx/>
              <a:buNone/>
              <a:tabLst/>
              <a:defRPr/>
            </a:pPr>
            <a:r>
              <a:rPr kumimoji="0" lang="en-US" sz="1868" b="1" i="0" u="none" strike="noStrike" kern="1200" cap="none" spc="-19" normalizeH="0" baseline="0" noProof="0" dirty="0">
                <a:ln>
                  <a:noFill/>
                </a:ln>
                <a:solidFill>
                  <a:srgbClr val="000000"/>
                </a:solidFill>
                <a:effectLst/>
                <a:uLnTx/>
                <a:uFillTx/>
                <a:latin typeface="Tahoma Bold"/>
                <a:ea typeface="Tahoma Bold"/>
                <a:cs typeface="Tahoma Bold"/>
                <a:sym typeface="Tahoma Bold"/>
              </a:rPr>
              <a:t>Pitch a blog for the campaign series.</a:t>
            </a:r>
          </a:p>
        </p:txBody>
      </p:sp>
      <p:grpSp>
        <p:nvGrpSpPr>
          <p:cNvPr id="8" name="Group 8"/>
          <p:cNvGrpSpPr/>
          <p:nvPr/>
        </p:nvGrpSpPr>
        <p:grpSpPr>
          <a:xfrm>
            <a:off x="4557857" y="2585723"/>
            <a:ext cx="3301482" cy="3301482"/>
            <a:chOff x="0" y="0"/>
            <a:chExt cx="6602964" cy="6602964"/>
          </a:xfrm>
        </p:grpSpPr>
        <p:pic>
          <p:nvPicPr>
            <p:cNvPr id="9" name="Picture 9"/>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6602964" cy="6602964"/>
            </a:xfrm>
            <a:prstGeom prst="rect">
              <a:avLst/>
            </a:prstGeom>
            <a:ln w="12700">
              <a:solidFill>
                <a:schemeClr val="tx1"/>
              </a:solidFill>
            </a:ln>
          </p:spPr>
        </p:pic>
      </p:grpSp>
      <p:grpSp>
        <p:nvGrpSpPr>
          <p:cNvPr id="10" name="Group 10"/>
          <p:cNvGrpSpPr/>
          <p:nvPr/>
        </p:nvGrpSpPr>
        <p:grpSpPr>
          <a:xfrm>
            <a:off x="8073489" y="2585723"/>
            <a:ext cx="3301482" cy="3301482"/>
            <a:chOff x="0" y="0"/>
            <a:chExt cx="6602964" cy="6602964"/>
          </a:xfrm>
        </p:grpSpPr>
        <p:pic>
          <p:nvPicPr>
            <p:cNvPr id="11" name="Picture 1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0"/>
              <a:ext cx="6602964" cy="6602964"/>
            </a:xfrm>
            <a:prstGeom prst="rect">
              <a:avLst/>
            </a:prstGeom>
            <a:ln w="12700">
              <a:solidFill>
                <a:schemeClr val="tx1"/>
              </a:solidFill>
            </a:ln>
          </p:spPr>
        </p:pic>
      </p:grpSp>
      <p:grpSp>
        <p:nvGrpSpPr>
          <p:cNvPr id="12" name="Group 12"/>
          <p:cNvGrpSpPr/>
          <p:nvPr/>
        </p:nvGrpSpPr>
        <p:grpSpPr>
          <a:xfrm>
            <a:off x="3279797" y="641020"/>
            <a:ext cx="8912203" cy="623878"/>
            <a:chOff x="0" y="0"/>
            <a:chExt cx="3520871" cy="246470"/>
          </a:xfrm>
        </p:grpSpPr>
        <p:sp>
          <p:nvSpPr>
            <p:cNvPr id="13" name="Freeform 13"/>
            <p:cNvSpPr/>
            <p:nvPr/>
          </p:nvSpPr>
          <p:spPr>
            <a:xfrm>
              <a:off x="0" y="0"/>
              <a:ext cx="3520871" cy="246470"/>
            </a:xfrm>
            <a:custGeom>
              <a:avLst/>
              <a:gdLst/>
              <a:ahLst/>
              <a:cxnLst/>
              <a:rect l="l" t="t" r="r" b="b"/>
              <a:pathLst>
                <a:path w="3520871" h="246470">
                  <a:moveTo>
                    <a:pt x="0" y="0"/>
                  </a:moveTo>
                  <a:lnTo>
                    <a:pt x="3520871" y="0"/>
                  </a:lnTo>
                  <a:lnTo>
                    <a:pt x="3520871" y="246470"/>
                  </a:lnTo>
                  <a:lnTo>
                    <a:pt x="0" y="246470"/>
                  </a:lnTo>
                  <a:close/>
                </a:path>
              </a:pathLst>
            </a:custGeom>
            <a:solidFill>
              <a:srgbClr val="D19DB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4" name="TextBox 14"/>
            <p:cNvSpPr txBox="1"/>
            <p:nvPr/>
          </p:nvSpPr>
          <p:spPr>
            <a:xfrm>
              <a:off x="0" y="95250"/>
              <a:ext cx="3520871" cy="151220"/>
            </a:xfrm>
            <a:prstGeom prst="rect">
              <a:avLst/>
            </a:prstGeom>
          </p:spPr>
          <p:txBody>
            <a:bodyPr lIns="33867" tIns="33867" rIns="33867" bIns="33867" rtlCol="0" anchor="ctr"/>
            <a:lstStyle/>
            <a:p>
              <a:pPr marL="0" marR="0" lvl="0" indent="0" algn="ctr" defTabSz="914400" rtl="0" eaLnBrk="1" fontAlgn="auto" latinLnBrk="0" hangingPunct="1">
                <a:lnSpc>
                  <a:spcPts val="449"/>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sp>
        <p:nvSpPr>
          <p:cNvPr id="15" name="Freeform 15"/>
          <p:cNvSpPr/>
          <p:nvPr/>
        </p:nvSpPr>
        <p:spPr>
          <a:xfrm>
            <a:off x="1044082" y="527220"/>
            <a:ext cx="2092838" cy="976441"/>
          </a:xfrm>
          <a:custGeom>
            <a:avLst/>
            <a:gdLst/>
            <a:ahLst/>
            <a:cxnLst/>
            <a:rect l="l" t="t" r="r" b="b"/>
            <a:pathLst>
              <a:path w="3139257" h="1464661">
                <a:moveTo>
                  <a:pt x="0" y="0"/>
                </a:moveTo>
                <a:lnTo>
                  <a:pt x="3139258" y="0"/>
                </a:lnTo>
                <a:lnTo>
                  <a:pt x="3139258" y="1464661"/>
                </a:lnTo>
                <a:lnTo>
                  <a:pt x="0" y="1464661"/>
                </a:lnTo>
                <a:lnTo>
                  <a:pt x="0" y="0"/>
                </a:ln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6" name="TextBox 16"/>
          <p:cNvSpPr txBox="1"/>
          <p:nvPr/>
        </p:nvSpPr>
        <p:spPr>
          <a:xfrm>
            <a:off x="3465350" y="785319"/>
            <a:ext cx="7550993" cy="401392"/>
          </a:xfrm>
          <a:prstGeom prst="rect">
            <a:avLst/>
          </a:prstGeom>
        </p:spPr>
        <p:txBody>
          <a:bodyPr wrap="square" lIns="0" tIns="0" rIns="0" bIns="0" rtlCol="0" anchor="t">
            <a:spAutoFit/>
          </a:bodyPr>
          <a:lstStyle/>
          <a:p>
            <a:pPr marL="0" marR="0" lvl="0" indent="0" algn="l" defTabSz="914400" rtl="0" eaLnBrk="1" fontAlgn="auto" latinLnBrk="0" hangingPunct="1">
              <a:lnSpc>
                <a:spcPts val="2999"/>
              </a:lnSpc>
              <a:spcBef>
                <a:spcPct val="0"/>
              </a:spcBef>
              <a:spcAft>
                <a:spcPts val="0"/>
              </a:spcAft>
              <a:buClrTx/>
              <a:buSzTx/>
              <a:buFontTx/>
              <a:buNone/>
              <a:tabLst/>
              <a:defRPr/>
            </a:pPr>
            <a:r>
              <a:rPr kumimoji="0" lang="en-US" sz="3333" b="1" i="0" u="none" strike="noStrike" kern="1200" cap="none" spc="-66" normalizeH="0" baseline="0" noProof="0" dirty="0">
                <a:ln>
                  <a:noFill/>
                </a:ln>
                <a:solidFill>
                  <a:srgbClr val="7B2C42"/>
                </a:solidFill>
                <a:effectLst/>
                <a:uLnTx/>
                <a:uFillTx/>
                <a:latin typeface="Public Sans Bold"/>
                <a:ea typeface="Public Sans Bold"/>
                <a:cs typeface="Public Sans Bold"/>
                <a:sym typeface="Public Sans Bold"/>
              </a:rPr>
              <a:t>Take Action! Join the campaign!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6D909-7983-D6CA-ED25-5282E73F3466}"/>
              </a:ext>
            </a:extLst>
          </p:cNvPr>
          <p:cNvSpPr>
            <a:spLocks noGrp="1"/>
          </p:cNvSpPr>
          <p:nvPr>
            <p:ph type="title"/>
          </p:nvPr>
        </p:nvSpPr>
        <p:spPr>
          <a:xfrm>
            <a:off x="4397829" y="215537"/>
            <a:ext cx="6722291" cy="585310"/>
          </a:xfrm>
        </p:spPr>
        <p:txBody>
          <a:bodyPr>
            <a:normAutofit fontScale="90000"/>
          </a:bodyPr>
          <a:lstStyle/>
          <a:p>
            <a:pPr algn="ctr"/>
            <a:r>
              <a:rPr lang="en-US" dirty="0">
                <a:latin typeface="Tahoma" panose="020B0604030504040204" pitchFamily="34" charset="0"/>
                <a:ea typeface="Tahoma" panose="020B0604030504040204" pitchFamily="34" charset="0"/>
                <a:cs typeface="Tahoma" panose="020B0604030504040204" pitchFamily="34" charset="0"/>
              </a:rPr>
              <a:t>CALL FOR BLOGS</a:t>
            </a:r>
          </a:p>
        </p:txBody>
      </p:sp>
      <p:sp>
        <p:nvSpPr>
          <p:cNvPr id="3" name="Content Placeholder 2">
            <a:extLst>
              <a:ext uri="{FF2B5EF4-FFF2-40B4-BE49-F238E27FC236}">
                <a16:creationId xmlns:a16="http://schemas.microsoft.com/office/drawing/2014/main" id="{1178876A-9EA0-2316-E106-27EAD0D8FAED}"/>
              </a:ext>
            </a:extLst>
          </p:cNvPr>
          <p:cNvSpPr>
            <a:spLocks noGrp="1"/>
          </p:cNvSpPr>
          <p:nvPr>
            <p:ph idx="1"/>
          </p:nvPr>
        </p:nvSpPr>
        <p:spPr>
          <a:xfrm>
            <a:off x="4397828" y="1082548"/>
            <a:ext cx="7692571" cy="5541896"/>
          </a:xfrm>
        </p:spPr>
        <p:txBody>
          <a:bodyPr>
            <a:noAutofit/>
          </a:bodyPr>
          <a:lstStyle/>
          <a:p>
            <a:pPr>
              <a:lnSpc>
                <a:spcPct val="100000"/>
              </a:lnSpc>
              <a:spcBef>
                <a:spcPts val="0"/>
              </a:spcBef>
            </a:pPr>
            <a:r>
              <a:rPr lang="en-ZA" sz="2100" dirty="0">
                <a:latin typeface="Tahoma" panose="020B0604030504040204" pitchFamily="34" charset="0"/>
                <a:ea typeface="Tahoma" panose="020B0604030504040204" pitchFamily="34" charset="0"/>
                <a:cs typeface="Tahoma" panose="020B0604030504040204" pitchFamily="34" charset="0"/>
              </a:rPr>
              <a:t>How individuals and communities keep pushing forward to protect their rights, lives and livelihoods.</a:t>
            </a:r>
          </a:p>
          <a:p>
            <a:pPr>
              <a:lnSpc>
                <a:spcPct val="100000"/>
              </a:lnSpc>
              <a:spcBef>
                <a:spcPts val="0"/>
              </a:spcBef>
            </a:pPr>
            <a:r>
              <a:rPr lang="en-ZA" sz="2100" dirty="0">
                <a:latin typeface="Tahoma" panose="020B0604030504040204" pitchFamily="34" charset="0"/>
                <a:ea typeface="Tahoma" panose="020B0604030504040204" pitchFamily="34" charset="0"/>
                <a:cs typeface="Tahoma" panose="020B0604030504040204" pitchFamily="34" charset="0"/>
              </a:rPr>
              <a:t>Actionable tips from activists. </a:t>
            </a:r>
          </a:p>
          <a:p>
            <a:pPr>
              <a:lnSpc>
                <a:spcPct val="100000"/>
              </a:lnSpc>
              <a:spcBef>
                <a:spcPts val="0"/>
              </a:spcBef>
            </a:pPr>
            <a:r>
              <a:rPr lang="en-ZA" sz="2100" dirty="0">
                <a:latin typeface="Tahoma" panose="020B0604030504040204" pitchFamily="34" charset="0"/>
                <a:ea typeface="Tahoma" panose="020B0604030504040204" pitchFamily="34" charset="0"/>
                <a:cs typeface="Tahoma" panose="020B0604030504040204" pitchFamily="34" charset="0"/>
              </a:rPr>
              <a:t>Strategies and tactics that have worked at the community and country levels. </a:t>
            </a:r>
          </a:p>
          <a:p>
            <a:pPr>
              <a:lnSpc>
                <a:spcPct val="100000"/>
              </a:lnSpc>
              <a:spcBef>
                <a:spcPts val="0"/>
              </a:spcBef>
            </a:pPr>
            <a:r>
              <a:rPr lang="en-GB" sz="2100" dirty="0">
                <a:latin typeface="Tahoma" panose="020B0604030504040204" pitchFamily="34" charset="0"/>
                <a:ea typeface="Tahoma" panose="020B0604030504040204" pitchFamily="34" charset="0"/>
                <a:cs typeface="Tahoma" panose="020B0604030504040204" pitchFamily="34" charset="0"/>
              </a:rPr>
              <a:t>Experiences and voices about organising and action to #PushForward4Equality</a:t>
            </a:r>
            <a:endParaRPr lang="en-ZA" sz="2100"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0"/>
              </a:spcBef>
            </a:pPr>
            <a:r>
              <a:rPr lang="en-GB" sz="2100" dirty="0">
                <a:latin typeface="Tahoma" panose="020B0604030504040204" pitchFamily="34" charset="0"/>
                <a:ea typeface="Tahoma" panose="020B0604030504040204" pitchFamily="34" charset="0"/>
                <a:cs typeface="Tahoma" panose="020B0604030504040204" pitchFamily="34" charset="0"/>
              </a:rPr>
              <a:t>Lived experiences spotlighting leadership and resilience from women, girls, LGBTQI+ people and marginalised communities, </a:t>
            </a:r>
            <a:endParaRPr lang="en-ZA" sz="2100"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0"/>
              </a:spcBef>
            </a:pPr>
            <a:r>
              <a:rPr lang="en-GB" sz="2100" dirty="0">
                <a:latin typeface="Tahoma" panose="020B0604030504040204" pitchFamily="34" charset="0"/>
                <a:ea typeface="Tahoma" panose="020B0604030504040204" pitchFamily="34" charset="0"/>
                <a:cs typeface="Tahoma" panose="020B0604030504040204" pitchFamily="34" charset="0"/>
              </a:rPr>
              <a:t>Advocacy and protesting to hold leaders accountable and push for policy change.</a:t>
            </a:r>
            <a:endParaRPr lang="en-ZA" sz="2100"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0"/>
              </a:spcBef>
            </a:pPr>
            <a:r>
              <a:rPr lang="en-GB" sz="2100" dirty="0">
                <a:latin typeface="Tahoma" panose="020B0604030504040204" pitchFamily="34" charset="0"/>
                <a:ea typeface="Tahoma" panose="020B0604030504040204" pitchFamily="34" charset="0"/>
                <a:cs typeface="Tahoma" panose="020B0604030504040204" pitchFamily="34" charset="0"/>
              </a:rPr>
              <a:t>Resistance from alliances and regional feminist organising to everyday actions. </a:t>
            </a:r>
            <a:endParaRPr lang="en-ZA" sz="2100"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0"/>
              </a:spcBef>
            </a:pPr>
            <a:r>
              <a:rPr lang="en-ZA" sz="2100" dirty="0">
                <a:latin typeface="Tahoma" panose="020B0604030504040204" pitchFamily="34" charset="0"/>
                <a:ea typeface="Tahoma" panose="020B0604030504040204" pitchFamily="34" charset="0"/>
                <a:cs typeface="Tahoma" panose="020B0604030504040204" pitchFamily="34" charset="0"/>
              </a:rPr>
              <a:t>New strategies that are being employed to dismantle patriarchy.</a:t>
            </a:r>
          </a:p>
          <a:p>
            <a:pPr marL="0">
              <a:lnSpc>
                <a:spcPct val="100000"/>
              </a:lnSpc>
              <a:spcBef>
                <a:spcPts val="0"/>
              </a:spcBef>
            </a:pPr>
            <a:endParaRPr lang="en-ZA" sz="2100" dirty="0">
              <a:latin typeface="Tahoma" panose="020B0604030504040204" pitchFamily="34" charset="0"/>
              <a:ea typeface="Tahoma" panose="020B0604030504040204" pitchFamily="34" charset="0"/>
              <a:cs typeface="Tahoma" panose="020B0604030504040204" pitchFamily="34" charset="0"/>
            </a:endParaRPr>
          </a:p>
          <a:p>
            <a:pPr marL="0">
              <a:lnSpc>
                <a:spcPct val="100000"/>
              </a:lnSpc>
              <a:spcBef>
                <a:spcPts val="0"/>
              </a:spcBef>
            </a:pPr>
            <a:endParaRPr lang="en-US" sz="21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11">
            <a:extLst>
              <a:ext uri="{FF2B5EF4-FFF2-40B4-BE49-F238E27FC236}">
                <a16:creationId xmlns:a16="http://schemas.microsoft.com/office/drawing/2014/main" id="{3109BF0F-E83D-F612-8FFC-B33718DE04E6}"/>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50798" y="1436914"/>
            <a:ext cx="3900288" cy="3900288"/>
          </a:xfrm>
          <a:prstGeom prst="rect">
            <a:avLst/>
          </a:prstGeom>
          <a:ln w="12700">
            <a:solidFill>
              <a:schemeClr val="tx1"/>
            </a:solidFill>
          </a:ln>
        </p:spPr>
      </p:pic>
    </p:spTree>
    <p:extLst>
      <p:ext uri="{BB962C8B-B14F-4D97-AF65-F5344CB8AC3E}">
        <p14:creationId xmlns:p14="http://schemas.microsoft.com/office/powerpoint/2010/main" val="2179962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197F9-337C-83E3-69CC-3D8E5975BAC4}"/>
              </a:ext>
            </a:extLst>
          </p:cNvPr>
          <p:cNvSpPr>
            <a:spLocks noGrp="1"/>
          </p:cNvSpPr>
          <p:nvPr>
            <p:ph type="title"/>
          </p:nvPr>
        </p:nvSpPr>
        <p:spPr>
          <a:xfrm>
            <a:off x="838200" y="207402"/>
            <a:ext cx="10515600" cy="1325563"/>
          </a:xfrm>
        </p:spPr>
        <p:txBody>
          <a:bodyPr>
            <a:normAutofit/>
          </a:bodyPr>
          <a:lstStyle/>
          <a:p>
            <a:r>
              <a:rPr lang="en-ZA" sz="2800" dirty="0">
                <a:latin typeface="Tahoma" panose="020B0604030504040204" pitchFamily="34" charset="0"/>
                <a:ea typeface="Tahoma" panose="020B0604030504040204" pitchFamily="34" charset="0"/>
                <a:cs typeface="Tahoma" panose="020B0604030504040204" pitchFamily="34" charset="0"/>
              </a:rPr>
              <a:t>Blog submission process has four parts</a:t>
            </a:r>
            <a:br>
              <a:rPr lang="en-ZA" sz="2800" dirty="0">
                <a:latin typeface="Tahoma" panose="020B0604030504040204" pitchFamily="34" charset="0"/>
                <a:ea typeface="Tahoma" panose="020B0604030504040204" pitchFamily="34" charset="0"/>
                <a:cs typeface="Tahoma" panose="020B0604030504040204" pitchFamily="34" charset="0"/>
              </a:rPr>
            </a:br>
            <a:r>
              <a:rPr lang="en-ZA" sz="2800" b="0" dirty="0">
                <a:solidFill>
                  <a:srgbClr val="7030A0"/>
                </a:solidFill>
                <a:latin typeface="Tahoma" panose="020B060403050404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https://survey.alchemer.com/s3/8389407/PushForward4Equality-blog-pitch-form</a:t>
            </a:r>
            <a:r>
              <a:rPr lang="en-ZA" sz="2800" b="0" dirty="0">
                <a:solidFill>
                  <a:srgbClr val="7030A0"/>
                </a:solidFill>
                <a:latin typeface="Tahoma" panose="020B0604030504040204" pitchFamily="34" charset="0"/>
                <a:ea typeface="Tahoma" panose="020B0604030504040204" pitchFamily="34" charset="0"/>
                <a:cs typeface="Tahoma" panose="020B0604030504040204" pitchFamily="34" charset="0"/>
              </a:rPr>
              <a:t> </a:t>
            </a:r>
            <a:endParaRPr lang="en-US" sz="2800" b="0"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962C98D1-ED57-8A69-DB36-EFC2A9563478}"/>
              </a:ext>
            </a:extLst>
          </p:cNvPr>
          <p:cNvSpPr>
            <a:spLocks noGrp="1"/>
          </p:cNvSpPr>
          <p:nvPr>
            <p:ph idx="1"/>
          </p:nvPr>
        </p:nvSpPr>
        <p:spPr>
          <a:xfrm>
            <a:off x="730624" y="1344705"/>
            <a:ext cx="11069490" cy="4939981"/>
          </a:xfrm>
        </p:spPr>
        <p:txBody>
          <a:bodyPr>
            <a:normAutofit fontScale="92500"/>
          </a:bodyPr>
          <a:lstStyle/>
          <a:p>
            <a:pPr marL="0" indent="0">
              <a:buNone/>
            </a:pPr>
            <a:endParaRPr lang="en-ZA" dirty="0">
              <a:latin typeface="Tahoma" panose="020B0604030504040204" pitchFamily="34" charset="0"/>
              <a:ea typeface="Tahoma" panose="020B0604030504040204" pitchFamily="34" charset="0"/>
              <a:cs typeface="Tahoma" panose="020B0604030504040204" pitchFamily="34" charset="0"/>
            </a:endParaRPr>
          </a:p>
          <a:p>
            <a:pPr lvl="0"/>
            <a:r>
              <a:rPr lang="en-ZA" sz="2400" dirty="0">
                <a:latin typeface="Tahoma" panose="020B0604030504040204" pitchFamily="34" charset="0"/>
                <a:ea typeface="Tahoma" panose="020B0604030504040204" pitchFamily="34" charset="0"/>
                <a:cs typeface="Tahoma" panose="020B0604030504040204" pitchFamily="34" charset="0"/>
              </a:rPr>
              <a:t>Complete the first part of the form to pitch your blog idea to the regional team (200-word pitch).</a:t>
            </a:r>
          </a:p>
          <a:p>
            <a:pPr lvl="0"/>
            <a:r>
              <a:rPr lang="en-ZA" sz="2400" dirty="0">
                <a:latin typeface="Tahoma" panose="020B0604030504040204" pitchFamily="34" charset="0"/>
                <a:ea typeface="Tahoma" panose="020B0604030504040204" pitchFamily="34" charset="0"/>
                <a:cs typeface="Tahoma" panose="020B0604030504040204" pitchFamily="34" charset="0"/>
              </a:rPr>
              <a:t>You will receive a response, either accepting or rejecting the pitch, along with an explanation and/or suggestions.</a:t>
            </a:r>
          </a:p>
          <a:p>
            <a:pPr lvl="0"/>
            <a:r>
              <a:rPr lang="en-ZA" sz="2400" dirty="0">
                <a:latin typeface="Tahoma" panose="020B0604030504040204" pitchFamily="34" charset="0"/>
                <a:ea typeface="Tahoma" panose="020B0604030504040204" pitchFamily="34" charset="0"/>
                <a:cs typeface="Tahoma" panose="020B0604030504040204" pitchFamily="34" charset="0"/>
              </a:rPr>
              <a:t>If accepted, you should compile the blog within two weeks of approval and upload it to the link you will receive. Here, you can upload high-resolution photos, radio and video clips. Articles should be between 800 and 1200 words, and you are required you to complete the editorial sign-off sheet on submission</a:t>
            </a:r>
          </a:p>
          <a:p>
            <a:r>
              <a:rPr lang="en-ZA" sz="2400" dirty="0">
                <a:latin typeface="Tahoma" panose="020B0604030504040204" pitchFamily="34" charset="0"/>
                <a:ea typeface="Tahoma" panose="020B0604030504040204" pitchFamily="34" charset="0"/>
                <a:cs typeface="Tahoma" panose="020B0604030504040204" pitchFamily="34" charset="0"/>
              </a:rPr>
              <a:t>Once the blog has been accepted for publication, GL will make a payment of $50.</a:t>
            </a:r>
          </a:p>
          <a:p>
            <a:pPr marL="0" indent="0">
              <a:buNone/>
            </a:pPr>
            <a:r>
              <a:rPr lang="en-ZA" sz="1900" b="1" dirty="0">
                <a:latin typeface="Tahoma" panose="020B0604030504040204" pitchFamily="34" charset="0"/>
                <a:ea typeface="Tahoma" panose="020B0604030504040204" pitchFamily="34" charset="0"/>
                <a:cs typeface="Tahoma" panose="020B0604030504040204" pitchFamily="34" charset="0"/>
              </a:rPr>
              <a:t>Note: AI </a:t>
            </a:r>
            <a:r>
              <a:rPr lang="en-ZA" sz="1900" dirty="0">
                <a:latin typeface="Tahoma" panose="020B0604030504040204" pitchFamily="34" charset="0"/>
                <a:ea typeface="Tahoma" panose="020B0604030504040204" pitchFamily="34" charset="0"/>
                <a:cs typeface="Tahoma" panose="020B0604030504040204" pitchFamily="34" charset="0"/>
              </a:rPr>
              <a:t>can be a powerful tool to support and strengthen our work, we do not accept AI-generated stories, photos or images. We are seeking thoughtful and authentic ideas, perspectives, and approaches that reflect real experiences, critical analysis, and unique creative voices.</a:t>
            </a:r>
          </a:p>
          <a:p>
            <a:endParaRPr lang="en-ZA" sz="2400"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2020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D2903-1E84-BECB-6DA9-246C77C2D170}"/>
              </a:ext>
            </a:extLst>
          </p:cNvPr>
          <p:cNvSpPr>
            <a:spLocks noGrp="1"/>
          </p:cNvSpPr>
          <p:nvPr>
            <p:ph type="title"/>
          </p:nvPr>
        </p:nvSpPr>
        <p:spPr>
          <a:xfrm>
            <a:off x="449451" y="365125"/>
            <a:ext cx="10904349" cy="1325563"/>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Why are we here</a:t>
            </a:r>
          </a:p>
        </p:txBody>
      </p:sp>
      <p:sp>
        <p:nvSpPr>
          <p:cNvPr id="3" name="Content Placeholder 2">
            <a:extLst>
              <a:ext uri="{FF2B5EF4-FFF2-40B4-BE49-F238E27FC236}">
                <a16:creationId xmlns:a16="http://schemas.microsoft.com/office/drawing/2014/main" id="{4D74A147-3783-ECA7-F0F1-D417EC9B748A}"/>
              </a:ext>
            </a:extLst>
          </p:cNvPr>
          <p:cNvSpPr>
            <a:spLocks noGrp="1"/>
          </p:cNvSpPr>
          <p:nvPr>
            <p:ph idx="1"/>
          </p:nvPr>
        </p:nvSpPr>
        <p:spPr>
          <a:xfrm>
            <a:off x="449451" y="1690688"/>
            <a:ext cx="5935851" cy="4802187"/>
          </a:xfrm>
        </p:spPr>
        <p:txBody>
          <a:bodyPr>
            <a:normAutofit fontScale="92500"/>
          </a:bodyPr>
          <a:lstStyle/>
          <a:p>
            <a:r>
              <a:rPr lang="en-US" dirty="0">
                <a:latin typeface="Tahoma" panose="020B0604030504040204" pitchFamily="34" charset="0"/>
                <a:ea typeface="Tahoma" panose="020B0604030504040204" pitchFamily="34" charset="0"/>
                <a:cs typeface="Tahoma" panose="020B0604030504040204" pitchFamily="34" charset="0"/>
              </a:rPr>
              <a:t>The time is now – we have less than 5 years to achieve targets</a:t>
            </a:r>
          </a:p>
          <a:p>
            <a:r>
              <a:rPr lang="en-GB" dirty="0">
                <a:latin typeface="Tahoma" panose="020B0604030504040204" pitchFamily="34" charset="0"/>
                <a:ea typeface="Tahoma" panose="020B0604030504040204" pitchFamily="34" charset="0"/>
                <a:cs typeface="Tahoma" panose="020B0604030504040204" pitchFamily="34" charset="0"/>
              </a:rPr>
              <a:t>Speak Up, Speak Out - Build a stronger, more unified women’s rights and feminist movement </a:t>
            </a:r>
            <a:endParaRPr lang="en-US" dirty="0">
              <a:latin typeface="Tahoma" panose="020B0604030504040204" pitchFamily="34" charset="0"/>
              <a:ea typeface="Tahoma" panose="020B0604030504040204" pitchFamily="34" charset="0"/>
              <a:cs typeface="Tahoma" panose="020B0604030504040204" pitchFamily="34" charset="0"/>
            </a:endParaRPr>
          </a:p>
          <a:p>
            <a:r>
              <a:rPr lang="en-ZA" dirty="0">
                <a:effectLst/>
                <a:latin typeface="Tahoma" panose="020B0604030504040204" pitchFamily="34" charset="0"/>
                <a:ea typeface="Tahoma" panose="020B0604030504040204" pitchFamily="34" charset="0"/>
                <a:cs typeface="Tahoma" panose="020B0604030504040204" pitchFamily="34" charset="0"/>
              </a:rPr>
              <a:t>Blog  - </a:t>
            </a:r>
            <a:r>
              <a:rPr lang="en-GB" dirty="0">
                <a:latin typeface="Tahoma" panose="020B0604030504040204" pitchFamily="34" charset="0"/>
                <a:ea typeface="Tahoma" panose="020B0604030504040204" pitchFamily="34" charset="0"/>
                <a:cs typeface="Tahoma" panose="020B0604030504040204" pitchFamily="34" charset="0"/>
              </a:rPr>
              <a:t>Amplify marginalised voices through the #PushForward4Equality campaign</a:t>
            </a:r>
            <a:endParaRPr lang="en-US"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Plan - Enhance advocacy and policy reform  - </a:t>
            </a:r>
            <a:r>
              <a:rPr lang="en-US" dirty="0">
                <a:latin typeface="Tahoma" panose="020B0604030504040204" pitchFamily="34" charset="0"/>
                <a:ea typeface="Tahoma" panose="020B0604030504040204" pitchFamily="34" charset="0"/>
                <a:cs typeface="Tahoma" panose="020B0604030504040204" pitchFamily="34" charset="0"/>
              </a:rPr>
              <a:t>Come up with a clear action for 2025-2030 to achieve targets set </a:t>
            </a:r>
          </a:p>
        </p:txBody>
      </p:sp>
      <p:pic>
        <p:nvPicPr>
          <p:cNvPr id="4" name="Picture 3">
            <a:extLst>
              <a:ext uri="{FF2B5EF4-FFF2-40B4-BE49-F238E27FC236}">
                <a16:creationId xmlns:a16="http://schemas.microsoft.com/office/drawing/2014/main" id="{CD1A74E2-7FBA-7135-6439-86F0E4C44504}"/>
              </a:ext>
            </a:extLst>
          </p:cNvPr>
          <p:cNvPicPr>
            <a:picLocks noChangeAspect="1"/>
          </p:cNvPicPr>
          <p:nvPr/>
        </p:nvPicPr>
        <p:blipFill>
          <a:blip r:embed="rId2" cstate="email">
            <a:extLst>
              <a:ext uri="{BEBA8EAE-BF5A-486C-A8C5-ECC9F3942E4B}">
                <a14:imgProps xmlns:a14="http://schemas.microsoft.com/office/drawing/2010/main">
                  <a14:imgLayer r:embed="rId3">
                    <a14:imgEffect>
                      <a14:sharpenSoften amount="25000"/>
                    </a14:imgEffect>
                    <a14:imgEffect>
                      <a14:colorTemperature colorTemp="5900"/>
                    </a14:imgEffect>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6540285" y="1438167"/>
            <a:ext cx="5359254" cy="2941085"/>
          </a:xfrm>
          <a:prstGeom prst="rect">
            <a:avLst/>
          </a:prstGeom>
        </p:spPr>
      </p:pic>
      <p:sp>
        <p:nvSpPr>
          <p:cNvPr id="5" name="TextBox 4">
            <a:extLst>
              <a:ext uri="{FF2B5EF4-FFF2-40B4-BE49-F238E27FC236}">
                <a16:creationId xmlns:a16="http://schemas.microsoft.com/office/drawing/2014/main" id="{FF0E7E27-3905-912C-7B5B-1B3D90254226}"/>
              </a:ext>
            </a:extLst>
          </p:cNvPr>
          <p:cNvSpPr txBox="1"/>
          <p:nvPr/>
        </p:nvSpPr>
        <p:spPr>
          <a:xfrm>
            <a:off x="6913674" y="4901647"/>
            <a:ext cx="5156346" cy="1754326"/>
          </a:xfrm>
          <a:prstGeom prst="rect">
            <a:avLst/>
          </a:prstGeom>
          <a:noFill/>
        </p:spPr>
        <p:txBody>
          <a:bodyPr wrap="square" rtlCol="0">
            <a:spAutoFit/>
          </a:bodyPr>
          <a:lstStyle/>
          <a:p>
            <a:r>
              <a:rPr lang="en-US" sz="3600" dirty="0">
                <a:latin typeface="Tahoma" panose="020B0604030504040204" pitchFamily="34" charset="0"/>
                <a:ea typeface="Tahoma" panose="020B0604030504040204" pitchFamily="34" charset="0"/>
                <a:cs typeface="Tahoma" panose="020B0604030504040204" pitchFamily="34" charset="0"/>
              </a:rPr>
              <a:t>Let’s have fun Pushing Forward 4 Equality</a:t>
            </a:r>
          </a:p>
          <a:p>
            <a:endParaRPr lang="en-US" sz="3600" dirty="0"/>
          </a:p>
        </p:txBody>
      </p:sp>
    </p:spTree>
    <p:extLst>
      <p:ext uri="{BB962C8B-B14F-4D97-AF65-F5344CB8AC3E}">
        <p14:creationId xmlns:p14="http://schemas.microsoft.com/office/powerpoint/2010/main" val="630469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7BFBDC-3278-C04F-1AC0-1F125BA59C7D}"/>
              </a:ext>
            </a:extLst>
          </p:cNvPr>
          <p:cNvSpPr>
            <a:spLocks noGrp="1"/>
          </p:cNvSpPr>
          <p:nvPr>
            <p:ph type="title"/>
          </p:nvPr>
        </p:nvSpPr>
        <p:spPr>
          <a:xfrm>
            <a:off x="585216" y="233769"/>
            <a:ext cx="11018520" cy="1239917"/>
          </a:xfrm>
        </p:spPr>
        <p:txBody>
          <a:bodyPr vert="horz" lIns="91440" tIns="45720" rIns="91440" bIns="45720" rtlCol="0" anchor="b">
            <a:normAutofit/>
          </a:bodyPr>
          <a:lstStyle/>
          <a:p>
            <a:r>
              <a:rPr lang="en-US" sz="5400" dirty="0">
                <a:solidFill>
                  <a:srgbClr val="002060"/>
                </a:solidFill>
                <a:latin typeface="Tahoma" panose="020B0604030504040204" pitchFamily="34" charset="0"/>
                <a:ea typeface="Tahoma" panose="020B0604030504040204" pitchFamily="34" charset="0"/>
                <a:cs typeface="Tahoma" panose="020B0604030504040204" pitchFamily="34" charset="0"/>
              </a:rPr>
              <a:t>Who/ what is SADC</a:t>
            </a:r>
          </a:p>
        </p:txBody>
      </p:sp>
      <p:sp>
        <p:nvSpPr>
          <p:cNvPr id="5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24">
            <a:extLst>
              <a:ext uri="{FF2B5EF4-FFF2-40B4-BE49-F238E27FC236}">
                <a16:creationId xmlns:a16="http://schemas.microsoft.com/office/drawing/2014/main" id="{C179CB03-EAFC-CE84-1667-160B127A5687}"/>
              </a:ext>
            </a:extLst>
          </p:cNvPr>
          <p:cNvSpPr>
            <a:spLocks noGrp="1"/>
          </p:cNvSpPr>
          <p:nvPr>
            <p:ph idx="1"/>
          </p:nvPr>
        </p:nvSpPr>
        <p:spPr>
          <a:xfrm>
            <a:off x="572493" y="2071316"/>
            <a:ext cx="7381336" cy="4383552"/>
          </a:xfrm>
        </p:spPr>
        <p:txBody>
          <a:bodyPr anchor="t">
            <a:noAutofit/>
          </a:bodyPr>
          <a:lstStyle/>
          <a:p>
            <a:pPr marL="285750" indent="-285750">
              <a:buFont typeface="Arial" panose="020B0604020202020204" pitchFamily="34" charset="0"/>
              <a:buChar char="•"/>
            </a:pPr>
            <a:r>
              <a:rPr lang="en-ZA" sz="2400" b="0" dirty="0">
                <a:effectLst/>
                <a:latin typeface="Tahoma" panose="020B0604030504040204" pitchFamily="34" charset="0"/>
                <a:ea typeface="Aptos" panose="020B0004020202020204" pitchFamily="34" charset="0"/>
              </a:rPr>
              <a:t>Regional Economic Community (REC)  - 45 YEARS OLD</a:t>
            </a:r>
          </a:p>
          <a:p>
            <a:pPr marL="285750" indent="-285750">
              <a:buFont typeface="Arial" panose="020B0604020202020204" pitchFamily="34" charset="0"/>
              <a:buChar char="•"/>
            </a:pPr>
            <a:r>
              <a:rPr lang="en-ZA" sz="2400" b="0" kern="0" dirty="0">
                <a:effectLst/>
                <a:latin typeface="Tahoma" panose="020B0604030504040204" pitchFamily="34" charset="0"/>
                <a:ea typeface="Times New Roman" panose="02020603050405020304" pitchFamily="18" charset="0"/>
              </a:rPr>
              <a:t>An </a:t>
            </a:r>
            <a:r>
              <a:rPr lang="en-ZA" sz="2400" kern="0" dirty="0">
                <a:effectLst/>
                <a:latin typeface="Tahoma" panose="020B0604030504040204" pitchFamily="34" charset="0"/>
                <a:ea typeface="Times New Roman" panose="02020603050405020304" pitchFamily="18" charset="0"/>
              </a:rPr>
              <a:t>inter</a:t>
            </a:r>
            <a:r>
              <a:rPr lang="en-ZA" sz="2400" b="0" kern="0" dirty="0">
                <a:effectLst/>
                <a:latin typeface="Tahoma" panose="020B0604030504040204" pitchFamily="34" charset="0"/>
                <a:ea typeface="Times New Roman" panose="02020603050405020304" pitchFamily="18" charset="0"/>
              </a:rPr>
              <a:t>-governmental organization that promotes economic development, peace, security </a:t>
            </a:r>
            <a:r>
              <a:rPr lang="en-ZA" sz="2400" b="0" dirty="0">
                <a:effectLst/>
                <a:latin typeface="Tahoma" panose="020B0604030504040204" pitchFamily="34" charset="0"/>
                <a:ea typeface="Aptos" panose="020B0004020202020204" pitchFamily="34" charset="0"/>
              </a:rPr>
              <a:t>and cooperation </a:t>
            </a:r>
            <a:r>
              <a:rPr lang="en-ZA" sz="2400" b="0" kern="0" dirty="0">
                <a:effectLst/>
                <a:latin typeface="Tahoma" panose="020B0604030504040204" pitchFamily="34" charset="0"/>
                <a:ea typeface="Times New Roman" panose="02020603050405020304" pitchFamily="18" charset="0"/>
              </a:rPr>
              <a:t>among member states in </a:t>
            </a:r>
            <a:r>
              <a:rPr lang="en-ZA" sz="2400" kern="0" dirty="0">
                <a:effectLst/>
                <a:latin typeface="Tahoma" panose="020B0604030504040204" pitchFamily="34" charset="0"/>
                <a:ea typeface="Times New Roman" panose="02020603050405020304" pitchFamily="18" charset="0"/>
              </a:rPr>
              <a:t>southern Africa</a:t>
            </a:r>
          </a:p>
          <a:p>
            <a:pPr marL="285750" indent="-285750">
              <a:buFont typeface="Arial" panose="020B0604020202020204" pitchFamily="34" charset="0"/>
              <a:buChar char="•"/>
            </a:pPr>
            <a:r>
              <a:rPr lang="en-ZA" sz="2400" b="0" kern="0" dirty="0">
                <a:latin typeface="Tahoma" panose="020B0604030504040204" pitchFamily="34" charset="0"/>
              </a:rPr>
              <a:t>16 Countries – Angola, Botswana, Comoros, DRC, Eswatini, Lesotho, Madagascar, Malawi, Mauritius, Mozambique, Namibia, Seychelles, South Africa, Tanzania, Zambia, Zimbabwe</a:t>
            </a:r>
            <a:endParaRPr lang="en-US" sz="2400" b="0" dirty="0"/>
          </a:p>
        </p:txBody>
      </p:sp>
      <p:pic>
        <p:nvPicPr>
          <p:cNvPr id="6" name="Content Placeholder 5" descr="ACCORD participates in SADC key ...">
            <a:extLst>
              <a:ext uri="{FF2B5EF4-FFF2-40B4-BE49-F238E27FC236}">
                <a16:creationId xmlns:a16="http://schemas.microsoft.com/office/drawing/2014/main" id="{A6DA266C-8F63-718A-0E15-79611A3DAE66}"/>
              </a:ext>
            </a:extLst>
          </p:cNvPr>
          <p:cNvPicPr>
            <a:picLocks noChangeAspect="1"/>
          </p:cNvPicPr>
          <p:nvPr/>
        </p:nvPicPr>
        <p:blipFill>
          <a:blip r:embed="rId2" cstate="email">
            <a:extLst>
              <a:ext uri="{28A0092B-C50C-407E-A947-70E740481C1C}">
                <a14:useLocalDpi xmlns:a14="http://schemas.microsoft.com/office/drawing/2010/main"/>
              </a:ext>
            </a:extLst>
          </a:blip>
          <a:srcRect b="-1"/>
          <a:stretch>
            <a:fillRect/>
          </a:stretch>
        </p:blipFill>
        <p:spPr bwMode="auto">
          <a:xfrm>
            <a:off x="7675658" y="2093976"/>
            <a:ext cx="3941064" cy="4096512"/>
          </a:xfrm>
          <a:prstGeom prst="rect">
            <a:avLst/>
          </a:prstGeom>
          <a:noFill/>
        </p:spPr>
      </p:pic>
    </p:spTree>
    <p:extLst>
      <p:ext uri="{BB962C8B-B14F-4D97-AF65-F5344CB8AC3E}">
        <p14:creationId xmlns:p14="http://schemas.microsoft.com/office/powerpoint/2010/main" val="2797257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1C30E-F550-2470-6C65-80AB61A09CC5}"/>
              </a:ext>
            </a:extLst>
          </p:cNvPr>
          <p:cNvSpPr>
            <a:spLocks noGrp="1"/>
          </p:cNvSpPr>
          <p:nvPr>
            <p:ph type="title"/>
          </p:nvPr>
        </p:nvSpPr>
        <p:spPr>
          <a:xfrm>
            <a:off x="838199" y="97265"/>
            <a:ext cx="10770031" cy="774785"/>
          </a:xfrm>
        </p:spPr>
        <p:txBody>
          <a:bodyPr>
            <a:normAutofit/>
          </a:bodyPr>
          <a:lstStyle/>
          <a:p>
            <a:r>
              <a:rPr lang="en-US" sz="4400" b="0" dirty="0">
                <a:solidFill>
                  <a:srgbClr val="002060"/>
                </a:solidFill>
                <a:latin typeface="Tahoma" panose="020B0604030504040204" pitchFamily="34" charset="0"/>
                <a:ea typeface="Tahoma" panose="020B0604030504040204" pitchFamily="34" charset="0"/>
                <a:cs typeface="Tahoma" panose="020B0604030504040204" pitchFamily="34" charset="0"/>
              </a:rPr>
              <a:t>Role of SADC</a:t>
            </a:r>
          </a:p>
        </p:txBody>
      </p:sp>
      <p:graphicFrame>
        <p:nvGraphicFramePr>
          <p:cNvPr id="13" name="Content Placeholder 2">
            <a:extLst>
              <a:ext uri="{FF2B5EF4-FFF2-40B4-BE49-F238E27FC236}">
                <a16:creationId xmlns:a16="http://schemas.microsoft.com/office/drawing/2014/main" id="{A162D8B8-7E02-9D29-18EF-EF459A1EFC57}"/>
              </a:ext>
            </a:extLst>
          </p:cNvPr>
          <p:cNvGraphicFramePr>
            <a:graphicFrameLocks noGrp="1"/>
          </p:cNvGraphicFramePr>
          <p:nvPr>
            <p:ph idx="1"/>
            <p:extLst>
              <p:ext uri="{D42A27DB-BD31-4B8C-83A1-F6EECF244321}">
                <p14:modId xmlns:p14="http://schemas.microsoft.com/office/powerpoint/2010/main" val="1223186719"/>
              </p:ext>
            </p:extLst>
          </p:nvPr>
        </p:nvGraphicFramePr>
        <p:xfrm>
          <a:off x="1020725" y="996950"/>
          <a:ext cx="10934713" cy="4920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Graphic 1" descr="Bar graph with upward trend with solid fill">
            <a:extLst>
              <a:ext uri="{FF2B5EF4-FFF2-40B4-BE49-F238E27FC236}">
                <a16:creationId xmlns:a16="http://schemas.microsoft.com/office/drawing/2014/main" id="{4762D753-E573-4A3D-9B61-4708832E475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5771" y="1043527"/>
            <a:ext cx="631825" cy="631825"/>
          </a:xfrm>
          <a:prstGeom prst="rect">
            <a:avLst/>
          </a:prstGeom>
        </p:spPr>
      </p:pic>
      <p:pic>
        <p:nvPicPr>
          <p:cNvPr id="5" name="Graphic 2" descr="Dove with solid fill">
            <a:extLst>
              <a:ext uri="{FF2B5EF4-FFF2-40B4-BE49-F238E27FC236}">
                <a16:creationId xmlns:a16="http://schemas.microsoft.com/office/drawing/2014/main" id="{4529961F-2E6D-2BA5-71F1-0CF65E3AA21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65771" y="1950024"/>
            <a:ext cx="631825" cy="631825"/>
          </a:xfrm>
          <a:prstGeom prst="rect">
            <a:avLst/>
          </a:prstGeom>
        </p:spPr>
      </p:pic>
      <p:pic>
        <p:nvPicPr>
          <p:cNvPr id="6" name="Graphic 4" descr="Crane with solid fill">
            <a:extLst>
              <a:ext uri="{FF2B5EF4-FFF2-40B4-BE49-F238E27FC236}">
                <a16:creationId xmlns:a16="http://schemas.microsoft.com/office/drawing/2014/main" id="{DA26A616-F495-E9D1-C056-4D3512738FA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93802" y="2683811"/>
            <a:ext cx="721995" cy="721995"/>
          </a:xfrm>
          <a:prstGeom prst="rect">
            <a:avLst/>
          </a:prstGeom>
        </p:spPr>
      </p:pic>
      <p:pic>
        <p:nvPicPr>
          <p:cNvPr id="7" name="Graphic 5" descr="Business Growth with solid fill">
            <a:extLst>
              <a:ext uri="{FF2B5EF4-FFF2-40B4-BE49-F238E27FC236}">
                <a16:creationId xmlns:a16="http://schemas.microsoft.com/office/drawing/2014/main" id="{A21B6FA1-5E67-82EE-1D66-9298AF498BF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65771" y="3574183"/>
            <a:ext cx="631825" cy="631825"/>
          </a:xfrm>
          <a:prstGeom prst="rect">
            <a:avLst/>
          </a:prstGeom>
        </p:spPr>
      </p:pic>
      <p:pic>
        <p:nvPicPr>
          <p:cNvPr id="9" name="Graphic 6" descr="Earth globe: Africa and Europe with solid fill">
            <a:extLst>
              <a:ext uri="{FF2B5EF4-FFF2-40B4-BE49-F238E27FC236}">
                <a16:creationId xmlns:a16="http://schemas.microsoft.com/office/drawing/2014/main" id="{3F47F5D6-DFC3-DF63-D9A3-67683ED2985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93363" y="4330907"/>
            <a:ext cx="699770" cy="699770"/>
          </a:xfrm>
          <a:prstGeom prst="rect">
            <a:avLst/>
          </a:prstGeom>
        </p:spPr>
      </p:pic>
      <p:pic>
        <p:nvPicPr>
          <p:cNvPr id="11" name="Graphic 8" descr="Handshake with solid fill">
            <a:extLst>
              <a:ext uri="{FF2B5EF4-FFF2-40B4-BE49-F238E27FC236}">
                <a16:creationId xmlns:a16="http://schemas.microsoft.com/office/drawing/2014/main" id="{A6BC571D-F2F7-D7B5-4241-13F3671A4D2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32117" y="5155577"/>
            <a:ext cx="699135" cy="699135"/>
          </a:xfrm>
          <a:prstGeom prst="rect">
            <a:avLst/>
          </a:prstGeom>
        </p:spPr>
      </p:pic>
    </p:spTree>
    <p:extLst>
      <p:ext uri="{BB962C8B-B14F-4D97-AF65-F5344CB8AC3E}">
        <p14:creationId xmlns:p14="http://schemas.microsoft.com/office/powerpoint/2010/main" val="634792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9611-D991-F505-0D93-BE50F49C919F}"/>
              </a:ext>
            </a:extLst>
          </p:cNvPr>
          <p:cNvSpPr>
            <a:spLocks noGrp="1"/>
          </p:cNvSpPr>
          <p:nvPr>
            <p:ph type="title"/>
          </p:nvPr>
        </p:nvSpPr>
        <p:spPr>
          <a:xfrm>
            <a:off x="119062" y="974868"/>
            <a:ext cx="3647719" cy="4908263"/>
          </a:xfrm>
        </p:spPr>
        <p:txBody>
          <a:bodyPr>
            <a:normAutofit/>
          </a:bodyPr>
          <a:lstStyle/>
          <a:p>
            <a:pPr algn="ctr"/>
            <a:r>
              <a:rPr lang="en-ZA" kern="0" dirty="0">
                <a:solidFill>
                  <a:srgbClr val="002060"/>
                </a:solidFill>
                <a:latin typeface="Tahoma" panose="020B0604030504040204" pitchFamily="34" charset="0"/>
                <a:ea typeface="Times New Roman" panose="02020603050405020304" pitchFamily="18" charset="0"/>
              </a:rPr>
              <a:t>SADC</a:t>
            </a:r>
            <a:br>
              <a:rPr lang="en-ZA" kern="0" dirty="0">
                <a:solidFill>
                  <a:srgbClr val="002060"/>
                </a:solidFill>
                <a:latin typeface="Tahoma" panose="020B0604030504040204" pitchFamily="34" charset="0"/>
                <a:ea typeface="Times New Roman" panose="02020603050405020304" pitchFamily="18" charset="0"/>
              </a:rPr>
            </a:br>
            <a:r>
              <a:rPr lang="en-ZA" kern="0" dirty="0">
                <a:solidFill>
                  <a:srgbClr val="002060"/>
                </a:solidFill>
                <a:latin typeface="Tahoma" panose="020B0604030504040204" pitchFamily="34" charset="0"/>
                <a:ea typeface="Times New Roman" panose="02020603050405020304" pitchFamily="18" charset="0"/>
              </a:rPr>
              <a:t>S</a:t>
            </a:r>
            <a:r>
              <a:rPr lang="en-ZA" kern="0" dirty="0">
                <a:solidFill>
                  <a:srgbClr val="002060"/>
                </a:solidFill>
                <a:effectLst/>
                <a:latin typeface="Tahoma" panose="020B0604030504040204" pitchFamily="34" charset="0"/>
                <a:ea typeface="Times New Roman" panose="02020603050405020304" pitchFamily="18" charset="0"/>
              </a:rPr>
              <a:t>tructures and mechanisms</a:t>
            </a:r>
            <a:endParaRPr lang="en-US" dirty="0">
              <a:solidFill>
                <a:srgbClr val="002060"/>
              </a:solidFill>
            </a:endParaRPr>
          </a:p>
        </p:txBody>
      </p:sp>
      <p:graphicFrame>
        <p:nvGraphicFramePr>
          <p:cNvPr id="5" name="Content Placeholder 2">
            <a:extLst>
              <a:ext uri="{FF2B5EF4-FFF2-40B4-BE49-F238E27FC236}">
                <a16:creationId xmlns:a16="http://schemas.microsoft.com/office/drawing/2014/main" id="{C58C9675-F7F4-1763-DE15-88E4C2FB52B5}"/>
              </a:ext>
            </a:extLst>
          </p:cNvPr>
          <p:cNvGraphicFramePr>
            <a:graphicFrameLocks noGrp="1"/>
          </p:cNvGraphicFramePr>
          <p:nvPr>
            <p:ph idx="1"/>
            <p:extLst>
              <p:ext uri="{D42A27DB-BD31-4B8C-83A1-F6EECF244321}">
                <p14:modId xmlns:p14="http://schemas.microsoft.com/office/powerpoint/2010/main" val="891670216"/>
              </p:ext>
            </p:extLst>
          </p:nvPr>
        </p:nvGraphicFramePr>
        <p:xfrm>
          <a:off x="3957852" y="464024"/>
          <a:ext cx="8115086" cy="62796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339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5BDCD-1972-B9B6-63F0-9DE02BC15C78}"/>
              </a:ext>
            </a:extLst>
          </p:cNvPr>
          <p:cNvSpPr>
            <a:spLocks noGrp="1"/>
          </p:cNvSpPr>
          <p:nvPr>
            <p:ph type="title"/>
          </p:nvPr>
        </p:nvSpPr>
        <p:spPr>
          <a:xfrm>
            <a:off x="836432" y="492794"/>
            <a:ext cx="10000521" cy="1731909"/>
          </a:xfrm>
        </p:spPr>
        <p:txBody>
          <a:bodyPr>
            <a:normAutofit fontScale="90000"/>
          </a:bodyPr>
          <a:lstStyle/>
          <a:p>
            <a:pPr algn="ctr"/>
            <a:br>
              <a:rPr lang="en-US" b="0"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US" b="0" dirty="0">
                <a:solidFill>
                  <a:srgbClr val="002060"/>
                </a:solidFill>
                <a:latin typeface="Tahoma" panose="020B0604030504040204" pitchFamily="34" charset="0"/>
                <a:ea typeface="Tahoma" panose="020B0604030504040204" pitchFamily="34" charset="0"/>
                <a:cs typeface="Tahoma" panose="020B0604030504040204" pitchFamily="34" charset="0"/>
              </a:rPr>
              <a:t>SADC protocols</a:t>
            </a:r>
            <a:br>
              <a:rPr lang="en-US" b="0"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ZA" sz="2700" b="0" dirty="0">
                <a:latin typeface="Tahoma" panose="020B0604030504040204" pitchFamily="34" charset="0"/>
                <a:ea typeface="Tahoma" panose="020B0604030504040204" pitchFamily="34" charset="0"/>
                <a:cs typeface="Tahoma" panose="020B0604030504040204" pitchFamily="34" charset="0"/>
              </a:rPr>
              <a:t>There are about 30 protocols, which cover a wide range of areas, including trade, investment, finance, agriculture, health, gender, and security. </a:t>
            </a:r>
            <a:br>
              <a:rPr lang="en-US" sz="4800" dirty="0">
                <a:latin typeface="Tahoma" panose="020B0604030504040204" pitchFamily="34" charset="0"/>
                <a:ea typeface="Tahoma" panose="020B0604030504040204" pitchFamily="34" charset="0"/>
                <a:cs typeface="Tahoma" panose="020B0604030504040204" pitchFamily="34" charset="0"/>
              </a:rPr>
            </a:br>
            <a:endParaRPr lang="en-US" b="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Content Placeholder 2">
            <a:extLst>
              <a:ext uri="{FF2B5EF4-FFF2-40B4-BE49-F238E27FC236}">
                <a16:creationId xmlns:a16="http://schemas.microsoft.com/office/drawing/2014/main" id="{8ECFAF4B-FCF1-316C-0C6A-1618867343F5}"/>
              </a:ext>
            </a:extLst>
          </p:cNvPr>
          <p:cNvGraphicFramePr>
            <a:graphicFrameLocks noGrp="1"/>
          </p:cNvGraphicFramePr>
          <p:nvPr>
            <p:ph idx="1"/>
            <p:extLst>
              <p:ext uri="{D42A27DB-BD31-4B8C-83A1-F6EECF244321}">
                <p14:modId xmlns:p14="http://schemas.microsoft.com/office/powerpoint/2010/main" val="4005602640"/>
              </p:ext>
            </p:extLst>
          </p:nvPr>
        </p:nvGraphicFramePr>
        <p:xfrm>
          <a:off x="285009" y="1900052"/>
          <a:ext cx="11732820" cy="4821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7246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35CD82-F3DD-1264-B079-BBD322D30812}"/>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t>Civil Society Forum (CSF)</a:t>
            </a:r>
          </a:p>
        </p:txBody>
      </p:sp>
      <p:sp>
        <p:nvSpPr>
          <p:cNvPr id="3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13366D0-8557-6475-B549-EC1BB2C15B9D}"/>
              </a:ext>
            </a:extLst>
          </p:cNvPr>
          <p:cNvSpPr txBox="1"/>
          <p:nvPr/>
        </p:nvSpPr>
        <p:spPr>
          <a:xfrm>
            <a:off x="572493" y="2071316"/>
            <a:ext cx="6713552" cy="4119172"/>
          </a:xfrm>
          <a:prstGeom prst="rect">
            <a:avLst/>
          </a:prstGeom>
        </p:spPr>
        <p:txBody>
          <a:bodyPr vert="horz" lIns="91440" tIns="45720" rIns="91440" bIns="45720" rtlCol="0" anchor="t">
            <a:noAutofit/>
          </a:bodyPr>
          <a:lstStyle/>
          <a:p>
            <a:pPr marL="342900" indent="-228600">
              <a:lnSpc>
                <a:spcPct val="90000"/>
              </a:lnSpc>
              <a:spcAft>
                <a:spcPts val="800"/>
              </a:spcAft>
              <a:buFont typeface="Arial" panose="020B0604020202020204" pitchFamily="34" charset="0"/>
              <a:buChar char="•"/>
            </a:pPr>
            <a:r>
              <a:rPr lang="en-US" sz="2200" dirty="0">
                <a:effectLst/>
                <a:latin typeface="Tahoma" panose="020B0604030504040204" pitchFamily="34" charset="0"/>
                <a:ea typeface="Tahoma" panose="020B0604030504040204" pitchFamily="34" charset="0"/>
                <a:cs typeface="Tahoma" panose="020B0604030504040204" pitchFamily="34" charset="0"/>
              </a:rPr>
              <a:t>In parallel, convened annually, under the aegis of the Southern African Regional Apex Alliance, an influential coalition comprising the Fellowship of Christian Councils in Southern Africa (FOCCISA), the Southern Africa Trade Unions Coordinating Council (SATUCC), and the Southern African Council of Non-Governmental Organizations (</a:t>
            </a:r>
            <a:r>
              <a:rPr lang="en-US" sz="2200" dirty="0" err="1">
                <a:effectLst/>
                <a:latin typeface="Tahoma" panose="020B0604030504040204" pitchFamily="34" charset="0"/>
                <a:ea typeface="Tahoma" panose="020B0604030504040204" pitchFamily="34" charset="0"/>
                <a:cs typeface="Tahoma" panose="020B0604030504040204" pitchFamily="34" charset="0"/>
              </a:rPr>
              <a:t>SAf</a:t>
            </a:r>
            <a:r>
              <a:rPr lang="en-US" sz="2200" dirty="0">
                <a:effectLst/>
                <a:latin typeface="Tahoma" panose="020B0604030504040204" pitchFamily="34" charset="0"/>
                <a:ea typeface="Tahoma" panose="020B0604030504040204" pitchFamily="34" charset="0"/>
                <a:cs typeface="Tahoma" panose="020B0604030504040204" pitchFamily="34" charset="0"/>
              </a:rPr>
              <a:t>-CNGO, formerly the SADC-CNGO), alongside allied sectoral organizations. </a:t>
            </a:r>
            <a:endParaRPr lang="en-US" sz="2200" dirty="0">
              <a:latin typeface="Tahoma" panose="020B0604030504040204" pitchFamily="34" charset="0"/>
              <a:ea typeface="Tahoma" panose="020B0604030504040204" pitchFamily="34" charset="0"/>
              <a:cs typeface="Tahoma" panose="020B0604030504040204" pitchFamily="34" charset="0"/>
            </a:endParaRPr>
          </a:p>
          <a:p>
            <a:pPr marL="342900" indent="-228600">
              <a:lnSpc>
                <a:spcPct val="90000"/>
              </a:lnSpc>
              <a:spcAft>
                <a:spcPts val="800"/>
              </a:spcAft>
              <a:buFont typeface="Arial" panose="020B0604020202020204" pitchFamily="34" charset="0"/>
              <a:buChar char="•"/>
            </a:pPr>
            <a:r>
              <a:rPr lang="en-US" sz="2200" dirty="0">
                <a:effectLst/>
                <a:latin typeface="Tahoma" panose="020B0604030504040204" pitchFamily="34" charset="0"/>
                <a:ea typeface="Tahoma" panose="020B0604030504040204" pitchFamily="34" charset="0"/>
                <a:cs typeface="Tahoma" panose="020B0604030504040204" pitchFamily="34" charset="0"/>
              </a:rPr>
              <a:t>The CSF is a space for SADC actors to reflect on, engage with, and influence the regional agenda for integration, development, and governance. This year, the forum's theme is </a:t>
            </a:r>
            <a:r>
              <a:rPr lang="en-US" sz="2200" i="1" dirty="0" err="1">
                <a:effectLst/>
                <a:latin typeface="Tahoma" panose="020B0604030504040204" pitchFamily="34" charset="0"/>
                <a:ea typeface="Tahoma" panose="020B0604030504040204" pitchFamily="34" charset="0"/>
                <a:cs typeface="Tahoma" panose="020B0604030504040204" pitchFamily="34" charset="0"/>
              </a:rPr>
              <a:t>Revitalising</a:t>
            </a:r>
            <a:r>
              <a:rPr lang="en-US" sz="2200" i="1" dirty="0">
                <a:effectLst/>
                <a:latin typeface="Tahoma" panose="020B0604030504040204" pitchFamily="34" charset="0"/>
                <a:ea typeface="Tahoma" panose="020B0604030504040204" pitchFamily="34" charset="0"/>
                <a:cs typeface="Tahoma" panose="020B0604030504040204" pitchFamily="34" charset="0"/>
              </a:rPr>
              <a:t> the SADC We Want.  </a:t>
            </a:r>
            <a:endParaRPr lang="en-US" sz="220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hand holding ball">
            <a:extLst>
              <a:ext uri="{FF2B5EF4-FFF2-40B4-BE49-F238E27FC236}">
                <a16:creationId xmlns:a16="http://schemas.microsoft.com/office/drawing/2014/main" id="{6C58C27F-B7B2-A981-5742-4541A0101582}"/>
              </a:ext>
            </a:extLst>
          </p:cNvPr>
          <p:cNvPicPr>
            <a:picLocks noChangeAspect="1"/>
          </p:cNvPicPr>
          <p:nvPr/>
        </p:nvPicPr>
        <p:blipFill>
          <a:blip r:embed="rId2"/>
          <a:srcRect l="21147" r="14875" b="-3"/>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2391195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470A4-8B23-1ECC-1B93-C8C31B5C8D40}"/>
              </a:ext>
            </a:extLst>
          </p:cNvPr>
          <p:cNvSpPr>
            <a:spLocks noGrp="1"/>
          </p:cNvSpPr>
          <p:nvPr>
            <p:ph type="title"/>
          </p:nvPr>
        </p:nvSpPr>
        <p:spPr>
          <a:xfrm>
            <a:off x="838200" y="95534"/>
            <a:ext cx="9383973" cy="1337482"/>
          </a:xfrm>
        </p:spPr>
        <p:txBody>
          <a:bodyPr>
            <a:normAutofit/>
          </a:bodyPr>
          <a:lstStyle/>
          <a:p>
            <a:br>
              <a:rPr lang="en-US" sz="4000">
                <a:latin typeface="Tahoma" panose="020B0604030504040204" pitchFamily="34" charset="0"/>
                <a:ea typeface="Tahoma" panose="020B0604030504040204" pitchFamily="34" charset="0"/>
                <a:cs typeface="Tahoma" panose="020B0604030504040204" pitchFamily="34" charset="0"/>
              </a:rPr>
            </a:br>
            <a:r>
              <a:rPr lang="en-US" sz="4000">
                <a:solidFill>
                  <a:srgbClr val="002060"/>
                </a:solidFill>
                <a:latin typeface="Tahoma" panose="020B0604030504040204" pitchFamily="34" charset="0"/>
                <a:ea typeface="Tahoma" panose="020B0604030504040204" pitchFamily="34" charset="0"/>
                <a:cs typeface="Tahoma" panose="020B0604030504040204" pitchFamily="34" charset="0"/>
              </a:rPr>
              <a:t>Gender in SADC</a:t>
            </a:r>
            <a:endParaRPr lang="en-US" dirty="0">
              <a:solidFill>
                <a:srgbClr val="002060"/>
              </a:solidFill>
            </a:endParaRPr>
          </a:p>
        </p:txBody>
      </p:sp>
      <p:sp>
        <p:nvSpPr>
          <p:cNvPr id="3" name="Content Placeholder 2">
            <a:extLst>
              <a:ext uri="{FF2B5EF4-FFF2-40B4-BE49-F238E27FC236}">
                <a16:creationId xmlns:a16="http://schemas.microsoft.com/office/drawing/2014/main" id="{52A1880A-FC02-BE39-8FAA-64743600C4CF}"/>
              </a:ext>
            </a:extLst>
          </p:cNvPr>
          <p:cNvSpPr>
            <a:spLocks noGrp="1"/>
          </p:cNvSpPr>
          <p:nvPr>
            <p:ph idx="1"/>
          </p:nvPr>
        </p:nvSpPr>
        <p:spPr>
          <a:xfrm>
            <a:off x="838200" y="1689020"/>
            <a:ext cx="10553054" cy="4897760"/>
          </a:xfrm>
        </p:spPr>
        <p:txBody>
          <a:bodyPr>
            <a:normAutofit fontScale="70000" lnSpcReduction="20000"/>
          </a:bodyPr>
          <a:lstStyle/>
          <a:p>
            <a:pPr marL="0" indent="0">
              <a:buNone/>
            </a:pPr>
            <a:r>
              <a:rPr lang="en-GB">
                <a:latin typeface="Tahoma" panose="020B0604030504040204" pitchFamily="34" charset="0"/>
                <a:ea typeface="Tahoma" panose="020B0604030504040204" pitchFamily="34" charset="0"/>
                <a:cs typeface="Tahoma" panose="020B0604030504040204" pitchFamily="34" charset="0"/>
              </a:rPr>
              <a:t>SADC </a:t>
            </a:r>
            <a:r>
              <a:rPr lang="en-GB" b="1">
                <a:latin typeface="Tahoma" panose="020B0604030504040204" pitchFamily="34" charset="0"/>
                <a:ea typeface="Tahoma" panose="020B0604030504040204" pitchFamily="34" charset="0"/>
                <a:cs typeface="Tahoma" panose="020B0604030504040204" pitchFamily="34" charset="0"/>
              </a:rPr>
              <a:t>Protocol on Gender and Development (SPGD)</a:t>
            </a:r>
            <a:r>
              <a:rPr lang="en-ZA">
                <a:effectLst/>
                <a:latin typeface="Tahoma" panose="020B0604030504040204" pitchFamily="34" charset="0"/>
                <a:ea typeface="Tahoma" panose="020B0604030504040204" pitchFamily="34" charset="0"/>
                <a:cs typeface="Tahoma" panose="020B0604030504040204" pitchFamily="34" charset="0"/>
              </a:rPr>
              <a:t> </a:t>
            </a:r>
          </a:p>
          <a:p>
            <a:pPr>
              <a:lnSpc>
                <a:spcPts val="2640"/>
              </a:lnSpc>
            </a:pPr>
            <a:r>
              <a:rPr lang="en-GB" sz="2600">
                <a:latin typeface="Tahoma" panose="020B0604030504040204" pitchFamily="34" charset="0"/>
                <a:ea typeface="Tahoma" panose="020B0604030504040204" pitchFamily="34" charset="0"/>
                <a:cs typeface="Tahoma" panose="020B0604030504040204" pitchFamily="34" charset="0"/>
              </a:rPr>
              <a:t>2005 – WROs worked closely with the SADC Gender Unit and the SADC Parliamentary Forum to conduct an audit of how far member states had come in realising the objectives of the Declaration on Gender and Development.  The audit found gaps and challenges  </a:t>
            </a:r>
          </a:p>
          <a:p>
            <a:pPr>
              <a:lnSpc>
                <a:spcPts val="2640"/>
              </a:lnSpc>
            </a:pPr>
            <a:r>
              <a:rPr lang="en-GB" sz="2600">
                <a:latin typeface="Tahoma" panose="020B0604030504040204" pitchFamily="34" charset="0"/>
                <a:ea typeface="Tahoma" panose="020B0604030504040204" pitchFamily="34" charset="0"/>
                <a:cs typeface="Tahoma" panose="020B0604030504040204" pitchFamily="34" charset="0"/>
              </a:rPr>
              <a:t>Recommendation from the audit was that the Heads of State elevate the non-binding Declaration to a Protocol.  Lobbying started for this in 2005 at the HOSin Gaborone, Botswana.</a:t>
            </a:r>
          </a:p>
          <a:p>
            <a:pPr>
              <a:lnSpc>
                <a:spcPts val="2640"/>
              </a:lnSpc>
            </a:pPr>
            <a:r>
              <a:rPr lang="en-GB" sz="2600">
                <a:latin typeface="Tahoma" panose="020B0604030504040204" pitchFamily="34" charset="0"/>
                <a:ea typeface="Tahoma" panose="020B0604030504040204" pitchFamily="34" charset="0"/>
                <a:cs typeface="Tahoma" panose="020B0604030504040204" pitchFamily="34" charset="0"/>
              </a:rPr>
              <a:t>2008 - After three years and nine drafts, the Protocol on Gender and Development was adopted</a:t>
            </a:r>
          </a:p>
          <a:p>
            <a:pPr>
              <a:lnSpc>
                <a:spcPts val="2640"/>
              </a:lnSpc>
            </a:pPr>
            <a:r>
              <a:rPr lang="en-GB" sz="2600">
                <a:latin typeface="Tahoma" panose="020B0604030504040204" pitchFamily="34" charset="0"/>
                <a:ea typeface="Tahoma" panose="020B0604030504040204" pitchFamily="34" charset="0"/>
                <a:cs typeface="Tahoma" panose="020B0604030504040204" pitchFamily="34" charset="0"/>
              </a:rPr>
              <a:t>2013 - concerted campaign for the region to stay abreast of global trends by reviewing the Protocol and aligning it to the SDGs.</a:t>
            </a:r>
            <a:r>
              <a:rPr lang="en-ZA" sz="2600">
                <a:effectLst/>
                <a:latin typeface="Tahoma" panose="020B0604030504040204" pitchFamily="34" charset="0"/>
                <a:ea typeface="Tahoma" panose="020B0604030504040204" pitchFamily="34" charset="0"/>
                <a:cs typeface="Tahoma" panose="020B0604030504040204" pitchFamily="34" charset="0"/>
              </a:rPr>
              <a:t> </a:t>
            </a:r>
            <a:r>
              <a:rPr lang="en-GB" sz="2600">
                <a:latin typeface="Tahoma" panose="020B0604030504040204" pitchFamily="34" charset="0"/>
                <a:ea typeface="Tahoma" panose="020B0604030504040204" pitchFamily="34" charset="0"/>
                <a:cs typeface="Tahoma" panose="020B0604030504040204" pitchFamily="34" charset="0"/>
              </a:rPr>
              <a:t>  </a:t>
            </a:r>
          </a:p>
          <a:p>
            <a:pPr>
              <a:lnSpc>
                <a:spcPts val="2640"/>
              </a:lnSpc>
            </a:pPr>
            <a:r>
              <a:rPr lang="en-GB" sz="2600">
                <a:latin typeface="Tahoma" panose="020B0604030504040204" pitchFamily="34" charset="0"/>
                <a:ea typeface="Tahoma" panose="020B0604030504040204" pitchFamily="34" charset="0"/>
                <a:cs typeface="Tahoma" panose="020B0604030504040204" pitchFamily="34" charset="0"/>
              </a:rPr>
              <a:t>2016, SADC Gender Ministers adopted the Updated SADC Gender Protocol and agreed that a strong Monitoring, Evaluation and Results Framework should accompany it.</a:t>
            </a:r>
            <a:r>
              <a:rPr lang="en-ZA" sz="2600">
                <a:effectLst/>
                <a:latin typeface="Tahoma" panose="020B0604030504040204" pitchFamily="34" charset="0"/>
                <a:ea typeface="Tahoma" panose="020B0604030504040204" pitchFamily="34" charset="0"/>
                <a:cs typeface="Tahoma" panose="020B0604030504040204" pitchFamily="34" charset="0"/>
              </a:rPr>
              <a:t> </a:t>
            </a:r>
            <a:endParaRPr lang="en-ZA" sz="260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3A6853F6-9C62-4058-8407-F7084F73B9C0}"/>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083382" y="271219"/>
            <a:ext cx="1883082" cy="1805553"/>
          </a:xfrm>
          <a:prstGeom prst="rect">
            <a:avLst/>
          </a:prstGeom>
          <a:noFill/>
          <a:ln>
            <a:noFill/>
          </a:ln>
        </p:spPr>
      </p:pic>
    </p:spTree>
    <p:extLst>
      <p:ext uri="{BB962C8B-B14F-4D97-AF65-F5344CB8AC3E}">
        <p14:creationId xmlns:p14="http://schemas.microsoft.com/office/powerpoint/2010/main" val="1789945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317F8-70B2-FE59-11C1-A9CA0E5AB360}"/>
              </a:ext>
            </a:extLst>
          </p:cNvPr>
          <p:cNvSpPr>
            <a:spLocks noGrp="1"/>
          </p:cNvSpPr>
          <p:nvPr>
            <p:ph type="title"/>
          </p:nvPr>
        </p:nvSpPr>
        <p:spPr/>
        <p:txBody>
          <a:bodyPr>
            <a:normAutofi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SADC Gender frameworks and instruments to monitor implementation</a:t>
            </a:r>
            <a:endParaRPr lang="en-US"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705295E2-EEB2-1411-5BE0-39AE82BCF62C}"/>
              </a:ext>
            </a:extLst>
          </p:cNvPr>
          <p:cNvSpPr>
            <a:spLocks noGrp="1"/>
          </p:cNvSpPr>
          <p:nvPr>
            <p:ph idx="1"/>
          </p:nvPr>
        </p:nvSpPr>
        <p:spPr>
          <a:xfrm>
            <a:off x="838200" y="1886857"/>
            <a:ext cx="10515600" cy="4606018"/>
          </a:xfrm>
        </p:spPr>
        <p:txBody>
          <a:bodyPr>
            <a:noAutofit/>
          </a:bodyPr>
          <a:lstStyle/>
          <a:p>
            <a:pPr marL="0" indent="0">
              <a:buNone/>
            </a:pPr>
            <a:r>
              <a:rPr lang="en-ZA" sz="1800" kern="100" dirty="0">
                <a:effectLst/>
                <a:latin typeface="Tahoma" panose="020B0604030504040204" pitchFamily="34" charset="0"/>
                <a:ea typeface="Tahoma" panose="020B0604030504040204" pitchFamily="34" charset="0"/>
                <a:cs typeface="Tahoma" panose="020B0604030504040204" pitchFamily="34" charset="0"/>
              </a:rPr>
              <a:t>Since the </a:t>
            </a:r>
            <a:r>
              <a:rPr lang="en-ZA" sz="1800" b="1" kern="100" dirty="0">
                <a:effectLst/>
                <a:latin typeface="Tahoma" panose="020B0604030504040204" pitchFamily="34" charset="0"/>
                <a:ea typeface="Tahoma" panose="020B0604030504040204" pitchFamily="34" charset="0"/>
                <a:cs typeface="Tahoma" panose="020B0604030504040204" pitchFamily="34" charset="0"/>
              </a:rPr>
              <a:t>SADC Protocol on Gender and Development </a:t>
            </a:r>
            <a:r>
              <a:rPr lang="en-ZA" sz="1800" kern="100" dirty="0">
                <a:effectLst/>
                <a:latin typeface="Tahoma" panose="020B0604030504040204" pitchFamily="34" charset="0"/>
                <a:ea typeface="Tahoma" panose="020B0604030504040204" pitchFamily="34" charset="0"/>
                <a:cs typeface="Tahoma" panose="020B0604030504040204" pitchFamily="34" charset="0"/>
              </a:rPr>
              <a:t>was adopted in 2008, the SADC Secretariat Gender Unit has developed several strategies, frameworks and tools to guide member states in developing gender policies and programmes to give effect to the targets set out in the Gender Protocol and RISDP. These include:</a:t>
            </a:r>
            <a:endParaRPr lang="en-ZA" sz="1800" u="sng" dirty="0">
              <a:latin typeface="Tahoma" panose="020B0604030504040204" pitchFamily="34" charset="0"/>
              <a:ea typeface="Tahoma" panose="020B0604030504040204" pitchFamily="34" charset="0"/>
              <a:cs typeface="Tahoma" panose="020B0604030504040204" pitchFamily="34" charset="0"/>
              <a:hlinkClick r:id="rId2"/>
            </a:endParaRPr>
          </a:p>
          <a:p>
            <a:r>
              <a:rPr lang="en-ZA" sz="1800" u="sng" dirty="0">
                <a:latin typeface="Tahoma" panose="020B0604030504040204" pitchFamily="34" charset="0"/>
                <a:ea typeface="Tahoma" panose="020B0604030504040204" pitchFamily="34" charset="0"/>
                <a:cs typeface="Tahoma" panose="020B0604030504040204" pitchFamily="34" charset="0"/>
                <a:hlinkClick r:id="rId2"/>
              </a:rPr>
              <a:t>SADC Framework For Achieving Gender Parity in </a:t>
            </a:r>
            <a:r>
              <a:rPr lang="en-ZA" sz="1800" b="1" u="sng" dirty="0">
                <a:latin typeface="Tahoma" panose="020B0604030504040204" pitchFamily="34" charset="0"/>
                <a:ea typeface="Tahoma" panose="020B0604030504040204" pitchFamily="34" charset="0"/>
                <a:cs typeface="Tahoma" panose="020B0604030504040204" pitchFamily="34" charset="0"/>
                <a:hlinkClick r:id="rId2"/>
              </a:rPr>
              <a:t>Political and Decision-Making</a:t>
            </a:r>
            <a:r>
              <a:rPr lang="en-ZA" sz="1800" u="sng" dirty="0">
                <a:latin typeface="Tahoma" panose="020B0604030504040204" pitchFamily="34" charset="0"/>
                <a:ea typeface="Tahoma" panose="020B0604030504040204" pitchFamily="34" charset="0"/>
                <a:cs typeface="Tahoma" panose="020B0604030504040204" pitchFamily="34" charset="0"/>
                <a:hlinkClick r:id="rId2"/>
              </a:rPr>
              <a:t> Positions</a:t>
            </a:r>
            <a:r>
              <a:rPr lang="en-ZA" sz="1800" dirty="0">
                <a:latin typeface="Tahoma" panose="020B0604030504040204" pitchFamily="34" charset="0"/>
                <a:ea typeface="Tahoma" panose="020B0604030504040204" pitchFamily="34" charset="0"/>
                <a:cs typeface="Tahoma" panose="020B0604030504040204" pitchFamily="34" charset="0"/>
              </a:rPr>
              <a:t> by 2015</a:t>
            </a:r>
          </a:p>
          <a:p>
            <a:r>
              <a:rPr lang="en-ZA" sz="1800" dirty="0">
                <a:latin typeface="Tahoma" panose="020B0604030504040204" pitchFamily="34" charset="0"/>
                <a:ea typeface="Tahoma" panose="020B0604030504040204" pitchFamily="34" charset="0"/>
                <a:cs typeface="Tahoma" panose="020B0604030504040204" pitchFamily="34" charset="0"/>
              </a:rPr>
              <a:t>Revised SADC Strategic Plan of Action on </a:t>
            </a:r>
            <a:r>
              <a:rPr lang="en-ZA" sz="1800" b="1" dirty="0">
                <a:latin typeface="Tahoma" panose="020B0604030504040204" pitchFamily="34" charset="0"/>
                <a:ea typeface="Tahoma" panose="020B0604030504040204" pitchFamily="34" charset="0"/>
                <a:cs typeface="Tahoma" panose="020B0604030504040204" pitchFamily="34" charset="0"/>
              </a:rPr>
              <a:t>Combating Trafficking in Persons</a:t>
            </a:r>
            <a:r>
              <a:rPr lang="en-ZA" sz="1800" dirty="0">
                <a:latin typeface="Tahoma" panose="020B0604030504040204" pitchFamily="34" charset="0"/>
                <a:ea typeface="Tahoma" panose="020B0604030504040204" pitchFamily="34" charset="0"/>
                <a:cs typeface="Tahoma" panose="020B0604030504040204" pitchFamily="34" charset="0"/>
              </a:rPr>
              <a:t>, especially Women and Children (2016– 2023)</a:t>
            </a:r>
          </a:p>
          <a:p>
            <a:r>
              <a:rPr lang="en-ZA" sz="1800" dirty="0">
                <a:latin typeface="Tahoma" panose="020B0604030504040204" pitchFamily="34" charset="0"/>
                <a:ea typeface="Tahoma" panose="020B0604030504040204" pitchFamily="34" charset="0"/>
                <a:cs typeface="Tahoma" panose="020B0604030504040204" pitchFamily="34" charset="0"/>
              </a:rPr>
              <a:t>SADC Strategy and Framework of Action for Addressing </a:t>
            </a:r>
            <a:r>
              <a:rPr lang="en-ZA" sz="1800" b="1" dirty="0">
                <a:latin typeface="Tahoma" panose="020B0604030504040204" pitchFamily="34" charset="0"/>
                <a:ea typeface="Tahoma" panose="020B0604030504040204" pitchFamily="34" charset="0"/>
                <a:cs typeface="Tahoma" panose="020B0604030504040204" pitchFamily="34" charset="0"/>
              </a:rPr>
              <a:t>Gender-Based Violence</a:t>
            </a:r>
            <a:r>
              <a:rPr lang="en-ZA" sz="1800" dirty="0">
                <a:latin typeface="Tahoma" panose="020B0604030504040204" pitchFamily="34" charset="0"/>
                <a:ea typeface="Tahoma" panose="020B0604030504040204" pitchFamily="34" charset="0"/>
                <a:cs typeface="Tahoma" panose="020B0604030504040204" pitchFamily="34" charset="0"/>
              </a:rPr>
              <a:t> (2018-2030)</a:t>
            </a:r>
          </a:p>
          <a:p>
            <a:r>
              <a:rPr lang="en-ZA" sz="1800" dirty="0">
                <a:latin typeface="Tahoma" panose="020B0604030504040204" pitchFamily="34" charset="0"/>
                <a:ea typeface="Tahoma" panose="020B0604030504040204" pitchFamily="34" charset="0"/>
                <a:cs typeface="Tahoma" panose="020B0604030504040204" pitchFamily="34" charset="0"/>
              </a:rPr>
              <a:t>SADC Regional Strategy on </a:t>
            </a:r>
            <a:r>
              <a:rPr lang="en-ZA" sz="1800" b="1" dirty="0">
                <a:latin typeface="Tahoma" panose="020B0604030504040204" pitchFamily="34" charset="0"/>
                <a:ea typeface="Tahoma" panose="020B0604030504040204" pitchFamily="34" charset="0"/>
                <a:cs typeface="Tahoma" panose="020B0604030504040204" pitchFamily="34" charset="0"/>
              </a:rPr>
              <a:t>Women, Peace and Security</a:t>
            </a:r>
            <a:r>
              <a:rPr lang="en-ZA" sz="1800" dirty="0">
                <a:latin typeface="Tahoma" panose="020B0604030504040204" pitchFamily="34" charset="0"/>
                <a:ea typeface="Tahoma" panose="020B0604030504040204" pitchFamily="34" charset="0"/>
                <a:cs typeface="Tahoma" panose="020B0604030504040204" pitchFamily="34" charset="0"/>
              </a:rPr>
              <a:t> (2018– 2022) </a:t>
            </a:r>
            <a:r>
              <a:rPr lang="en-ZA" sz="1800" b="1" dirty="0">
                <a:latin typeface="Tahoma" panose="020B0604030504040204" pitchFamily="34" charset="0"/>
                <a:ea typeface="Tahoma" panose="020B0604030504040204" pitchFamily="34" charset="0"/>
                <a:cs typeface="Tahoma" panose="020B0604030504040204" pitchFamily="34" charset="0"/>
              </a:rPr>
              <a:t> </a:t>
            </a:r>
          </a:p>
          <a:p>
            <a:pPr>
              <a:spcBef>
                <a:spcPts val="750"/>
              </a:spcBef>
              <a:spcAft>
                <a:spcPts val="750"/>
              </a:spcAft>
            </a:pPr>
            <a:r>
              <a:rPr lang="en-ZA" sz="1800" dirty="0">
                <a:effectLst/>
                <a:latin typeface="Tahoma" panose="020B0604030504040204" pitchFamily="34" charset="0"/>
                <a:ea typeface="Tahoma" panose="020B0604030504040204" pitchFamily="34" charset="0"/>
                <a:cs typeface="Tahoma" panose="020B0604030504040204" pitchFamily="34" charset="0"/>
              </a:rPr>
              <a:t>SADC </a:t>
            </a:r>
            <a:r>
              <a:rPr lang="en-ZA" sz="1800" b="1" dirty="0">
                <a:effectLst/>
                <a:latin typeface="Tahoma" panose="020B0604030504040204" pitchFamily="34" charset="0"/>
                <a:ea typeface="Tahoma" panose="020B0604030504040204" pitchFamily="34" charset="0"/>
                <a:cs typeface="Tahoma" panose="020B0604030504040204" pitchFamily="34" charset="0"/>
              </a:rPr>
              <a:t>Gender Statistics Strategy </a:t>
            </a:r>
            <a:r>
              <a:rPr lang="en-ZA" sz="1800" dirty="0">
                <a:effectLst/>
                <a:latin typeface="Tahoma" panose="020B0604030504040204" pitchFamily="34" charset="0"/>
                <a:ea typeface="Tahoma" panose="020B0604030504040204" pitchFamily="34" charset="0"/>
                <a:cs typeface="Tahoma" panose="020B0604030504040204" pitchFamily="34" charset="0"/>
              </a:rPr>
              <a:t>(SGSS) (2023-2030</a:t>
            </a:r>
          </a:p>
          <a:p>
            <a:pPr>
              <a:spcBef>
                <a:spcPts val="750"/>
              </a:spcBef>
              <a:spcAft>
                <a:spcPts val="750"/>
              </a:spcAft>
            </a:pPr>
            <a:r>
              <a:rPr lang="en-ZA" sz="1800" dirty="0">
                <a:latin typeface="Tahoma" panose="020B0604030504040204" pitchFamily="34" charset="0"/>
                <a:ea typeface="Tahoma" panose="020B0604030504040204" pitchFamily="34" charset="0"/>
                <a:cs typeface="Tahoma" panose="020B0604030504040204" pitchFamily="34" charset="0"/>
              </a:rPr>
              <a:t>SADC </a:t>
            </a:r>
            <a:r>
              <a:rPr lang="en-ZA" sz="1800" b="1" dirty="0">
                <a:latin typeface="Tahoma" panose="020B0604030504040204" pitchFamily="34" charset="0"/>
                <a:ea typeface="Tahoma" panose="020B0604030504040204" pitchFamily="34" charset="0"/>
                <a:cs typeface="Tahoma" panose="020B0604030504040204" pitchFamily="34" charset="0"/>
              </a:rPr>
              <a:t>SRHR Strategy </a:t>
            </a:r>
            <a:r>
              <a:rPr lang="en-ZA" sz="1800" dirty="0">
                <a:latin typeface="Tahoma" panose="020B0604030504040204" pitchFamily="34" charset="0"/>
                <a:ea typeface="Tahoma" panose="020B0604030504040204" pitchFamily="34" charset="0"/>
                <a:cs typeface="Tahoma" panose="020B0604030504040204" pitchFamily="34" charset="0"/>
              </a:rPr>
              <a:t>(2019-2030)</a:t>
            </a:r>
            <a:endParaRPr lang="en-ZA" sz="1800" dirty="0">
              <a:effectLst/>
              <a:latin typeface="Tahoma" panose="020B0604030504040204" pitchFamily="34" charset="0"/>
              <a:ea typeface="Tahoma" panose="020B0604030504040204" pitchFamily="34" charset="0"/>
              <a:cs typeface="Tahoma" panose="020B0604030504040204" pitchFamily="34" charset="0"/>
            </a:endParaRPr>
          </a:p>
          <a:p>
            <a:endParaRPr lang="en-ZA"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ZA" sz="18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123281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4105</TotalTime>
  <Words>2872</Words>
  <Application>Microsoft Macintosh PowerPoint</Application>
  <PresentationFormat>Widescreen</PresentationFormat>
  <Paragraphs>166</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Aptos</vt:lpstr>
      <vt:lpstr>Aptos Display</vt:lpstr>
      <vt:lpstr>Arial</vt:lpstr>
      <vt:lpstr>Century Gothic</vt:lpstr>
      <vt:lpstr>Public Sans Bold</vt:lpstr>
      <vt:lpstr>Tahoma</vt:lpstr>
      <vt:lpstr>Tahoma Bold</vt:lpstr>
      <vt:lpstr>Times New Roman</vt:lpstr>
      <vt:lpstr>Office Theme</vt:lpstr>
      <vt:lpstr>SADC HEADS OF STATE SUMMIT 2025 18 – 22 August 2025, Antananarivo, Madagascar</vt:lpstr>
      <vt:lpstr>2025 is significant for several reasons</vt:lpstr>
      <vt:lpstr>Who/ what is SADC</vt:lpstr>
      <vt:lpstr>Role of SADC</vt:lpstr>
      <vt:lpstr>SADC Structures and mechanisms</vt:lpstr>
      <vt:lpstr> SADC protocols There are about 30 protocols, which cover a wide range of areas, including trade, investment, finance, agriculture, health, gender, and security.  </vt:lpstr>
      <vt:lpstr>Civil Society Forum (CSF)</vt:lpstr>
      <vt:lpstr> Gender in SADC</vt:lpstr>
      <vt:lpstr>SADC Gender frameworks and instruments to monitor implementation</vt:lpstr>
      <vt:lpstr>Monitoring tools and guides</vt:lpstr>
      <vt:lpstr>Regional Indicative Strategic Development Plan (RISDP)</vt:lpstr>
      <vt:lpstr> Cross-cutting Strategic Objective 1: Enhanced gender equality, as well as women’s empowerment and development, and elimination of gender-based violence </vt:lpstr>
      <vt:lpstr>PowerPoint Presentation</vt:lpstr>
      <vt:lpstr> Improved disaster risk management in support of regional resilience </vt:lpstr>
      <vt:lpstr>Non-State Actors Engagement Mechanism</vt:lpstr>
      <vt:lpstr>Holding member states accountable and promoting engagement with non-state actors (NSAs)</vt:lpstr>
      <vt:lpstr>RISDP Action Plan for NSAs- Gender/Women’s Rights/GBV and Youth </vt:lpstr>
      <vt:lpstr> RISDP Action Plan for NSAs- Climate Justice </vt:lpstr>
      <vt:lpstr>RISDP Action Plan for NSA engagement</vt:lpstr>
      <vt:lpstr>PowerPoint Presentation</vt:lpstr>
      <vt:lpstr>A POSITIVE CAMPAIGN </vt:lpstr>
      <vt:lpstr>PowerPoint Presentation</vt:lpstr>
      <vt:lpstr>CALL FOR BLOGS</vt:lpstr>
      <vt:lpstr>Blog submission process has four parts https://survey.alchemer.com/s3/8389407/PushForward4Equality-blog-pitch-form </vt:lpstr>
      <vt:lpstr>Why are we here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 Tolmay</dc:creator>
  <cp:lastModifiedBy>Susan Tolmay</cp:lastModifiedBy>
  <cp:revision>18</cp:revision>
  <dcterms:created xsi:type="dcterms:W3CDTF">2025-08-15T15:42:41Z</dcterms:created>
  <dcterms:modified xsi:type="dcterms:W3CDTF">2025-08-18T12:08:33Z</dcterms:modified>
</cp:coreProperties>
</file>