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4" r:id="rId5"/>
    <p:sldId id="260" r:id="rId6"/>
    <p:sldId id="262" r:id="rId7"/>
    <p:sldId id="261" r:id="rId8"/>
    <p:sldId id="263" r:id="rId9"/>
    <p:sldId id="25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80348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3810E0E9-7F7B-4BDE-9398-CFFB640ABC8A}" type="datetimeFigureOut">
              <a:rPr lang="en-GB" smtClean="0"/>
              <a:t>19/11/2020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2577396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123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41056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37538234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22330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42221180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30035574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2013109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3687487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10E0E9-7F7B-4BDE-9398-CFFB640ABC8A}" type="datetimeFigureOut">
              <a:rPr lang="en-GB" smtClean="0"/>
              <a:t>19/11/2020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3072006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810E0E9-7F7B-4BDE-9398-CFFB640ABC8A}" type="datetimeFigureOut">
              <a:rPr lang="en-GB" smtClean="0"/>
              <a:t>19/11/2020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4226029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810E0E9-7F7B-4BDE-9398-CFFB640ABC8A}" type="datetimeFigureOut">
              <a:rPr lang="en-GB" smtClean="0"/>
              <a:t>19/11/2020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3411074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10E0E9-7F7B-4BDE-9398-CFFB640ABC8A}" type="datetimeFigureOut">
              <a:rPr lang="en-GB" smtClean="0"/>
              <a:t>19/11/2020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1169378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0E0E9-7F7B-4BDE-9398-CFFB640ABC8A}" type="datetimeFigureOut">
              <a:rPr lang="en-GB" smtClean="0"/>
              <a:t>19/11/2020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1925318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810E0E9-7F7B-4BDE-9398-CFFB640ABC8A}" type="datetimeFigureOut">
              <a:rPr lang="en-GB" smtClean="0"/>
              <a:t>19/11/2020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341007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810E0E9-7F7B-4BDE-9398-CFFB640ABC8A}" type="datetimeFigureOut">
              <a:rPr lang="en-GB" smtClean="0"/>
              <a:t>19/11/2020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909FADE-D88C-4CF2-AEB2-6CC32C3A34CA}" type="slidenum">
              <a:rPr lang="en-GB" smtClean="0"/>
              <a:t>‹#›</a:t>
            </a:fld>
            <a:endParaRPr lang="en-GB"/>
          </a:p>
        </p:txBody>
      </p:sp>
    </p:spTree>
    <p:extLst>
      <p:ext uri="{BB962C8B-B14F-4D97-AF65-F5344CB8AC3E}">
        <p14:creationId xmlns:p14="http://schemas.microsoft.com/office/powerpoint/2010/main" val="186889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3810E0E9-7F7B-4BDE-9398-CFFB640ABC8A}" type="datetimeFigureOut">
              <a:rPr lang="en-GB" smtClean="0"/>
              <a:t>19/11/2020</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909FADE-D88C-4CF2-AEB2-6CC32C3A34CA}" type="slidenum">
              <a:rPr lang="en-GB" smtClean="0"/>
              <a:t>‹#›</a:t>
            </a:fld>
            <a:endParaRPr lang="en-GB"/>
          </a:p>
        </p:txBody>
      </p:sp>
    </p:spTree>
    <p:extLst>
      <p:ext uri="{BB962C8B-B14F-4D97-AF65-F5344CB8AC3E}">
        <p14:creationId xmlns:p14="http://schemas.microsoft.com/office/powerpoint/2010/main" val="64289069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data.ipu.org/node/166" TargetMode="External"/><Relationship Id="rId3" Type="http://schemas.openxmlformats.org/officeDocument/2006/relationships/hyperlink" Target="https://data.ipu.org/node/43" TargetMode="External"/><Relationship Id="rId7" Type="http://schemas.openxmlformats.org/officeDocument/2006/relationships/hyperlink" Target="https://data.ipu.org/node/123" TargetMode="External"/><Relationship Id="rId12" Type="http://schemas.openxmlformats.org/officeDocument/2006/relationships/hyperlink" Target="https://data.ipu.org/node/23" TargetMode="External"/><Relationship Id="rId2" Type="http://schemas.openxmlformats.org/officeDocument/2006/relationships/hyperlink" Target="https://data.ipu.org/node/142" TargetMode="External"/><Relationship Id="rId1" Type="http://schemas.openxmlformats.org/officeDocument/2006/relationships/slideLayout" Target="../slideLayouts/slideLayout2.xml"/><Relationship Id="rId6" Type="http://schemas.openxmlformats.org/officeDocument/2006/relationships/hyperlink" Target="https://data.ipu.org/node/110" TargetMode="External"/><Relationship Id="rId11" Type="http://schemas.openxmlformats.org/officeDocument/2006/relationships/hyperlink" Target="https://data.ipu.org/node/159" TargetMode="External"/><Relationship Id="rId5" Type="http://schemas.openxmlformats.org/officeDocument/2006/relationships/hyperlink" Target="https://data.ipu.org/node/182" TargetMode="External"/><Relationship Id="rId10" Type="http://schemas.openxmlformats.org/officeDocument/2006/relationships/hyperlink" Target="https://data.ipu.org/node/4" TargetMode="External"/><Relationship Id="rId4" Type="http://schemas.openxmlformats.org/officeDocument/2006/relationships/hyperlink" Target="https://data.ipu.org/node/21" TargetMode="External"/><Relationship Id="rId9" Type="http://schemas.openxmlformats.org/officeDocument/2006/relationships/hyperlink" Target="https://data.ipu.org/node/68"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chemeClr val="bg1"/>
                </a:solidFill>
                <a:latin typeface="Candara" panose="020E0502030303020204" pitchFamily="34" charset="0"/>
              </a:rPr>
              <a:t>Gender &amp; the Electoral Process</a:t>
            </a:r>
            <a:endParaRPr lang="en-GB" b="1" dirty="0">
              <a:solidFill>
                <a:schemeClr val="bg1"/>
              </a:solidFill>
              <a:latin typeface="Candara" panose="020E0502030303020204" pitchFamily="34" charset="0"/>
            </a:endParaRPr>
          </a:p>
        </p:txBody>
      </p:sp>
      <p:sp>
        <p:nvSpPr>
          <p:cNvPr id="3" name="Subtitle 2"/>
          <p:cNvSpPr>
            <a:spLocks noGrp="1"/>
          </p:cNvSpPr>
          <p:nvPr>
            <p:ph type="subTitle" idx="1"/>
          </p:nvPr>
        </p:nvSpPr>
        <p:spPr>
          <a:xfrm>
            <a:off x="1524000" y="3602038"/>
            <a:ext cx="9144000" cy="2872653"/>
          </a:xfrm>
        </p:spPr>
        <p:txBody>
          <a:bodyPr>
            <a:normAutofit/>
          </a:bodyPr>
          <a:lstStyle/>
          <a:p>
            <a:r>
              <a:rPr lang="en-US" dirty="0" smtClean="0"/>
              <a:t>`</a:t>
            </a:r>
            <a:endParaRPr lang="en-GB"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65601" y="3962401"/>
            <a:ext cx="2927926" cy="2346036"/>
          </a:xfrm>
          <a:prstGeom prst="rect">
            <a:avLst/>
          </a:prstGeom>
          <a:noFill/>
          <a:ln>
            <a:noFill/>
          </a:ln>
        </p:spPr>
      </p:pic>
    </p:spTree>
    <p:extLst>
      <p:ext uri="{BB962C8B-B14F-4D97-AF65-F5344CB8AC3E}">
        <p14:creationId xmlns:p14="http://schemas.microsoft.com/office/powerpoint/2010/main" val="72858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4358" y="-67734"/>
            <a:ext cx="8534400" cy="1507067"/>
          </a:xfrm>
        </p:spPr>
        <p:txBody>
          <a:bodyPr/>
          <a:lstStyle/>
          <a:p>
            <a:pPr algn="ctr"/>
            <a:r>
              <a:rPr lang="en-US" b="1" dirty="0" smtClean="0">
                <a:solidFill>
                  <a:schemeClr val="bg1"/>
                </a:solidFill>
                <a:latin typeface="Candara" panose="020E0502030303020204" pitchFamily="34" charset="0"/>
              </a:rPr>
              <a:t>Women’s role in the Electoral Process</a:t>
            </a:r>
            <a:endParaRPr lang="en-GB" b="1" dirty="0">
              <a:solidFill>
                <a:schemeClr val="bg1"/>
              </a:solidFill>
              <a:latin typeface="Candara" panose="020E0502030303020204" pitchFamily="34" charset="0"/>
            </a:endParaRPr>
          </a:p>
        </p:txBody>
      </p:sp>
      <p:sp>
        <p:nvSpPr>
          <p:cNvPr id="3" name="Content Placeholder 2"/>
          <p:cNvSpPr>
            <a:spLocks noGrp="1"/>
          </p:cNvSpPr>
          <p:nvPr>
            <p:ph idx="1"/>
          </p:nvPr>
        </p:nvSpPr>
        <p:spPr>
          <a:xfrm>
            <a:off x="748867" y="1711036"/>
            <a:ext cx="8534400" cy="3615267"/>
          </a:xfrm>
        </p:spPr>
        <p:txBody>
          <a:bodyPr>
            <a:noAutofit/>
          </a:bodyPr>
          <a:lstStyle/>
          <a:p>
            <a:pPr marL="0" indent="0" algn="ctr">
              <a:buNone/>
            </a:pPr>
            <a:r>
              <a:rPr lang="en-US" sz="1800" dirty="0"/>
              <a:t>Electoral participation </a:t>
            </a:r>
            <a:r>
              <a:rPr lang="en-US" sz="1800" dirty="0" smtClean="0"/>
              <a:t>of women can </a:t>
            </a:r>
            <a:r>
              <a:rPr lang="en-US" sz="1800" dirty="0"/>
              <a:t>take multiple forms that contribute to the </a:t>
            </a:r>
            <a:r>
              <a:rPr lang="en-US" sz="1800" dirty="0" smtClean="0"/>
              <a:t>realisation </a:t>
            </a:r>
            <a:r>
              <a:rPr lang="en-US" sz="1800" dirty="0"/>
              <a:t>of </a:t>
            </a:r>
            <a:r>
              <a:rPr lang="en-US" sz="1800" dirty="0" smtClean="0"/>
              <a:t>their civil </a:t>
            </a:r>
            <a:r>
              <a:rPr lang="en-US" sz="1800" dirty="0"/>
              <a:t>and political </a:t>
            </a:r>
            <a:r>
              <a:rPr lang="en-US" sz="1800" dirty="0" smtClean="0"/>
              <a:t>rights</a:t>
            </a:r>
          </a:p>
          <a:p>
            <a:r>
              <a:rPr lang="en-US" sz="1800" dirty="0" smtClean="0"/>
              <a:t> Women may participate </a:t>
            </a:r>
          </a:p>
          <a:p>
            <a:r>
              <a:rPr lang="en-US" sz="1800" dirty="0" smtClean="0"/>
              <a:t>as voters (active suffrage)</a:t>
            </a:r>
          </a:p>
          <a:p>
            <a:r>
              <a:rPr lang="en-US" sz="1800" dirty="0" smtClean="0"/>
              <a:t>as candidates (passive suffrage)</a:t>
            </a:r>
          </a:p>
          <a:p>
            <a:r>
              <a:rPr lang="en-GB" sz="1800" dirty="0" smtClean="0"/>
              <a:t>as civil </a:t>
            </a:r>
            <a:r>
              <a:rPr lang="en-GB" sz="1800" dirty="0"/>
              <a:t>society </a:t>
            </a:r>
            <a:r>
              <a:rPr lang="en-GB" sz="1800" dirty="0" smtClean="0"/>
              <a:t>representatives</a:t>
            </a:r>
          </a:p>
          <a:p>
            <a:r>
              <a:rPr lang="en-GB" sz="1800" dirty="0"/>
              <a:t> </a:t>
            </a:r>
            <a:r>
              <a:rPr lang="en-GB" sz="1800" dirty="0" smtClean="0"/>
              <a:t>as electoral administrators.</a:t>
            </a:r>
          </a:p>
          <a:p>
            <a:pPr marL="0" indent="0">
              <a:buNone/>
            </a:pPr>
            <a:r>
              <a:rPr lang="en-US" sz="1800" dirty="0" smtClean="0"/>
              <a:t>NB: Gender </a:t>
            </a:r>
            <a:r>
              <a:rPr lang="en-US" sz="1800" dirty="0"/>
              <a:t>inequality and discrimination in society and in politics have a negative impact on women’s participation in elections. In various roles as voters, candidates, </a:t>
            </a:r>
            <a:r>
              <a:rPr lang="en-US" sz="1800" dirty="0" smtClean="0"/>
              <a:t>civil </a:t>
            </a:r>
            <a:r>
              <a:rPr lang="en-US" sz="1800" dirty="0"/>
              <a:t>society representatives and electoral administrators, women frequently face social, physical, psychological, economic and cultural obstacles that hinder the full exercise of their participation rights and they often suffer from discrimination and violence.</a:t>
            </a:r>
            <a:endParaRPr lang="en-GB" sz="1800" dirty="0"/>
          </a:p>
        </p:txBody>
      </p:sp>
    </p:spTree>
    <p:extLst>
      <p:ext uri="{BB962C8B-B14F-4D97-AF65-F5344CB8AC3E}">
        <p14:creationId xmlns:p14="http://schemas.microsoft.com/office/powerpoint/2010/main" val="2368312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1556" y="0"/>
            <a:ext cx="11932661" cy="1507067"/>
          </a:xfrm>
        </p:spPr>
        <p:txBody>
          <a:bodyPr/>
          <a:lstStyle/>
          <a:p>
            <a:pPr algn="ctr"/>
            <a:r>
              <a:rPr lang="en-US" b="1" dirty="0" smtClean="0">
                <a:solidFill>
                  <a:schemeClr val="bg1"/>
                </a:solidFill>
                <a:latin typeface="Candara" panose="020E0502030303020204" pitchFamily="34" charset="0"/>
              </a:rPr>
              <a:t>Barriers to Women’s Participation in the Electoral Process</a:t>
            </a:r>
            <a:endParaRPr lang="en-GB" b="1" dirty="0">
              <a:solidFill>
                <a:schemeClr val="bg1"/>
              </a:solidFill>
              <a:latin typeface="Candara" panose="020E0502030303020204" pitchFamily="34" charset="0"/>
            </a:endParaRPr>
          </a:p>
        </p:txBody>
      </p:sp>
      <p:sp>
        <p:nvSpPr>
          <p:cNvPr id="3" name="Content Placeholder 2"/>
          <p:cNvSpPr>
            <a:spLocks noGrp="1"/>
          </p:cNvSpPr>
          <p:nvPr>
            <p:ph idx="1"/>
          </p:nvPr>
        </p:nvSpPr>
        <p:spPr>
          <a:xfrm>
            <a:off x="702684" y="1754909"/>
            <a:ext cx="10316297" cy="4941455"/>
          </a:xfrm>
        </p:spPr>
        <p:txBody>
          <a:bodyPr>
            <a:noAutofit/>
          </a:bodyPr>
          <a:lstStyle/>
          <a:p>
            <a:pPr marL="0" indent="0">
              <a:buNone/>
            </a:pPr>
            <a:r>
              <a:rPr lang="en-US" sz="1800" b="1" dirty="0">
                <a:latin typeface="Candara" panose="020E0502030303020204" pitchFamily="34" charset="0"/>
              </a:rPr>
              <a:t>As candidates, political party members and political </a:t>
            </a:r>
            <a:r>
              <a:rPr lang="en-US" sz="1800" b="1" dirty="0" smtClean="0">
                <a:latin typeface="Candara" panose="020E0502030303020204" pitchFamily="34" charset="0"/>
              </a:rPr>
              <a:t>activists</a:t>
            </a:r>
          </a:p>
          <a:p>
            <a:pPr>
              <a:buFont typeface="Wingdings" panose="05000000000000000000" pitchFamily="2" charset="2"/>
              <a:buChar char="v"/>
            </a:pPr>
            <a:r>
              <a:rPr lang="en-US" sz="1800" dirty="0" smtClean="0">
                <a:latin typeface="Candara" panose="020E0502030303020204" pitchFamily="34" charset="0"/>
              </a:rPr>
              <a:t>Traditional </a:t>
            </a:r>
            <a:r>
              <a:rPr lang="en-US" sz="1800" dirty="0">
                <a:latin typeface="Candara" panose="020E0502030303020204" pitchFamily="34" charset="0"/>
              </a:rPr>
              <a:t>gender roles, gender-based stereotypes and discriminatory attitudes and norms.</a:t>
            </a:r>
          </a:p>
          <a:p>
            <a:pPr>
              <a:buFont typeface="Wingdings" panose="05000000000000000000" pitchFamily="2" charset="2"/>
              <a:buChar char="v"/>
            </a:pPr>
            <a:r>
              <a:rPr lang="en-US" sz="1800" dirty="0">
                <a:latin typeface="Candara" panose="020E0502030303020204" pitchFamily="34" charset="0"/>
              </a:rPr>
              <a:t>The male-dominated model of politics that tends to undermine the value of women’s contributions and their participation.</a:t>
            </a:r>
          </a:p>
          <a:p>
            <a:pPr>
              <a:buFont typeface="Wingdings" panose="05000000000000000000" pitchFamily="2" charset="2"/>
              <a:buChar char="v"/>
            </a:pPr>
            <a:r>
              <a:rPr lang="en-US" sz="1800" dirty="0">
                <a:latin typeface="Candara" panose="020E0502030303020204" pitchFamily="34" charset="0"/>
              </a:rPr>
              <a:t>Lack of party support and exclusion from decision-making party structures.</a:t>
            </a:r>
          </a:p>
          <a:p>
            <a:pPr>
              <a:buFont typeface="Wingdings" panose="05000000000000000000" pitchFamily="2" charset="2"/>
              <a:buChar char="v"/>
            </a:pPr>
            <a:r>
              <a:rPr lang="en-US" sz="1800" dirty="0">
                <a:latin typeface="Candara" panose="020E0502030303020204" pitchFamily="34" charset="0"/>
              </a:rPr>
              <a:t>Gender blind legal </a:t>
            </a:r>
            <a:r>
              <a:rPr lang="en-US" sz="1800" dirty="0" smtClean="0">
                <a:latin typeface="Candara" panose="020E0502030303020204" pitchFamily="34" charset="0"/>
              </a:rPr>
              <a:t>framework.</a:t>
            </a:r>
          </a:p>
          <a:p>
            <a:pPr>
              <a:buFont typeface="Wingdings" panose="05000000000000000000" pitchFamily="2" charset="2"/>
              <a:buChar char="v"/>
            </a:pPr>
            <a:r>
              <a:rPr lang="en-US" sz="1800" dirty="0" smtClean="0">
                <a:latin typeface="Candara" panose="020E0502030303020204" pitchFamily="34" charset="0"/>
              </a:rPr>
              <a:t>Lack </a:t>
            </a:r>
            <a:r>
              <a:rPr lang="en-US" sz="1800" dirty="0">
                <a:latin typeface="Candara" panose="020E0502030303020204" pitchFamily="34" charset="0"/>
              </a:rPr>
              <a:t>of campaign funds.</a:t>
            </a:r>
          </a:p>
          <a:p>
            <a:pPr>
              <a:buFont typeface="Wingdings" panose="05000000000000000000" pitchFamily="2" charset="2"/>
              <a:buChar char="v"/>
            </a:pPr>
            <a:r>
              <a:rPr lang="en-US" sz="1800" dirty="0">
                <a:latin typeface="Candara" panose="020E0502030303020204" pitchFamily="34" charset="0"/>
              </a:rPr>
              <a:t>Lack of financial resources to be considered as meaningful members of political parties.</a:t>
            </a:r>
          </a:p>
          <a:p>
            <a:pPr>
              <a:buFont typeface="Wingdings" panose="05000000000000000000" pitchFamily="2" charset="2"/>
              <a:buChar char="v"/>
            </a:pPr>
            <a:r>
              <a:rPr lang="en-US" sz="1800" dirty="0">
                <a:latin typeface="Candara" panose="020E0502030303020204" pitchFamily="34" charset="0"/>
              </a:rPr>
              <a:t>Lack of formal or political education and limited access to information.</a:t>
            </a:r>
          </a:p>
          <a:p>
            <a:pPr>
              <a:buFont typeface="Wingdings" panose="05000000000000000000" pitchFamily="2" charset="2"/>
              <a:buChar char="v"/>
            </a:pPr>
            <a:r>
              <a:rPr lang="en-US" sz="1800" dirty="0">
                <a:latin typeface="Candara" panose="020E0502030303020204" pitchFamily="34" charset="0"/>
              </a:rPr>
              <a:t>Lack of political experience.</a:t>
            </a:r>
          </a:p>
          <a:p>
            <a:pPr>
              <a:buFont typeface="Wingdings" panose="05000000000000000000" pitchFamily="2" charset="2"/>
              <a:buChar char="v"/>
            </a:pPr>
            <a:r>
              <a:rPr lang="en-US" sz="1800" dirty="0">
                <a:latin typeface="Candara" panose="020E0502030303020204" pitchFamily="34" charset="0"/>
              </a:rPr>
              <a:t>The dual burden and a disproportionate share of domestic work.</a:t>
            </a:r>
          </a:p>
          <a:p>
            <a:pPr>
              <a:buFont typeface="Wingdings" panose="05000000000000000000" pitchFamily="2" charset="2"/>
              <a:buChar char="v"/>
            </a:pPr>
            <a:r>
              <a:rPr lang="en-US" sz="1800" dirty="0">
                <a:latin typeface="Candara" panose="020E0502030303020204" pitchFamily="34" charset="0"/>
              </a:rPr>
              <a:t>Lack of media coverage and gender-based stereotypes and bias in the media.</a:t>
            </a:r>
          </a:p>
          <a:p>
            <a:pPr>
              <a:buFont typeface="Wingdings" panose="05000000000000000000" pitchFamily="2" charset="2"/>
              <a:buChar char="v"/>
            </a:pPr>
            <a:r>
              <a:rPr lang="en-US" sz="1800" dirty="0" smtClean="0">
                <a:latin typeface="Candara" panose="020E0502030303020204" pitchFamily="34" charset="0"/>
              </a:rPr>
              <a:t>The </a:t>
            </a:r>
            <a:r>
              <a:rPr lang="en-US" sz="1800" dirty="0">
                <a:latin typeface="Candara" panose="020E0502030303020204" pitchFamily="34" charset="0"/>
              </a:rPr>
              <a:t>perception of politics as “dirty</a:t>
            </a:r>
            <a:r>
              <a:rPr lang="en-US" sz="1800" dirty="0" smtClean="0">
                <a:latin typeface="Candara" panose="020E0502030303020204" pitchFamily="34" charset="0"/>
              </a:rPr>
              <a:t>”.</a:t>
            </a:r>
          </a:p>
          <a:p>
            <a:pPr>
              <a:buFont typeface="Wingdings" panose="05000000000000000000" pitchFamily="2" charset="2"/>
              <a:buChar char="v"/>
            </a:pPr>
            <a:r>
              <a:rPr lang="en-US" sz="1800" dirty="0" smtClean="0">
                <a:latin typeface="Candara" panose="020E0502030303020204" pitchFamily="34" charset="0"/>
              </a:rPr>
              <a:t>Etc.</a:t>
            </a:r>
            <a:endParaRPr lang="en-US" sz="1800" dirty="0">
              <a:latin typeface="Candara" panose="020E0502030303020204" pitchFamily="34" charset="0"/>
            </a:endParaRPr>
          </a:p>
          <a:p>
            <a:endParaRPr lang="en-GB" sz="1800" dirty="0"/>
          </a:p>
        </p:txBody>
      </p:sp>
    </p:spTree>
    <p:extLst>
      <p:ext uri="{BB962C8B-B14F-4D97-AF65-F5344CB8AC3E}">
        <p14:creationId xmlns:p14="http://schemas.microsoft.com/office/powerpoint/2010/main" val="11112480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Rectangle 1"/>
          <p:cNvSpPr/>
          <p:nvPr/>
        </p:nvSpPr>
        <p:spPr>
          <a:xfrm>
            <a:off x="748145" y="2413338"/>
            <a:ext cx="10104581" cy="2246769"/>
          </a:xfrm>
          <a:prstGeom prst="rect">
            <a:avLst/>
          </a:prstGeom>
        </p:spPr>
        <p:txBody>
          <a:bodyPr wrap="square">
            <a:spAutoFit/>
          </a:bodyPr>
          <a:lstStyle/>
          <a:p>
            <a:pPr algn="just"/>
            <a:r>
              <a:rPr lang="en-US" sz="2000" dirty="0">
                <a:solidFill>
                  <a:schemeClr val="bg1"/>
                </a:solidFill>
                <a:latin typeface="Candara" panose="020E0502030303020204" pitchFamily="34" charset="0"/>
              </a:rPr>
              <a:t>Women candidates may face gaps in capacities or resources that prevent them from competing effectively, for instance. If polling stations are located in remote or unsafe areas, women voters may be reluctant to use them. </a:t>
            </a:r>
            <a:endParaRPr lang="en-US" sz="2000" dirty="0" smtClean="0">
              <a:solidFill>
                <a:schemeClr val="bg1"/>
              </a:solidFill>
              <a:latin typeface="Candara" panose="020E0502030303020204" pitchFamily="34" charset="0"/>
            </a:endParaRPr>
          </a:p>
          <a:p>
            <a:pPr algn="just"/>
            <a:endParaRPr lang="en-US" sz="2000" dirty="0">
              <a:solidFill>
                <a:schemeClr val="bg1"/>
              </a:solidFill>
              <a:latin typeface="Candara" panose="020E0502030303020204" pitchFamily="34" charset="0"/>
            </a:endParaRPr>
          </a:p>
          <a:p>
            <a:pPr algn="just"/>
            <a:r>
              <a:rPr lang="en-US" sz="2000" dirty="0" smtClean="0">
                <a:solidFill>
                  <a:schemeClr val="bg1"/>
                </a:solidFill>
                <a:latin typeface="Candara" panose="020E0502030303020204" pitchFamily="34" charset="0"/>
              </a:rPr>
              <a:t>Sometimes </a:t>
            </a:r>
            <a:r>
              <a:rPr lang="en-US" sz="2000" dirty="0">
                <a:solidFill>
                  <a:schemeClr val="bg1"/>
                </a:solidFill>
                <a:latin typeface="Candara" panose="020E0502030303020204" pitchFamily="34" charset="0"/>
              </a:rPr>
              <a:t>electoral management bodies are unaware of hindrances to women’s participation because they do not have the knowledge, skills or data to analyse and correct these.</a:t>
            </a:r>
          </a:p>
        </p:txBody>
      </p:sp>
      <p:sp>
        <p:nvSpPr>
          <p:cNvPr id="3" name="Title 1"/>
          <p:cNvSpPr txBox="1">
            <a:spLocks/>
          </p:cNvSpPr>
          <p:nvPr/>
        </p:nvSpPr>
        <p:spPr>
          <a:xfrm>
            <a:off x="924358" y="-67734"/>
            <a:ext cx="8534400" cy="945189"/>
          </a:xfrm>
          <a:prstGeom prst="rect">
            <a:avLst/>
          </a:prstGeom>
        </p:spPr>
        <p:txBody>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b="1" dirty="0" smtClean="0">
                <a:solidFill>
                  <a:schemeClr val="bg1"/>
                </a:solidFill>
                <a:latin typeface="Candara" panose="020E0502030303020204" pitchFamily="34" charset="0"/>
              </a:rPr>
              <a:t>Continuation</a:t>
            </a:r>
            <a:endParaRPr lang="en-GB" b="1" dirty="0">
              <a:solidFill>
                <a:schemeClr val="bg1"/>
              </a:solidFill>
              <a:latin typeface="Candara" panose="020E0502030303020204" pitchFamily="34" charset="0"/>
            </a:endParaRPr>
          </a:p>
        </p:txBody>
      </p:sp>
    </p:spTree>
    <p:extLst>
      <p:ext uri="{BB962C8B-B14F-4D97-AF65-F5344CB8AC3E}">
        <p14:creationId xmlns:p14="http://schemas.microsoft.com/office/powerpoint/2010/main" val="2040353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3376" y="-269396"/>
            <a:ext cx="8534400" cy="1507067"/>
          </a:xfrm>
        </p:spPr>
        <p:txBody>
          <a:bodyPr/>
          <a:lstStyle/>
          <a:p>
            <a:r>
              <a:rPr lang="en-US" b="1" dirty="0" smtClean="0">
                <a:solidFill>
                  <a:schemeClr val="bg1"/>
                </a:solidFill>
              </a:rPr>
              <a:t>continuation</a:t>
            </a:r>
            <a:endParaRPr lang="en-GB" b="1" dirty="0">
              <a:solidFill>
                <a:schemeClr val="bg1"/>
              </a:solidFill>
            </a:endParaRPr>
          </a:p>
        </p:txBody>
      </p:sp>
      <p:sp>
        <p:nvSpPr>
          <p:cNvPr id="3" name="Content Placeholder 2"/>
          <p:cNvSpPr>
            <a:spLocks noGrp="1"/>
          </p:cNvSpPr>
          <p:nvPr>
            <p:ph idx="1"/>
          </p:nvPr>
        </p:nvSpPr>
        <p:spPr>
          <a:xfrm>
            <a:off x="758103" y="1145309"/>
            <a:ext cx="9743642" cy="4661285"/>
          </a:xfrm>
        </p:spPr>
        <p:txBody>
          <a:bodyPr>
            <a:normAutofit lnSpcReduction="10000"/>
          </a:bodyPr>
          <a:lstStyle/>
          <a:p>
            <a:r>
              <a:rPr lang="en-US" b="1" dirty="0"/>
              <a:t>As voters:</a:t>
            </a:r>
            <a:endParaRPr lang="en-US" dirty="0"/>
          </a:p>
          <a:p>
            <a:r>
              <a:rPr lang="en-US" dirty="0"/>
              <a:t>Traditional gender roles, gender-based stereotypes and discriminatory attitudes and norms.</a:t>
            </a:r>
          </a:p>
          <a:p>
            <a:r>
              <a:rPr lang="en-US" dirty="0" smtClean="0"/>
              <a:t>Lack </a:t>
            </a:r>
            <a:r>
              <a:rPr lang="en-US" dirty="0"/>
              <a:t>of information and awareness about voting, electoral processes, and overall political rights. </a:t>
            </a:r>
          </a:p>
          <a:p>
            <a:r>
              <a:rPr lang="en-US" dirty="0"/>
              <a:t>Insufficient targeted civic and voter education programs, or lack of access to existing ones.</a:t>
            </a:r>
          </a:p>
          <a:p>
            <a:r>
              <a:rPr lang="en-US" dirty="0"/>
              <a:t>Location of polling stations.</a:t>
            </a:r>
          </a:p>
          <a:p>
            <a:r>
              <a:rPr lang="en-US" dirty="0" smtClean="0"/>
              <a:t>Family </a:t>
            </a:r>
            <a:r>
              <a:rPr lang="en-US" dirty="0"/>
              <a:t>voting and pressure from family and community on the exercise of their political rights.</a:t>
            </a:r>
          </a:p>
          <a:p>
            <a:r>
              <a:rPr lang="en-US" dirty="0" smtClean="0"/>
              <a:t>The </a:t>
            </a:r>
            <a:r>
              <a:rPr lang="en-US" dirty="0"/>
              <a:t>perception of politics as “dirty”.</a:t>
            </a:r>
          </a:p>
          <a:p>
            <a:r>
              <a:rPr lang="en-US" dirty="0"/>
              <a:t>Violence from within and outside the household</a:t>
            </a:r>
          </a:p>
          <a:p>
            <a:endParaRPr lang="en-GB" dirty="0"/>
          </a:p>
        </p:txBody>
      </p:sp>
    </p:spTree>
    <p:extLst>
      <p:ext uri="{BB962C8B-B14F-4D97-AF65-F5344CB8AC3E}">
        <p14:creationId xmlns:p14="http://schemas.microsoft.com/office/powerpoint/2010/main" val="37642536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5958" y="109296"/>
            <a:ext cx="8534400" cy="1507067"/>
          </a:xfrm>
        </p:spPr>
        <p:txBody>
          <a:bodyPr/>
          <a:lstStyle/>
          <a:p>
            <a:r>
              <a:rPr lang="en-US" b="1" dirty="0" smtClean="0">
                <a:solidFill>
                  <a:schemeClr val="bg1"/>
                </a:solidFill>
              </a:rPr>
              <a:t>Women participation in numbers</a:t>
            </a:r>
            <a:endParaRPr lang="en-GB" b="1" dirty="0">
              <a:solidFill>
                <a:schemeClr val="bg1"/>
              </a:solidFill>
            </a:endParaRPr>
          </a:p>
        </p:txBody>
      </p:sp>
      <p:sp>
        <p:nvSpPr>
          <p:cNvPr id="3" name="Content Placeholder 2"/>
          <p:cNvSpPr>
            <a:spLocks noGrp="1"/>
          </p:cNvSpPr>
          <p:nvPr>
            <p:ph idx="1"/>
          </p:nvPr>
        </p:nvSpPr>
        <p:spPr>
          <a:xfrm>
            <a:off x="1025957" y="1794164"/>
            <a:ext cx="9097097" cy="4246418"/>
          </a:xfrm>
        </p:spPr>
        <p:txBody>
          <a:bodyPr/>
          <a:lstStyle/>
          <a:p>
            <a:r>
              <a:rPr lang="en-US" dirty="0" smtClean="0">
                <a:latin typeface="Candara" panose="020E0502030303020204" pitchFamily="34" charset="0"/>
              </a:rPr>
              <a:t>Global average for women in parliament is only 24.3 % - according to the United Nations.</a:t>
            </a:r>
          </a:p>
          <a:p>
            <a:endParaRPr lang="en-US" dirty="0" smtClean="0">
              <a:latin typeface="Candara" panose="020E0502030303020204" pitchFamily="34" charset="0"/>
            </a:endParaRPr>
          </a:p>
          <a:p>
            <a:r>
              <a:rPr lang="en-US" dirty="0" smtClean="0">
                <a:latin typeface="Candara" panose="020E0502030303020204" pitchFamily="34" charset="0"/>
              </a:rPr>
              <a:t>In Botswana 7 out of 63 parliamentary seats are occupied by women</a:t>
            </a:r>
          </a:p>
          <a:p>
            <a:pPr marL="0" indent="0">
              <a:buNone/>
            </a:pPr>
            <a:endParaRPr lang="en-US" dirty="0" smtClean="0">
              <a:latin typeface="Candara" panose="020E0502030303020204" pitchFamily="34" charset="0"/>
            </a:endParaRPr>
          </a:p>
          <a:p>
            <a:r>
              <a:rPr lang="en-US" dirty="0" smtClean="0">
                <a:latin typeface="Candara" panose="020E0502030303020204" pitchFamily="34" charset="0"/>
              </a:rPr>
              <a:t>Globally Botswana is ranked 167 out of  193 countries ranked by the </a:t>
            </a:r>
            <a:r>
              <a:rPr lang="en-GB" dirty="0" smtClean="0">
                <a:latin typeface="Candara" panose="020E0502030303020204" pitchFamily="34" charset="0"/>
              </a:rPr>
              <a:t>Inter-Parliamentary </a:t>
            </a:r>
            <a:r>
              <a:rPr lang="en-GB" dirty="0">
                <a:latin typeface="Candara" panose="020E0502030303020204" pitchFamily="34" charset="0"/>
              </a:rPr>
              <a:t>Union</a:t>
            </a:r>
          </a:p>
        </p:txBody>
      </p:sp>
    </p:spTree>
    <p:extLst>
      <p:ext uri="{BB962C8B-B14F-4D97-AF65-F5344CB8AC3E}">
        <p14:creationId xmlns:p14="http://schemas.microsoft.com/office/powerpoint/2010/main" val="1212040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5406"/>
          </a:xfrm>
        </p:spPr>
        <p:txBody>
          <a:bodyPr>
            <a:normAutofit fontScale="90000"/>
          </a:bodyPr>
          <a:lstStyle/>
          <a:p>
            <a:r>
              <a:rPr lang="en-GB" dirty="0"/>
              <a:t/>
            </a:r>
            <a:br>
              <a:rPr lang="en-GB" dirty="0"/>
            </a:b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85401745"/>
              </p:ext>
            </p:extLst>
          </p:nvPr>
        </p:nvGraphicFramePr>
        <p:xfrm>
          <a:off x="1" y="86633"/>
          <a:ext cx="12191998" cy="6857732"/>
        </p:xfrm>
        <a:graphic>
          <a:graphicData uri="http://schemas.openxmlformats.org/drawingml/2006/table">
            <a:tbl>
              <a:tblPr/>
              <a:tblGrid>
                <a:gridCol w="498495">
                  <a:extLst>
                    <a:ext uri="{9D8B030D-6E8A-4147-A177-3AD203B41FA5}">
                      <a16:colId xmlns:a16="http://schemas.microsoft.com/office/drawing/2014/main" val="713289643"/>
                    </a:ext>
                  </a:extLst>
                </a:gridCol>
                <a:gridCol w="1537537">
                  <a:extLst>
                    <a:ext uri="{9D8B030D-6E8A-4147-A177-3AD203B41FA5}">
                      <a16:colId xmlns:a16="http://schemas.microsoft.com/office/drawing/2014/main" val="1930033630"/>
                    </a:ext>
                  </a:extLst>
                </a:gridCol>
                <a:gridCol w="1088710">
                  <a:extLst>
                    <a:ext uri="{9D8B030D-6E8A-4147-A177-3AD203B41FA5}">
                      <a16:colId xmlns:a16="http://schemas.microsoft.com/office/drawing/2014/main" val="1499969834"/>
                    </a:ext>
                  </a:extLst>
                </a:gridCol>
                <a:gridCol w="880111">
                  <a:extLst>
                    <a:ext uri="{9D8B030D-6E8A-4147-A177-3AD203B41FA5}">
                      <a16:colId xmlns:a16="http://schemas.microsoft.com/office/drawing/2014/main" val="1067529246"/>
                    </a:ext>
                  </a:extLst>
                </a:gridCol>
                <a:gridCol w="1047683">
                  <a:extLst>
                    <a:ext uri="{9D8B030D-6E8A-4147-A177-3AD203B41FA5}">
                      <a16:colId xmlns:a16="http://schemas.microsoft.com/office/drawing/2014/main" val="1678938935"/>
                    </a:ext>
                  </a:extLst>
                </a:gridCol>
                <a:gridCol w="1022336">
                  <a:extLst>
                    <a:ext uri="{9D8B030D-6E8A-4147-A177-3AD203B41FA5}">
                      <a16:colId xmlns:a16="http://schemas.microsoft.com/office/drawing/2014/main" val="1947775246"/>
                    </a:ext>
                  </a:extLst>
                </a:gridCol>
                <a:gridCol w="1165970">
                  <a:extLst>
                    <a:ext uri="{9D8B030D-6E8A-4147-A177-3AD203B41FA5}">
                      <a16:colId xmlns:a16="http://schemas.microsoft.com/office/drawing/2014/main" val="2450955592"/>
                    </a:ext>
                  </a:extLst>
                </a:gridCol>
                <a:gridCol w="980091">
                  <a:extLst>
                    <a:ext uri="{9D8B030D-6E8A-4147-A177-3AD203B41FA5}">
                      <a16:colId xmlns:a16="http://schemas.microsoft.com/office/drawing/2014/main" val="449354437"/>
                    </a:ext>
                  </a:extLst>
                </a:gridCol>
                <a:gridCol w="1013889">
                  <a:extLst>
                    <a:ext uri="{9D8B030D-6E8A-4147-A177-3AD203B41FA5}">
                      <a16:colId xmlns:a16="http://schemas.microsoft.com/office/drawing/2014/main" val="960517506"/>
                    </a:ext>
                  </a:extLst>
                </a:gridCol>
                <a:gridCol w="1478588">
                  <a:extLst>
                    <a:ext uri="{9D8B030D-6E8A-4147-A177-3AD203B41FA5}">
                      <a16:colId xmlns:a16="http://schemas.microsoft.com/office/drawing/2014/main" val="1895636847"/>
                    </a:ext>
                  </a:extLst>
                </a:gridCol>
                <a:gridCol w="1478588">
                  <a:extLst>
                    <a:ext uri="{9D8B030D-6E8A-4147-A177-3AD203B41FA5}">
                      <a16:colId xmlns:a16="http://schemas.microsoft.com/office/drawing/2014/main" val="1748733645"/>
                    </a:ext>
                  </a:extLst>
                </a:gridCol>
              </a:tblGrid>
              <a:tr h="557909">
                <a:tc>
                  <a:txBody>
                    <a:bodyPr/>
                    <a:lstStyle/>
                    <a:p>
                      <a:r>
                        <a:rPr lang="en-GB" sz="1300" b="1" dirty="0" smtClean="0">
                          <a:solidFill>
                            <a:schemeClr val="tx1"/>
                          </a:solidFill>
                          <a:effectLst/>
                        </a:rPr>
                        <a:t>k</a:t>
                      </a:r>
                      <a:endParaRPr lang="en-GB" sz="1300" b="1" dirty="0">
                        <a:solidFill>
                          <a:schemeClr val="tx1"/>
                        </a:solidFill>
                        <a:effectLst/>
                      </a:endParaRPr>
                    </a:p>
                  </a:txBody>
                  <a:tcPr marL="33503" marR="33503" marT="33503" marB="1072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en-GB" sz="1300" b="1" dirty="0" smtClean="0">
                          <a:solidFill>
                            <a:schemeClr val="tx1"/>
                          </a:solidFill>
                          <a:effectLst/>
                        </a:rPr>
                        <a:t>Country </a:t>
                      </a:r>
                      <a:endParaRPr lang="en-GB" sz="1300" b="1" dirty="0">
                        <a:solidFill>
                          <a:schemeClr val="tx1"/>
                        </a:solidFill>
                        <a:effectLst/>
                      </a:endParaRPr>
                    </a:p>
                  </a:txBody>
                  <a:tcPr marL="33503" marR="33503" marT="33503" marB="1072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gridSpan="4">
                  <a:txBody>
                    <a:bodyPr/>
                    <a:lstStyle/>
                    <a:p>
                      <a:r>
                        <a:rPr lang="en-GB" sz="1300" b="1" dirty="0">
                          <a:solidFill>
                            <a:schemeClr val="tx1"/>
                          </a:solidFill>
                          <a:effectLst/>
                        </a:rPr>
                        <a:t>Lower or single House</a:t>
                      </a:r>
                    </a:p>
                  </a:txBody>
                  <a:tcPr marL="33503" marR="33503" marT="33503" marB="1072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r>
                        <a:rPr lang="en-GB" sz="1300" b="1" dirty="0">
                          <a:solidFill>
                            <a:schemeClr val="tx1"/>
                          </a:solidFill>
                          <a:effectLst/>
                        </a:rPr>
                        <a:t>Upper chamber</a:t>
                      </a:r>
                    </a:p>
                  </a:txBody>
                  <a:tcPr marL="33503" marR="33503" marT="33503" marB="1072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1300" b="1" dirty="0">
                        <a:solidFill>
                          <a:schemeClr val="tx1"/>
                        </a:solidFill>
                        <a:effectLst/>
                      </a:endParaRPr>
                    </a:p>
                  </a:txBody>
                  <a:tcPr marL="33503" marR="33503" marT="33503" marB="1072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689305563"/>
                  </a:ext>
                </a:extLst>
              </a:tr>
              <a:tr h="260511">
                <a:tc>
                  <a:txBody>
                    <a:bodyPr/>
                    <a:lstStyle/>
                    <a:p>
                      <a:pPr algn="l"/>
                      <a:endParaRPr lang="en-GB" sz="1300" b="1" dirty="0">
                        <a:solidFill>
                          <a:schemeClr val="bg1"/>
                        </a:solidFill>
                        <a:effectLst/>
                      </a:endParaRP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US" sz="1300" b="1" dirty="0" smtClean="0">
                          <a:solidFill>
                            <a:schemeClr val="bg1"/>
                          </a:solidFill>
                          <a:effectLst/>
                        </a:rPr>
                        <a:t>Country</a:t>
                      </a:r>
                      <a:endParaRPr lang="en-GB" sz="1300" b="1"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Elections</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Seats*</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Women</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 W</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Elections</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Seats*</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Women</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 W</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US" sz="1300" b="0" dirty="0" smtClean="0">
                          <a:solidFill>
                            <a:schemeClr val="bg1"/>
                          </a:solidFill>
                          <a:effectLst/>
                        </a:rPr>
                        <a:t>Electoral System</a:t>
                      </a: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617348699"/>
                  </a:ext>
                </a:extLst>
              </a:tr>
              <a:tr h="260511">
                <a:tc>
                  <a:txBody>
                    <a:bodyPr/>
                    <a:lstStyle/>
                    <a:p>
                      <a:pPr algn="l"/>
                      <a:r>
                        <a:rPr lang="en-GB" sz="1300" b="1" dirty="0">
                          <a:solidFill>
                            <a:schemeClr val="bg1"/>
                          </a:solidFill>
                          <a:effectLst/>
                        </a:rPr>
                        <a:t>1</a:t>
                      </a: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a:solidFill>
                            <a:schemeClr val="bg1"/>
                          </a:solidFill>
                          <a:effectLst/>
                          <a:hlinkClick r:id="rId2"/>
                        </a:rPr>
                        <a:t>Rwanda</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09.2018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80</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49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61.3</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09.2019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26</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10</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38.5</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US" sz="1300" b="0" dirty="0" smtClean="0">
                          <a:solidFill>
                            <a:schemeClr val="bg1"/>
                          </a:solidFill>
                          <a:effectLst/>
                        </a:rPr>
                        <a:t>Proportional Rep</a:t>
                      </a: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1122657619"/>
                  </a:ext>
                </a:extLst>
              </a:tr>
              <a:tr h="444178">
                <a:tc>
                  <a:txBody>
                    <a:bodyPr/>
                    <a:lstStyle/>
                    <a:p>
                      <a:pPr algn="l"/>
                      <a:r>
                        <a:rPr lang="en-GB" sz="1300" b="1" dirty="0">
                          <a:solidFill>
                            <a:schemeClr val="bg1"/>
                          </a:solidFill>
                          <a:effectLst/>
                        </a:rPr>
                        <a:t>2</a:t>
                      </a: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a:solidFill>
                            <a:schemeClr val="bg1"/>
                          </a:solidFill>
                          <a:effectLst/>
                          <a:hlinkClick r:id="rId3"/>
                        </a:rPr>
                        <a:t>Cuba</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03.2018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605</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322</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53.2</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US" sz="1300" b="0" dirty="0" smtClean="0">
                          <a:solidFill>
                            <a:schemeClr val="bg1"/>
                          </a:solidFill>
                          <a:effectLst/>
                        </a:rPr>
                        <a:t>One Party system</a:t>
                      </a: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3965592001"/>
                  </a:ext>
                </a:extLst>
              </a:tr>
              <a:tr h="649854">
                <a:tc>
                  <a:txBody>
                    <a:bodyPr/>
                    <a:lstStyle/>
                    <a:p>
                      <a:pPr algn="l"/>
                      <a:r>
                        <a:rPr lang="en-GB" sz="1300" b="1">
                          <a:solidFill>
                            <a:schemeClr val="bg1"/>
                          </a:solidFill>
                          <a:effectLst/>
                        </a:rPr>
                        <a:t>3</a:t>
                      </a: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smtClean="0">
                          <a:solidFill>
                            <a:schemeClr val="bg1"/>
                          </a:solidFill>
                          <a:effectLst/>
                          <a:hlinkClick r:id="rId4"/>
                        </a:rPr>
                        <a:t>Bolivia</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10.2019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130</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69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53.1</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10.2019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36</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17</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47.2</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300" b="0" dirty="0" smtClean="0">
                          <a:solidFill>
                            <a:schemeClr val="bg1"/>
                          </a:solidFill>
                          <a:effectLst/>
                        </a:rPr>
                        <a:t>Proportional Representation</a:t>
                      </a:r>
                      <a:endParaRPr lang="en-GB" sz="1300" b="0" dirty="0" smtClean="0">
                        <a:solidFill>
                          <a:schemeClr val="bg1"/>
                        </a:solidFill>
                        <a:effectLst/>
                      </a:endParaRPr>
                    </a:p>
                    <a:p>
                      <a:pPr algn="ct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1704026179"/>
                  </a:ext>
                </a:extLst>
              </a:tr>
              <a:tr h="649854">
                <a:tc>
                  <a:txBody>
                    <a:bodyPr/>
                    <a:lstStyle/>
                    <a:p>
                      <a:pPr algn="l"/>
                      <a:r>
                        <a:rPr lang="en-GB" sz="1300" b="1">
                          <a:solidFill>
                            <a:schemeClr val="bg1"/>
                          </a:solidFill>
                          <a:effectLst/>
                        </a:rPr>
                        <a:t>4</a:t>
                      </a: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a:solidFill>
                            <a:schemeClr val="bg1"/>
                          </a:solidFill>
                          <a:effectLst/>
                          <a:hlinkClick r:id="rId5"/>
                        </a:rPr>
                        <a:t>United Arab Emirates</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10.2019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40</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20</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GB" sz="1300" b="1" dirty="0">
                          <a:solidFill>
                            <a:schemeClr val="bg1"/>
                          </a:solidFill>
                          <a:effectLst/>
                        </a:rPr>
                        <a:t>50.0</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US" sz="1300" b="0" dirty="0" smtClean="0">
                          <a:solidFill>
                            <a:schemeClr val="bg1"/>
                          </a:solidFill>
                          <a:effectLst/>
                        </a:rPr>
                        <a:t>Constitutional Monarchy (Hybrid system)</a:t>
                      </a: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3912659613"/>
                  </a:ext>
                </a:extLst>
              </a:tr>
              <a:tr h="649854">
                <a:tc>
                  <a:txBody>
                    <a:bodyPr/>
                    <a:lstStyle/>
                    <a:p>
                      <a:pPr algn="l"/>
                      <a:r>
                        <a:rPr lang="en-GB" sz="1300" b="1">
                          <a:solidFill>
                            <a:schemeClr val="bg1"/>
                          </a:solidFill>
                          <a:effectLst/>
                        </a:rPr>
                        <a:t>5</a:t>
                      </a: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a:solidFill>
                            <a:schemeClr val="bg1"/>
                          </a:solidFill>
                          <a:effectLst/>
                          <a:hlinkClick r:id="rId6"/>
                        </a:rPr>
                        <a:t>Mexico</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07.2018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500</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241</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48.2</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07.2018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128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63</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49.2</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US" sz="1300" b="0" dirty="0" smtClean="0">
                          <a:solidFill>
                            <a:schemeClr val="bg1"/>
                          </a:solidFill>
                          <a:effectLst/>
                        </a:rPr>
                        <a:t>Mixed Independent  system</a:t>
                      </a: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1170841218"/>
                  </a:ext>
                </a:extLst>
              </a:tr>
              <a:tr h="455183">
                <a:tc>
                  <a:txBody>
                    <a:bodyPr/>
                    <a:lstStyle/>
                    <a:p>
                      <a:pPr algn="l"/>
                      <a:r>
                        <a:rPr lang="en-GB" sz="1300" b="1">
                          <a:solidFill>
                            <a:schemeClr val="bg1"/>
                          </a:solidFill>
                          <a:effectLst/>
                        </a:rPr>
                        <a:t>6</a:t>
                      </a: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a:solidFill>
                            <a:schemeClr val="bg1"/>
                          </a:solidFill>
                          <a:effectLst/>
                          <a:hlinkClick r:id="rId7"/>
                        </a:rPr>
                        <a:t>Nicaragua</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11.2016</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91</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43</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47.3</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300" b="0" dirty="0" smtClean="0">
                          <a:solidFill>
                            <a:schemeClr val="bg1"/>
                          </a:solidFill>
                          <a:effectLst/>
                        </a:rPr>
                        <a:t>Proportional Representation</a:t>
                      </a:r>
                      <a:endParaRPr lang="en-GB" sz="1300" b="0" dirty="0" smtClean="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2177453698"/>
                  </a:ext>
                </a:extLst>
              </a:tr>
              <a:tr h="649854">
                <a:tc>
                  <a:txBody>
                    <a:bodyPr/>
                    <a:lstStyle/>
                    <a:p>
                      <a:pPr algn="l"/>
                      <a:r>
                        <a:rPr lang="en-GB" sz="1300" b="1">
                          <a:solidFill>
                            <a:schemeClr val="bg1"/>
                          </a:solidFill>
                          <a:effectLst/>
                        </a:rPr>
                        <a:t>7</a:t>
                      </a: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a:solidFill>
                            <a:schemeClr val="bg1"/>
                          </a:solidFill>
                          <a:effectLst/>
                          <a:hlinkClick r:id="rId8"/>
                        </a:rPr>
                        <a:t>Sweden</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09.2018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349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164</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47.0</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300" b="0" dirty="0" smtClean="0">
                          <a:solidFill>
                            <a:schemeClr val="bg1"/>
                          </a:solidFill>
                          <a:effectLst/>
                        </a:rPr>
                        <a:t>Proportional Representation</a:t>
                      </a:r>
                      <a:endParaRPr lang="en-GB" sz="1300" b="0" dirty="0" smtClean="0">
                        <a:solidFill>
                          <a:schemeClr val="bg1"/>
                        </a:solidFill>
                        <a:effectLst/>
                      </a:endParaRPr>
                    </a:p>
                    <a:p>
                      <a:pPr algn="ct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2708486217"/>
                  </a:ext>
                </a:extLst>
              </a:tr>
              <a:tr h="444178">
                <a:tc>
                  <a:txBody>
                    <a:bodyPr/>
                    <a:lstStyle/>
                    <a:p>
                      <a:pPr algn="l"/>
                      <a:r>
                        <a:rPr lang="en-GB" sz="1300" b="1">
                          <a:solidFill>
                            <a:schemeClr val="bg1"/>
                          </a:solidFill>
                          <a:effectLst/>
                        </a:rPr>
                        <a:t>8</a:t>
                      </a: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a:solidFill>
                            <a:schemeClr val="bg1"/>
                          </a:solidFill>
                          <a:effectLst/>
                          <a:hlinkClick r:id="rId9"/>
                        </a:rPr>
                        <a:t>Grenada</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03.2018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15</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7</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46.7</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04.2018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13</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4</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30.8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US" sz="1300" b="0" dirty="0" smtClean="0">
                          <a:solidFill>
                            <a:schemeClr val="bg1"/>
                          </a:solidFill>
                          <a:effectLst/>
                        </a:rPr>
                        <a:t>First pass the Post</a:t>
                      </a: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3653669325"/>
                  </a:ext>
                </a:extLst>
              </a:tr>
              <a:tr h="649854">
                <a:tc>
                  <a:txBody>
                    <a:bodyPr/>
                    <a:lstStyle/>
                    <a:p>
                      <a:pPr algn="l"/>
                      <a:r>
                        <a:rPr lang="en-GB" sz="1300" b="1" dirty="0">
                          <a:solidFill>
                            <a:schemeClr val="bg1"/>
                          </a:solidFill>
                          <a:effectLst/>
                        </a:rPr>
                        <a:t>9</a:t>
                      </a: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a:solidFill>
                            <a:schemeClr val="bg1"/>
                          </a:solidFill>
                          <a:effectLst/>
                          <a:hlinkClick r:id="rId10"/>
                        </a:rPr>
                        <a:t>Andorra</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04.2019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28</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13</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46.4</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US" sz="1300" b="0" dirty="0" smtClean="0">
                          <a:solidFill>
                            <a:schemeClr val="bg1"/>
                          </a:solidFill>
                          <a:effectLst/>
                        </a:rPr>
                        <a:t>Mixed Independent system</a:t>
                      </a: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2053185881"/>
                  </a:ext>
                </a:extLst>
              </a:tr>
              <a:tr h="649854">
                <a:tc>
                  <a:txBody>
                    <a:bodyPr/>
                    <a:lstStyle/>
                    <a:p>
                      <a:pPr algn="l"/>
                      <a:r>
                        <a:rPr lang="en-US" sz="1300" b="1" dirty="0" smtClean="0">
                          <a:solidFill>
                            <a:schemeClr val="bg1"/>
                          </a:solidFill>
                          <a:effectLst/>
                        </a:rPr>
                        <a:t>10</a:t>
                      </a:r>
                      <a:endParaRPr lang="en-GB" sz="1300" b="1" dirty="0">
                        <a:solidFill>
                          <a:schemeClr val="bg1"/>
                        </a:solidFill>
                        <a:effectLst/>
                      </a:endParaRPr>
                    </a:p>
                  </a:txBody>
                  <a:tcPr marL="33503" marR="33503" marT="33503" marB="33503"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u="none" strike="noStrike" dirty="0">
                          <a:solidFill>
                            <a:schemeClr val="bg1"/>
                          </a:solidFill>
                          <a:effectLst/>
                          <a:hlinkClick r:id="rId11"/>
                        </a:rPr>
                        <a:t>South Africa</a:t>
                      </a:r>
                      <a:endParaRPr lang="en-GB" sz="1300" b="1" u="none"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05.2019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399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185</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a:solidFill>
                            <a:schemeClr val="bg1"/>
                          </a:solidFill>
                          <a:effectLst/>
                        </a:rPr>
                        <a:t>46.4</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05.2019</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53</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20</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algn="ctr"/>
                      <a:r>
                        <a:rPr lang="en-GB" sz="1300" b="1" dirty="0">
                          <a:solidFill>
                            <a:schemeClr val="bg1"/>
                          </a:solidFill>
                          <a:effectLst/>
                        </a:rPr>
                        <a:t>37.7</a:t>
                      </a:r>
                    </a:p>
                  </a:txBody>
                  <a:tcPr marL="33503" marR="33503" marT="33503" marB="3350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300" b="0" dirty="0" smtClean="0">
                          <a:solidFill>
                            <a:schemeClr val="bg1"/>
                          </a:solidFill>
                          <a:effectLst/>
                        </a:rPr>
                        <a:t>Proportional Representation</a:t>
                      </a:r>
                      <a:endParaRPr lang="en-GB" sz="1300" b="0" dirty="0" smtClean="0">
                        <a:solidFill>
                          <a:schemeClr val="bg1"/>
                        </a:solidFill>
                        <a:effectLst/>
                      </a:endParaRPr>
                    </a:p>
                    <a:p>
                      <a:pPr algn="ctr"/>
                      <a:endParaRPr lang="en-GB" sz="1300" b="0" dirty="0">
                        <a:solidFill>
                          <a:schemeClr val="bg1"/>
                        </a:solidFill>
                        <a:effectLst/>
                      </a:endParaRPr>
                    </a:p>
                  </a:txBody>
                  <a:tcPr marL="33503" marR="33503" marT="33503" marB="33503"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tx1">
                        <a:alpha val="0"/>
                      </a:schemeClr>
                    </a:solidFill>
                  </a:tcPr>
                </a:tc>
                <a:extLst>
                  <a:ext uri="{0D108BD9-81ED-4DB2-BD59-A6C34878D82A}">
                    <a16:rowId xmlns:a16="http://schemas.microsoft.com/office/drawing/2014/main" val="463448843"/>
                  </a:ext>
                </a:extLst>
              </a:tr>
              <a:tr h="449773">
                <a:tc>
                  <a:txBody>
                    <a:bodyPr/>
                    <a:lstStyle/>
                    <a:p>
                      <a:pPr algn="l"/>
                      <a:r>
                        <a:rPr lang="en-GB" sz="1200" b="1" dirty="0">
                          <a:solidFill>
                            <a:schemeClr val="bg1"/>
                          </a:solidFill>
                          <a:effectLst/>
                        </a:rPr>
                        <a:t>164</a:t>
                      </a:r>
                    </a:p>
                  </a:txBody>
                  <a:tcPr marL="47625" marR="47625" marT="47625" marB="47625"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GB" sz="1200" b="1" u="sng" strike="noStrike" dirty="0">
                          <a:solidFill>
                            <a:schemeClr val="bg1"/>
                          </a:solidFill>
                          <a:effectLst/>
                          <a:hlinkClick r:id="rId12"/>
                        </a:rPr>
                        <a:t>Botswana</a:t>
                      </a:r>
                      <a:endParaRPr lang="en-GB" sz="1200" b="1" u="sng" dirty="0">
                        <a:solidFill>
                          <a:schemeClr val="bg1"/>
                        </a:solidFill>
                        <a:effectLst/>
                      </a:endParaRP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GB" sz="1200" b="1" dirty="0">
                          <a:solidFill>
                            <a:schemeClr val="bg1"/>
                          </a:solidFill>
                          <a:effectLst/>
                        </a:rPr>
                        <a:t>10.2019</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GB" sz="1200" b="1" dirty="0" smtClean="0">
                          <a:solidFill>
                            <a:schemeClr val="bg1"/>
                          </a:solidFill>
                          <a:effectLst/>
                        </a:rPr>
                        <a:t>63</a:t>
                      </a:r>
                      <a:endParaRPr lang="en-GB" sz="1200" b="1" dirty="0">
                        <a:solidFill>
                          <a:schemeClr val="bg1"/>
                        </a:solidFill>
                        <a:effectLst/>
                      </a:endParaRP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GB" sz="1200" b="1" dirty="0">
                          <a:solidFill>
                            <a:schemeClr val="bg1"/>
                          </a:solidFill>
                          <a:effectLst/>
                        </a:rPr>
                        <a:t>7</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GB" sz="1200" b="1" dirty="0" smtClean="0">
                          <a:solidFill>
                            <a:schemeClr val="bg1"/>
                          </a:solidFill>
                          <a:effectLst/>
                        </a:rPr>
                        <a:t>11</a:t>
                      </a:r>
                      <a:endParaRPr lang="en-GB" sz="1200" b="1" dirty="0">
                        <a:solidFill>
                          <a:schemeClr val="bg1"/>
                        </a:solidFill>
                        <a:effectLst/>
                      </a:endParaRP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GB" sz="1200" b="1" dirty="0">
                          <a:solidFill>
                            <a:schemeClr val="bg1"/>
                          </a:solidFill>
                          <a:effectLst/>
                        </a:rPr>
                        <a:t>-</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GB" sz="1200" b="1" dirty="0">
                          <a:solidFill>
                            <a:schemeClr val="bg1"/>
                          </a:solidFill>
                          <a:effectLst/>
                        </a:rPr>
                        <a:t>-</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GB" sz="1200" b="1" dirty="0">
                          <a:solidFill>
                            <a:schemeClr val="bg1"/>
                          </a:solidFill>
                          <a:effectLst/>
                        </a:rPr>
                        <a:t>-</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GB" sz="1200" b="1" dirty="0">
                          <a:solidFill>
                            <a:schemeClr val="bg1"/>
                          </a:solidFill>
                          <a:effectLst/>
                        </a:rPr>
                        <a:t>-</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tc>
                  <a:txBody>
                    <a:bodyPr/>
                    <a:lstStyle/>
                    <a:p>
                      <a:pPr algn="ctr"/>
                      <a:r>
                        <a:rPr lang="en-US" sz="1200" b="0" dirty="0" smtClean="0">
                          <a:solidFill>
                            <a:schemeClr val="bg1"/>
                          </a:solidFill>
                          <a:effectLst/>
                        </a:rPr>
                        <a:t>First Pass the Post</a:t>
                      </a:r>
                      <a:endParaRPr lang="en-GB" sz="1200" b="0" dirty="0">
                        <a:solidFill>
                          <a:schemeClr val="bg1"/>
                        </a:solidFill>
                        <a:effectLst/>
                      </a:endParaRPr>
                    </a:p>
                  </a:txBody>
                  <a:tcPr marL="47625" marR="47625" marT="47625" marB="47625"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alpha val="0"/>
                      </a:schemeClr>
                    </a:solidFill>
                  </a:tcPr>
                </a:tc>
                <a:extLst>
                  <a:ext uri="{0D108BD9-81ED-4DB2-BD59-A6C34878D82A}">
                    <a16:rowId xmlns:a16="http://schemas.microsoft.com/office/drawing/2014/main" val="973801816"/>
                  </a:ext>
                </a:extLst>
              </a:tr>
            </a:tbl>
          </a:graphicData>
        </a:graphic>
      </p:graphicFrame>
    </p:spTree>
    <p:extLst>
      <p:ext uri="{BB962C8B-B14F-4D97-AF65-F5344CB8AC3E}">
        <p14:creationId xmlns:p14="http://schemas.microsoft.com/office/powerpoint/2010/main" val="2751582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4212" y="238605"/>
            <a:ext cx="8534400" cy="1507067"/>
          </a:xfrm>
        </p:spPr>
        <p:txBody>
          <a:bodyPr/>
          <a:lstStyle/>
          <a:p>
            <a:pPr algn="ctr"/>
            <a:r>
              <a:rPr lang="en-GB" dirty="0" smtClean="0">
                <a:solidFill>
                  <a:schemeClr val="bg1"/>
                </a:solidFill>
                <a:latin typeface="Candara" panose="020E0502030303020204" pitchFamily="34" charset="0"/>
              </a:rPr>
              <a:t>The Electoral Act &amp; Gender</a:t>
            </a:r>
            <a:endParaRPr lang="en-GB" dirty="0">
              <a:solidFill>
                <a:schemeClr val="bg1"/>
              </a:solidFill>
              <a:latin typeface="Candara" panose="020E0502030303020204" pitchFamily="34" charset="0"/>
            </a:endParaRPr>
          </a:p>
        </p:txBody>
      </p:sp>
      <p:sp>
        <p:nvSpPr>
          <p:cNvPr id="3" name="Content Placeholder 2"/>
          <p:cNvSpPr>
            <a:spLocks noGrp="1"/>
          </p:cNvSpPr>
          <p:nvPr>
            <p:ph idx="1"/>
          </p:nvPr>
        </p:nvSpPr>
        <p:spPr>
          <a:xfrm>
            <a:off x="961302" y="1283855"/>
            <a:ext cx="9799062" cy="5080000"/>
          </a:xfrm>
        </p:spPr>
        <p:txBody>
          <a:bodyPr/>
          <a:lstStyle/>
          <a:p>
            <a:pPr marL="0" indent="0">
              <a:buNone/>
            </a:pPr>
            <a:endParaRPr lang="en-GB" dirty="0" smtClean="0"/>
          </a:p>
          <a:p>
            <a:r>
              <a:rPr lang="en-GB" dirty="0" smtClean="0">
                <a:latin typeface="Candara" panose="020E0502030303020204" pitchFamily="34" charset="0"/>
              </a:rPr>
              <a:t>Does not stipulate anything based on gender</a:t>
            </a:r>
          </a:p>
          <a:p>
            <a:r>
              <a:rPr lang="en-GB" dirty="0" smtClean="0">
                <a:latin typeface="Candara" panose="020E0502030303020204" pitchFamily="34" charset="0"/>
              </a:rPr>
              <a:t>States age for registration and voting for all eligible persons</a:t>
            </a:r>
          </a:p>
          <a:p>
            <a:r>
              <a:rPr lang="en-GB" dirty="0" smtClean="0">
                <a:latin typeface="Candara" panose="020E0502030303020204" pitchFamily="34" charset="0"/>
              </a:rPr>
              <a:t>States age for candidacy for all eligible persons ( 18 </a:t>
            </a:r>
            <a:r>
              <a:rPr lang="en-GB" dirty="0" err="1" smtClean="0">
                <a:latin typeface="Candara" panose="020E0502030303020204" pitchFamily="34" charset="0"/>
              </a:rPr>
              <a:t>yrs</a:t>
            </a:r>
            <a:r>
              <a:rPr lang="en-GB" dirty="0" smtClean="0">
                <a:latin typeface="Candara" panose="020E0502030303020204" pitchFamily="34" charset="0"/>
              </a:rPr>
              <a:t> and above and able to speak and read English and Setswana)</a:t>
            </a:r>
            <a:endParaRPr lang="en-GB" dirty="0">
              <a:latin typeface="Candara" panose="020E0502030303020204" pitchFamily="34" charset="0"/>
            </a:endParaRPr>
          </a:p>
        </p:txBody>
      </p:sp>
    </p:spTree>
    <p:extLst>
      <p:ext uri="{BB962C8B-B14F-4D97-AF65-F5344CB8AC3E}">
        <p14:creationId xmlns:p14="http://schemas.microsoft.com/office/powerpoint/2010/main" val="22744713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993" y="212436"/>
            <a:ext cx="10011497" cy="1413164"/>
          </a:xfrm>
        </p:spPr>
        <p:txBody>
          <a:bodyPr>
            <a:normAutofit/>
          </a:bodyPr>
          <a:lstStyle/>
          <a:p>
            <a:pPr algn="ctr"/>
            <a:r>
              <a:rPr lang="en-GB" dirty="0" smtClean="0">
                <a:solidFill>
                  <a:schemeClr val="bg1"/>
                </a:solidFill>
                <a:latin typeface="Candara" panose="020E0502030303020204" pitchFamily="34" charset="0"/>
              </a:rPr>
              <a:t>Gender mainstreaming &amp; elections </a:t>
            </a:r>
            <a:br>
              <a:rPr lang="en-GB" dirty="0" smtClean="0">
                <a:solidFill>
                  <a:schemeClr val="bg1"/>
                </a:solidFill>
                <a:latin typeface="Candara" panose="020E0502030303020204" pitchFamily="34" charset="0"/>
              </a:rPr>
            </a:br>
            <a:endParaRPr lang="en-GB" dirty="0">
              <a:solidFill>
                <a:schemeClr val="bg1"/>
              </a:solidFill>
              <a:latin typeface="Candara" panose="020E0502030303020204" pitchFamily="34" charset="0"/>
            </a:endParaRPr>
          </a:p>
        </p:txBody>
      </p:sp>
      <p:sp>
        <p:nvSpPr>
          <p:cNvPr id="3" name="Content Placeholder 2"/>
          <p:cNvSpPr>
            <a:spLocks noGrp="1"/>
          </p:cNvSpPr>
          <p:nvPr>
            <p:ph idx="1"/>
          </p:nvPr>
        </p:nvSpPr>
        <p:spPr>
          <a:xfrm>
            <a:off x="1367703" y="1895764"/>
            <a:ext cx="8534400" cy="3615267"/>
          </a:xfrm>
        </p:spPr>
        <p:txBody>
          <a:bodyPr>
            <a:normAutofit lnSpcReduction="10000"/>
          </a:bodyPr>
          <a:lstStyle/>
          <a:p>
            <a:pPr marL="0" indent="0">
              <a:buNone/>
            </a:pPr>
            <a:r>
              <a:rPr lang="en-US" dirty="0" smtClean="0"/>
              <a:t> </a:t>
            </a:r>
          </a:p>
          <a:p>
            <a:r>
              <a:rPr lang="en-US" dirty="0" smtClean="0"/>
              <a:t>The Commission’s Goals:</a:t>
            </a:r>
          </a:p>
          <a:p>
            <a:pPr lvl="1" algn="just"/>
            <a:r>
              <a:rPr lang="en-US" dirty="0" smtClean="0">
                <a:latin typeface="Candara" panose="020E0502030303020204" pitchFamily="34" charset="0"/>
              </a:rPr>
              <a:t>Provision of electoral and democracy education across party structures</a:t>
            </a:r>
          </a:p>
          <a:p>
            <a:pPr lvl="1" algn="just"/>
            <a:r>
              <a:rPr lang="en-US" dirty="0" smtClean="0">
                <a:latin typeface="Candara" panose="020E0502030303020204" pitchFamily="34" charset="0"/>
              </a:rPr>
              <a:t>To train women as trainers of trainers in election and democracy education</a:t>
            </a:r>
          </a:p>
          <a:p>
            <a:pPr lvl="1" algn="just"/>
            <a:r>
              <a:rPr lang="en-US" dirty="0" smtClean="0">
                <a:latin typeface="Candara" panose="020E0502030303020204" pitchFamily="34" charset="0"/>
              </a:rPr>
              <a:t>To produce a manual for women on electoral and democracy education.</a:t>
            </a:r>
          </a:p>
          <a:p>
            <a:pPr lvl="1" algn="just"/>
            <a:r>
              <a:rPr lang="en-US" dirty="0" smtClean="0">
                <a:latin typeface="Candara" panose="020E0502030303020204" pitchFamily="34" charset="0"/>
              </a:rPr>
              <a:t>To train women reporters on the coverage of elections pertaining to women candidates</a:t>
            </a:r>
          </a:p>
          <a:p>
            <a:pPr lvl="1" algn="just"/>
            <a:r>
              <a:rPr lang="en-US" dirty="0" smtClean="0">
                <a:latin typeface="Candara" panose="020E0502030303020204" pitchFamily="34" charset="0"/>
              </a:rPr>
              <a:t>To develop confidence in women through interactive educational activities in partnership with successful women in politics.</a:t>
            </a:r>
          </a:p>
          <a:p>
            <a:pPr lvl="1" algn="just"/>
            <a:r>
              <a:rPr lang="en-US" dirty="0" smtClean="0">
                <a:latin typeface="Candara" panose="020E0502030303020204" pitchFamily="34" charset="0"/>
              </a:rPr>
              <a:t>To partner with political parties for political education for women.</a:t>
            </a:r>
            <a:endParaRPr lang="en-GB" dirty="0">
              <a:latin typeface="Candara" panose="020E0502030303020204" pitchFamily="34" charset="0"/>
            </a:endParaRPr>
          </a:p>
        </p:txBody>
      </p:sp>
    </p:spTree>
    <p:extLst>
      <p:ext uri="{BB962C8B-B14F-4D97-AF65-F5344CB8AC3E}">
        <p14:creationId xmlns:p14="http://schemas.microsoft.com/office/powerpoint/2010/main" val="3489558321"/>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180</TotalTime>
  <Words>628</Words>
  <Application>Microsoft Office PowerPoint</Application>
  <PresentationFormat>Widescreen</PresentationFormat>
  <Paragraphs>193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Candara</vt:lpstr>
      <vt:lpstr>Century Gothic</vt:lpstr>
      <vt:lpstr>Wingdings</vt:lpstr>
      <vt:lpstr>Wingdings 3</vt:lpstr>
      <vt:lpstr>Slice</vt:lpstr>
      <vt:lpstr>Gender &amp; the Electoral Process</vt:lpstr>
      <vt:lpstr>Women’s role in the Electoral Process</vt:lpstr>
      <vt:lpstr>Barriers to Women’s Participation in the Electoral Process</vt:lpstr>
      <vt:lpstr>PowerPoint Presentation</vt:lpstr>
      <vt:lpstr>continuation</vt:lpstr>
      <vt:lpstr>Women participation in numbers</vt:lpstr>
      <vt:lpstr> </vt:lpstr>
      <vt:lpstr>The Electoral Act &amp; Gender</vt:lpstr>
      <vt:lpstr>Gender mainstreaming &amp; elections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&amp; the Electoral P</dc:title>
  <dc:creator>Mpho Mollowakgotla</dc:creator>
  <cp:lastModifiedBy>Onneetse Makhumalo - Botswana and SADC Liaison Office Manager</cp:lastModifiedBy>
  <cp:revision>21</cp:revision>
  <dcterms:created xsi:type="dcterms:W3CDTF">2020-11-18T06:49:52Z</dcterms:created>
  <dcterms:modified xsi:type="dcterms:W3CDTF">2020-11-19T13:28:43Z</dcterms:modified>
</cp:coreProperties>
</file>