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86" r:id="rId7"/>
    <p:sldId id="258" r:id="rId8"/>
    <p:sldId id="287" r:id="rId9"/>
    <p:sldId id="288" r:id="rId10"/>
    <p:sldId id="292" r:id="rId11"/>
    <p:sldId id="289" r:id="rId12"/>
    <p:sldId id="290" r:id="rId13"/>
    <p:sldId id="29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88810" autoAdjust="0"/>
  </p:normalViewPr>
  <p:slideViewPr>
    <p:cSldViewPr>
      <p:cViewPr varScale="1">
        <p:scale>
          <a:sx n="64" d="100"/>
          <a:sy n="64" d="100"/>
        </p:scale>
        <p:origin x="157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VARAYA TAPIWA - Local Action for Gender Justice  Zimbabwe Coordinator" userId="a6efff57-4fdb-4031-a99b-bc88ce5915cd" providerId="ADAL" clId="{ED459DC4-C9C5-412C-A7B5-EDF84470F869}"/>
    <pc:docChg chg="undo custSel modSld">
      <pc:chgData name="ZVARAYA TAPIWA - Local Action for Gender Justice  Zimbabwe Coordinator" userId="a6efff57-4fdb-4031-a99b-bc88ce5915cd" providerId="ADAL" clId="{ED459DC4-C9C5-412C-A7B5-EDF84470F869}" dt="2021-03-14T20:16:52.341" v="21" actId="6549"/>
      <pc:docMkLst>
        <pc:docMk/>
      </pc:docMkLst>
      <pc:sldChg chg="modSp mod">
        <pc:chgData name="ZVARAYA TAPIWA - Local Action for Gender Justice  Zimbabwe Coordinator" userId="a6efff57-4fdb-4031-a99b-bc88ce5915cd" providerId="ADAL" clId="{ED459DC4-C9C5-412C-A7B5-EDF84470F869}" dt="2021-03-14T20:16:52.341" v="21" actId="6549"/>
        <pc:sldMkLst>
          <pc:docMk/>
          <pc:sldMk cId="983321093" sldId="256"/>
        </pc:sldMkLst>
        <pc:spChg chg="mod">
          <ac:chgData name="ZVARAYA TAPIWA - Local Action for Gender Justice  Zimbabwe Coordinator" userId="a6efff57-4fdb-4031-a99b-bc88ce5915cd" providerId="ADAL" clId="{ED459DC4-C9C5-412C-A7B5-EDF84470F869}" dt="2021-03-14T20:16:52.341" v="21" actId="6549"/>
          <ac:spMkLst>
            <pc:docMk/>
            <pc:sldMk cId="983321093" sldId="256"/>
            <ac:spMk id="8" creationId="{00000000-0000-0000-0000-000000000000}"/>
          </ac:spMkLst>
        </pc:spChg>
      </pc:sldChg>
      <pc:sldChg chg="addSp delSp modSp mod modClrScheme chgLayout">
        <pc:chgData name="ZVARAYA TAPIWA - Local Action for Gender Justice  Zimbabwe Coordinator" userId="a6efff57-4fdb-4031-a99b-bc88ce5915cd" providerId="ADAL" clId="{ED459DC4-C9C5-412C-A7B5-EDF84470F869}" dt="2021-03-13T10:15:09.095" v="19" actId="14100"/>
        <pc:sldMkLst>
          <pc:docMk/>
          <pc:sldMk cId="3651572192" sldId="268"/>
        </pc:sldMkLst>
        <pc:spChg chg="mod ord">
          <ac:chgData name="ZVARAYA TAPIWA - Local Action for Gender Justice  Zimbabwe Coordinator" userId="a6efff57-4fdb-4031-a99b-bc88ce5915cd" providerId="ADAL" clId="{ED459DC4-C9C5-412C-A7B5-EDF84470F869}" dt="2021-03-13T10:14:31.538" v="9" actId="700"/>
          <ac:spMkLst>
            <pc:docMk/>
            <pc:sldMk cId="3651572192" sldId="268"/>
            <ac:spMk id="2" creationId="{00000000-0000-0000-0000-000000000000}"/>
          </ac:spMkLst>
        </pc:spChg>
        <pc:spChg chg="mod ord">
          <ac:chgData name="ZVARAYA TAPIWA - Local Action for Gender Justice  Zimbabwe Coordinator" userId="a6efff57-4fdb-4031-a99b-bc88ce5915cd" providerId="ADAL" clId="{ED459DC4-C9C5-412C-A7B5-EDF84470F869}" dt="2021-03-13T10:14:31.634" v="11" actId="27636"/>
          <ac:spMkLst>
            <pc:docMk/>
            <pc:sldMk cId="3651572192" sldId="268"/>
            <ac:spMk id="3" creationId="{00000000-0000-0000-0000-000000000000}"/>
          </ac:spMkLst>
        </pc:spChg>
        <pc:spChg chg="add del mod ord">
          <ac:chgData name="ZVARAYA TAPIWA - Local Action for Gender Justice  Zimbabwe Coordinator" userId="a6efff57-4fdb-4031-a99b-bc88ce5915cd" providerId="ADAL" clId="{ED459DC4-C9C5-412C-A7B5-EDF84470F869}" dt="2021-03-13T10:14:47.230" v="13" actId="931"/>
          <ac:spMkLst>
            <pc:docMk/>
            <pc:sldMk cId="3651572192" sldId="268"/>
            <ac:spMk id="7" creationId="{DCB4ACC4-8908-445F-9819-213BC608739E}"/>
          </ac:spMkLst>
        </pc:spChg>
        <pc:picChg chg="add del mod">
          <ac:chgData name="ZVARAYA TAPIWA - Local Action for Gender Justice  Zimbabwe Coordinator" userId="a6efff57-4fdb-4031-a99b-bc88ce5915cd" providerId="ADAL" clId="{ED459DC4-C9C5-412C-A7B5-EDF84470F869}" dt="2021-03-13T10:14:35.634" v="12" actId="478"/>
          <ac:picMkLst>
            <pc:docMk/>
            <pc:sldMk cId="3651572192" sldId="268"/>
            <ac:picMk id="6" creationId="{E328DF22-E2FB-4F25-9565-DDCD97C6B749}"/>
          </ac:picMkLst>
        </pc:picChg>
        <pc:picChg chg="add mod">
          <ac:chgData name="ZVARAYA TAPIWA - Local Action for Gender Justice  Zimbabwe Coordinator" userId="a6efff57-4fdb-4031-a99b-bc88ce5915cd" providerId="ADAL" clId="{ED459DC4-C9C5-412C-A7B5-EDF84470F869}" dt="2021-03-13T10:15:09.095" v="19" actId="14100"/>
          <ac:picMkLst>
            <pc:docMk/>
            <pc:sldMk cId="3651572192" sldId="268"/>
            <ac:picMk id="9" creationId="{739F2AAF-9B4C-4FD3-B9DF-B0CB4E71FBF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2E3B3-6CA9-496F-AD0D-611DBF0AB6AA}" type="datetimeFigureOut">
              <a:rPr lang="en-GB" smtClean="0"/>
              <a:t>06/03/2022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F08A61-444A-4D78-BFCE-76C93B9AAA26}" type="slidenum">
              <a:rPr lang="en-GB" smtClean="0"/>
              <a:t>‹#›</a:t>
            </a:fld>
            <a:endParaRPr lang="en-GB"/>
          </a:p>
        </p:txBody>
      </p:sp>
    </p:spTree>
    <p:extLst>
      <p:ext uri="{BB962C8B-B14F-4D97-AF65-F5344CB8AC3E}">
        <p14:creationId xmlns:p14="http://schemas.microsoft.com/office/powerpoint/2010/main" val="131933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F08A61-444A-4D78-BFCE-76C93B9AAA26}" type="slidenum">
              <a:rPr lang="en-GB" smtClean="0"/>
              <a:t>1</a:t>
            </a:fld>
            <a:endParaRPr lang="en-GB"/>
          </a:p>
        </p:txBody>
      </p:sp>
    </p:spTree>
    <p:extLst>
      <p:ext uri="{BB962C8B-B14F-4D97-AF65-F5344CB8AC3E}">
        <p14:creationId xmlns:p14="http://schemas.microsoft.com/office/powerpoint/2010/main" val="337978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2</a:t>
            </a:fld>
            <a:endParaRPr lang="en-GB"/>
          </a:p>
        </p:txBody>
      </p:sp>
    </p:spTree>
    <p:extLst>
      <p:ext uri="{BB962C8B-B14F-4D97-AF65-F5344CB8AC3E}">
        <p14:creationId xmlns:p14="http://schemas.microsoft.com/office/powerpoint/2010/main" val="120982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3</a:t>
            </a:fld>
            <a:endParaRPr lang="en-GB"/>
          </a:p>
        </p:txBody>
      </p:sp>
    </p:spTree>
    <p:extLst>
      <p:ext uri="{BB962C8B-B14F-4D97-AF65-F5344CB8AC3E}">
        <p14:creationId xmlns:p14="http://schemas.microsoft.com/office/powerpoint/2010/main" val="4290614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6/3/2022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6/3/2022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6/3/2022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6/3/2022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6/3/2022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6/3/2022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6/3/2022</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6/3/2022</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6/3/2022</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6/3/2022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6/3/2022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6/3/2022</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hronicle.co.zw/traditional-systems-customs-suppress-womens-aspirations-for-leadership/#comment-5262770670" TargetMode="External"/><Relationship Id="rId2" Type="http://schemas.openxmlformats.org/officeDocument/2006/relationships/hyperlink" Target="https://disqus.com/by/taswellmapfinya/" TargetMode="External"/><Relationship Id="rId1" Type="http://schemas.openxmlformats.org/officeDocument/2006/relationships/slideLayout" Target="../slideLayouts/slideLayout2.xml"/><Relationship Id="rId4" Type="http://schemas.openxmlformats.org/officeDocument/2006/relationships/hyperlink" Target="https://www.chronicle.co.zw/traditional-systems-customs-suppress-womens-aspirations-for-leadership/#comment-526027079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5222" y="1648562"/>
            <a:ext cx="8153400" cy="5139869"/>
          </a:xfrm>
          <a:prstGeom prst="rect">
            <a:avLst/>
          </a:prstGeom>
          <a:noFill/>
        </p:spPr>
        <p:txBody>
          <a:bodyPr wrap="square" rtlCol="0">
            <a:spAutoFit/>
          </a:bodyPr>
          <a:lstStyle/>
          <a:p>
            <a:pPr algn="ctr"/>
            <a:r>
              <a:rPr lang="en-US" sz="3600" b="1" dirty="0">
                <a:latin typeface="Tahoma" panose="020B0604030504040204" pitchFamily="34" charset="0"/>
                <a:ea typeface="Times New Roman" panose="02020603050405020304" pitchFamily="18" charset="0"/>
              </a:rPr>
              <a:t>Regional Media training on Women’s Political Participation </a:t>
            </a:r>
            <a:endParaRPr lang="en-ZW" sz="4400" b="1" dirty="0"/>
          </a:p>
          <a:p>
            <a:pPr algn="ctr"/>
            <a:r>
              <a:rPr lang="en-ZW" sz="2000" dirty="0"/>
              <a:t>Johannesburg, South Africa , 7-9 March 2022, </a:t>
            </a:r>
          </a:p>
          <a:p>
            <a:pPr algn="ctr"/>
            <a:r>
              <a:rPr lang="en-ZW" sz="2000" b="1" dirty="0">
                <a:solidFill>
                  <a:srgbClr val="FF0000"/>
                </a:solidFill>
              </a:rPr>
              <a:t>Gibson Mhaka</a:t>
            </a:r>
          </a:p>
          <a:p>
            <a:pPr algn="ctr"/>
            <a:r>
              <a:rPr lang="en-ZW" sz="2000" b="1" dirty="0">
                <a:solidFill>
                  <a:srgbClr val="FF0000"/>
                </a:solidFill>
              </a:rPr>
              <a:t>Zimbabwe </a:t>
            </a:r>
          </a:p>
          <a:p>
            <a:pPr algn="ctr"/>
            <a:endParaRPr lang="en-ZW" sz="2000" dirty="0"/>
          </a:p>
          <a:p>
            <a:r>
              <a:rPr lang="en-US" sz="2000" b="1" dirty="0"/>
              <a:t>Title of story</a:t>
            </a:r>
            <a:r>
              <a:rPr lang="en-US" sz="2000" dirty="0"/>
              <a:t>:</a:t>
            </a:r>
            <a:r>
              <a:rPr lang="en-US" sz="2000" b="1" i="1" kern="1800" dirty="0">
                <a:ea typeface="Times New Roman" panose="02020603050405020304" pitchFamily="18" charset="0"/>
                <a:cs typeface="Calibri" panose="020F0502020204030204" pitchFamily="34" charset="0"/>
              </a:rPr>
              <a:t> Traditional systems, customs suppress women’s aspirations for leadership.</a:t>
            </a:r>
          </a:p>
          <a:p>
            <a:pPr algn="just"/>
            <a:r>
              <a:rPr lang="en-US" sz="2000" b="1" i="1" dirty="0">
                <a:solidFill>
                  <a:srgbClr val="FF0000"/>
                </a:solidFill>
                <a:ea typeface="Calibri" panose="020F0502020204030204" pitchFamily="34" charset="0"/>
                <a:cs typeface="Times New Roman" panose="02020603050405020304" pitchFamily="18" charset="0"/>
              </a:rPr>
              <a:t>https://www.chronicle.co.zw/traditional-systems-customs-suppress-womens-aspirations-for-leadership/</a:t>
            </a:r>
          </a:p>
          <a:p>
            <a:pPr algn="just"/>
            <a:r>
              <a:rPr lang="en-US" sz="1600" b="1" spc="35" dirty="0">
                <a:latin typeface="Merriweather"/>
                <a:ea typeface="Calibri" panose="020F0502020204030204" pitchFamily="34" charset="0"/>
                <a:cs typeface="Times New Roman" panose="02020603050405020304" pitchFamily="18" charset="0"/>
              </a:rPr>
              <a:t>Published on 09 February, 2021</a:t>
            </a:r>
            <a:endParaRPr lang="en-US" sz="1600" dirty="0"/>
          </a:p>
          <a:p>
            <a:pPr algn="just"/>
            <a:endParaRPr lang="en-US" sz="2000" dirty="0"/>
          </a:p>
          <a:p>
            <a:pPr algn="just"/>
            <a:r>
              <a:rPr lang="en-US" sz="2000" b="1" dirty="0"/>
              <a:t>Follow up story</a:t>
            </a:r>
            <a:r>
              <a:rPr lang="en-US" sz="2000" b="1" i="1" dirty="0"/>
              <a:t>: Rural women sidelined in local governance </a:t>
            </a:r>
            <a:r>
              <a:rPr lang="en-US" sz="2000" dirty="0"/>
              <a:t>: </a:t>
            </a:r>
            <a:r>
              <a:rPr lang="en-US" sz="2000" b="1" dirty="0"/>
              <a:t>Published 2 February 2021</a:t>
            </a:r>
            <a:endParaRPr lang="en-US" sz="2000" b="1" dirty="0">
              <a:solidFill>
                <a:srgbClr val="FF0000"/>
              </a:solidFill>
            </a:endParaRPr>
          </a:p>
          <a:p>
            <a:pPr algn="ctr"/>
            <a:endParaRPr lang="en-ZW" sz="2000" dirty="0">
              <a:solidFill>
                <a:srgbClr val="FF0000"/>
              </a:solidFill>
            </a:endParaRPr>
          </a:p>
        </p:txBody>
      </p:sp>
      <p:sp>
        <p:nvSpPr>
          <p:cNvPr id="11" name="TextBox 10"/>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solidFill>
                  <a:schemeClr val="bg1"/>
                </a:solidFill>
                <a:latin typeface="Tahoma" panose="020B0604030504040204" pitchFamily="34" charset="0"/>
                <a:cs typeface="Times New Roman" panose="02020603050405020304" pitchFamily="18" charset="0"/>
              </a:rPr>
              <a:t>“Enhancing Women's Political Participation through media</a:t>
            </a:r>
            <a:r>
              <a:rPr lang="en-ZA" sz="2400" b="1" i="1" dirty="0">
                <a:solidFill>
                  <a:schemeClr val="bg1"/>
                </a:solidFill>
                <a:latin typeface="Tahoma" panose="020B0604030504040204" pitchFamily="34" charset="0"/>
                <a:ea typeface="Calibri" panose="020F0502020204030204" pitchFamily="34" charset="0"/>
                <a:cs typeface="Times New Roman" panose="02020603050405020304" pitchFamily="18" charset="0"/>
              </a:rPr>
              <a:t>.</a:t>
            </a:r>
            <a:r>
              <a:rPr lang="en-GB" sz="2400" b="1" i="1" dirty="0">
                <a:solidFill>
                  <a:schemeClr val="bg1"/>
                </a:solidFill>
              </a:rPr>
              <a:t>”</a:t>
            </a:r>
            <a:r>
              <a:rPr lang="en-GB" sz="2400" i="1" dirty="0">
                <a:solidFill>
                  <a:schemeClr val="bg1"/>
                </a:solidFill>
              </a:rPr>
              <a:t> </a:t>
            </a:r>
            <a:endParaRPr lang="en-ZW" sz="2400" dirty="0">
              <a:solidFill>
                <a:schemeClr val="bg1"/>
              </a:solidFill>
            </a:endParaRPr>
          </a:p>
        </p:txBody>
      </p:sp>
      <p:pic>
        <p:nvPicPr>
          <p:cNvPr id="9" name="Picture 8" descr="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0223" y="640844"/>
            <a:ext cx="1629377" cy="1239194"/>
          </a:xfrm>
          <a:prstGeom prst="rect">
            <a:avLst/>
          </a:prstGeom>
          <a:noFill/>
          <a:ln>
            <a:noFill/>
          </a:ln>
        </p:spPr>
      </p:pic>
      <p:pic>
        <p:nvPicPr>
          <p:cNvPr id="13" name="Picture 12" descr="Embassy of Sweden in Ethiopia — Government Body from Ethiopia — Public  Administration sector — DevelopmentAid"/>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3000" y="381000"/>
            <a:ext cx="1295400" cy="1437640"/>
          </a:xfrm>
          <a:prstGeom prst="rect">
            <a:avLst/>
          </a:prstGeom>
          <a:noFill/>
          <a:ln>
            <a:noFill/>
          </a:ln>
        </p:spPr>
      </p:pic>
      <p:pic>
        <p:nvPicPr>
          <p:cNvPr id="14" name="Picture 13" descr="https://www.onlinevolunteering.org/sites/default/files/application_docs/logos/24304.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02546" y="597450"/>
            <a:ext cx="1644650" cy="994580"/>
          </a:xfrm>
          <a:prstGeom prst="rect">
            <a:avLst/>
          </a:prstGeom>
          <a:noFill/>
          <a:ln>
            <a:noFill/>
          </a:ln>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6247196" y="640844"/>
            <a:ext cx="2588172" cy="964324"/>
          </a:xfrm>
          <a:prstGeom prst="rect">
            <a:avLst/>
          </a:prstGeom>
        </p:spPr>
      </p:pic>
    </p:spTree>
    <p:extLst>
      <p:ext uri="{BB962C8B-B14F-4D97-AF65-F5344CB8AC3E}">
        <p14:creationId xmlns:p14="http://schemas.microsoft.com/office/powerpoint/2010/main" val="98332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Follow up story published </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pPr marL="0" indent="0">
              <a:buNone/>
            </a:pPr>
            <a:r>
              <a:rPr lang="en-US" b="1" i="1" dirty="0"/>
              <a:t>Rural women sidelined in local governance </a:t>
            </a:r>
            <a:endParaRPr lang="en-US" dirty="0"/>
          </a:p>
          <a:p>
            <a:pPr marL="0" indent="0">
              <a:buNone/>
            </a:pPr>
            <a:r>
              <a:rPr lang="en-US" dirty="0"/>
              <a:t>Published 2 February 2021</a:t>
            </a:r>
            <a:endParaRPr lang="en-US" dirty="0">
              <a:solidFill>
                <a:srgbClr val="FF0000"/>
              </a:solidFill>
            </a:endParaRPr>
          </a:p>
        </p:txBody>
      </p:sp>
    </p:spTree>
    <p:extLst>
      <p:ext uri="{BB962C8B-B14F-4D97-AF65-F5344CB8AC3E}">
        <p14:creationId xmlns:p14="http://schemas.microsoft.com/office/powerpoint/2010/main" val="286308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SYNOPSIS</a:t>
            </a:r>
          </a:p>
        </p:txBody>
      </p:sp>
      <p:sp>
        <p:nvSpPr>
          <p:cNvPr id="5" name="Content Placeholder 4"/>
          <p:cNvSpPr>
            <a:spLocks noGrp="1"/>
          </p:cNvSpPr>
          <p:nvPr>
            <p:ph idx="1"/>
          </p:nvPr>
        </p:nvSpPr>
        <p:spPr>
          <a:xfrm>
            <a:off x="457200" y="914400"/>
            <a:ext cx="8229600" cy="5211763"/>
          </a:xfrm>
        </p:spPr>
        <p:txBody>
          <a:bodyPr>
            <a:normAutofit fontScale="92500" lnSpcReduction="10000"/>
          </a:bodyPr>
          <a:lstStyle/>
          <a:p>
            <a:pPr algn="just">
              <a:buFont typeface="Wingdings" panose="05000000000000000000" pitchFamily="2" charset="2"/>
              <a:buChar char="Ø"/>
            </a:pPr>
            <a:r>
              <a:rPr lang="en-US" sz="2800" spc="35" dirty="0">
                <a:ea typeface="Calibri" panose="020F0502020204030204" pitchFamily="34" charset="0"/>
              </a:rPr>
              <a:t>The story is about</a:t>
            </a:r>
            <a:r>
              <a:rPr lang="en-US" sz="2800" b="1" kern="1800" dirty="0">
                <a:ea typeface="Times New Roman" panose="02020603050405020304" pitchFamily="18" charset="0"/>
              </a:rPr>
              <a:t> </a:t>
            </a:r>
            <a:r>
              <a:rPr lang="en-US" sz="2800" kern="1800" dirty="0">
                <a:ea typeface="Times New Roman" panose="02020603050405020304" pitchFamily="18" charset="0"/>
              </a:rPr>
              <a:t>how traditional systems, customs suppress women’s aspirations for political leadership.</a:t>
            </a:r>
            <a:r>
              <a:rPr lang="en-US" sz="2800" spc="35" dirty="0">
                <a:ea typeface="Times New Roman" panose="02020603050405020304" pitchFamily="18" charset="0"/>
              </a:rPr>
              <a:t> It reflects how existing traditional systems and cultural norms are making it more difficult</a:t>
            </a:r>
            <a:r>
              <a:rPr lang="en-US" sz="2800" spc="35" dirty="0">
                <a:ea typeface="Times New Roman" panose="02020603050405020304" pitchFamily="18" charset="0"/>
                <a:cs typeface="Times New Roman" panose="02020603050405020304" pitchFamily="18" charset="0"/>
              </a:rPr>
              <a:t> for women to leave their traditionally domestic roles outside of their homes and participate in the upper echelons of national and international political activities.</a:t>
            </a:r>
          </a:p>
          <a:p>
            <a:pPr algn="just">
              <a:buFont typeface="Wingdings" panose="05000000000000000000" pitchFamily="2" charset="2"/>
              <a:buChar char="Ø"/>
            </a:pPr>
            <a:r>
              <a:rPr lang="en-US" sz="2800" dirty="0">
                <a:ea typeface="Calibri" panose="020F0502020204030204" pitchFamily="34" charset="0"/>
                <a:cs typeface="Times New Roman" panose="02020603050405020304" pitchFamily="18" charset="0"/>
              </a:rPr>
              <a:t>The story also highlights </a:t>
            </a:r>
            <a:r>
              <a:rPr lang="en-US" sz="2800" spc="35" dirty="0">
                <a:ea typeface="Times New Roman" panose="02020603050405020304" pitchFamily="18" charset="0"/>
                <a:cs typeface="Times New Roman" panose="02020603050405020304" pitchFamily="18" charset="0"/>
              </a:rPr>
              <a:t>numerous problems brought about by culture and traditions that continue to suppress women’s participation in politics. This is despite the fact that participation of women through gender equality is a prominent issue at the global, national, levels through the enactment of laws, policies and conventions. </a:t>
            </a:r>
            <a:endParaRPr lang="en-US" sz="2800" dirty="0">
              <a:ea typeface="Calibri" panose="020F0502020204030204" pitchFamily="34" charset="0"/>
              <a:cs typeface="Times New Roman" panose="02020603050405020304" pitchFamily="18" charset="0"/>
            </a:endParaRPr>
          </a:p>
          <a:p>
            <a:pPr marL="0" indent="0" algn="just">
              <a:buNone/>
            </a:pPr>
            <a:endParaRPr lang="en-GB" sz="2800" dirty="0"/>
          </a:p>
        </p:txBody>
      </p:sp>
      <p:sp>
        <p:nvSpPr>
          <p:cNvPr id="7" name="TextBox 6"/>
          <p:cNvSpPr txBox="1"/>
          <p:nvPr/>
        </p:nvSpPr>
        <p:spPr>
          <a:xfrm>
            <a:off x="0" y="635735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Tree>
    <p:extLst>
      <p:ext uri="{BB962C8B-B14F-4D97-AF65-F5344CB8AC3E}">
        <p14:creationId xmlns:p14="http://schemas.microsoft.com/office/powerpoint/2010/main" val="15459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Background</a:t>
            </a:r>
          </a:p>
        </p:txBody>
      </p:sp>
      <p:sp>
        <p:nvSpPr>
          <p:cNvPr id="5" name="Content Placeholder 4"/>
          <p:cNvSpPr>
            <a:spLocks noGrp="1"/>
          </p:cNvSpPr>
          <p:nvPr>
            <p:ph idx="1"/>
          </p:nvPr>
        </p:nvSpPr>
        <p:spPr>
          <a:xfrm>
            <a:off x="457200" y="914400"/>
            <a:ext cx="8229600" cy="5211763"/>
          </a:xfrm>
        </p:spPr>
        <p:txBody>
          <a:bodyPr>
            <a:normAutofit fontScale="85000" lnSpcReduction="10000"/>
          </a:bodyPr>
          <a:lstStyle/>
          <a:p>
            <a:pPr algn="just">
              <a:buFont typeface="Wingdings" panose="05000000000000000000" pitchFamily="2" charset="2"/>
              <a:buChar char="Ø"/>
            </a:pPr>
            <a:r>
              <a:rPr lang="en-ZW" sz="2800" dirty="0"/>
              <a:t>Zimbabwe, being a patriarchal society, just like other African states has led women to being socialised to believe that they are the ‘helper’ and not the leader. A woman’s place is kept in the private sphere and not to lead in public</a:t>
            </a:r>
            <a:endParaRPr lang="en-US" sz="2800" spc="35" dirty="0">
              <a:solidFill>
                <a:srgbClr val="000000"/>
              </a:solidFill>
              <a:ea typeface="Calibri" panose="020F0502020204030204" pitchFamily="34" charset="0"/>
              <a:cs typeface="Times New Roman" panose="02020603050405020304" pitchFamily="18" charset="0"/>
            </a:endParaRPr>
          </a:p>
          <a:p>
            <a:pPr algn="just">
              <a:buFont typeface="Wingdings" panose="05000000000000000000" pitchFamily="2" charset="2"/>
              <a:buChar char="Ø"/>
            </a:pPr>
            <a:r>
              <a:rPr lang="en-US" sz="2800" spc="35" dirty="0">
                <a:solidFill>
                  <a:srgbClr val="000000"/>
                </a:solidFill>
                <a:ea typeface="Calibri" panose="020F0502020204030204" pitchFamily="34" charset="0"/>
                <a:cs typeface="Times New Roman" panose="02020603050405020304" pitchFamily="18" charset="0"/>
              </a:rPr>
              <a:t>The story then highlights </a:t>
            </a:r>
            <a:r>
              <a:rPr lang="en-US" sz="2800" spc="35" dirty="0">
                <a:solidFill>
                  <a:srgbClr val="000000"/>
                </a:solidFill>
                <a:ea typeface="Times New Roman" panose="02020603050405020304" pitchFamily="18" charset="0"/>
                <a:cs typeface="Times New Roman" panose="02020603050405020304" pitchFamily="18" charset="0"/>
              </a:rPr>
              <a:t>how the country is thriving under traditional leadership systems that are making it difficult for women to leave their traditionally domestic roles outside of their homes and participate in the upper echelons of national and international political activities. </a:t>
            </a:r>
          </a:p>
          <a:p>
            <a:pPr algn="just">
              <a:buFont typeface="Wingdings" panose="05000000000000000000" pitchFamily="2" charset="2"/>
              <a:buChar char="Ø"/>
            </a:pPr>
            <a:r>
              <a:rPr lang="en-US" sz="2800" spc="35" dirty="0">
                <a:solidFill>
                  <a:srgbClr val="000000"/>
                </a:solidFill>
                <a:ea typeface="Times New Roman" panose="02020603050405020304" pitchFamily="18" charset="0"/>
                <a:cs typeface="Times New Roman" panose="02020603050405020304" pitchFamily="18" charset="0"/>
              </a:rPr>
              <a:t>It also shows how customs and traditions still constitute an obstacle to women’s enjoyment of their human rights despite the fact that the Government of Zimbabwe has subscribed to international agreements and instituted national policies to improve women’s representation</a:t>
            </a:r>
            <a:endParaRPr lang="en-ZW" sz="2600" dirty="0"/>
          </a:p>
        </p:txBody>
      </p:sp>
      <p:sp>
        <p:nvSpPr>
          <p:cNvPr id="7" name="TextBox 6"/>
          <p:cNvSpPr txBox="1"/>
          <p:nvPr/>
        </p:nvSpPr>
        <p:spPr>
          <a:xfrm>
            <a:off x="0" y="635735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Tree>
    <p:extLst>
      <p:ext uri="{BB962C8B-B14F-4D97-AF65-F5344CB8AC3E}">
        <p14:creationId xmlns:p14="http://schemas.microsoft.com/office/powerpoint/2010/main" val="287622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Key Objectives</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fontScale="92500" lnSpcReduction="10000"/>
          </a:bodyPr>
          <a:lstStyle/>
          <a:p>
            <a:pPr algn="just">
              <a:buFont typeface="Wingdings" panose="05000000000000000000" pitchFamily="2" charset="2"/>
              <a:buChar char="Ø"/>
            </a:pPr>
            <a:r>
              <a:rPr lang="en-US" dirty="0">
                <a:latin typeface="Calibri" panose="020F0502020204030204" pitchFamily="34" charset="0"/>
                <a:ea typeface="Calibri" panose="020F0502020204030204" pitchFamily="34" charset="0"/>
                <a:cs typeface="Calibri" panose="020F0502020204030204" pitchFamily="34" charset="0"/>
              </a:rPr>
              <a:t>To show that although </a:t>
            </a:r>
            <a:r>
              <a:rPr lang="en-US" spc="35" dirty="0">
                <a:latin typeface="Calibri" panose="020F0502020204030204" pitchFamily="34" charset="0"/>
                <a:ea typeface="Times New Roman" panose="02020603050405020304" pitchFamily="18" charset="0"/>
                <a:cs typeface="Calibri" panose="020F0502020204030204" pitchFamily="34" charset="0"/>
              </a:rPr>
              <a:t>women constitute more than 50 percent of the country’s population, they do not have adequate representation in politics due to numerous cultural practices that </a:t>
            </a:r>
            <a:r>
              <a:rPr lang="en-US" dirty="0">
                <a:latin typeface="Calibri" panose="020F0502020204030204" pitchFamily="34" charset="0"/>
                <a:cs typeface="Calibri" panose="020F0502020204030204" pitchFamily="34" charset="0"/>
              </a:rPr>
              <a:t>are subjugating them to men and hindering their equal and influential participation into politics </a:t>
            </a:r>
          </a:p>
          <a:p>
            <a:pPr algn="just">
              <a:buFont typeface="Wingdings" panose="05000000000000000000" pitchFamily="2" charset="2"/>
              <a:buChar char="Ø"/>
            </a:pPr>
            <a:r>
              <a:rPr lang="en-US" spc="35" dirty="0">
                <a:solidFill>
                  <a:srgbClr val="000000"/>
                </a:solidFill>
                <a:ea typeface="Times New Roman" panose="02020603050405020304" pitchFamily="18" charset="0"/>
                <a:cs typeface="Times New Roman" panose="02020603050405020304" pitchFamily="18" charset="0"/>
              </a:rPr>
              <a:t>To explore</a:t>
            </a:r>
            <a:r>
              <a:rPr lang="en-US" dirty="0">
                <a:solidFill>
                  <a:srgbClr val="000000"/>
                </a:solidFill>
                <a:ea typeface="Calibri" panose="020F0502020204030204" pitchFamily="34" charset="0"/>
                <a:cs typeface="Times New Roman" panose="02020603050405020304" pitchFamily="18" charset="0"/>
              </a:rPr>
              <a:t> how g</a:t>
            </a:r>
            <a:r>
              <a:rPr lang="en-US" spc="35" dirty="0">
                <a:solidFill>
                  <a:srgbClr val="000000"/>
                </a:solidFill>
                <a:ea typeface="Times New Roman" panose="02020603050405020304" pitchFamily="18" charset="0"/>
                <a:cs typeface="Times New Roman" panose="02020603050405020304" pitchFamily="18" charset="0"/>
              </a:rPr>
              <a:t>ender imbalance in politics is sometimes is a result of traditional systems and customs that excludes women on the basis of culture.</a:t>
            </a:r>
            <a:endParaRPr lang="en-US" dirty="0">
              <a:ea typeface="Calibri" panose="020F0502020204030204" pitchFamily="34" charset="0"/>
              <a:cs typeface="Times New Roman" panose="02020603050405020304" pitchFamily="18" charset="0"/>
            </a:endParaRPr>
          </a:p>
          <a:p>
            <a:pPr marL="0" indent="0" algn="just">
              <a:buNone/>
            </a:pPr>
            <a:endParaRPr lang="en-US" spc="35"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22435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Target audience</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a:xfrm>
            <a:off x="457200" y="1371600"/>
            <a:ext cx="8229600" cy="4754563"/>
          </a:xfrm>
        </p:spPr>
        <p:txBody>
          <a:bodyPr>
            <a:normAutofit fontScale="62500" lnSpcReduction="20000"/>
          </a:bodyPr>
          <a:lstStyle/>
          <a:p>
            <a:pPr algn="just">
              <a:buFont typeface="Wingdings" panose="05000000000000000000" pitchFamily="2" charset="2"/>
              <a:buChar char="Ø"/>
            </a:pPr>
            <a:r>
              <a:rPr lang="en-US" spc="35" dirty="0">
                <a:solidFill>
                  <a:srgbClr val="000000"/>
                </a:solidFill>
                <a:latin typeface="Merriweather"/>
                <a:ea typeface="Calibri" panose="020F0502020204030204" pitchFamily="34" charset="0"/>
                <a:cs typeface="Times New Roman" panose="02020603050405020304" pitchFamily="18" charset="0"/>
              </a:rPr>
              <a:t>Members of the public particularly women who are suppressed</a:t>
            </a:r>
            <a:r>
              <a:rPr lang="en-US" spc="35" dirty="0">
                <a:solidFill>
                  <a:srgbClr val="000000"/>
                </a:solidFill>
                <a:latin typeface="Merriweather"/>
                <a:ea typeface="Times New Roman" panose="02020603050405020304" pitchFamily="18" charset="0"/>
                <a:cs typeface="Times New Roman" panose="02020603050405020304" pitchFamily="18" charset="0"/>
              </a:rPr>
              <a:t>  in their quest to participate in politics on the basis of culture</a:t>
            </a:r>
            <a:r>
              <a:rPr lang="en-US" spc="35" dirty="0">
                <a:solidFill>
                  <a:srgbClr val="000000"/>
                </a:solidFill>
                <a:latin typeface="Merriweather"/>
                <a:ea typeface="Calibri" panose="020F0502020204030204" pitchFamily="34" charset="0"/>
                <a:cs typeface="Times New Roman" panose="02020603050405020304" pitchFamily="18" charset="0"/>
              </a:rPr>
              <a:t> </a:t>
            </a:r>
          </a:p>
          <a:p>
            <a:pPr algn="just">
              <a:buFont typeface="Wingdings" panose="05000000000000000000" pitchFamily="2" charset="2"/>
              <a:buChar char="Ø"/>
            </a:pPr>
            <a:r>
              <a:rPr lang="en-US" spc="35" dirty="0">
                <a:solidFill>
                  <a:srgbClr val="000000"/>
                </a:solidFill>
                <a:latin typeface="Merriweather"/>
                <a:ea typeface="Calibri" panose="020F0502020204030204" pitchFamily="34" charset="0"/>
                <a:cs typeface="Times New Roman" panose="02020603050405020304" pitchFamily="18" charset="0"/>
              </a:rPr>
              <a:t>regional bodies like Sadc highlighting that its member states are not committing themselves to </a:t>
            </a:r>
            <a:r>
              <a:rPr lang="en-US" spc="35" dirty="0" err="1">
                <a:solidFill>
                  <a:srgbClr val="000000"/>
                </a:solidFill>
                <a:latin typeface="Merriweather"/>
                <a:ea typeface="Calibri" panose="020F0502020204030204" pitchFamily="34" charset="0"/>
                <a:cs typeface="Times New Roman" panose="02020603050405020304" pitchFamily="18" charset="0"/>
              </a:rPr>
              <a:t>Sadc’s</a:t>
            </a:r>
            <a:r>
              <a:rPr lang="en-US" spc="35" dirty="0">
                <a:solidFill>
                  <a:srgbClr val="000000"/>
                </a:solidFill>
                <a:latin typeface="Merriweather"/>
                <a:ea typeface="Calibri" panose="020F0502020204030204" pitchFamily="34" charset="0"/>
                <a:cs typeface="Times New Roman" panose="02020603050405020304" pitchFamily="18" charset="0"/>
              </a:rPr>
              <a:t> Declaration on Gender and Development which seeks 50-50 representation, </a:t>
            </a:r>
          </a:p>
          <a:p>
            <a:pPr algn="just">
              <a:buFont typeface="Wingdings" panose="05000000000000000000" pitchFamily="2" charset="2"/>
              <a:buChar char="Ø"/>
            </a:pPr>
            <a:r>
              <a:rPr lang="en-US" spc="35" dirty="0">
                <a:solidFill>
                  <a:srgbClr val="000000"/>
                </a:solidFill>
                <a:latin typeface="Merriweather"/>
                <a:ea typeface="Calibri" panose="020F0502020204030204" pitchFamily="34" charset="0"/>
                <a:cs typeface="Times New Roman" panose="02020603050405020304" pitchFamily="18" charset="0"/>
              </a:rPr>
              <a:t>The Government of Zimbabwe to ‘expose’ its lack of  commitment to promote women’s inclusion in politics as enshrined in conventions, protocols and international agreements, </a:t>
            </a:r>
          </a:p>
          <a:p>
            <a:pPr algn="just">
              <a:buFont typeface="Wingdings" panose="05000000000000000000" pitchFamily="2" charset="2"/>
              <a:buChar char="Ø"/>
            </a:pPr>
            <a:r>
              <a:rPr lang="en-US" spc="35" dirty="0">
                <a:solidFill>
                  <a:srgbClr val="000000"/>
                </a:solidFill>
                <a:latin typeface="Merriweather"/>
                <a:ea typeface="Calibri" panose="020F0502020204030204" pitchFamily="34" charset="0"/>
                <a:cs typeface="Times New Roman" panose="02020603050405020304" pitchFamily="18" charset="0"/>
              </a:rPr>
              <a:t>The country’s political parties who on paper have brilliant gender policies which are however, not being implemented, gender activists so that they push for the emancipation of women’s participation in politics and </a:t>
            </a:r>
          </a:p>
          <a:p>
            <a:pPr algn="just">
              <a:buFont typeface="Wingdings" panose="05000000000000000000" pitchFamily="2" charset="2"/>
              <a:buChar char="Ø"/>
            </a:pPr>
            <a:r>
              <a:rPr lang="en-US" spc="35" dirty="0">
                <a:solidFill>
                  <a:srgbClr val="000000"/>
                </a:solidFill>
                <a:latin typeface="Merriweather"/>
                <a:ea typeface="Calibri" panose="020F0502020204030204" pitchFamily="34" charset="0"/>
                <a:cs typeface="Times New Roman" panose="02020603050405020304" pitchFamily="18" charset="0"/>
              </a:rPr>
              <a:t>Traditional leaders (</a:t>
            </a:r>
            <a:r>
              <a:rPr lang="en-US" spc="35" dirty="0" err="1">
                <a:solidFill>
                  <a:srgbClr val="000000"/>
                </a:solidFill>
                <a:latin typeface="Merriweather"/>
                <a:ea typeface="Calibri" panose="020F0502020204030204" pitchFamily="34" charset="0"/>
                <a:cs typeface="Times New Roman" panose="02020603050405020304" pitchFamily="18" charset="0"/>
              </a:rPr>
              <a:t>e.g</a:t>
            </a:r>
            <a:r>
              <a:rPr lang="en-US" spc="35" dirty="0">
                <a:solidFill>
                  <a:srgbClr val="000000"/>
                </a:solidFill>
                <a:latin typeface="Merriweather"/>
                <a:ea typeface="Calibri" panose="020F0502020204030204" pitchFamily="34" charset="0"/>
                <a:cs typeface="Times New Roman" panose="02020603050405020304" pitchFamily="18" charset="0"/>
              </a:rPr>
              <a:t> Chiefs) who are custodians of culture and traditional beliefs that continue to suppress women</a:t>
            </a:r>
            <a:endParaRPr lang="en-ZA" dirty="0"/>
          </a:p>
        </p:txBody>
      </p:sp>
    </p:spTree>
    <p:extLst>
      <p:ext uri="{BB962C8B-B14F-4D97-AF65-F5344CB8AC3E}">
        <p14:creationId xmlns:p14="http://schemas.microsoft.com/office/powerpoint/2010/main" val="203007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Sources </a:t>
            </a:r>
            <a:r>
              <a:rPr lang="en-ZW" sz="4900" b="1"/>
              <a:t>and accessibility</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fontScale="77500" lnSpcReduction="20000"/>
          </a:bodyPr>
          <a:lstStyle/>
          <a:p>
            <a:pPr algn="just">
              <a:buFont typeface="Wingdings" panose="05000000000000000000" pitchFamily="2" charset="2"/>
              <a:buChar char="Ø"/>
            </a:pPr>
            <a:r>
              <a:rPr lang="en-US" spc="35" dirty="0">
                <a:ea typeface="Times New Roman" panose="02020603050405020304" pitchFamily="18" charset="0"/>
                <a:cs typeface="Times New Roman" panose="02020603050405020304" pitchFamily="18" charset="0"/>
              </a:rPr>
              <a:t>Zimbabwe Gender Commission (ZGC) commissioner Mrs Sibongile </a:t>
            </a:r>
            <a:r>
              <a:rPr lang="en-US" spc="35" dirty="0" err="1">
                <a:ea typeface="Times New Roman" panose="02020603050405020304" pitchFamily="18" charset="0"/>
                <a:cs typeface="Times New Roman" panose="02020603050405020304" pitchFamily="18" charset="0"/>
              </a:rPr>
              <a:t>Chambakale</a:t>
            </a:r>
            <a:r>
              <a:rPr lang="en-US" spc="35" dirty="0">
                <a:ea typeface="Times New Roman" panose="02020603050405020304" pitchFamily="18" charset="0"/>
                <a:cs typeface="Times New Roman" panose="02020603050405020304" pitchFamily="18" charset="0"/>
              </a:rPr>
              <a:t> </a:t>
            </a:r>
            <a:r>
              <a:rPr lang="en-US" spc="35" dirty="0" err="1">
                <a:ea typeface="Times New Roman" panose="02020603050405020304" pitchFamily="18" charset="0"/>
                <a:cs typeface="Times New Roman" panose="02020603050405020304" pitchFamily="18" charset="0"/>
              </a:rPr>
              <a:t>Mauye</a:t>
            </a:r>
            <a:r>
              <a:rPr lang="en-US" spc="35" dirty="0">
                <a:ea typeface="Times New Roman" panose="02020603050405020304" pitchFamily="18" charset="0"/>
                <a:cs typeface="Times New Roman" panose="02020603050405020304" pitchFamily="18" charset="0"/>
              </a:rPr>
              <a:t>  who is also co-chair of the Thematic Working Group of Stakeholders on Gender, Socio-Cultural and Religious Issues </a:t>
            </a:r>
          </a:p>
          <a:p>
            <a:pPr algn="just">
              <a:buFont typeface="Wingdings" panose="05000000000000000000" pitchFamily="2" charset="2"/>
              <a:buChar char="Ø"/>
            </a:pPr>
            <a:r>
              <a:rPr lang="en-US" dirty="0">
                <a:ea typeface="Times New Roman" panose="02020603050405020304" pitchFamily="18" charset="0"/>
                <a:cs typeface="Times New Roman" panose="02020603050405020304" pitchFamily="18" charset="0"/>
              </a:rPr>
              <a:t>S</a:t>
            </a:r>
            <a:r>
              <a:rPr lang="en-US" spc="35" dirty="0">
                <a:ea typeface="Times New Roman" panose="02020603050405020304" pitchFamily="18" charset="0"/>
                <a:cs typeface="Times New Roman" panose="02020603050405020304" pitchFamily="18" charset="0"/>
              </a:rPr>
              <a:t>enior legal practitioner and human rights defender Mrs Nikiwe Ncube-Tshabalala  </a:t>
            </a:r>
          </a:p>
          <a:p>
            <a:pPr algn="just">
              <a:buFont typeface="Wingdings" panose="05000000000000000000" pitchFamily="2" charset="2"/>
              <a:buChar char="Ø"/>
            </a:pPr>
            <a:r>
              <a:rPr lang="en-US" spc="35" dirty="0">
                <a:ea typeface="Times New Roman" panose="02020603050405020304" pitchFamily="18" charset="0"/>
                <a:cs typeface="Times New Roman" panose="02020603050405020304" pitchFamily="18" charset="0"/>
              </a:rPr>
              <a:t>Traditional leaders </a:t>
            </a:r>
            <a:r>
              <a:rPr lang="en-US" spc="35" dirty="0" err="1">
                <a:ea typeface="Times New Roman" panose="02020603050405020304" pitchFamily="18" charset="0"/>
                <a:cs typeface="Times New Roman" panose="02020603050405020304" pitchFamily="18" charset="0"/>
              </a:rPr>
              <a:t>e.g</a:t>
            </a:r>
            <a:r>
              <a:rPr lang="en-US" spc="35" dirty="0">
                <a:ea typeface="Times New Roman" panose="02020603050405020304" pitchFamily="18" charset="0"/>
                <a:cs typeface="Times New Roman" panose="02020603050405020304" pitchFamily="18" charset="0"/>
              </a:rPr>
              <a:t> Chiefs </a:t>
            </a:r>
            <a:r>
              <a:rPr lang="en-US" spc="35" dirty="0" err="1">
                <a:ea typeface="Times New Roman" panose="02020603050405020304" pitchFamily="18" charset="0"/>
                <a:cs typeface="Times New Roman" panose="02020603050405020304" pitchFamily="18" charset="0"/>
              </a:rPr>
              <a:t>Gorden</a:t>
            </a:r>
            <a:r>
              <a:rPr lang="en-US" spc="35" dirty="0">
                <a:ea typeface="Times New Roman" panose="02020603050405020304" pitchFamily="18" charset="0"/>
                <a:cs typeface="Times New Roman" panose="02020603050405020304" pitchFamily="18" charset="0"/>
              </a:rPr>
              <a:t> Bango and Chief </a:t>
            </a:r>
            <a:r>
              <a:rPr lang="en-US" spc="35" dirty="0" err="1">
                <a:ea typeface="Times New Roman" panose="02020603050405020304" pitchFamily="18" charset="0"/>
                <a:cs typeface="Times New Roman" panose="02020603050405020304" pitchFamily="18" charset="0"/>
              </a:rPr>
              <a:t>Ndube</a:t>
            </a:r>
            <a:r>
              <a:rPr lang="en-US" spc="35" dirty="0">
                <a:ea typeface="Times New Roman" panose="02020603050405020304" pitchFamily="18" charset="0"/>
                <a:cs typeface="Times New Roman" panose="02020603050405020304" pitchFamily="18" charset="0"/>
              </a:rPr>
              <a:t>, born is a female chief whose family also experienced a gender-power division when she fought a six-year drawn-out battle with her family members to succeed her late father</a:t>
            </a:r>
          </a:p>
          <a:p>
            <a:pPr algn="just">
              <a:buFont typeface="Wingdings" panose="05000000000000000000" pitchFamily="2" charset="2"/>
              <a:buChar char="Ø"/>
            </a:pPr>
            <a:r>
              <a:rPr lang="en-US" spc="35" dirty="0">
                <a:ea typeface="Times New Roman" panose="02020603050405020304" pitchFamily="18" charset="0"/>
                <a:cs typeface="Times New Roman" panose="02020603050405020304" pitchFamily="18" charset="0"/>
              </a:rPr>
              <a:t>Policy analyst and Gender activist Tinashe </a:t>
            </a:r>
            <a:r>
              <a:rPr lang="en-US" spc="35" dirty="0" err="1">
                <a:ea typeface="Times New Roman" panose="02020603050405020304" pitchFamily="18" charset="0"/>
                <a:cs typeface="Times New Roman" panose="02020603050405020304" pitchFamily="18" charset="0"/>
              </a:rPr>
              <a:t>Madamombe</a:t>
            </a:r>
            <a:endParaRPr lang="en-US" spc="35" dirty="0">
              <a:ea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pc="35" dirty="0">
                <a:cs typeface="Times New Roman" panose="02020603050405020304" pitchFamily="18" charset="0"/>
              </a:rPr>
              <a:t>Reached through phone calls and face to face interviews</a:t>
            </a:r>
            <a:endParaRPr lang="en-US" dirty="0"/>
          </a:p>
        </p:txBody>
      </p:sp>
    </p:spTree>
    <p:extLst>
      <p:ext uri="{BB962C8B-B14F-4D97-AF65-F5344CB8AC3E}">
        <p14:creationId xmlns:p14="http://schemas.microsoft.com/office/powerpoint/2010/main" val="348147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ZW" sz="4900" b="1" dirty="0"/>
              <a:t>Challenges encountered in putting the story together</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rmAutofit fontScale="85000" lnSpcReduction="10000"/>
          </a:bodyPr>
          <a:lstStyle/>
          <a:p>
            <a:pPr>
              <a:buFont typeface="Wingdings" panose="05000000000000000000" pitchFamily="2" charset="2"/>
              <a:buChar char="Ø"/>
            </a:pPr>
            <a:r>
              <a:rPr lang="en-US" dirty="0"/>
              <a:t>Female chiefs were not easy to reach since they are very few in the country (six female chiefs out of 272 ,according to Sadc Gender Protocol Barometer of 2018)</a:t>
            </a:r>
          </a:p>
          <a:p>
            <a:pPr>
              <a:buFont typeface="Wingdings" panose="05000000000000000000" pitchFamily="2" charset="2"/>
              <a:buChar char="Ø"/>
            </a:pPr>
            <a:r>
              <a:rPr lang="en-US" dirty="0"/>
              <a:t>Mlotshwa family  which form the basis of the story through its gender-power divisions could not be interviewed  since the matter is still pending at the court therefore is prohibited from public discussion</a:t>
            </a:r>
          </a:p>
          <a:p>
            <a:pPr>
              <a:buFont typeface="Wingdings" panose="05000000000000000000" pitchFamily="2" charset="2"/>
              <a:buChar char="Ø"/>
            </a:pPr>
            <a:r>
              <a:rPr lang="en-US" dirty="0"/>
              <a:t>Female politicians were afraid to be interviewed saying they first need clearance from their political parties   </a:t>
            </a:r>
          </a:p>
        </p:txBody>
      </p:sp>
    </p:spTree>
    <p:extLst>
      <p:ext uri="{BB962C8B-B14F-4D97-AF65-F5344CB8AC3E}">
        <p14:creationId xmlns:p14="http://schemas.microsoft.com/office/powerpoint/2010/main" val="115279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Impact</a:t>
            </a:r>
            <a:endParaRPr lang="en-ZW" b="1" dirty="0"/>
          </a:p>
        </p:txBody>
      </p:sp>
      <p:sp>
        <p:nvSpPr>
          <p:cNvPr id="6" name="TextBox 5"/>
          <p:cNvSpPr txBox="1"/>
          <p:nvPr/>
        </p:nvSpPr>
        <p:spPr>
          <a:xfrm>
            <a:off x="0" y="639878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
        <p:nvSpPr>
          <p:cNvPr id="4" name="Content Placeholder 3"/>
          <p:cNvSpPr>
            <a:spLocks noGrp="1"/>
          </p:cNvSpPr>
          <p:nvPr>
            <p:ph idx="1"/>
          </p:nvPr>
        </p:nvSpPr>
        <p:spPr/>
        <p:txBody>
          <a:bodyPr>
            <a:normAutofit fontScale="85000" lnSpcReduction="10000"/>
          </a:bodyPr>
          <a:lstStyle/>
          <a:p>
            <a:pPr algn="just">
              <a:buFont typeface="Wingdings" panose="05000000000000000000" pitchFamily="2" charset="2"/>
              <a:buChar char="Ø"/>
            </a:pPr>
            <a:r>
              <a:rPr lang="en-US" dirty="0">
                <a:latin typeface="Calibri" panose="020F0502020204030204" pitchFamily="34" charset="0"/>
                <a:ea typeface="Calibri" panose="020F0502020204030204" pitchFamily="34" charset="0"/>
                <a:cs typeface="Calibri" panose="020F0502020204030204" pitchFamily="34" charset="0"/>
              </a:rPr>
              <a:t>The story has managed to show how patriarchy hinder women from obtaining leadership positions even in political participation</a:t>
            </a:r>
            <a:r>
              <a:rPr lang="en-US" b="1"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 It makes women seen not as political actors but rather as pawns to be used in the political maneuvers of men.</a:t>
            </a:r>
            <a:r>
              <a:rPr lang="en-US" dirty="0">
                <a:latin typeface="Calibri" panose="020F0502020204030204" pitchFamily="34" charset="0"/>
                <a:cs typeface="Calibri" panose="020F0502020204030204" pitchFamily="34" charset="0"/>
              </a:rPr>
              <a:t> </a:t>
            </a:r>
          </a:p>
          <a:p>
            <a:pPr algn="just">
              <a:buFont typeface="Wingdings" panose="05000000000000000000" pitchFamily="2" charset="2"/>
              <a:buChar char="Ø"/>
            </a:pPr>
            <a:r>
              <a:rPr lang="en-US" dirty="0">
                <a:latin typeface="Calibri" panose="020F0502020204030204" pitchFamily="34" charset="0"/>
                <a:cs typeface="Calibri" panose="020F0502020204030204" pitchFamily="34" charset="0"/>
              </a:rPr>
              <a:t>It has also managed to  show how the country is thriving under traditional leadership systems that are responsible for making it more difficult for women to leave their traditionally domestic roles outside of their homes and participate in the upper echelons of national and international political activities.</a:t>
            </a:r>
            <a:endParaRPr lang="en-ZW"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99537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Feedback</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Women's Political Participation through media</a:t>
            </a:r>
            <a:endParaRPr lang="en-ZW" sz="2400" dirty="0"/>
          </a:p>
        </p:txBody>
      </p:sp>
      <p:sp>
        <p:nvSpPr>
          <p:cNvPr id="4" name="Content Placeholder 3"/>
          <p:cNvSpPr>
            <a:spLocks noGrp="1"/>
          </p:cNvSpPr>
          <p:nvPr>
            <p:ph idx="1"/>
          </p:nvPr>
        </p:nvSpPr>
        <p:spPr/>
        <p:txBody>
          <a:bodyPr>
            <a:noAutofit/>
          </a:bodyPr>
          <a:lstStyle/>
          <a:p>
            <a:pPr marL="0" marR="0" indent="0" algn="just">
              <a:lnSpc>
                <a:spcPct val="107000"/>
              </a:lnSpc>
              <a:spcBef>
                <a:spcPts val="0"/>
              </a:spcBef>
              <a:spcAft>
                <a:spcPts val="0"/>
              </a:spcAft>
              <a:buNone/>
            </a:pPr>
            <a:r>
              <a:rPr lang="en-US" sz="1800" b="1" u="sng" dirty="0">
                <a:latin typeface="inherit"/>
                <a:ea typeface="Times New Roman" panose="02020603050405020304" pitchFamily="18" charset="0"/>
                <a:cs typeface="Times New Roman" panose="02020603050405020304" pitchFamily="18" charset="0"/>
                <a:hlinkClick r:id="rId2"/>
              </a:rPr>
              <a:t>Masaisai</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1800" u="sng" dirty="0">
                <a:latin typeface="inherit"/>
                <a:ea typeface="Times New Roman" panose="02020603050405020304" pitchFamily="18" charset="0"/>
                <a:cs typeface="Times New Roman" panose="02020603050405020304" pitchFamily="18" charset="0"/>
                <a:hlinkClick r:id="rId3" tooltip="Wednesday, February 10, 2021 11:19 AM"/>
              </a:rPr>
              <a:t>17 days ago</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ts val="1575"/>
              </a:lnSpc>
              <a:spcBef>
                <a:spcPts val="0"/>
              </a:spcBef>
              <a:spcAft>
                <a:spcPts val="0"/>
              </a:spcAft>
              <a:buNone/>
            </a:pPr>
            <a:r>
              <a:rPr lang="en-US" sz="1800" dirty="0">
                <a:latin typeface="inherit"/>
                <a:ea typeface="Times New Roman" panose="02020603050405020304" pitchFamily="18" charset="0"/>
                <a:cs typeface="Arial" panose="020B0604020202020204" pitchFamily="34" charset="0"/>
              </a:rPr>
              <a:t>I think we have to decide if we should be cultural or modern. Trying to mix the two will yield more confusion. My great grandmother was a chief, having inherited it from her father. But this was a direct instruction from my grandfather, then the chief. I don't see how modern courts can take jurisdiction over cultural traditions. In this particular case, on what basis, cultural practice, law or modern law or statute is this lady claiming chieftainship? </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b="1" dirty="0" err="1">
                <a:latin typeface="Times New Roman" panose="02020603050405020304" pitchFamily="18" charset="0"/>
                <a:ea typeface="Times New Roman" panose="02020603050405020304" pitchFamily="18" charset="0"/>
                <a:cs typeface="Times New Roman" panose="02020603050405020304" pitchFamily="18" charset="0"/>
              </a:rPr>
              <a:t>manyears</a:t>
            </a:r>
            <a:r>
              <a:rPr lang="en-US" sz="1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ea typeface="Times New Roman" panose="02020603050405020304" pitchFamily="18" charset="0"/>
                <a:cs typeface="Times New Roman" panose="02020603050405020304" pitchFamily="18" charset="0"/>
              </a:rPr>
              <a:t>mdutshwa</a:t>
            </a:r>
            <a:r>
              <a:rPr lang="en-US" sz="1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ea typeface="Times New Roman" panose="02020603050405020304" pitchFamily="18" charset="0"/>
                <a:cs typeface="Times New Roman" panose="02020603050405020304" pitchFamily="18" charset="0"/>
              </a:rPr>
              <a:t>chuchu</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 </a:t>
            </a:r>
            <a:r>
              <a:rPr lang="en-US" sz="1800" u="sng" dirty="0">
                <a:latin typeface="inherit"/>
                <a:ea typeface="Times New Roman" panose="02020603050405020304" pitchFamily="18" charset="0"/>
                <a:cs typeface="Times New Roman" panose="02020603050405020304" pitchFamily="18" charset="0"/>
                <a:hlinkClick r:id="rId4" tooltip="Tuesday, February 9, 2021 12:31 PM"/>
              </a:rPr>
              <a:t>18 days ago</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ts val="1575"/>
              </a:lnSpc>
              <a:spcBef>
                <a:spcPts val="0"/>
              </a:spcBef>
              <a:spcAft>
                <a:spcPts val="0"/>
              </a:spcAft>
              <a:buNone/>
            </a:pPr>
            <a:r>
              <a:rPr lang="en-US" sz="1800" i="1" dirty="0" err="1">
                <a:latin typeface="inherit"/>
                <a:ea typeface="Times New Roman" panose="02020603050405020304" pitchFamily="18" charset="0"/>
                <a:cs typeface="Arial" panose="020B0604020202020204" pitchFamily="34" charset="0"/>
              </a:rPr>
              <a:t>zvakanaka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muchitaura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pachirungu</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asi</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nyaya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iripo</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iri</a:t>
            </a:r>
            <a:r>
              <a:rPr lang="en-US" sz="1800" i="1" dirty="0">
                <a:latin typeface="inherit"/>
                <a:ea typeface="Times New Roman" panose="02020603050405020304" pitchFamily="18" charset="0"/>
                <a:cs typeface="Arial" panose="020B0604020202020204" pitchFamily="34" charset="0"/>
              </a:rPr>
              <a:t> ye </a:t>
            </a:r>
            <a:r>
              <a:rPr lang="en-US" sz="1800" i="1" dirty="0" err="1">
                <a:latin typeface="inherit"/>
                <a:ea typeface="Times New Roman" panose="02020603050405020304" pitchFamily="18" charset="0"/>
                <a:cs typeface="Arial" panose="020B0604020202020204" pitchFamily="34" charset="0"/>
              </a:rPr>
              <a:t>hunhu</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pachivanhu</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zvotisiyanei</a:t>
            </a:r>
            <a:br>
              <a:rPr lang="en-US" sz="1800" i="1" dirty="0">
                <a:latin typeface="inherit"/>
                <a:ea typeface="Times New Roman" panose="02020603050405020304" pitchFamily="18" charset="0"/>
                <a:cs typeface="Arial" panose="020B0604020202020204" pitchFamily="34" charset="0"/>
              </a:rPr>
            </a:br>
            <a:r>
              <a:rPr lang="en-US" sz="1800" i="1" dirty="0" err="1">
                <a:latin typeface="inherit"/>
                <a:ea typeface="Times New Roman" panose="02020603050405020304" pitchFamily="18" charset="0"/>
                <a:cs typeface="Arial" panose="020B0604020202020204" pitchFamily="34" charset="0"/>
              </a:rPr>
              <a:t>zvino</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muchatoregwa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humambo</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nevatogwa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ngekuti</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mwana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wamai</a:t>
            </a:r>
            <a:r>
              <a:rPr lang="en-US" sz="1800" i="1" dirty="0">
                <a:latin typeface="inherit"/>
                <a:ea typeface="Times New Roman" panose="02020603050405020304" pitchFamily="18" charset="0"/>
                <a:cs typeface="Arial" panose="020B0604020202020204" pitchFamily="34" charset="0"/>
              </a:rPr>
              <a:t> mambo </a:t>
            </a:r>
            <a:r>
              <a:rPr lang="en-US" sz="1800" i="1" dirty="0" err="1">
                <a:latin typeface="inherit"/>
                <a:ea typeface="Times New Roman" panose="02020603050405020304" pitchFamily="18" charset="0"/>
                <a:cs typeface="Arial" panose="020B0604020202020204" pitchFamily="34" charset="0"/>
              </a:rPr>
              <a:t>achada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kutora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umambo</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hwa</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mai</a:t>
            </a:r>
            <a:r>
              <a:rPr lang="en-US" sz="1800" i="1" dirty="0">
                <a:latin typeface="inherit"/>
                <a:ea typeface="Times New Roman" panose="02020603050405020304" pitchFamily="18" charset="0"/>
                <a:cs typeface="Arial" panose="020B0604020202020204" pitchFamily="34" charset="0"/>
              </a:rPr>
              <a:t> </a:t>
            </a:r>
            <a:r>
              <a:rPr lang="en-US" sz="1800" i="1" dirty="0" err="1">
                <a:latin typeface="inherit"/>
                <a:ea typeface="Times New Roman" panose="02020603050405020304" pitchFamily="18" charset="0"/>
                <a:cs typeface="Arial" panose="020B0604020202020204" pitchFamily="34" charset="0"/>
              </a:rPr>
              <a:t>vake</a:t>
            </a:r>
            <a:r>
              <a:rPr lang="en-US" sz="1800" i="1" dirty="0">
                <a:latin typeface="inherit"/>
                <a:ea typeface="Times New Roman" panose="02020603050405020304" pitchFamily="18" charset="0"/>
                <a:cs typeface="Arial" panose="020B0604020202020204" pitchFamily="34" charset="0"/>
              </a:rPr>
              <a:t>…”</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1575"/>
              </a:lnSpc>
              <a:spcBef>
                <a:spcPts val="0"/>
              </a:spcBef>
              <a:spcAft>
                <a:spcPts val="0"/>
              </a:spcAft>
            </a:pPr>
            <a:br>
              <a:rPr lang="en-US" sz="1800" i="1" dirty="0">
                <a:latin typeface="inherit"/>
                <a:ea typeface="Times New Roman" panose="02020603050405020304" pitchFamily="18" charset="0"/>
                <a:cs typeface="Arial" panose="020B0604020202020204" pitchFamily="34" charset="0"/>
              </a:rPr>
            </a:br>
            <a:r>
              <a:rPr lang="en-US" sz="1800" b="1" i="1" dirty="0">
                <a:latin typeface="Calibri" panose="020F0502020204030204" pitchFamily="34" charset="0"/>
                <a:ea typeface="Calibri" panose="020F0502020204030204" pitchFamily="34" charset="0"/>
                <a:cs typeface="Times New Roman" panose="02020603050405020304" pitchFamily="18" charset="0"/>
              </a:rPr>
              <a:t>(In short the contributor is also against the idea for a daughter inheriting  her late father as a chief saying that will lead or create problems in future when the son of that daughter wanted to inherit her mother as a chief after she dies. The contributor is also saying as Africans we should not allow western culture to dominate or diffuse our cultural practices).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ts val="2280"/>
              </a:lnSpc>
              <a:spcBef>
                <a:spcPts val="0"/>
              </a:spcBef>
              <a:spcAft>
                <a:spcPts val="2400"/>
              </a:spcAft>
            </a:pPr>
            <a:r>
              <a:rPr lang="en-US" sz="1800" spc="35" dirty="0">
                <a:latin typeface="Merriweather"/>
                <a:ea typeface="Times New Roman" panose="02020603050405020304" pitchFamily="18" charset="0"/>
                <a:cs typeface="Times New Roman" panose="02020603050405020304" pitchFamily="18" charset="0"/>
              </a:rPr>
              <a:t> </a:t>
            </a: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9640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DEBEF528DE16548B957BB7042E9D1C8" ma:contentTypeVersion="12" ma:contentTypeDescription="Create a new document." ma:contentTypeScope="" ma:versionID="c55f69f5e31d41b0862467d8dffb8b42">
  <xsd:schema xmlns:xsd="http://www.w3.org/2001/XMLSchema" xmlns:xs="http://www.w3.org/2001/XMLSchema" xmlns:p="http://schemas.microsoft.com/office/2006/metadata/properties" xmlns:ns2="7d8f7305-54e1-40a5-b0ce-b1390c185bfd" xmlns:ns3="5c72703c-1067-4fa7-89cc-ef245258de7b" targetNamespace="http://schemas.microsoft.com/office/2006/metadata/properties" ma:root="true" ma:fieldsID="fc86481d87a3af293b3eb649ca07f9ef" ns2:_="" ns3:_="">
    <xsd:import namespace="7d8f7305-54e1-40a5-b0ce-b1390c185bfd"/>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f7305-54e1-40a5-b0ce-b1390c185b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56A4A2-6AB2-4ECD-8135-82A175DD6007}">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d8f7305-54e1-40a5-b0ce-b1390c185bfd"/>
    <ds:schemaRef ds:uri="5c72703c-1067-4fa7-89cc-ef245258de7b"/>
    <ds:schemaRef ds:uri="http://www.w3.org/XML/1998/namespace"/>
    <ds:schemaRef ds:uri="http://purl.org/dc/dcmitype/"/>
  </ds:schemaRefs>
</ds:datastoreItem>
</file>

<file path=customXml/itemProps2.xml><?xml version="1.0" encoding="utf-8"?>
<ds:datastoreItem xmlns:ds="http://schemas.openxmlformats.org/officeDocument/2006/customXml" ds:itemID="{D16E7816-BA68-4FBA-BA76-43BD18FB23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f7305-54e1-40a5-b0ce-b1390c185bfd"/>
    <ds:schemaRef ds:uri="5c72703c-1067-4fa7-89cc-ef245258de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DC34D8A-9A1F-43E7-AE62-A54EFADF8B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3176</TotalTime>
  <Words>1068</Words>
  <Application>Microsoft Office PowerPoint</Application>
  <PresentationFormat>On-screen Show (4:3)</PresentationFormat>
  <Paragraphs>63</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inherit</vt:lpstr>
      <vt:lpstr>Merriweather</vt:lpstr>
      <vt:lpstr>Tahoma</vt:lpstr>
      <vt:lpstr>Times New Roman</vt:lpstr>
      <vt:lpstr>Wingdings</vt:lpstr>
      <vt:lpstr>Office Theme</vt:lpstr>
      <vt:lpstr>PowerPoint Presentation</vt:lpstr>
      <vt:lpstr>SYNOPSIS</vt:lpstr>
      <vt:lpstr>Background</vt:lpstr>
      <vt:lpstr>Key Objectives</vt:lpstr>
      <vt:lpstr>Target audience</vt:lpstr>
      <vt:lpstr>Sources and accessibility</vt:lpstr>
      <vt:lpstr>Challenges encountered in putting the story together</vt:lpstr>
      <vt:lpstr>Impact</vt:lpstr>
      <vt:lpstr>Feedback</vt:lpstr>
      <vt:lpstr>Follow up story published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Gibson Mhaka</cp:lastModifiedBy>
  <cp:revision>111</cp:revision>
  <dcterms:created xsi:type="dcterms:W3CDTF">2014-03-06T12:27:13Z</dcterms:created>
  <dcterms:modified xsi:type="dcterms:W3CDTF">2022-03-06T08:15:49Z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0x0101003DEBEF528DE16548B957BB7042E9D1C8</vt:lpwstr>
  </property>
</Properties>
</file>