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86" r:id="rId7"/>
    <p:sldId id="258" r:id="rId8"/>
    <p:sldId id="287" r:id="rId9"/>
    <p:sldId id="288" r:id="rId10"/>
    <p:sldId id="292" r:id="rId11"/>
    <p:sldId id="289" r:id="rId12"/>
    <p:sldId id="290" r:id="rId13"/>
    <p:sldId id="29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88810" autoAdjust="0"/>
  </p:normalViewPr>
  <p:slideViewPr>
    <p:cSldViewPr>
      <p:cViewPr>
        <p:scale>
          <a:sx n="72" d="100"/>
          <a:sy n="72" d="100"/>
        </p:scale>
        <p:origin x="-1302"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VARAYA TAPIWA - Local Action for Gender Justice  Zimbabwe Coordinator" userId="a6efff57-4fdb-4031-a99b-bc88ce5915cd" providerId="ADAL" clId="{ED459DC4-C9C5-412C-A7B5-EDF84470F869}"/>
    <pc:docChg chg="undo custSel modSld">
      <pc:chgData name="ZVARAYA TAPIWA - Local Action for Gender Justice  Zimbabwe Coordinator" userId="a6efff57-4fdb-4031-a99b-bc88ce5915cd" providerId="ADAL" clId="{ED459DC4-C9C5-412C-A7B5-EDF84470F869}" dt="2021-03-14T20:16:52.341" v="21" actId="6549"/>
      <pc:docMkLst>
        <pc:docMk/>
      </pc:docMkLst>
      <pc:sldChg chg="modSp mod">
        <pc:chgData name="ZVARAYA TAPIWA - Local Action for Gender Justice  Zimbabwe Coordinator" userId="a6efff57-4fdb-4031-a99b-bc88ce5915cd" providerId="ADAL" clId="{ED459DC4-C9C5-412C-A7B5-EDF84470F869}" dt="2021-03-14T20:16:52.341" v="21" actId="6549"/>
        <pc:sldMkLst>
          <pc:docMk/>
          <pc:sldMk cId="983321093" sldId="256"/>
        </pc:sldMkLst>
        <pc:spChg chg="mod">
          <ac:chgData name="ZVARAYA TAPIWA - Local Action for Gender Justice  Zimbabwe Coordinator" userId="a6efff57-4fdb-4031-a99b-bc88ce5915cd" providerId="ADAL" clId="{ED459DC4-C9C5-412C-A7B5-EDF84470F869}" dt="2021-03-14T20:16:52.341" v="21" actId="6549"/>
          <ac:spMkLst>
            <pc:docMk/>
            <pc:sldMk cId="983321093" sldId="256"/>
            <ac:spMk id="8" creationId="{00000000-0000-0000-0000-000000000000}"/>
          </ac:spMkLst>
        </pc:spChg>
      </pc:sldChg>
      <pc:sldChg chg="addSp delSp modSp mod modClrScheme chgLayout">
        <pc:chgData name="ZVARAYA TAPIWA - Local Action for Gender Justice  Zimbabwe Coordinator" userId="a6efff57-4fdb-4031-a99b-bc88ce5915cd" providerId="ADAL" clId="{ED459DC4-C9C5-412C-A7B5-EDF84470F869}" dt="2021-03-13T10:15:09.095" v="19" actId="14100"/>
        <pc:sldMkLst>
          <pc:docMk/>
          <pc:sldMk cId="3651572192" sldId="268"/>
        </pc:sldMkLst>
        <pc:spChg chg="mod ord">
          <ac:chgData name="ZVARAYA TAPIWA - Local Action for Gender Justice  Zimbabwe Coordinator" userId="a6efff57-4fdb-4031-a99b-bc88ce5915cd" providerId="ADAL" clId="{ED459DC4-C9C5-412C-A7B5-EDF84470F869}" dt="2021-03-13T10:14:31.538" v="9" actId="700"/>
          <ac:spMkLst>
            <pc:docMk/>
            <pc:sldMk cId="3651572192" sldId="268"/>
            <ac:spMk id="2" creationId="{00000000-0000-0000-0000-000000000000}"/>
          </ac:spMkLst>
        </pc:spChg>
        <pc:spChg chg="mod ord">
          <ac:chgData name="ZVARAYA TAPIWA - Local Action for Gender Justice  Zimbabwe Coordinator" userId="a6efff57-4fdb-4031-a99b-bc88ce5915cd" providerId="ADAL" clId="{ED459DC4-C9C5-412C-A7B5-EDF84470F869}" dt="2021-03-13T10:14:31.634" v="11" actId="27636"/>
          <ac:spMkLst>
            <pc:docMk/>
            <pc:sldMk cId="3651572192" sldId="268"/>
            <ac:spMk id="3" creationId="{00000000-0000-0000-0000-000000000000}"/>
          </ac:spMkLst>
        </pc:spChg>
        <pc:spChg chg="add del mod ord">
          <ac:chgData name="ZVARAYA TAPIWA - Local Action for Gender Justice  Zimbabwe Coordinator" userId="a6efff57-4fdb-4031-a99b-bc88ce5915cd" providerId="ADAL" clId="{ED459DC4-C9C5-412C-A7B5-EDF84470F869}" dt="2021-03-13T10:14:47.230" v="13" actId="931"/>
          <ac:spMkLst>
            <pc:docMk/>
            <pc:sldMk cId="3651572192" sldId="268"/>
            <ac:spMk id="7" creationId="{DCB4ACC4-8908-445F-9819-213BC608739E}"/>
          </ac:spMkLst>
        </pc:spChg>
        <pc:picChg chg="add del mod">
          <ac:chgData name="ZVARAYA TAPIWA - Local Action for Gender Justice  Zimbabwe Coordinator" userId="a6efff57-4fdb-4031-a99b-bc88ce5915cd" providerId="ADAL" clId="{ED459DC4-C9C5-412C-A7B5-EDF84470F869}" dt="2021-03-13T10:14:35.634" v="12" actId="478"/>
          <ac:picMkLst>
            <pc:docMk/>
            <pc:sldMk cId="3651572192" sldId="268"/>
            <ac:picMk id="6" creationId="{E328DF22-E2FB-4F25-9565-DDCD97C6B749}"/>
          </ac:picMkLst>
        </pc:picChg>
        <pc:picChg chg="add mod">
          <ac:chgData name="ZVARAYA TAPIWA - Local Action for Gender Justice  Zimbabwe Coordinator" userId="a6efff57-4fdb-4031-a99b-bc88ce5915cd" providerId="ADAL" clId="{ED459DC4-C9C5-412C-A7B5-EDF84470F869}" dt="2021-03-13T10:15:09.095" v="19" actId="14100"/>
          <ac:picMkLst>
            <pc:docMk/>
            <pc:sldMk cId="3651572192" sldId="268"/>
            <ac:picMk id="9" creationId="{739F2AAF-9B4C-4FD3-B9DF-B0CB4E71FBF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12E3B3-6CA9-496F-AD0D-611DBF0AB6AA}" type="datetimeFigureOut">
              <a:rPr lang="en-GB" smtClean="0"/>
              <a:t>05/03/2022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F08A61-444A-4D78-BFCE-76C93B9AAA26}" type="slidenum">
              <a:rPr lang="en-GB" smtClean="0"/>
              <a:t>‹#›</a:t>
            </a:fld>
            <a:endParaRPr lang="en-GB"/>
          </a:p>
        </p:txBody>
      </p:sp>
    </p:spTree>
    <p:extLst>
      <p:ext uri="{BB962C8B-B14F-4D97-AF65-F5344CB8AC3E}">
        <p14:creationId xmlns:p14="http://schemas.microsoft.com/office/powerpoint/2010/main" val="131933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F08A61-444A-4D78-BFCE-76C93B9AAA26}" type="slidenum">
              <a:rPr lang="en-GB" smtClean="0"/>
              <a:t>1</a:t>
            </a:fld>
            <a:endParaRPr lang="en-GB"/>
          </a:p>
        </p:txBody>
      </p:sp>
    </p:spTree>
    <p:extLst>
      <p:ext uri="{BB962C8B-B14F-4D97-AF65-F5344CB8AC3E}">
        <p14:creationId xmlns:p14="http://schemas.microsoft.com/office/powerpoint/2010/main" val="3379789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prstClr val="black"/>
                </a:solidFill>
                <a:effectLst/>
                <a:uLnTx/>
                <a:uFillTx/>
                <a:latin typeface="+mn-lt"/>
                <a:ea typeface="+mn-ea"/>
                <a:cs typeface="+mn-cs"/>
              </a:rPr>
              <a:t>Quoting National Democratic Institute Chairperson, Ms </a:t>
            </a:r>
            <a:r>
              <a:rPr kumimoji="0" lang="en-US" sz="1800" b="0" i="0" u="none" strike="noStrike" kern="1200" cap="none" spc="0" normalizeH="0" baseline="0" noProof="0" dirty="0" err="1" smtClean="0">
                <a:ln>
                  <a:noFill/>
                </a:ln>
                <a:solidFill>
                  <a:prstClr val="black"/>
                </a:solidFill>
                <a:effectLst/>
                <a:uLnTx/>
                <a:uFillTx/>
                <a:latin typeface="+mn-lt"/>
                <a:ea typeface="+mn-ea"/>
                <a:cs typeface="+mn-cs"/>
              </a:rPr>
              <a:t>Maidelene</a:t>
            </a:r>
            <a:r>
              <a:rPr kumimoji="0" lang="en-US" sz="1800" b="0" i="0" u="none" strike="noStrike" kern="1200" cap="none" spc="0" normalizeH="0" baseline="0" noProof="0" dirty="0" smtClean="0">
                <a:ln>
                  <a:noFill/>
                </a:ln>
                <a:solidFill>
                  <a:prstClr val="black"/>
                </a:solidFill>
                <a:effectLst/>
                <a:uLnTx/>
                <a:uFillTx/>
                <a:latin typeface="+mn-lt"/>
                <a:ea typeface="+mn-ea"/>
                <a:cs typeface="+mn-cs"/>
              </a:rPr>
              <a:t> Albright, women in power can be on to raise issues that others overlook, to support ideas that others overlook and to seek an end to abuses that others accept.</a:t>
            </a:r>
            <a:endParaRPr kumimoji="0" lang="en-ZW" sz="1600" b="0" i="0" u="none" strike="noStrike" kern="1200" cap="none" spc="0" normalizeH="0" baseline="0" noProof="0" dirty="0" smtClean="0">
              <a:ln>
                <a:noFill/>
              </a:ln>
              <a:solidFill>
                <a:prstClr val="black"/>
              </a:solidFill>
              <a:effectLst/>
              <a:uLnTx/>
              <a:uFillTx/>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2</a:t>
            </a:fld>
            <a:endParaRPr lang="en-GB"/>
          </a:p>
        </p:txBody>
      </p:sp>
    </p:spTree>
    <p:extLst>
      <p:ext uri="{BB962C8B-B14F-4D97-AF65-F5344CB8AC3E}">
        <p14:creationId xmlns:p14="http://schemas.microsoft.com/office/powerpoint/2010/main" val="1209829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3</a:t>
            </a:fld>
            <a:endParaRPr lang="en-GB"/>
          </a:p>
        </p:txBody>
      </p:sp>
    </p:spTree>
    <p:extLst>
      <p:ext uri="{BB962C8B-B14F-4D97-AF65-F5344CB8AC3E}">
        <p14:creationId xmlns:p14="http://schemas.microsoft.com/office/powerpoint/2010/main" val="4290614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05/03/2022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7074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05/03/2022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68016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05/03/2022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40912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05/03/2022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28098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4485F-ED24-47DB-AFF9-387090B6200D}" type="datetimeFigureOut">
              <a:rPr lang="en-ZW" smtClean="0"/>
              <a:t>05/03/2022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2876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DB4485F-ED24-47DB-AFF9-387090B6200D}" type="datetimeFigureOut">
              <a:rPr lang="en-ZW" smtClean="0"/>
              <a:t>05/03/2022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8442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DB4485F-ED24-47DB-AFF9-387090B6200D}" type="datetimeFigureOut">
              <a:rPr lang="en-ZW" smtClean="0"/>
              <a:t>05/03/2022</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5666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DB4485F-ED24-47DB-AFF9-387090B6200D}" type="datetimeFigureOut">
              <a:rPr lang="en-ZW" smtClean="0"/>
              <a:t>05/03/2022</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182845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4485F-ED24-47DB-AFF9-387090B6200D}" type="datetimeFigureOut">
              <a:rPr lang="en-ZW" smtClean="0"/>
              <a:t>05/03/2022</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3297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05/03/2022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12073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05/03/2022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0512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485F-ED24-47DB-AFF9-387090B6200D}" type="datetimeFigureOut">
              <a:rPr lang="en-ZW" smtClean="0"/>
              <a:t>05/03/2022</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6CC1-C62E-4793-9BAB-70F633D6ED53}" type="slidenum">
              <a:rPr lang="en-ZW" smtClean="0"/>
              <a:t>‹#›</a:t>
            </a:fld>
            <a:endParaRPr lang="en-ZW"/>
          </a:p>
        </p:txBody>
      </p:sp>
    </p:spTree>
    <p:extLst>
      <p:ext uri="{BB962C8B-B14F-4D97-AF65-F5344CB8AC3E}">
        <p14:creationId xmlns:p14="http://schemas.microsoft.com/office/powerpoint/2010/main" val="314649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2000" y="2971800"/>
            <a:ext cx="8153400" cy="3046988"/>
          </a:xfrm>
          <a:prstGeom prst="rect">
            <a:avLst/>
          </a:prstGeom>
          <a:noFill/>
        </p:spPr>
        <p:txBody>
          <a:bodyPr wrap="square" rtlCol="0">
            <a:spAutoFit/>
          </a:bodyPr>
          <a:lstStyle/>
          <a:p>
            <a:pPr algn="ctr"/>
            <a:r>
              <a:rPr lang="en-US" sz="3600" b="1" dirty="0" smtClean="0">
                <a:latin typeface="Tahoma" panose="020B0604030504040204" pitchFamily="34" charset="0"/>
                <a:ea typeface="Times New Roman" panose="02020603050405020304" pitchFamily="18" charset="0"/>
              </a:rPr>
              <a:t>Regional Media training on Women’s Political Participation </a:t>
            </a:r>
            <a:endParaRPr lang="en-ZW" sz="4400" b="1" dirty="0"/>
          </a:p>
          <a:p>
            <a:pPr algn="ctr"/>
            <a:r>
              <a:rPr lang="en-ZW" sz="2000" dirty="0" smtClean="0"/>
              <a:t>Johannesburg, South Africa , 7-9 March 2022, </a:t>
            </a:r>
            <a:r>
              <a:rPr lang="en-ZW" sz="2000" b="1" dirty="0" smtClean="0"/>
              <a:t>Taboka Ngwako</a:t>
            </a:r>
            <a:endParaRPr lang="en-ZW" sz="2000" b="1" dirty="0"/>
          </a:p>
          <a:p>
            <a:pPr algn="ctr"/>
            <a:endParaRPr lang="en-ZW" sz="2000" dirty="0"/>
          </a:p>
          <a:p>
            <a:pPr algn="ctr"/>
            <a:r>
              <a:rPr lang="en-US" sz="2000" dirty="0" smtClean="0"/>
              <a:t>No change in structural disparities-study</a:t>
            </a:r>
            <a:endParaRPr lang="en-US" sz="2000" dirty="0"/>
          </a:p>
          <a:p>
            <a:pPr algn="ctr"/>
            <a:r>
              <a:rPr lang="en-US" sz="2000" dirty="0"/>
              <a:t>Published on </a:t>
            </a:r>
            <a:r>
              <a:rPr lang="en-US" sz="2000" dirty="0" smtClean="0"/>
              <a:t>:22 December 2020 </a:t>
            </a:r>
          </a:p>
          <a:p>
            <a:pPr algn="ctr"/>
            <a:endParaRPr lang="en-US" sz="2000" dirty="0">
              <a:solidFill>
                <a:srgbClr val="FF0000"/>
              </a:solidFill>
            </a:endParaRPr>
          </a:p>
          <a:p>
            <a:pPr algn="ctr"/>
            <a:endParaRPr lang="en-ZW" sz="2000" dirty="0">
              <a:solidFill>
                <a:srgbClr val="FF0000"/>
              </a:solidFill>
            </a:endParaRPr>
          </a:p>
        </p:txBody>
      </p:sp>
      <p:sp>
        <p:nvSpPr>
          <p:cNvPr id="11" name="TextBox 10"/>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solidFill>
                  <a:schemeClr val="bg1"/>
                </a:solidFill>
                <a:latin typeface="Tahoma" panose="020B0604030504040204" pitchFamily="34" charset="0"/>
                <a:cs typeface="Times New Roman" panose="02020603050405020304" pitchFamily="18" charset="0"/>
              </a:rPr>
              <a:t>“Enhancing Women's Political Participation through media</a:t>
            </a:r>
            <a:r>
              <a:rPr lang="en-ZA" sz="2400" b="1" i="1" dirty="0" smtClean="0">
                <a:solidFill>
                  <a:schemeClr val="bg1"/>
                </a:solidFill>
                <a:latin typeface="Tahoma" panose="020B0604030504040204" pitchFamily="34" charset="0"/>
                <a:ea typeface="Calibri" panose="020F0502020204030204" pitchFamily="34" charset="0"/>
                <a:cs typeface="Times New Roman" panose="02020603050405020304" pitchFamily="18" charset="0"/>
              </a:rPr>
              <a:t>.</a:t>
            </a:r>
            <a:r>
              <a:rPr lang="en-GB" sz="2400" b="1" i="1" dirty="0">
                <a:solidFill>
                  <a:schemeClr val="bg1"/>
                </a:solidFill>
              </a:rPr>
              <a:t>”</a:t>
            </a:r>
            <a:r>
              <a:rPr lang="en-GB" sz="2400" i="1" dirty="0">
                <a:solidFill>
                  <a:schemeClr val="bg1"/>
                </a:solidFill>
              </a:rPr>
              <a:t> </a:t>
            </a:r>
            <a:endParaRPr lang="en-ZW" sz="2400" dirty="0">
              <a:solidFill>
                <a:schemeClr val="bg1"/>
              </a:solidFill>
            </a:endParaRPr>
          </a:p>
        </p:txBody>
      </p:sp>
      <p:pic>
        <p:nvPicPr>
          <p:cNvPr id="9" name="Picture 8" descr="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0223" y="640844"/>
            <a:ext cx="1629377" cy="1239194"/>
          </a:xfrm>
          <a:prstGeom prst="rect">
            <a:avLst/>
          </a:prstGeom>
          <a:noFill/>
          <a:ln>
            <a:noFill/>
          </a:ln>
        </p:spPr>
      </p:pic>
      <p:pic>
        <p:nvPicPr>
          <p:cNvPr id="13" name="Picture 12" descr="Embassy of Sweden in Ethiopia — Government Body from Ethiopia — Public  Administration sector — DevelopmentAid"/>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43000" y="381000"/>
            <a:ext cx="1295400" cy="1437640"/>
          </a:xfrm>
          <a:prstGeom prst="rect">
            <a:avLst/>
          </a:prstGeom>
          <a:noFill/>
          <a:ln>
            <a:noFill/>
          </a:ln>
        </p:spPr>
      </p:pic>
      <p:pic>
        <p:nvPicPr>
          <p:cNvPr id="14" name="Picture 13" descr="https://www.onlinevolunteering.org/sites/default/files/application_docs/logos/24304.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02546" y="597450"/>
            <a:ext cx="1644650" cy="994580"/>
          </a:xfrm>
          <a:prstGeom prst="rect">
            <a:avLst/>
          </a:prstGeom>
          <a:noFill/>
          <a:ln>
            <a:noFill/>
          </a:ln>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6247196" y="640844"/>
            <a:ext cx="2588172" cy="964324"/>
          </a:xfrm>
          <a:prstGeom prst="rect">
            <a:avLst/>
          </a:prstGeom>
        </p:spPr>
      </p:pic>
    </p:spTree>
    <p:extLst>
      <p:ext uri="{BB962C8B-B14F-4D97-AF65-F5344CB8AC3E}">
        <p14:creationId xmlns:p14="http://schemas.microsoft.com/office/powerpoint/2010/main" val="98332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Follow up story published </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a:latin typeface="Tahoma" panose="020B0604030504040204" pitchFamily="34" charset="0"/>
                <a:cs typeface="Times New Roman" panose="02020603050405020304" pitchFamily="18" charset="0"/>
              </a:rPr>
              <a:t>Enhancing </a:t>
            </a:r>
            <a:r>
              <a:rPr lang="en-ZA" sz="2400" b="1" i="1"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a:bodyPr>
          <a:lstStyle/>
          <a:p>
            <a:r>
              <a:rPr lang="en-US" dirty="0" smtClean="0"/>
              <a:t>No. </a:t>
            </a:r>
            <a:endParaRPr lang="en-US" dirty="0"/>
          </a:p>
        </p:txBody>
      </p:sp>
    </p:spTree>
    <p:extLst>
      <p:ext uri="{BB962C8B-B14F-4D97-AF65-F5344CB8AC3E}">
        <p14:creationId xmlns:p14="http://schemas.microsoft.com/office/powerpoint/2010/main" val="286308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SYNOPSIS</a:t>
            </a:r>
          </a:p>
        </p:txBody>
      </p:sp>
      <p:sp>
        <p:nvSpPr>
          <p:cNvPr id="5" name="Content Placeholder 4"/>
          <p:cNvSpPr>
            <a:spLocks noGrp="1"/>
          </p:cNvSpPr>
          <p:nvPr>
            <p:ph idx="1"/>
          </p:nvPr>
        </p:nvSpPr>
        <p:spPr>
          <a:xfrm>
            <a:off x="457200" y="914400"/>
            <a:ext cx="8229600" cy="5211763"/>
          </a:xfrm>
        </p:spPr>
        <p:txBody>
          <a:bodyPr>
            <a:normAutofit fontScale="70000" lnSpcReduction="20000"/>
          </a:bodyPr>
          <a:lstStyle/>
          <a:p>
            <a:r>
              <a:rPr lang="en-US" sz="2800" dirty="0"/>
              <a:t>The positive impact of women in politics is undeniable and in order to meet global development goals and build strong, sustainable democracies, women must be encouraged, empowered and supported in becoming strong political and community leaders. </a:t>
            </a:r>
            <a:endParaRPr lang="en-US" sz="2800" dirty="0" smtClean="0"/>
          </a:p>
          <a:p>
            <a:endParaRPr lang="en-US" sz="2800" dirty="0"/>
          </a:p>
          <a:p>
            <a:r>
              <a:rPr lang="en-US" sz="2800" dirty="0" smtClean="0"/>
              <a:t>My </a:t>
            </a:r>
            <a:r>
              <a:rPr lang="en-US" sz="2800" dirty="0"/>
              <a:t>article titled 'No change in structural disparities' is about two powerful women who are actively involved in politics in Botswana</a:t>
            </a:r>
            <a:r>
              <a:rPr lang="en-US" sz="2800" dirty="0" smtClean="0"/>
              <a:t>.</a:t>
            </a:r>
          </a:p>
          <a:p>
            <a:endParaRPr lang="en-US" sz="2800" dirty="0"/>
          </a:p>
          <a:p>
            <a:r>
              <a:rPr lang="en-US" sz="2800" dirty="0" smtClean="0"/>
              <a:t> </a:t>
            </a:r>
            <a:r>
              <a:rPr lang="en-US" sz="2800" dirty="0"/>
              <a:t>My article was aimed at highlighting the resilience traits that women posses and hopefully inspire the next female to take up politics as well. One of my sources, </a:t>
            </a:r>
            <a:r>
              <a:rPr lang="en-US" sz="2800" dirty="0" smtClean="0"/>
              <a:t>Ms Daisy </a:t>
            </a:r>
            <a:r>
              <a:rPr lang="en-US" sz="2800" dirty="0" err="1" smtClean="0"/>
              <a:t>Bathusi</a:t>
            </a:r>
            <a:r>
              <a:rPr lang="en-US" sz="2800" smtClean="0"/>
              <a:t> is </a:t>
            </a:r>
            <a:r>
              <a:rPr lang="en-US" sz="2800" dirty="0"/>
              <a:t>an opposition party activist who is currently contesting for the Vice president position in her party (a position that has always been male dominated), who walked us through her journey in politics, and what traits she thought helped her to remain resilient and steadfast. </a:t>
            </a:r>
            <a:endParaRPr lang="en-US" sz="2800" dirty="0" smtClean="0"/>
          </a:p>
          <a:p>
            <a:r>
              <a:rPr lang="en-US" sz="2800" dirty="0" smtClean="0"/>
              <a:t>My </a:t>
            </a:r>
            <a:r>
              <a:rPr lang="en-US" sz="2800" dirty="0"/>
              <a:t>second source, is Ms Motamma Horatius, who is the youngest councilor currently serving her community. She details her transition from being a beauty queen to actively participating in politics in order to make a meaningful contribution to the society especially the youth. </a:t>
            </a:r>
            <a:endParaRPr lang="en-ZW" sz="2600" dirty="0"/>
          </a:p>
        </p:txBody>
      </p:sp>
      <p:sp>
        <p:nvSpPr>
          <p:cNvPr id="7" name="TextBox 6"/>
          <p:cNvSpPr txBox="1"/>
          <p:nvPr/>
        </p:nvSpPr>
        <p:spPr>
          <a:xfrm>
            <a:off x="0" y="635735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a:t>
            </a:r>
            <a:r>
              <a:rPr lang="en-ZA" sz="2400" b="1" i="1" dirty="0" smtClean="0">
                <a:latin typeface="Tahoma" panose="020B0604030504040204" pitchFamily="34" charset="0"/>
                <a:cs typeface="Times New Roman" panose="02020603050405020304" pitchFamily="18" charset="0"/>
              </a:rPr>
              <a:t>media”</a:t>
            </a:r>
            <a:endParaRPr lang="en-ZW" sz="2400" dirty="0"/>
          </a:p>
        </p:txBody>
      </p:sp>
    </p:spTree>
    <p:extLst>
      <p:ext uri="{BB962C8B-B14F-4D97-AF65-F5344CB8AC3E}">
        <p14:creationId xmlns:p14="http://schemas.microsoft.com/office/powerpoint/2010/main" val="154590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smtClean="0"/>
              <a:t>Background</a:t>
            </a:r>
            <a:endParaRPr lang="en-ZW" b="1" dirty="0"/>
          </a:p>
        </p:txBody>
      </p:sp>
      <p:sp>
        <p:nvSpPr>
          <p:cNvPr id="5" name="Content Placeholder 4"/>
          <p:cNvSpPr>
            <a:spLocks noGrp="1"/>
          </p:cNvSpPr>
          <p:nvPr>
            <p:ph idx="1"/>
          </p:nvPr>
        </p:nvSpPr>
        <p:spPr>
          <a:xfrm>
            <a:off x="457200" y="914400"/>
            <a:ext cx="8229600" cy="5211763"/>
          </a:xfrm>
        </p:spPr>
        <p:txBody>
          <a:bodyPr>
            <a:normAutofit/>
          </a:bodyPr>
          <a:lstStyle/>
          <a:p>
            <a:r>
              <a:rPr lang="en-US" sz="2800" smtClean="0"/>
              <a:t>Women's </a:t>
            </a:r>
            <a:r>
              <a:rPr lang="en-US" sz="2800" dirty="0"/>
              <a:t>representation in politics is not the only factor, but it is a critical factor for the development of inclusive, responsive, and transparent democracies. I believe that there is </a:t>
            </a:r>
            <a:r>
              <a:rPr lang="en-US" sz="2800" dirty="0" err="1"/>
              <a:t>is</a:t>
            </a:r>
            <a:r>
              <a:rPr lang="en-US" sz="2800" dirty="0"/>
              <a:t> growing recognition of the untapped capacity and talents of women and women's leadership especially in policy making but if we as the media, do not highlight the positive impacts that women make in our lives, then females will be continuously underrepresented in every context of the society.</a:t>
            </a:r>
            <a:endParaRPr lang="en-ZW" sz="2600" dirty="0"/>
          </a:p>
        </p:txBody>
      </p:sp>
      <p:sp>
        <p:nvSpPr>
          <p:cNvPr id="7" name="TextBox 6"/>
          <p:cNvSpPr txBox="1"/>
          <p:nvPr/>
        </p:nvSpPr>
        <p:spPr>
          <a:xfrm>
            <a:off x="0" y="635735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Tree>
    <p:extLst>
      <p:ext uri="{BB962C8B-B14F-4D97-AF65-F5344CB8AC3E}">
        <p14:creationId xmlns:p14="http://schemas.microsoft.com/office/powerpoint/2010/main" val="287622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Key Objectives</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latin typeface="Tahoma" panose="020B0604030504040204" pitchFamily="34" charset="0"/>
                <a:cs typeface="Times New Roman" panose="02020603050405020304" pitchFamily="18" charset="0"/>
              </a:rPr>
              <a:t>“Enhancing Women’s </a:t>
            </a:r>
            <a:r>
              <a:rPr lang="en-ZA" sz="2400" b="1" i="1" dirty="0">
                <a:latin typeface="Tahoma" panose="020B0604030504040204" pitchFamily="34" charset="0"/>
                <a:cs typeface="Times New Roman" panose="02020603050405020304" pitchFamily="18" charset="0"/>
              </a:rPr>
              <a:t>Political Participation through </a:t>
            </a:r>
            <a:r>
              <a:rPr lang="en-ZA" sz="2400" b="1" i="1" dirty="0" smtClean="0">
                <a:latin typeface="Tahoma" panose="020B0604030504040204" pitchFamily="34" charset="0"/>
                <a:cs typeface="Times New Roman" panose="02020603050405020304" pitchFamily="18" charset="0"/>
              </a:rPr>
              <a:t>media”</a:t>
            </a:r>
            <a:endParaRPr lang="en-ZW" sz="2400" dirty="0"/>
          </a:p>
        </p:txBody>
      </p:sp>
      <p:sp>
        <p:nvSpPr>
          <p:cNvPr id="4" name="Content Placeholder 3"/>
          <p:cNvSpPr>
            <a:spLocks noGrp="1"/>
          </p:cNvSpPr>
          <p:nvPr>
            <p:ph idx="1"/>
          </p:nvPr>
        </p:nvSpPr>
        <p:spPr/>
        <p:txBody>
          <a:bodyPr>
            <a:normAutofit/>
          </a:bodyPr>
          <a:lstStyle/>
          <a:p>
            <a:r>
              <a:rPr lang="en-US" dirty="0"/>
              <a:t>Women's political participation results in tangible gains for democracy, including greater responsiveness to citizen needs, increased cooperation across party and ethnic lines, and a more sustainable future.</a:t>
            </a:r>
            <a:endParaRPr lang="en-US" dirty="0"/>
          </a:p>
        </p:txBody>
      </p:sp>
    </p:spTree>
    <p:extLst>
      <p:ext uri="{BB962C8B-B14F-4D97-AF65-F5344CB8AC3E}">
        <p14:creationId xmlns:p14="http://schemas.microsoft.com/office/powerpoint/2010/main" val="122435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Target audience</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a:bodyPr>
          <a:lstStyle/>
          <a:p>
            <a:r>
              <a:rPr lang="en-US" dirty="0"/>
              <a:t>I hope to inspire more families in Botswana to participate in the democracy of their society. I did reach my audience, given the high number of positive comments left both on my two sources </a:t>
            </a:r>
            <a:r>
              <a:rPr lang="en-US" dirty="0" err="1"/>
              <a:t>facebook</a:t>
            </a:r>
            <a:r>
              <a:rPr lang="en-US" dirty="0"/>
              <a:t> pages. </a:t>
            </a:r>
            <a:endParaRPr lang="en-US" dirty="0"/>
          </a:p>
        </p:txBody>
      </p:sp>
    </p:spTree>
    <p:extLst>
      <p:ext uri="{BB962C8B-B14F-4D97-AF65-F5344CB8AC3E}">
        <p14:creationId xmlns:p14="http://schemas.microsoft.com/office/powerpoint/2010/main" val="203007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Sources </a:t>
            </a:r>
            <a:r>
              <a:rPr lang="en-ZW" sz="4900" b="1" smtClean="0"/>
              <a:t>and accessibility</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latin typeface="Tahoma" panose="020B0604030504040204" pitchFamily="34" charset="0"/>
                <a:cs typeface="Times New Roman" panose="02020603050405020304" pitchFamily="18" charset="0"/>
              </a:rPr>
              <a:t>“Enhancing Women’s </a:t>
            </a:r>
            <a:r>
              <a:rPr lang="en-ZA" sz="2400" b="1" i="1" dirty="0">
                <a:latin typeface="Tahoma" panose="020B0604030504040204" pitchFamily="34" charset="0"/>
                <a:cs typeface="Times New Roman" panose="02020603050405020304" pitchFamily="18" charset="0"/>
              </a:rPr>
              <a:t>Political Participation through </a:t>
            </a:r>
            <a:r>
              <a:rPr lang="en-ZA" sz="2400" b="1" i="1" dirty="0" smtClean="0">
                <a:latin typeface="Tahoma" panose="020B0604030504040204" pitchFamily="34" charset="0"/>
                <a:cs typeface="Times New Roman" panose="02020603050405020304" pitchFamily="18" charset="0"/>
              </a:rPr>
              <a:t>media”</a:t>
            </a:r>
            <a:endParaRPr lang="en-ZW" sz="2400" dirty="0"/>
          </a:p>
        </p:txBody>
      </p:sp>
      <p:sp>
        <p:nvSpPr>
          <p:cNvPr id="4" name="Content Placeholder 3"/>
          <p:cNvSpPr>
            <a:spLocks noGrp="1"/>
          </p:cNvSpPr>
          <p:nvPr>
            <p:ph idx="1"/>
          </p:nvPr>
        </p:nvSpPr>
        <p:spPr/>
        <p:txBody>
          <a:bodyPr>
            <a:normAutofit/>
          </a:bodyPr>
          <a:lstStyle/>
          <a:p>
            <a:r>
              <a:rPr lang="en-US" dirty="0"/>
              <a:t>I made telephone and face to face interviews, </a:t>
            </a:r>
            <a:r>
              <a:rPr lang="en-US" dirty="0" smtClean="0"/>
              <a:t>with my </a:t>
            </a:r>
            <a:r>
              <a:rPr lang="en-US" dirty="0"/>
              <a:t>female sources. I chose the sources because they formed an integral part in my article</a:t>
            </a:r>
            <a:endParaRPr lang="en-US" dirty="0"/>
          </a:p>
        </p:txBody>
      </p:sp>
    </p:spTree>
    <p:extLst>
      <p:ext uri="{BB962C8B-B14F-4D97-AF65-F5344CB8AC3E}">
        <p14:creationId xmlns:p14="http://schemas.microsoft.com/office/powerpoint/2010/main" val="3481475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ZW" sz="4900" b="1" dirty="0" smtClean="0"/>
              <a:t>Challenges encountered in putting the story together</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a:bodyPr>
          <a:lstStyle/>
          <a:p>
            <a:r>
              <a:rPr lang="en-US" dirty="0" smtClean="0"/>
              <a:t>The only challenge that I faced in putting the story is clash of schedules.</a:t>
            </a:r>
          </a:p>
          <a:p>
            <a:r>
              <a:rPr lang="en-US" dirty="0" smtClean="0"/>
              <a:t>My sources are busy women in their own right so finding a suitable interview time proved to be a daunting task.</a:t>
            </a:r>
            <a:endParaRPr lang="en-US" dirty="0"/>
          </a:p>
        </p:txBody>
      </p:sp>
    </p:spTree>
    <p:extLst>
      <p:ext uri="{BB962C8B-B14F-4D97-AF65-F5344CB8AC3E}">
        <p14:creationId xmlns:p14="http://schemas.microsoft.com/office/powerpoint/2010/main" val="115279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Impact</a:t>
            </a:r>
            <a:endParaRPr lang="en-ZW" b="1" dirty="0"/>
          </a:p>
        </p:txBody>
      </p:sp>
      <p:sp>
        <p:nvSpPr>
          <p:cNvPr id="6" name="TextBox 5"/>
          <p:cNvSpPr txBox="1"/>
          <p:nvPr/>
        </p:nvSpPr>
        <p:spPr>
          <a:xfrm>
            <a:off x="0" y="639878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media</a:t>
            </a:r>
            <a:endParaRPr lang="en-ZW" sz="2400" dirty="0"/>
          </a:p>
        </p:txBody>
      </p:sp>
      <p:sp>
        <p:nvSpPr>
          <p:cNvPr id="4" name="Content Placeholder 3"/>
          <p:cNvSpPr>
            <a:spLocks noGrp="1"/>
          </p:cNvSpPr>
          <p:nvPr>
            <p:ph idx="1"/>
          </p:nvPr>
        </p:nvSpPr>
        <p:spPr/>
        <p:txBody>
          <a:bodyPr>
            <a:normAutofit/>
          </a:bodyPr>
          <a:lstStyle/>
          <a:p>
            <a:r>
              <a:rPr lang="en-US" dirty="0" smtClean="0">
                <a:latin typeface="arial"/>
              </a:rPr>
              <a:t>Highlighting the journey of female politicians proves that investing </a:t>
            </a:r>
            <a:r>
              <a:rPr lang="en-US" dirty="0">
                <a:latin typeface="arial"/>
              </a:rPr>
              <a:t>in girls' and </a:t>
            </a:r>
            <a:r>
              <a:rPr lang="en-US" b="1" dirty="0">
                <a:latin typeface="arial"/>
              </a:rPr>
              <a:t>women's</a:t>
            </a:r>
            <a:r>
              <a:rPr lang="en-US" dirty="0">
                <a:latin typeface="arial"/>
              </a:rPr>
              <a:t> right to </a:t>
            </a:r>
            <a:r>
              <a:rPr lang="en-US" b="1" dirty="0">
                <a:latin typeface="arial"/>
              </a:rPr>
              <a:t>political participation</a:t>
            </a:r>
            <a:r>
              <a:rPr lang="en-US" dirty="0">
                <a:latin typeface="arial"/>
              </a:rPr>
              <a:t> is a </a:t>
            </a:r>
            <a:r>
              <a:rPr lang="en-US" b="1" dirty="0">
                <a:latin typeface="arial"/>
              </a:rPr>
              <a:t>necessary</a:t>
            </a:r>
            <a:r>
              <a:rPr lang="en-US" dirty="0">
                <a:latin typeface="arial"/>
              </a:rPr>
              <a:t> step to achieving global gender equality and democratic </a:t>
            </a:r>
            <a:r>
              <a:rPr lang="en-US" dirty="0" smtClean="0">
                <a:latin typeface="arial"/>
              </a:rPr>
              <a:t>governance.</a:t>
            </a:r>
          </a:p>
          <a:p>
            <a:endParaRPr lang="en-US" dirty="0"/>
          </a:p>
        </p:txBody>
      </p:sp>
    </p:spTree>
    <p:extLst>
      <p:ext uri="{BB962C8B-B14F-4D97-AF65-F5344CB8AC3E}">
        <p14:creationId xmlns:p14="http://schemas.microsoft.com/office/powerpoint/2010/main" val="3299537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Feedback</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lnSpcReduction="10000"/>
          </a:bodyPr>
          <a:lstStyle/>
          <a:p>
            <a:r>
              <a:rPr lang="en-US" dirty="0"/>
              <a:t>Social media is a powerful tool that reaches the masses either positively or negatively, In essence every post or </a:t>
            </a:r>
            <a:r>
              <a:rPr lang="en-US" dirty="0" smtClean="0"/>
              <a:t>article posted </a:t>
            </a:r>
            <a:r>
              <a:rPr lang="en-US" dirty="0"/>
              <a:t>on social media is a stage for one to connect with their desired audience</a:t>
            </a:r>
            <a:r>
              <a:rPr lang="en-US" dirty="0" smtClean="0"/>
              <a:t>.</a:t>
            </a:r>
          </a:p>
          <a:p>
            <a:r>
              <a:rPr lang="en-US" dirty="0" smtClean="0"/>
              <a:t>My sources contacted me following the publishing of my article online.</a:t>
            </a:r>
          </a:p>
          <a:p>
            <a:r>
              <a:rPr lang="en-US" dirty="0" smtClean="0"/>
              <a:t>Feedback was </a:t>
            </a:r>
            <a:r>
              <a:rPr lang="en-US" dirty="0" smtClean="0"/>
              <a:t>positive, especially on </a:t>
            </a:r>
            <a:r>
              <a:rPr lang="en-US" dirty="0" err="1" smtClean="0"/>
              <a:t>facebook</a:t>
            </a:r>
            <a:r>
              <a:rPr lang="en-US" dirty="0" smtClean="0"/>
              <a:t>.</a:t>
            </a:r>
            <a:endParaRPr lang="en-US" dirty="0"/>
          </a:p>
        </p:txBody>
      </p:sp>
    </p:spTree>
    <p:extLst>
      <p:ext uri="{BB962C8B-B14F-4D97-AF65-F5344CB8AC3E}">
        <p14:creationId xmlns:p14="http://schemas.microsoft.com/office/powerpoint/2010/main" val="2096404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DEBEF528DE16548B957BB7042E9D1C8" ma:contentTypeVersion="12" ma:contentTypeDescription="Create a new document." ma:contentTypeScope="" ma:versionID="c55f69f5e31d41b0862467d8dffb8b42">
  <xsd:schema xmlns:xsd="http://www.w3.org/2001/XMLSchema" xmlns:xs="http://www.w3.org/2001/XMLSchema" xmlns:p="http://schemas.microsoft.com/office/2006/metadata/properties" xmlns:ns2="7d8f7305-54e1-40a5-b0ce-b1390c185bfd" xmlns:ns3="5c72703c-1067-4fa7-89cc-ef245258de7b" targetNamespace="http://schemas.microsoft.com/office/2006/metadata/properties" ma:root="true" ma:fieldsID="fc86481d87a3af293b3eb649ca07f9ef" ns2:_="" ns3:_="">
    <xsd:import namespace="7d8f7305-54e1-40a5-b0ce-b1390c185bfd"/>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8f7305-54e1-40a5-b0ce-b1390c185b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C34D8A-9A1F-43E7-AE62-A54EFADF8B89}">
  <ds:schemaRefs>
    <ds:schemaRef ds:uri="http://schemas.microsoft.com/sharepoint/v3/contenttype/forms"/>
  </ds:schemaRefs>
</ds:datastoreItem>
</file>

<file path=customXml/itemProps2.xml><?xml version="1.0" encoding="utf-8"?>
<ds:datastoreItem xmlns:ds="http://schemas.openxmlformats.org/officeDocument/2006/customXml" ds:itemID="{D16E7816-BA68-4FBA-BA76-43BD18FB23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8f7305-54e1-40a5-b0ce-b1390c185bfd"/>
    <ds:schemaRef ds:uri="5c72703c-1067-4fa7-89cc-ef245258de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556A4A2-6AB2-4ECD-8135-82A175DD6007}">
  <ds:schemaRefs>
    <ds:schemaRef ds:uri="http://schemas.openxmlformats.org/package/2006/metadata/core-properties"/>
    <ds:schemaRef ds:uri="http://purl.org/dc/elements/1.1/"/>
    <ds:schemaRef ds:uri="http://schemas.microsoft.com/office/infopath/2007/PartnerControls"/>
    <ds:schemaRef ds:uri="http://purl.org/dc/terms/"/>
    <ds:schemaRef ds:uri="7d8f7305-54e1-40a5-b0ce-b1390c185bfd"/>
    <ds:schemaRef ds:uri="http://schemas.microsoft.com/office/2006/documentManagement/types"/>
    <ds:schemaRef ds:uri="5c72703c-1067-4fa7-89cc-ef245258de7b"/>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3123</TotalTime>
  <Words>646</Words>
  <Application>Microsoft Office PowerPoint</Application>
  <PresentationFormat>On-screen Show (4:3)</PresentationFormat>
  <Paragraphs>45</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SYNOPSIS</vt:lpstr>
      <vt:lpstr>Background</vt:lpstr>
      <vt:lpstr>Key Objectives</vt:lpstr>
      <vt:lpstr>Target audience</vt:lpstr>
      <vt:lpstr>Sources and accessibility</vt:lpstr>
      <vt:lpstr>Challenges encountered in putting the story together</vt:lpstr>
      <vt:lpstr>Impact</vt:lpstr>
      <vt:lpstr>Feedback</vt:lpstr>
      <vt:lpstr>Follow up story published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vhai</dc:creator>
  <cp:lastModifiedBy>duelang.ngwako</cp:lastModifiedBy>
  <cp:revision>114</cp:revision>
  <dcterms:created xsi:type="dcterms:W3CDTF">2014-03-06T12:27:13Z</dcterms:created>
  <dcterms:modified xsi:type="dcterms:W3CDTF">2022-03-05T19:50:53Z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0x0101003DEBEF528DE16548B957BB7042E9D1C8</vt:lpwstr>
  </property>
</Properties>
</file>