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5"/>
  </p:notesMasterIdLst>
  <p:sldIdLst>
    <p:sldId id="256" r:id="rId5"/>
    <p:sldId id="257" r:id="rId6"/>
    <p:sldId id="286" r:id="rId7"/>
    <p:sldId id="258" r:id="rId8"/>
    <p:sldId id="287" r:id="rId9"/>
    <p:sldId id="288" r:id="rId10"/>
    <p:sldId id="292" r:id="rId11"/>
    <p:sldId id="289" r:id="rId12"/>
    <p:sldId id="290" r:id="rId13"/>
    <p:sldId id="291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13" autoAdjust="0"/>
    <p:restoredTop sz="88810" autoAdjust="0"/>
  </p:normalViewPr>
  <p:slideViewPr>
    <p:cSldViewPr>
      <p:cViewPr varScale="1">
        <p:scale>
          <a:sx n="60" d="100"/>
          <a:sy n="60" d="100"/>
        </p:scale>
        <p:origin x="1446" y="4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ZVARAYA TAPIWA - Local Action for Gender Justice  Zimbabwe Coordinator" userId="a6efff57-4fdb-4031-a99b-bc88ce5915cd" providerId="ADAL" clId="{ED459DC4-C9C5-412C-A7B5-EDF84470F869}"/>
    <pc:docChg chg="undo custSel modSld">
      <pc:chgData name="ZVARAYA TAPIWA - Local Action for Gender Justice  Zimbabwe Coordinator" userId="a6efff57-4fdb-4031-a99b-bc88ce5915cd" providerId="ADAL" clId="{ED459DC4-C9C5-412C-A7B5-EDF84470F869}" dt="2021-03-14T20:16:52.341" v="21" actId="6549"/>
      <pc:docMkLst>
        <pc:docMk/>
      </pc:docMkLst>
      <pc:sldChg chg="modSp mod">
        <pc:chgData name="ZVARAYA TAPIWA - Local Action for Gender Justice  Zimbabwe Coordinator" userId="a6efff57-4fdb-4031-a99b-bc88ce5915cd" providerId="ADAL" clId="{ED459DC4-C9C5-412C-A7B5-EDF84470F869}" dt="2021-03-14T20:16:52.341" v="21" actId="6549"/>
        <pc:sldMkLst>
          <pc:docMk/>
          <pc:sldMk cId="983321093" sldId="256"/>
        </pc:sldMkLst>
        <pc:spChg chg="mod">
          <ac:chgData name="ZVARAYA TAPIWA - Local Action for Gender Justice  Zimbabwe Coordinator" userId="a6efff57-4fdb-4031-a99b-bc88ce5915cd" providerId="ADAL" clId="{ED459DC4-C9C5-412C-A7B5-EDF84470F869}" dt="2021-03-14T20:16:52.341" v="21" actId="6549"/>
          <ac:spMkLst>
            <pc:docMk/>
            <pc:sldMk cId="983321093" sldId="256"/>
            <ac:spMk id="8" creationId="{00000000-0000-0000-0000-000000000000}"/>
          </ac:spMkLst>
        </pc:spChg>
      </pc:sldChg>
      <pc:sldChg chg="addSp delSp modSp mod modClrScheme chgLayout">
        <pc:chgData name="ZVARAYA TAPIWA - Local Action for Gender Justice  Zimbabwe Coordinator" userId="a6efff57-4fdb-4031-a99b-bc88ce5915cd" providerId="ADAL" clId="{ED459DC4-C9C5-412C-A7B5-EDF84470F869}" dt="2021-03-13T10:15:09.095" v="19" actId="14100"/>
        <pc:sldMkLst>
          <pc:docMk/>
          <pc:sldMk cId="3651572192" sldId="268"/>
        </pc:sldMkLst>
        <pc:spChg chg="mod ord">
          <ac:chgData name="ZVARAYA TAPIWA - Local Action for Gender Justice  Zimbabwe Coordinator" userId="a6efff57-4fdb-4031-a99b-bc88ce5915cd" providerId="ADAL" clId="{ED459DC4-C9C5-412C-A7B5-EDF84470F869}" dt="2021-03-13T10:14:31.538" v="9" actId="700"/>
          <ac:spMkLst>
            <pc:docMk/>
            <pc:sldMk cId="3651572192" sldId="268"/>
            <ac:spMk id="2" creationId="{00000000-0000-0000-0000-000000000000}"/>
          </ac:spMkLst>
        </pc:spChg>
        <pc:spChg chg="mod ord">
          <ac:chgData name="ZVARAYA TAPIWA - Local Action for Gender Justice  Zimbabwe Coordinator" userId="a6efff57-4fdb-4031-a99b-bc88ce5915cd" providerId="ADAL" clId="{ED459DC4-C9C5-412C-A7B5-EDF84470F869}" dt="2021-03-13T10:14:31.634" v="11" actId="27636"/>
          <ac:spMkLst>
            <pc:docMk/>
            <pc:sldMk cId="3651572192" sldId="268"/>
            <ac:spMk id="3" creationId="{00000000-0000-0000-0000-000000000000}"/>
          </ac:spMkLst>
        </pc:spChg>
        <pc:spChg chg="add del mod ord">
          <ac:chgData name="ZVARAYA TAPIWA - Local Action for Gender Justice  Zimbabwe Coordinator" userId="a6efff57-4fdb-4031-a99b-bc88ce5915cd" providerId="ADAL" clId="{ED459DC4-C9C5-412C-A7B5-EDF84470F869}" dt="2021-03-13T10:14:47.230" v="13" actId="931"/>
          <ac:spMkLst>
            <pc:docMk/>
            <pc:sldMk cId="3651572192" sldId="268"/>
            <ac:spMk id="7" creationId="{DCB4ACC4-8908-445F-9819-213BC608739E}"/>
          </ac:spMkLst>
        </pc:spChg>
        <pc:picChg chg="add del mod">
          <ac:chgData name="ZVARAYA TAPIWA - Local Action for Gender Justice  Zimbabwe Coordinator" userId="a6efff57-4fdb-4031-a99b-bc88ce5915cd" providerId="ADAL" clId="{ED459DC4-C9C5-412C-A7B5-EDF84470F869}" dt="2021-03-13T10:14:35.634" v="12" actId="478"/>
          <ac:picMkLst>
            <pc:docMk/>
            <pc:sldMk cId="3651572192" sldId="268"/>
            <ac:picMk id="6" creationId="{E328DF22-E2FB-4F25-9565-DDCD97C6B749}"/>
          </ac:picMkLst>
        </pc:picChg>
        <pc:picChg chg="add mod">
          <ac:chgData name="ZVARAYA TAPIWA - Local Action for Gender Justice  Zimbabwe Coordinator" userId="a6efff57-4fdb-4031-a99b-bc88ce5915cd" providerId="ADAL" clId="{ED459DC4-C9C5-412C-A7B5-EDF84470F869}" dt="2021-03-13T10:15:09.095" v="19" actId="14100"/>
          <ac:picMkLst>
            <pc:docMk/>
            <pc:sldMk cId="3651572192" sldId="268"/>
            <ac:picMk id="9" creationId="{739F2AAF-9B4C-4FD3-B9DF-B0CB4E71FBF9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512E3B3-6CA9-496F-AD0D-611DBF0AB6AA}" type="datetimeFigureOut">
              <a:rPr lang="en-GB" smtClean="0"/>
              <a:t>05/03/2022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8F08A61-444A-4D78-BFCE-76C93B9AAA2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193324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F08A61-444A-4D78-BFCE-76C93B9AAA26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7978983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8F08A61-444A-4D78-BFCE-76C93B9AAA26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0982971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8F08A61-444A-4D78-BFCE-76C93B9AAA26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906145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ZW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ZW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B4485F-ED24-47DB-AFF9-387090B6200D}" type="datetimeFigureOut">
              <a:rPr lang="en-ZW" smtClean="0"/>
              <a:t>3/5/2022</a:t>
            </a:fld>
            <a:endParaRPr lang="en-Z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8A6CC1-C62E-4793-9BAB-70F633D6ED53}" type="slidenum">
              <a:rPr lang="en-ZW" smtClean="0"/>
              <a:t>‹#›</a:t>
            </a:fld>
            <a:endParaRPr lang="en-ZW"/>
          </a:p>
        </p:txBody>
      </p:sp>
    </p:spTree>
    <p:extLst>
      <p:ext uri="{BB962C8B-B14F-4D97-AF65-F5344CB8AC3E}">
        <p14:creationId xmlns:p14="http://schemas.microsoft.com/office/powerpoint/2010/main" val="39707455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W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W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B4485F-ED24-47DB-AFF9-387090B6200D}" type="datetimeFigureOut">
              <a:rPr lang="en-ZW" smtClean="0"/>
              <a:t>3/5/2022</a:t>
            </a:fld>
            <a:endParaRPr lang="en-Z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8A6CC1-C62E-4793-9BAB-70F633D6ED53}" type="slidenum">
              <a:rPr lang="en-ZW" smtClean="0"/>
              <a:t>‹#›</a:t>
            </a:fld>
            <a:endParaRPr lang="en-ZW"/>
          </a:p>
        </p:txBody>
      </p:sp>
    </p:spTree>
    <p:extLst>
      <p:ext uri="{BB962C8B-B14F-4D97-AF65-F5344CB8AC3E}">
        <p14:creationId xmlns:p14="http://schemas.microsoft.com/office/powerpoint/2010/main" val="6801628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ZW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W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B4485F-ED24-47DB-AFF9-387090B6200D}" type="datetimeFigureOut">
              <a:rPr lang="en-ZW" smtClean="0"/>
              <a:t>3/5/2022</a:t>
            </a:fld>
            <a:endParaRPr lang="en-Z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8A6CC1-C62E-4793-9BAB-70F633D6ED53}" type="slidenum">
              <a:rPr lang="en-ZW" smtClean="0"/>
              <a:t>‹#›</a:t>
            </a:fld>
            <a:endParaRPr lang="en-ZW"/>
          </a:p>
        </p:txBody>
      </p:sp>
    </p:spTree>
    <p:extLst>
      <p:ext uri="{BB962C8B-B14F-4D97-AF65-F5344CB8AC3E}">
        <p14:creationId xmlns:p14="http://schemas.microsoft.com/office/powerpoint/2010/main" val="24091248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W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W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B4485F-ED24-47DB-AFF9-387090B6200D}" type="datetimeFigureOut">
              <a:rPr lang="en-ZW" smtClean="0"/>
              <a:t>3/5/2022</a:t>
            </a:fld>
            <a:endParaRPr lang="en-Z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8A6CC1-C62E-4793-9BAB-70F633D6ED53}" type="slidenum">
              <a:rPr lang="en-ZW" smtClean="0"/>
              <a:t>‹#›</a:t>
            </a:fld>
            <a:endParaRPr lang="en-ZW"/>
          </a:p>
        </p:txBody>
      </p:sp>
    </p:spTree>
    <p:extLst>
      <p:ext uri="{BB962C8B-B14F-4D97-AF65-F5344CB8AC3E}">
        <p14:creationId xmlns:p14="http://schemas.microsoft.com/office/powerpoint/2010/main" val="22809896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ZW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B4485F-ED24-47DB-AFF9-387090B6200D}" type="datetimeFigureOut">
              <a:rPr lang="en-ZW" smtClean="0"/>
              <a:t>3/5/2022</a:t>
            </a:fld>
            <a:endParaRPr lang="en-Z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8A6CC1-C62E-4793-9BAB-70F633D6ED53}" type="slidenum">
              <a:rPr lang="en-ZW" smtClean="0"/>
              <a:t>‹#›</a:t>
            </a:fld>
            <a:endParaRPr lang="en-ZW"/>
          </a:p>
        </p:txBody>
      </p:sp>
    </p:spTree>
    <p:extLst>
      <p:ext uri="{BB962C8B-B14F-4D97-AF65-F5344CB8AC3E}">
        <p14:creationId xmlns:p14="http://schemas.microsoft.com/office/powerpoint/2010/main" val="39287628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W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W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W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B4485F-ED24-47DB-AFF9-387090B6200D}" type="datetimeFigureOut">
              <a:rPr lang="en-ZW" smtClean="0"/>
              <a:t>3/5/2022</a:t>
            </a:fld>
            <a:endParaRPr lang="en-Z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8A6CC1-C62E-4793-9BAB-70F633D6ED53}" type="slidenum">
              <a:rPr lang="en-ZW" smtClean="0"/>
              <a:t>‹#›</a:t>
            </a:fld>
            <a:endParaRPr lang="en-ZW"/>
          </a:p>
        </p:txBody>
      </p:sp>
    </p:spTree>
    <p:extLst>
      <p:ext uri="{BB962C8B-B14F-4D97-AF65-F5344CB8AC3E}">
        <p14:creationId xmlns:p14="http://schemas.microsoft.com/office/powerpoint/2010/main" val="5844283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ZW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W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W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B4485F-ED24-47DB-AFF9-387090B6200D}" type="datetimeFigureOut">
              <a:rPr lang="en-ZW" smtClean="0"/>
              <a:t>3/5/2022</a:t>
            </a:fld>
            <a:endParaRPr lang="en-ZW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W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8A6CC1-C62E-4793-9BAB-70F633D6ED53}" type="slidenum">
              <a:rPr lang="en-ZW" smtClean="0"/>
              <a:t>‹#›</a:t>
            </a:fld>
            <a:endParaRPr lang="en-ZW"/>
          </a:p>
        </p:txBody>
      </p:sp>
    </p:spTree>
    <p:extLst>
      <p:ext uri="{BB962C8B-B14F-4D97-AF65-F5344CB8AC3E}">
        <p14:creationId xmlns:p14="http://schemas.microsoft.com/office/powerpoint/2010/main" val="35666150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W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B4485F-ED24-47DB-AFF9-387090B6200D}" type="datetimeFigureOut">
              <a:rPr lang="en-ZW" smtClean="0"/>
              <a:t>3/5/2022</a:t>
            </a:fld>
            <a:endParaRPr lang="en-ZW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W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8A6CC1-C62E-4793-9BAB-70F633D6ED53}" type="slidenum">
              <a:rPr lang="en-ZW" smtClean="0"/>
              <a:t>‹#›</a:t>
            </a:fld>
            <a:endParaRPr lang="en-ZW"/>
          </a:p>
        </p:txBody>
      </p:sp>
    </p:spTree>
    <p:extLst>
      <p:ext uri="{BB962C8B-B14F-4D97-AF65-F5344CB8AC3E}">
        <p14:creationId xmlns:p14="http://schemas.microsoft.com/office/powerpoint/2010/main" val="18284571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B4485F-ED24-47DB-AFF9-387090B6200D}" type="datetimeFigureOut">
              <a:rPr lang="en-ZW" smtClean="0"/>
              <a:t>3/5/2022</a:t>
            </a:fld>
            <a:endParaRPr lang="en-ZW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W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8A6CC1-C62E-4793-9BAB-70F633D6ED53}" type="slidenum">
              <a:rPr lang="en-ZW" smtClean="0"/>
              <a:t>‹#›</a:t>
            </a:fld>
            <a:endParaRPr lang="en-ZW"/>
          </a:p>
        </p:txBody>
      </p:sp>
    </p:spTree>
    <p:extLst>
      <p:ext uri="{BB962C8B-B14F-4D97-AF65-F5344CB8AC3E}">
        <p14:creationId xmlns:p14="http://schemas.microsoft.com/office/powerpoint/2010/main" val="5329782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ZW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W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B4485F-ED24-47DB-AFF9-387090B6200D}" type="datetimeFigureOut">
              <a:rPr lang="en-ZW" smtClean="0"/>
              <a:t>3/5/2022</a:t>
            </a:fld>
            <a:endParaRPr lang="en-Z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8A6CC1-C62E-4793-9BAB-70F633D6ED53}" type="slidenum">
              <a:rPr lang="en-ZW" smtClean="0"/>
              <a:t>‹#›</a:t>
            </a:fld>
            <a:endParaRPr lang="en-ZW"/>
          </a:p>
        </p:txBody>
      </p:sp>
    </p:spTree>
    <p:extLst>
      <p:ext uri="{BB962C8B-B14F-4D97-AF65-F5344CB8AC3E}">
        <p14:creationId xmlns:p14="http://schemas.microsoft.com/office/powerpoint/2010/main" val="21207318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ZW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ZW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B4485F-ED24-47DB-AFF9-387090B6200D}" type="datetimeFigureOut">
              <a:rPr lang="en-ZW" smtClean="0"/>
              <a:t>3/5/2022</a:t>
            </a:fld>
            <a:endParaRPr lang="en-Z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8A6CC1-C62E-4793-9BAB-70F633D6ED53}" type="slidenum">
              <a:rPr lang="en-ZW" smtClean="0"/>
              <a:t>‹#›</a:t>
            </a:fld>
            <a:endParaRPr lang="en-ZW"/>
          </a:p>
        </p:txBody>
      </p:sp>
    </p:spTree>
    <p:extLst>
      <p:ext uri="{BB962C8B-B14F-4D97-AF65-F5344CB8AC3E}">
        <p14:creationId xmlns:p14="http://schemas.microsoft.com/office/powerpoint/2010/main" val="20512260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ZW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W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B4485F-ED24-47DB-AFF9-387090B6200D}" type="datetimeFigureOut">
              <a:rPr lang="en-ZW" smtClean="0"/>
              <a:t>3/5/2022</a:t>
            </a:fld>
            <a:endParaRPr lang="en-Z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Z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8A6CC1-C62E-4793-9BAB-70F633D6ED53}" type="slidenum">
              <a:rPr lang="en-ZW" smtClean="0"/>
              <a:t>‹#›</a:t>
            </a:fld>
            <a:endParaRPr lang="en-ZW"/>
          </a:p>
        </p:txBody>
      </p:sp>
    </p:spTree>
    <p:extLst>
      <p:ext uri="{BB962C8B-B14F-4D97-AF65-F5344CB8AC3E}">
        <p14:creationId xmlns:p14="http://schemas.microsoft.com/office/powerpoint/2010/main" val="31464914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762000" y="2971800"/>
            <a:ext cx="815340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smtClean="0">
                <a:latin typeface="Tahoma" panose="020B0604030504040204" pitchFamily="34" charset="0"/>
                <a:ea typeface="Times New Roman" panose="02020603050405020304" pitchFamily="18" charset="0"/>
              </a:rPr>
              <a:t>Regional Media training on Women’s Political Participation </a:t>
            </a:r>
            <a:endParaRPr lang="en-ZW" sz="4400" b="1" dirty="0"/>
          </a:p>
          <a:p>
            <a:pPr algn="ctr"/>
            <a:r>
              <a:rPr lang="en-ZW" sz="2000" dirty="0" smtClean="0"/>
              <a:t>Johannesburg, South Africa , 7-9 March 2022, </a:t>
            </a:r>
            <a:r>
              <a:rPr lang="en-ZW" sz="2000" b="1" dirty="0" smtClean="0">
                <a:solidFill>
                  <a:srgbClr val="FF0000"/>
                </a:solidFill>
              </a:rPr>
              <a:t>KEAMOGETSE MOTONE</a:t>
            </a:r>
            <a:endParaRPr lang="en-ZW" sz="2000" b="1" dirty="0">
              <a:solidFill>
                <a:srgbClr val="FF0000"/>
              </a:solidFill>
            </a:endParaRPr>
          </a:p>
          <a:p>
            <a:pPr algn="ctr"/>
            <a:endParaRPr lang="en-ZW" sz="2000" dirty="0"/>
          </a:p>
          <a:p>
            <a:pPr algn="ctr"/>
            <a:r>
              <a:rPr lang="en-US" sz="2000" dirty="0" smtClean="0"/>
              <a:t>Title: ARE MEN INTIMIDATED BY WOMEN IN LEADERSHIP ROLES</a:t>
            </a:r>
            <a:endParaRPr lang="en-US" sz="2000" dirty="0"/>
          </a:p>
          <a:p>
            <a:pPr algn="ctr"/>
            <a:r>
              <a:rPr lang="en-US" sz="2000" dirty="0"/>
              <a:t>Published on </a:t>
            </a:r>
            <a:r>
              <a:rPr lang="en-US" sz="2000" dirty="0" smtClean="0"/>
              <a:t>:</a:t>
            </a:r>
            <a:r>
              <a:rPr lang="en-US" sz="2000" dirty="0" smtClean="0">
                <a:solidFill>
                  <a:srgbClr val="FF0000"/>
                </a:solidFill>
              </a:rPr>
              <a:t>DECEMBER 2020</a:t>
            </a:r>
            <a:endParaRPr lang="en-US" sz="2000" dirty="0" smtClean="0">
              <a:solidFill>
                <a:srgbClr val="FF0000"/>
              </a:solidFill>
            </a:endParaRPr>
          </a:p>
          <a:p>
            <a:pPr algn="ctr"/>
            <a:r>
              <a:rPr lang="en-US" sz="2000" dirty="0" smtClean="0"/>
              <a:t>Follow up story published/broadcast on : </a:t>
            </a:r>
            <a:r>
              <a:rPr lang="en-US" sz="2000" dirty="0" smtClean="0">
                <a:solidFill>
                  <a:srgbClr val="FF0000"/>
                </a:solidFill>
              </a:rPr>
              <a:t>ONLINE</a:t>
            </a:r>
            <a:endParaRPr lang="en-US" sz="2000" dirty="0">
              <a:solidFill>
                <a:srgbClr val="FF0000"/>
              </a:solidFill>
            </a:endParaRPr>
          </a:p>
          <a:p>
            <a:pPr algn="ctr"/>
            <a:endParaRPr lang="en-ZW" sz="2000" dirty="0">
              <a:solidFill>
                <a:srgbClr val="FF00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0" y="6398786"/>
            <a:ext cx="9144000" cy="882678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en-ZA" sz="2400" b="1" i="1" dirty="0" smtClean="0">
                <a:solidFill>
                  <a:schemeClr val="bg1"/>
                </a:solidFill>
                <a:latin typeface="Tahoma" panose="020B0604030504040204" pitchFamily="34" charset="0"/>
                <a:cs typeface="Times New Roman" panose="02020603050405020304" pitchFamily="18" charset="0"/>
              </a:rPr>
              <a:t>“Enhancing Women's Political Participation through media</a:t>
            </a:r>
            <a:r>
              <a:rPr lang="en-ZA" sz="2400" b="1" i="1" dirty="0" smtClean="0">
                <a:solidFill>
                  <a:schemeClr val="bg1"/>
                </a:solidFill>
                <a:latin typeface="Tahom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r>
              <a:rPr lang="en-GB" sz="2400" b="1" i="1" dirty="0">
                <a:solidFill>
                  <a:schemeClr val="bg1"/>
                </a:solidFill>
              </a:rPr>
              <a:t>”</a:t>
            </a:r>
            <a:r>
              <a:rPr lang="en-GB" sz="2400" i="1" dirty="0">
                <a:solidFill>
                  <a:schemeClr val="bg1"/>
                </a:solidFill>
              </a:rPr>
              <a:t> </a:t>
            </a:r>
            <a:endParaRPr lang="en-ZW" sz="2400" dirty="0">
              <a:solidFill>
                <a:schemeClr val="bg1"/>
              </a:solidFill>
            </a:endParaRPr>
          </a:p>
        </p:txBody>
      </p:sp>
      <p:pic>
        <p:nvPicPr>
          <p:cNvPr id="9" name="Picture 8" descr="Image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90223" y="640844"/>
            <a:ext cx="1629377" cy="1239194"/>
          </a:xfrm>
          <a:prstGeom prst="rect">
            <a:avLst/>
          </a:prstGeom>
          <a:noFill/>
          <a:ln>
            <a:noFill/>
          </a:ln>
        </p:spPr>
      </p:pic>
      <p:pic>
        <p:nvPicPr>
          <p:cNvPr id="13" name="Picture 12" descr="Embassy of Sweden in Ethiopia — Government Body from Ethiopia — Public  Administration sector — DevelopmentAid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381000"/>
            <a:ext cx="1295400" cy="1437640"/>
          </a:xfrm>
          <a:prstGeom prst="rect">
            <a:avLst/>
          </a:prstGeom>
          <a:noFill/>
          <a:ln>
            <a:noFill/>
          </a:ln>
        </p:spPr>
      </p:pic>
      <p:pic>
        <p:nvPicPr>
          <p:cNvPr id="14" name="Picture 13" descr="https://www.onlinevolunteering.org/sites/default/files/application_docs/logos/24304.jpg"/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02546" y="597450"/>
            <a:ext cx="1644650" cy="994580"/>
          </a:xfrm>
          <a:prstGeom prst="rect">
            <a:avLst/>
          </a:prstGeom>
          <a:noFill/>
          <a:ln>
            <a:noFill/>
          </a:ln>
        </p:spPr>
      </p:pic>
      <p:pic>
        <p:nvPicPr>
          <p:cNvPr id="15" name="Picture 14"/>
          <p:cNvPicPr/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47196" y="640844"/>
            <a:ext cx="2588172" cy="9643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332109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>
            <a:normAutofit/>
          </a:bodyPr>
          <a:lstStyle/>
          <a:p>
            <a:r>
              <a:rPr lang="en-ZW" sz="4900" b="1" dirty="0" smtClean="0"/>
              <a:t>Follow up story published </a:t>
            </a:r>
            <a:endParaRPr lang="en-ZW" b="1" dirty="0"/>
          </a:p>
        </p:txBody>
      </p:sp>
      <p:sp>
        <p:nvSpPr>
          <p:cNvPr id="6" name="TextBox 5"/>
          <p:cNvSpPr txBox="1"/>
          <p:nvPr/>
        </p:nvSpPr>
        <p:spPr>
          <a:xfrm>
            <a:off x="0" y="6398786"/>
            <a:ext cx="9144000" cy="487506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en-ZA" sz="2400" b="1" i="1">
                <a:latin typeface="Tahoma" panose="020B0604030504040204" pitchFamily="34" charset="0"/>
                <a:cs typeface="Times New Roman" panose="02020603050405020304" pitchFamily="18" charset="0"/>
              </a:rPr>
              <a:t>Enhancing </a:t>
            </a:r>
            <a:r>
              <a:rPr lang="en-ZA" sz="2400" b="1" i="1" smtClean="0">
                <a:latin typeface="Tahoma" panose="020B0604030504040204" pitchFamily="34" charset="0"/>
                <a:cs typeface="Times New Roman" panose="02020603050405020304" pitchFamily="18" charset="0"/>
              </a:rPr>
              <a:t>Women's </a:t>
            </a:r>
            <a:r>
              <a:rPr lang="en-ZA" sz="2400" b="1" i="1" dirty="0">
                <a:latin typeface="Tahoma" panose="020B0604030504040204" pitchFamily="34" charset="0"/>
                <a:cs typeface="Times New Roman" panose="02020603050405020304" pitchFamily="18" charset="0"/>
              </a:rPr>
              <a:t>Political Participation through media</a:t>
            </a:r>
            <a:endParaRPr lang="en-ZW" sz="2400" dirty="0"/>
          </a:p>
        </p:txBody>
      </p:sp>
      <p:pic>
        <p:nvPicPr>
          <p:cNvPr id="3" name="Content Placeholder 2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52600" y="1905000"/>
            <a:ext cx="6629400" cy="2828236"/>
          </a:xfrm>
        </p:spPr>
      </p:pic>
    </p:spTree>
    <p:extLst>
      <p:ext uri="{BB962C8B-B14F-4D97-AF65-F5344CB8AC3E}">
        <p14:creationId xmlns:p14="http://schemas.microsoft.com/office/powerpoint/2010/main" val="28630823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762000"/>
          </a:xfrm>
        </p:spPr>
        <p:txBody>
          <a:bodyPr>
            <a:normAutofit/>
          </a:bodyPr>
          <a:lstStyle/>
          <a:p>
            <a:r>
              <a:rPr lang="en-ZW" b="1" dirty="0" smtClean="0"/>
              <a:t>BACKGROUND</a:t>
            </a:r>
            <a:endParaRPr lang="en-ZW" b="1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211763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US" sz="2600" dirty="0" smtClean="0"/>
              <a:t> </a:t>
            </a:r>
            <a:endParaRPr lang="en-US" sz="2600" dirty="0"/>
          </a:p>
          <a:p>
            <a:r>
              <a:rPr lang="en-US" sz="2600" dirty="0"/>
              <a:t>I submitted an article on whether men are intimidated by women in roles or position of leadership. This was to find out if men cant stand a woman who has power and is in a position of leadership, because if that is the case that means men will continue to bring women down and intimidate them in their roles of power, be it in </a:t>
            </a:r>
            <a:r>
              <a:rPr lang="en-US" sz="2600" dirty="0" smtClean="0"/>
              <a:t>organizations, </a:t>
            </a:r>
            <a:r>
              <a:rPr lang="en-US" sz="2600" dirty="0"/>
              <a:t>homes, political spaces or professional set ups. </a:t>
            </a:r>
          </a:p>
          <a:p>
            <a:r>
              <a:rPr lang="en-US" sz="2600" dirty="0"/>
              <a:t>The article is a good example of gender awareness because it calls men to respect women in power, and for policy makers to empower women.</a:t>
            </a:r>
          </a:p>
          <a:p>
            <a:r>
              <a:rPr lang="en-US" sz="2600" dirty="0"/>
              <a:t>This story respond to the ill treatment of women, it responds to people who want to rid and silence women in  position of influence and women generally.</a:t>
            </a:r>
          </a:p>
          <a:p>
            <a:r>
              <a:rPr lang="en-US" sz="2600" dirty="0"/>
              <a:t>It </a:t>
            </a:r>
            <a:r>
              <a:rPr lang="en-US" sz="2600" dirty="0" smtClean="0"/>
              <a:t>sensitizes </a:t>
            </a:r>
            <a:r>
              <a:rPr lang="en-US" sz="2600" dirty="0"/>
              <a:t>the public on the significance of women and the power they posses to bring about change in all spheres of influence</a:t>
            </a:r>
            <a:endParaRPr lang="en-US" sz="2600" dirty="0"/>
          </a:p>
        </p:txBody>
      </p:sp>
      <p:sp>
        <p:nvSpPr>
          <p:cNvPr id="7" name="TextBox 6"/>
          <p:cNvSpPr txBox="1"/>
          <p:nvPr/>
        </p:nvSpPr>
        <p:spPr>
          <a:xfrm>
            <a:off x="0" y="6357356"/>
            <a:ext cx="9144000" cy="882678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en-ZA" sz="2400" b="1" i="1" dirty="0" smtClean="0">
                <a:latin typeface="Tahoma" panose="020B0604030504040204" pitchFamily="34" charset="0"/>
                <a:cs typeface="Times New Roman" panose="02020603050405020304" pitchFamily="18" charset="0"/>
              </a:rPr>
              <a:t>“Enhancing </a:t>
            </a:r>
            <a:r>
              <a:rPr lang="en-ZA" sz="2400" b="1" i="1" dirty="0" err="1">
                <a:latin typeface="Tahoma" panose="020B0604030504040204" pitchFamily="34" charset="0"/>
                <a:cs typeface="Times New Roman" panose="02020603050405020304" pitchFamily="18" charset="0"/>
              </a:rPr>
              <a:t>Womens</a:t>
            </a:r>
            <a:r>
              <a:rPr lang="en-ZA" sz="2400" b="1" i="1" dirty="0">
                <a:latin typeface="Tahoma" panose="020B0604030504040204" pitchFamily="34" charset="0"/>
                <a:cs typeface="Times New Roman" panose="02020603050405020304" pitchFamily="18" charset="0"/>
              </a:rPr>
              <a:t> Political Participation through </a:t>
            </a:r>
            <a:r>
              <a:rPr lang="en-ZA" sz="2400" b="1" i="1" dirty="0" smtClean="0">
                <a:latin typeface="Tahoma" panose="020B0604030504040204" pitchFamily="34" charset="0"/>
                <a:cs typeface="Times New Roman" panose="02020603050405020304" pitchFamily="18" charset="0"/>
              </a:rPr>
              <a:t>media”</a:t>
            </a:r>
            <a:endParaRPr lang="en-ZW" sz="2400" dirty="0"/>
          </a:p>
        </p:txBody>
      </p:sp>
    </p:spTree>
    <p:extLst>
      <p:ext uri="{BB962C8B-B14F-4D97-AF65-F5344CB8AC3E}">
        <p14:creationId xmlns:p14="http://schemas.microsoft.com/office/powerpoint/2010/main" val="1545902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762000"/>
          </a:xfrm>
        </p:spPr>
        <p:txBody>
          <a:bodyPr>
            <a:normAutofit/>
          </a:bodyPr>
          <a:lstStyle/>
          <a:p>
            <a:r>
              <a:rPr lang="en-ZW" b="1" dirty="0" smtClean="0"/>
              <a:t>Background</a:t>
            </a:r>
            <a:endParaRPr lang="en-ZW" b="1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211763"/>
          </a:xfrm>
        </p:spPr>
        <p:txBody>
          <a:bodyPr>
            <a:normAutofit/>
          </a:bodyPr>
          <a:lstStyle/>
          <a:p>
            <a:r>
              <a:rPr lang="en-US" sz="2600" dirty="0"/>
              <a:t>Its one thing for a woman to be appointed to lead and it another thing when a woman is ineffective because no one believes in her. The articles seeks to open women’s eyes to never allow anything or anyone to question their ability especially men.</a:t>
            </a:r>
            <a:endParaRPr lang="en-US" sz="2600" dirty="0"/>
          </a:p>
        </p:txBody>
      </p:sp>
      <p:sp>
        <p:nvSpPr>
          <p:cNvPr id="7" name="TextBox 6"/>
          <p:cNvSpPr txBox="1"/>
          <p:nvPr/>
        </p:nvSpPr>
        <p:spPr>
          <a:xfrm>
            <a:off x="0" y="6357356"/>
            <a:ext cx="9144000" cy="466218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en-ZA" sz="2400" b="1" i="1" dirty="0">
                <a:latin typeface="Tahoma" panose="020B0604030504040204" pitchFamily="34" charset="0"/>
                <a:cs typeface="Times New Roman" panose="02020603050405020304" pitchFamily="18" charset="0"/>
              </a:rPr>
              <a:t>Enhancing </a:t>
            </a:r>
            <a:r>
              <a:rPr lang="en-ZA" sz="2400" b="1" i="1" dirty="0" smtClean="0">
                <a:latin typeface="Tahoma" panose="020B0604030504040204" pitchFamily="34" charset="0"/>
                <a:cs typeface="Times New Roman" panose="02020603050405020304" pitchFamily="18" charset="0"/>
              </a:rPr>
              <a:t>Women’s </a:t>
            </a:r>
            <a:r>
              <a:rPr lang="en-ZA" sz="2400" b="1" i="1" dirty="0">
                <a:latin typeface="Tahoma" panose="020B0604030504040204" pitchFamily="34" charset="0"/>
                <a:cs typeface="Times New Roman" panose="02020603050405020304" pitchFamily="18" charset="0"/>
              </a:rPr>
              <a:t>Political Participation through media</a:t>
            </a:r>
            <a:endParaRPr lang="en-ZW" sz="2400" dirty="0"/>
          </a:p>
        </p:txBody>
      </p:sp>
    </p:spTree>
    <p:extLst>
      <p:ext uri="{BB962C8B-B14F-4D97-AF65-F5344CB8AC3E}">
        <p14:creationId xmlns:p14="http://schemas.microsoft.com/office/powerpoint/2010/main" val="28762270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>
            <a:normAutofit/>
          </a:bodyPr>
          <a:lstStyle/>
          <a:p>
            <a:r>
              <a:rPr lang="en-ZW" sz="4900" b="1" dirty="0"/>
              <a:t>Key Objectives</a:t>
            </a:r>
            <a:endParaRPr lang="en-ZW" b="1" dirty="0"/>
          </a:p>
        </p:txBody>
      </p:sp>
      <p:sp>
        <p:nvSpPr>
          <p:cNvPr id="6" name="TextBox 5"/>
          <p:cNvSpPr txBox="1"/>
          <p:nvPr/>
        </p:nvSpPr>
        <p:spPr>
          <a:xfrm>
            <a:off x="0" y="6398786"/>
            <a:ext cx="9144000" cy="882678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en-ZA" sz="2400" b="1" i="1" dirty="0" smtClean="0">
                <a:latin typeface="Tahoma" panose="020B0604030504040204" pitchFamily="34" charset="0"/>
                <a:cs typeface="Times New Roman" panose="02020603050405020304" pitchFamily="18" charset="0"/>
              </a:rPr>
              <a:t>“Enhancing Women’s </a:t>
            </a:r>
            <a:r>
              <a:rPr lang="en-ZA" sz="2400" b="1" i="1" dirty="0">
                <a:latin typeface="Tahoma" panose="020B0604030504040204" pitchFamily="34" charset="0"/>
                <a:cs typeface="Times New Roman" panose="02020603050405020304" pitchFamily="18" charset="0"/>
              </a:rPr>
              <a:t>Political Participation through </a:t>
            </a:r>
            <a:r>
              <a:rPr lang="en-ZA" sz="2400" b="1" i="1" dirty="0" smtClean="0">
                <a:latin typeface="Tahoma" panose="020B0604030504040204" pitchFamily="34" charset="0"/>
                <a:cs typeface="Times New Roman" panose="02020603050405020304" pitchFamily="18" charset="0"/>
              </a:rPr>
              <a:t>media”</a:t>
            </a:r>
            <a:endParaRPr lang="en-ZW" sz="2400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To encourage women to stand their ground no matter the opposition</a:t>
            </a:r>
          </a:p>
          <a:p>
            <a:r>
              <a:rPr lang="en-US" dirty="0"/>
              <a:t>To call for men to support and not discourage women</a:t>
            </a:r>
          </a:p>
          <a:p>
            <a:r>
              <a:rPr lang="en-US" dirty="0"/>
              <a:t>To influence policy makers to show support to women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43576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>
            <a:normAutofit/>
          </a:bodyPr>
          <a:lstStyle/>
          <a:p>
            <a:r>
              <a:rPr lang="en-ZW" sz="4900" b="1" dirty="0" smtClean="0"/>
              <a:t>Target audience</a:t>
            </a:r>
            <a:endParaRPr lang="en-ZW" b="1" dirty="0"/>
          </a:p>
        </p:txBody>
      </p:sp>
      <p:sp>
        <p:nvSpPr>
          <p:cNvPr id="6" name="TextBox 5"/>
          <p:cNvSpPr txBox="1"/>
          <p:nvPr/>
        </p:nvSpPr>
        <p:spPr>
          <a:xfrm>
            <a:off x="0" y="6398786"/>
            <a:ext cx="9144000" cy="487506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en-ZA" sz="2400" b="1" i="1" dirty="0">
                <a:latin typeface="Tahoma" panose="020B0604030504040204" pitchFamily="34" charset="0"/>
                <a:cs typeface="Times New Roman" panose="02020603050405020304" pitchFamily="18" charset="0"/>
              </a:rPr>
              <a:t>Enhancing </a:t>
            </a:r>
            <a:r>
              <a:rPr lang="en-ZA" sz="2400" b="1" i="1" dirty="0" smtClean="0">
                <a:latin typeface="Tahoma" panose="020B0604030504040204" pitchFamily="34" charset="0"/>
                <a:cs typeface="Times New Roman" panose="02020603050405020304" pitchFamily="18" charset="0"/>
              </a:rPr>
              <a:t>Women's </a:t>
            </a:r>
            <a:r>
              <a:rPr lang="en-ZA" sz="2400" b="1" i="1" dirty="0">
                <a:latin typeface="Tahoma" panose="020B0604030504040204" pitchFamily="34" charset="0"/>
                <a:cs typeface="Times New Roman" panose="02020603050405020304" pitchFamily="18" charset="0"/>
              </a:rPr>
              <a:t>Political Participation through media</a:t>
            </a:r>
            <a:endParaRPr lang="en-ZW" sz="2400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Women in leadership</a:t>
            </a:r>
          </a:p>
          <a:p>
            <a:r>
              <a:rPr lang="en-US" dirty="0"/>
              <a:t>Policy Makers</a:t>
            </a:r>
          </a:p>
          <a:p>
            <a:r>
              <a:rPr lang="en-US" dirty="0"/>
              <a:t>Researchers</a:t>
            </a:r>
          </a:p>
          <a:p>
            <a:r>
              <a:rPr lang="en-US" dirty="0"/>
              <a:t>Scholars</a:t>
            </a:r>
          </a:p>
          <a:p>
            <a:r>
              <a:rPr lang="en-US" dirty="0"/>
              <a:t>Married women in power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00732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>
            <a:normAutofit/>
          </a:bodyPr>
          <a:lstStyle/>
          <a:p>
            <a:r>
              <a:rPr lang="en-ZW" sz="4900" b="1" dirty="0" smtClean="0"/>
              <a:t>Sources </a:t>
            </a:r>
            <a:r>
              <a:rPr lang="en-ZW" sz="4900" b="1" smtClean="0"/>
              <a:t>and accessibility</a:t>
            </a:r>
            <a:endParaRPr lang="en-ZW" b="1" dirty="0"/>
          </a:p>
        </p:txBody>
      </p:sp>
      <p:sp>
        <p:nvSpPr>
          <p:cNvPr id="6" name="TextBox 5"/>
          <p:cNvSpPr txBox="1"/>
          <p:nvPr/>
        </p:nvSpPr>
        <p:spPr>
          <a:xfrm>
            <a:off x="0" y="6398786"/>
            <a:ext cx="9144000" cy="882678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en-ZA" sz="2400" b="1" i="1" dirty="0" smtClean="0">
                <a:latin typeface="Tahoma" panose="020B0604030504040204" pitchFamily="34" charset="0"/>
                <a:cs typeface="Times New Roman" panose="02020603050405020304" pitchFamily="18" charset="0"/>
              </a:rPr>
              <a:t>“Enhancing Women’s </a:t>
            </a:r>
            <a:r>
              <a:rPr lang="en-ZA" sz="2400" b="1" i="1" dirty="0">
                <a:latin typeface="Tahoma" panose="020B0604030504040204" pitchFamily="34" charset="0"/>
                <a:cs typeface="Times New Roman" panose="02020603050405020304" pitchFamily="18" charset="0"/>
              </a:rPr>
              <a:t>Political Participation through </a:t>
            </a:r>
            <a:r>
              <a:rPr lang="en-ZA" sz="2400" b="1" i="1" dirty="0" smtClean="0">
                <a:latin typeface="Tahoma" panose="020B0604030504040204" pitchFamily="34" charset="0"/>
                <a:cs typeface="Times New Roman" panose="02020603050405020304" pitchFamily="18" charset="0"/>
              </a:rPr>
              <a:t>media”</a:t>
            </a:r>
            <a:endParaRPr lang="en-ZW" sz="2400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I did my desktop research, and gathered information on whether men find it difficult to stand a woman who is powerful.</a:t>
            </a:r>
          </a:p>
          <a:p>
            <a:r>
              <a:rPr lang="en-US" dirty="0"/>
              <a:t>Interviewed women holding powerful positions such as Head of HR at De Beers </a:t>
            </a:r>
            <a:r>
              <a:rPr lang="en-US" dirty="0" err="1"/>
              <a:t>Matlhogonolo</a:t>
            </a:r>
            <a:r>
              <a:rPr lang="en-US" dirty="0"/>
              <a:t> </a:t>
            </a:r>
            <a:r>
              <a:rPr lang="en-US" dirty="0" err="1"/>
              <a:t>Mponang</a:t>
            </a:r>
            <a:r>
              <a:rPr lang="en-US" dirty="0"/>
              <a:t>, four of them, and three men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14750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>
            <a:normAutofit fontScale="90000"/>
          </a:bodyPr>
          <a:lstStyle/>
          <a:p>
            <a:r>
              <a:rPr lang="en-ZW" sz="4900" b="1" dirty="0" smtClean="0"/>
              <a:t>Challenges encountered in putting the story together</a:t>
            </a:r>
            <a:endParaRPr lang="en-ZW" b="1" dirty="0"/>
          </a:p>
        </p:txBody>
      </p:sp>
      <p:sp>
        <p:nvSpPr>
          <p:cNvPr id="6" name="TextBox 5"/>
          <p:cNvSpPr txBox="1"/>
          <p:nvPr/>
        </p:nvSpPr>
        <p:spPr>
          <a:xfrm>
            <a:off x="0" y="6398786"/>
            <a:ext cx="9144000" cy="487506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en-ZA" sz="2400" b="1" i="1" dirty="0">
                <a:latin typeface="Tahoma" panose="020B0604030504040204" pitchFamily="34" charset="0"/>
                <a:cs typeface="Times New Roman" panose="02020603050405020304" pitchFamily="18" charset="0"/>
              </a:rPr>
              <a:t>Enhancing </a:t>
            </a:r>
            <a:r>
              <a:rPr lang="en-ZA" sz="2400" b="1" i="1" dirty="0" smtClean="0">
                <a:latin typeface="Tahoma" panose="020B0604030504040204" pitchFamily="34" charset="0"/>
                <a:cs typeface="Times New Roman" panose="02020603050405020304" pitchFamily="18" charset="0"/>
              </a:rPr>
              <a:t>Women's </a:t>
            </a:r>
            <a:r>
              <a:rPr lang="en-ZA" sz="2400" b="1" i="1" dirty="0">
                <a:latin typeface="Tahoma" panose="020B0604030504040204" pitchFamily="34" charset="0"/>
                <a:cs typeface="Times New Roman" panose="02020603050405020304" pitchFamily="18" charset="0"/>
              </a:rPr>
              <a:t>Political Participation through media</a:t>
            </a:r>
            <a:endParaRPr lang="en-ZW" sz="2400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Some people I wanted to interview were way too far, so I had to device means of reaching unto them</a:t>
            </a:r>
          </a:p>
          <a:p>
            <a:r>
              <a:rPr lang="en-US" dirty="0"/>
              <a:t>Some were too busy and I had to be patient enough so that they can be ready to get back to me</a:t>
            </a:r>
          </a:p>
          <a:p>
            <a:r>
              <a:rPr lang="en-US" dirty="0"/>
              <a:t>Men were not forth coming on the topic because it made them a bit uncomfortable so I had to look for people who can give me their best and honest opinions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279522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>
            <a:normAutofit/>
          </a:bodyPr>
          <a:lstStyle/>
          <a:p>
            <a:r>
              <a:rPr lang="en-ZW" sz="4900" b="1" dirty="0" smtClean="0"/>
              <a:t>Impact</a:t>
            </a:r>
            <a:endParaRPr lang="en-ZW" b="1" dirty="0"/>
          </a:p>
        </p:txBody>
      </p:sp>
      <p:sp>
        <p:nvSpPr>
          <p:cNvPr id="6" name="TextBox 5"/>
          <p:cNvSpPr txBox="1"/>
          <p:nvPr/>
        </p:nvSpPr>
        <p:spPr>
          <a:xfrm>
            <a:off x="0" y="6398786"/>
            <a:ext cx="9144000" cy="466218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en-ZA" sz="2400" b="1" i="1" dirty="0">
                <a:latin typeface="Tahoma" panose="020B0604030504040204" pitchFamily="34" charset="0"/>
                <a:cs typeface="Times New Roman" panose="02020603050405020304" pitchFamily="18" charset="0"/>
              </a:rPr>
              <a:t>Enhancing </a:t>
            </a:r>
            <a:r>
              <a:rPr lang="en-ZA" sz="2400" b="1" i="1" dirty="0" err="1">
                <a:latin typeface="Tahoma" panose="020B0604030504040204" pitchFamily="34" charset="0"/>
                <a:cs typeface="Times New Roman" panose="02020603050405020304" pitchFamily="18" charset="0"/>
              </a:rPr>
              <a:t>Womens</a:t>
            </a:r>
            <a:r>
              <a:rPr lang="en-ZA" sz="2400" b="1" i="1" dirty="0">
                <a:latin typeface="Tahoma" panose="020B0604030504040204" pitchFamily="34" charset="0"/>
                <a:cs typeface="Times New Roman" panose="02020603050405020304" pitchFamily="18" charset="0"/>
              </a:rPr>
              <a:t> Political Participation through media</a:t>
            </a:r>
            <a:endParaRPr lang="en-ZW" sz="2400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I have received feedback on my side where women shared their different experiences after reading the article. </a:t>
            </a:r>
          </a:p>
          <a:p>
            <a:r>
              <a:rPr lang="en-US" dirty="0"/>
              <a:t>&gt;I shared the article on my social media account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953767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>
            <a:normAutofit/>
          </a:bodyPr>
          <a:lstStyle/>
          <a:p>
            <a:r>
              <a:rPr lang="en-ZW" sz="4900" b="1" dirty="0" smtClean="0"/>
              <a:t>Feedback</a:t>
            </a:r>
            <a:endParaRPr lang="en-ZW" b="1" dirty="0"/>
          </a:p>
        </p:txBody>
      </p:sp>
      <p:sp>
        <p:nvSpPr>
          <p:cNvPr id="6" name="TextBox 5"/>
          <p:cNvSpPr txBox="1"/>
          <p:nvPr/>
        </p:nvSpPr>
        <p:spPr>
          <a:xfrm>
            <a:off x="0" y="6398786"/>
            <a:ext cx="9144000" cy="487506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en-ZA" sz="2400" b="1" i="1" dirty="0">
                <a:latin typeface="Tahoma" panose="020B0604030504040204" pitchFamily="34" charset="0"/>
                <a:cs typeface="Times New Roman" panose="02020603050405020304" pitchFamily="18" charset="0"/>
              </a:rPr>
              <a:t>Enhancing </a:t>
            </a:r>
            <a:r>
              <a:rPr lang="en-ZA" sz="2400" b="1" i="1" dirty="0" smtClean="0">
                <a:latin typeface="Tahoma" panose="020B0604030504040204" pitchFamily="34" charset="0"/>
                <a:cs typeface="Times New Roman" panose="02020603050405020304" pitchFamily="18" charset="0"/>
              </a:rPr>
              <a:t>Women's </a:t>
            </a:r>
            <a:r>
              <a:rPr lang="en-ZA" sz="2400" b="1" i="1" dirty="0">
                <a:latin typeface="Tahoma" panose="020B0604030504040204" pitchFamily="34" charset="0"/>
                <a:cs typeface="Times New Roman" panose="02020603050405020304" pitchFamily="18" charset="0"/>
              </a:rPr>
              <a:t>Political Participation through media</a:t>
            </a:r>
            <a:endParaRPr lang="en-ZW" sz="2400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Someone gave me an example of a woman driving a taxi, as a men he felt he would never be 100% comfortable than when it was a man driving</a:t>
            </a:r>
          </a:p>
          <a:p>
            <a:r>
              <a:rPr lang="en-US" dirty="0" smtClean="0"/>
              <a:t>Some said, ev</a:t>
            </a:r>
            <a:r>
              <a:rPr lang="en-US" dirty="0" smtClean="0"/>
              <a:t>en when a married woman is the President, the Husband will always feel like the wife is not running the </a:t>
            </a:r>
            <a:r>
              <a:rPr lang="en-US" smtClean="0"/>
              <a:t>country properly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64040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DEBEF528DE16548B957BB7042E9D1C8" ma:contentTypeVersion="12" ma:contentTypeDescription="Create a new document." ma:contentTypeScope="" ma:versionID="c55f69f5e31d41b0862467d8dffb8b42">
  <xsd:schema xmlns:xsd="http://www.w3.org/2001/XMLSchema" xmlns:xs="http://www.w3.org/2001/XMLSchema" xmlns:p="http://schemas.microsoft.com/office/2006/metadata/properties" xmlns:ns2="7d8f7305-54e1-40a5-b0ce-b1390c185bfd" xmlns:ns3="5c72703c-1067-4fa7-89cc-ef245258de7b" targetNamespace="http://schemas.microsoft.com/office/2006/metadata/properties" ma:root="true" ma:fieldsID="fc86481d87a3af293b3eb649ca07f9ef" ns2:_="" ns3:_="">
    <xsd:import namespace="7d8f7305-54e1-40a5-b0ce-b1390c185bfd"/>
    <xsd:import namespace="5c72703c-1067-4fa7-89cc-ef245258de7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d8f7305-54e1-40a5-b0ce-b1390c185bf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c72703c-1067-4fa7-89cc-ef245258de7b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D16E7816-BA68-4FBA-BA76-43BD18FB23C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d8f7305-54e1-40a5-b0ce-b1390c185bfd"/>
    <ds:schemaRef ds:uri="5c72703c-1067-4fa7-89cc-ef245258de7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3DC34D8A-9A1F-43E7-AE62-A54EFADF8B8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E556A4A2-6AB2-4ECD-8135-82A175DD6007}">
  <ds:schemaRefs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purl.org/dc/terms/"/>
    <ds:schemaRef ds:uri="http://www.w3.org/XML/1998/namespace"/>
    <ds:schemaRef ds:uri="5c72703c-1067-4fa7-89cc-ef245258de7b"/>
    <ds:schemaRef ds:uri="http://purl.org/dc/dcmitype/"/>
    <ds:schemaRef ds:uri="7d8f7305-54e1-40a5-b0ce-b1390c185bfd"/>
    <ds:schemaRef ds:uri="http://schemas.microsoft.com/office/2006/metadata/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3124</TotalTime>
  <Words>585</Words>
  <Application>Microsoft Office PowerPoint</Application>
  <PresentationFormat>On-screen Show (4:3)</PresentationFormat>
  <Paragraphs>51</Paragraphs>
  <Slides>10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Calibri</vt:lpstr>
      <vt:lpstr>Tahoma</vt:lpstr>
      <vt:lpstr>Times New Roman</vt:lpstr>
      <vt:lpstr>Office Theme</vt:lpstr>
      <vt:lpstr>PowerPoint Presentation</vt:lpstr>
      <vt:lpstr>BACKGROUND</vt:lpstr>
      <vt:lpstr>Background</vt:lpstr>
      <vt:lpstr>Key Objectives</vt:lpstr>
      <vt:lpstr>Target audience</vt:lpstr>
      <vt:lpstr>Sources and accessibility</vt:lpstr>
      <vt:lpstr>Challenges encountered in putting the story together</vt:lpstr>
      <vt:lpstr>Impact</vt:lpstr>
      <vt:lpstr>Feedback</vt:lpstr>
      <vt:lpstr>Follow up story published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vhai</dc:creator>
  <cp:lastModifiedBy>`</cp:lastModifiedBy>
  <cp:revision>105</cp:revision>
  <dcterms:created xsi:type="dcterms:W3CDTF">2014-03-06T12:27:13Z</dcterms:created>
  <dcterms:modified xsi:type="dcterms:W3CDTF">2022-03-05T07:37:03Z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0x0101003DEBEF528DE16548B957BB7042E9D1C8</vt:lpwstr>
  </property>
</Properties>
</file>