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71" r:id="rId7"/>
    <p:sldId id="261" r:id="rId8"/>
    <p:sldId id="262" r:id="rId9"/>
    <p:sldId id="263" r:id="rId10"/>
    <p:sldId id="264" r:id="rId11"/>
    <p:sldId id="266" r:id="rId12"/>
    <p:sldId id="272"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5EDF765-9C66-467F-85E0-1EE6821C361B}" type="datetimeFigureOut">
              <a:rPr lang="en-US" smtClean="0"/>
              <a:t>2/18/2025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7D9ED6E-4BBF-43DC-8BB9-8E830C86A7F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DF765-9C66-467F-85E0-1EE6821C361B}"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9ED6E-4BBF-43DC-8BB9-8E830C86A7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EDF765-9C66-467F-85E0-1EE6821C361B}"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7D9ED6E-4BBF-43DC-8BB9-8E830C86A7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EDF765-9C66-467F-85E0-1EE6821C361B}"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9ED6E-4BBF-43DC-8BB9-8E830C86A7F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5EDF765-9C66-467F-85E0-1EE6821C361B}" type="datetimeFigureOut">
              <a:rPr lang="en-US" smtClean="0"/>
              <a:t>2/18/2025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7D9ED6E-4BBF-43DC-8BB9-8E830C86A7F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EDF765-9C66-467F-85E0-1EE6821C361B}"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9ED6E-4BBF-43DC-8BB9-8E830C86A7F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EDF765-9C66-467F-85E0-1EE6821C361B}"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9ED6E-4BBF-43DC-8BB9-8E830C86A7F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EDF765-9C66-467F-85E0-1EE6821C361B}"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9ED6E-4BBF-43DC-8BB9-8E830C86A7F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5EDF765-9C66-467F-85E0-1EE6821C361B}"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9ED6E-4BBF-43DC-8BB9-8E830C86A7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DF765-9C66-467F-85E0-1EE6821C361B}"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7D9ED6E-4BBF-43DC-8BB9-8E830C86A7F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DF765-9C66-467F-85E0-1EE6821C361B}"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9ED6E-4BBF-43DC-8BB9-8E830C86A7F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5EDF765-9C66-467F-85E0-1EE6821C361B}" type="datetimeFigureOut">
              <a:rPr lang="en-US" smtClean="0"/>
              <a:t>2/18/2025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7D9ED6E-4BBF-43DC-8BB9-8E830C86A7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Wesley T </a:t>
            </a:r>
            <a:r>
              <a:rPr lang="en-US" dirty="0" err="1" smtClean="0"/>
              <a:t>Nyabaya</a:t>
            </a:r>
            <a:endParaRPr lang="en-US" dirty="0" smtClean="0"/>
          </a:p>
          <a:p>
            <a:r>
              <a:rPr lang="en-US" dirty="0" smtClean="0"/>
              <a:t>Youth Aspire  </a:t>
            </a:r>
            <a:endParaRPr lang="en-US" dirty="0"/>
          </a:p>
        </p:txBody>
      </p:sp>
      <p:sp>
        <p:nvSpPr>
          <p:cNvPr id="2" name="Title 1"/>
          <p:cNvSpPr>
            <a:spLocks noGrp="1"/>
          </p:cNvSpPr>
          <p:nvPr>
            <p:ph type="title"/>
          </p:nvPr>
        </p:nvSpPr>
        <p:spPr/>
        <p:txBody>
          <a:bodyPr>
            <a:normAutofit/>
          </a:bodyPr>
          <a:lstStyle/>
          <a:p>
            <a:r>
              <a:rPr lang="en-US" dirty="0" smtClean="0"/>
              <a:t>YOUTH ASPIRE</a:t>
            </a:r>
            <a:br>
              <a:rPr lang="en-US" dirty="0" smtClean="0"/>
            </a:br>
            <a:r>
              <a:rPr lang="en-US" dirty="0" smtClean="0"/>
              <a:t>Wesley T </a:t>
            </a:r>
            <a:r>
              <a:rPr lang="en-US" dirty="0" err="1" smtClean="0"/>
              <a:t>Nyabaya</a:t>
            </a:r>
            <a:r>
              <a:rPr lang="en-US" dirty="0" smtClean="0"/>
              <a: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886200"/>
            <a:ext cx="3044997" cy="26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D:\Gender Links\IMG-20230309-WA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6" y="0"/>
            <a:ext cx="69052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Challenges</a:t>
            </a:r>
            <a:r>
              <a:rPr lang="en-US" b="1" dirty="0"/>
              <a:t>:</a:t>
            </a:r>
            <a:endParaRPr lang="en-US" sz="2400" dirty="0"/>
          </a:p>
          <a:p>
            <a:pPr lvl="1"/>
            <a:r>
              <a:rPr lang="en-US" dirty="0"/>
              <a:t>Cultural and religious barriers.</a:t>
            </a:r>
            <a:endParaRPr lang="en-US" sz="2000" dirty="0"/>
          </a:p>
          <a:p>
            <a:pPr lvl="1"/>
            <a:r>
              <a:rPr lang="en-US" dirty="0"/>
              <a:t>Limited resources.</a:t>
            </a:r>
            <a:endParaRPr lang="en-US" sz="2000" dirty="0"/>
          </a:p>
          <a:p>
            <a:pPr lvl="1"/>
            <a:r>
              <a:rPr lang="en-US" dirty="0"/>
              <a:t>Resistance from health service providers.</a:t>
            </a:r>
            <a:endParaRPr lang="en-US" sz="2000" dirty="0"/>
          </a:p>
          <a:p>
            <a:pPr lvl="0"/>
            <a:r>
              <a:rPr lang="en-US" b="1" dirty="0"/>
              <a:t>Solutions:</a:t>
            </a:r>
            <a:endParaRPr lang="en-US" sz="2400" dirty="0"/>
          </a:p>
          <a:p>
            <a:pPr lvl="1"/>
            <a:r>
              <a:rPr lang="en-US" dirty="0"/>
              <a:t>Engaged religious leaders to reduce stigma.</a:t>
            </a:r>
            <a:endParaRPr lang="en-US" sz="2000" dirty="0"/>
          </a:p>
          <a:p>
            <a:pPr lvl="1"/>
            <a:r>
              <a:rPr lang="en-US" dirty="0"/>
              <a:t>Partnered with organizations for funding and support.</a:t>
            </a:r>
            <a:endParaRPr lang="en-US" sz="2000" dirty="0"/>
          </a:p>
          <a:p>
            <a:pPr lvl="1"/>
            <a:r>
              <a:rPr lang="en-US" dirty="0"/>
              <a:t>Conducted targeted training for health service providers.</a:t>
            </a:r>
            <a:endParaRPr lang="en-US" sz="2000" dirty="0"/>
          </a:p>
          <a:p>
            <a:endParaRPr lang="en-US" dirty="0"/>
          </a:p>
        </p:txBody>
      </p:sp>
      <p:sp>
        <p:nvSpPr>
          <p:cNvPr id="2" name="Title 1"/>
          <p:cNvSpPr>
            <a:spLocks noGrp="1"/>
          </p:cNvSpPr>
          <p:nvPr>
            <p:ph type="title"/>
          </p:nvPr>
        </p:nvSpPr>
        <p:spPr/>
        <p:txBody>
          <a:bodyPr>
            <a:normAutofit fontScale="90000"/>
          </a:bodyPr>
          <a:lstStyle/>
          <a:p>
            <a:r>
              <a:rPr lang="en-US" b="1" dirty="0" smtClean="0"/>
              <a:t>Challenges and Solutions</a:t>
            </a:r>
            <a:r>
              <a:rPr lang="en-US" sz="3600" dirty="0" smtClean="0"/>
              <a:t/>
            </a:r>
            <a:br>
              <a:rPr lang="en-US" sz="3600" dirty="0" smtClean="0"/>
            </a:br>
            <a:endParaRPr lang="en-US" dirty="0"/>
          </a:p>
        </p:txBody>
      </p:sp>
      <p:pic>
        <p:nvPicPr>
          <p:cNvPr id="4" name="Picture 3" descr="E:\ \IMG_E78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758" y="1676400"/>
            <a:ext cx="2726441"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0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b="1" dirty="0" smtClean="0"/>
              <a:t>Key </a:t>
            </a:r>
            <a:r>
              <a:rPr lang="en-US" b="1" dirty="0"/>
              <a:t>Lessons:</a:t>
            </a:r>
            <a:endParaRPr lang="en-US" sz="2400" dirty="0"/>
          </a:p>
          <a:p>
            <a:pPr lvl="1"/>
            <a:r>
              <a:rPr lang="en-US" dirty="0"/>
              <a:t>Importance of community involvement.</a:t>
            </a:r>
            <a:endParaRPr lang="en-US" sz="2000" dirty="0"/>
          </a:p>
          <a:p>
            <a:pPr lvl="1"/>
            <a:r>
              <a:rPr lang="en-US" dirty="0"/>
              <a:t>Flexibility and adaptability.</a:t>
            </a:r>
            <a:endParaRPr lang="en-US" sz="2000" dirty="0"/>
          </a:p>
          <a:p>
            <a:pPr lvl="1"/>
            <a:r>
              <a:rPr lang="en-US" dirty="0"/>
              <a:t>Continuous capacity building.</a:t>
            </a:r>
            <a:endParaRPr lang="en-US" sz="2000" dirty="0"/>
          </a:p>
          <a:p>
            <a:pPr lvl="1"/>
            <a:r>
              <a:rPr lang="en-US" dirty="0"/>
              <a:t>Leveraging technology.</a:t>
            </a:r>
            <a:endParaRPr lang="en-US" sz="2000" dirty="0"/>
          </a:p>
          <a:p>
            <a:pPr lvl="1"/>
            <a:r>
              <a:rPr lang="en-US" dirty="0"/>
              <a:t>Holistic approach.</a:t>
            </a:r>
            <a:endParaRPr lang="en-US" sz="2000" dirty="0"/>
          </a:p>
          <a:p>
            <a:pPr lvl="1"/>
            <a:r>
              <a:rPr lang="en-US" dirty="0"/>
              <a:t>Importance of monitoring and evaluation.</a:t>
            </a:r>
            <a:endParaRPr lang="en-US" sz="2000" dirty="0"/>
          </a:p>
          <a:p>
            <a:pPr lvl="1"/>
            <a:r>
              <a:rPr lang="en-US" dirty="0"/>
              <a:t>Building sustainable partnerships.</a:t>
            </a:r>
            <a:endParaRPr lang="en-US" sz="2000" dirty="0"/>
          </a:p>
          <a:p>
            <a:pPr lvl="1"/>
            <a:r>
              <a:rPr lang="en-US" dirty="0"/>
              <a:t>Addressing gender attitudes.</a:t>
            </a:r>
            <a:endParaRPr lang="en-US" sz="2000" dirty="0"/>
          </a:p>
          <a:p>
            <a:pPr lvl="0"/>
            <a:r>
              <a:rPr lang="en-US" b="1" dirty="0"/>
              <a:t>Application:</a:t>
            </a:r>
            <a:endParaRPr lang="en-US" sz="2400" dirty="0"/>
          </a:p>
          <a:p>
            <a:pPr lvl="1"/>
            <a:r>
              <a:rPr lang="en-US" dirty="0"/>
              <a:t>Prioritize community engagement.</a:t>
            </a:r>
            <a:endParaRPr lang="en-US" sz="2000" dirty="0"/>
          </a:p>
          <a:p>
            <a:pPr lvl="1"/>
            <a:r>
              <a:rPr lang="en-US" dirty="0"/>
              <a:t>Incorporate adaptive planning.</a:t>
            </a:r>
            <a:endParaRPr lang="en-US" sz="2000" dirty="0"/>
          </a:p>
          <a:p>
            <a:pPr lvl="1"/>
            <a:r>
              <a:rPr lang="en-US" dirty="0"/>
              <a:t>Establish continuous professional development.</a:t>
            </a:r>
            <a:endParaRPr lang="en-US" sz="2000" dirty="0"/>
          </a:p>
          <a:p>
            <a:pPr lvl="1"/>
            <a:r>
              <a:rPr lang="en-US" dirty="0"/>
              <a:t>Integrate digital strategies.</a:t>
            </a:r>
            <a:endParaRPr lang="en-US" sz="2000" dirty="0"/>
          </a:p>
          <a:p>
            <a:pPr lvl="1"/>
            <a:r>
              <a:rPr lang="en-US" dirty="0"/>
              <a:t>Use a holistic approach.</a:t>
            </a:r>
            <a:endParaRPr lang="en-US" sz="2000" dirty="0"/>
          </a:p>
          <a:p>
            <a:pPr lvl="1"/>
            <a:r>
              <a:rPr lang="en-US" dirty="0"/>
              <a:t>Implement strong M&amp;E frameworks.</a:t>
            </a:r>
            <a:endParaRPr lang="en-US" sz="2000" dirty="0"/>
          </a:p>
          <a:p>
            <a:pPr lvl="1"/>
            <a:r>
              <a:rPr lang="en-US" dirty="0"/>
              <a:t>Focus on sustainable partnerships.</a:t>
            </a:r>
            <a:endParaRPr lang="en-US" sz="2000" dirty="0"/>
          </a:p>
          <a:p>
            <a:pPr lvl="1"/>
            <a:r>
              <a:rPr lang="en-US" dirty="0"/>
              <a:t>Continue addressing gender attitudes.</a:t>
            </a:r>
            <a:endParaRPr lang="en-US" sz="2000" dirty="0"/>
          </a:p>
          <a:p>
            <a:endParaRPr lang="en-US" dirty="0"/>
          </a:p>
        </p:txBody>
      </p:sp>
      <p:sp>
        <p:nvSpPr>
          <p:cNvPr id="2" name="Title 1"/>
          <p:cNvSpPr>
            <a:spLocks noGrp="1"/>
          </p:cNvSpPr>
          <p:nvPr>
            <p:ph type="title"/>
          </p:nvPr>
        </p:nvSpPr>
        <p:spPr/>
        <p:txBody>
          <a:bodyPr>
            <a:normAutofit fontScale="90000"/>
          </a:bodyPr>
          <a:lstStyle/>
          <a:p>
            <a:r>
              <a:rPr lang="en-US" b="1" dirty="0" smtClean="0"/>
              <a:t>Lessons Learned and Application</a:t>
            </a:r>
            <a:r>
              <a:rPr lang="en-US" sz="3600" dirty="0" smtClean="0"/>
              <a:t/>
            </a:r>
            <a:br>
              <a:rPr lang="en-US" sz="3600" dirty="0" smtClean="0"/>
            </a:br>
            <a:endParaRPr lang="en-US" dirty="0"/>
          </a:p>
        </p:txBody>
      </p:sp>
      <p:pic>
        <p:nvPicPr>
          <p:cNvPr id="4" name="Picture 2" descr="E:\ \PICS ANNUAL REPORT\IMG_E2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752600"/>
            <a:ext cx="336796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3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lgn="just"/>
            <a:r>
              <a:rPr lang="en-US" b="1" dirty="0" err="1" smtClean="0"/>
              <a:t>Tanatswa’s</a:t>
            </a:r>
            <a:r>
              <a:rPr lang="en-US" b="1" dirty="0" smtClean="0"/>
              <a:t> </a:t>
            </a:r>
            <a:r>
              <a:rPr lang="en-US" b="1" dirty="0"/>
              <a:t>Journey to Empowerment</a:t>
            </a:r>
            <a:r>
              <a:rPr lang="en-US" dirty="0"/>
              <a:t>: </a:t>
            </a:r>
            <a:r>
              <a:rPr lang="en-US" dirty="0" err="1"/>
              <a:t>Tanatswa</a:t>
            </a:r>
            <a:r>
              <a:rPr lang="en-US" dirty="0"/>
              <a:t>, one of the trained advocacy champions, used her newfound knowledge to educate her peers about the importance of HIV testing and safe sexual practices. She organized weekly discussion groups at her school, where she shared information and answered questions. Her efforts led to a significant increase in the number of students getting tested for HIV. </a:t>
            </a:r>
            <a:r>
              <a:rPr lang="en-US" dirty="0" err="1"/>
              <a:t>Tanatswa’s</a:t>
            </a:r>
            <a:r>
              <a:rPr lang="en-US" dirty="0"/>
              <a:t> leadership and dedication earned her recognition from both her peers and the school administration</a:t>
            </a:r>
            <a:r>
              <a:rPr lang="en-US" dirty="0" smtClean="0"/>
              <a:t>.</a:t>
            </a:r>
          </a:p>
          <a:p>
            <a:pPr lvl="0" algn="just"/>
            <a:endParaRPr lang="en-US" dirty="0"/>
          </a:p>
          <a:p>
            <a:pPr lvl="0" algn="just"/>
            <a:r>
              <a:rPr lang="en-US" b="1" dirty="0" err="1"/>
              <a:t>Tanyaradzwa’s</a:t>
            </a:r>
            <a:r>
              <a:rPr lang="en-US" b="1" dirty="0"/>
              <a:t> Impact on Her Community</a:t>
            </a:r>
            <a:r>
              <a:rPr lang="en-US" dirty="0"/>
              <a:t>: </a:t>
            </a:r>
            <a:r>
              <a:rPr lang="en-US" dirty="0" err="1"/>
              <a:t>Tanyaradzwa</a:t>
            </a:r>
            <a:r>
              <a:rPr lang="en-US" dirty="0"/>
              <a:t>, another advocacy champion, focused on reaching out to young women in her neighborhood. She conducted door-to-door visits, providing information on SRHR services and encouraging young women to visit local health facilities. </a:t>
            </a:r>
            <a:r>
              <a:rPr lang="en-US" dirty="0" err="1"/>
              <a:t>Tayaradzwa’s</a:t>
            </a:r>
            <a:r>
              <a:rPr lang="en-US" dirty="0"/>
              <a:t> personal approach helped break down barriers and build trust within the community. As a result, many young women who were previously hesitant to seek SRHR services felt more comfortable doing so. </a:t>
            </a:r>
            <a:r>
              <a:rPr lang="en-US" dirty="0" err="1"/>
              <a:t>Tanyaradzwa’s</a:t>
            </a:r>
            <a:r>
              <a:rPr lang="en-US" dirty="0"/>
              <a:t> efforts contributed to an increase in the uptake of contraceptive services in her area</a:t>
            </a:r>
            <a:r>
              <a:rPr lang="en-US" dirty="0" smtClean="0"/>
              <a:t>.</a:t>
            </a:r>
          </a:p>
          <a:p>
            <a:pPr lvl="0" algn="just"/>
            <a:endParaRPr lang="en-US" dirty="0"/>
          </a:p>
          <a:p>
            <a:pPr lvl="0" algn="just"/>
            <a:r>
              <a:rPr lang="en-US" b="1" dirty="0" err="1"/>
              <a:t>Marvellous’s</a:t>
            </a:r>
            <a:r>
              <a:rPr lang="en-US" b="1" dirty="0"/>
              <a:t> Role in Reducing Stigma</a:t>
            </a:r>
            <a:r>
              <a:rPr lang="en-US" dirty="0"/>
              <a:t>: </a:t>
            </a:r>
            <a:r>
              <a:rPr lang="en-US" dirty="0" err="1"/>
              <a:t>Marvellous</a:t>
            </a:r>
            <a:r>
              <a:rPr lang="en-US" dirty="0"/>
              <a:t>, inspired by her training, took on the challenge of addressing stigma and misconceptions about HIV in her community. She organized community dialogues and invited local leaders to participate. Through open and honest conversations, </a:t>
            </a:r>
            <a:r>
              <a:rPr lang="en-US" dirty="0" err="1"/>
              <a:t>Marvellous</a:t>
            </a:r>
            <a:r>
              <a:rPr lang="en-US" dirty="0"/>
              <a:t> helped change negative attitudes and reduce stigma associated with HIV. Her work not only improved the community’s understanding of HIV but also created a more supportive environment for those living with the virus.</a:t>
            </a:r>
          </a:p>
          <a:p>
            <a:endParaRPr lang="en-US" dirty="0"/>
          </a:p>
        </p:txBody>
      </p:sp>
      <p:sp>
        <p:nvSpPr>
          <p:cNvPr id="2" name="Title 1"/>
          <p:cNvSpPr>
            <a:spLocks noGrp="1"/>
          </p:cNvSpPr>
          <p:nvPr>
            <p:ph type="title"/>
          </p:nvPr>
        </p:nvSpPr>
        <p:spPr/>
        <p:txBody>
          <a:bodyPr>
            <a:normAutofit fontScale="90000"/>
          </a:bodyPr>
          <a:lstStyle/>
          <a:p>
            <a:r>
              <a:rPr lang="en-US" b="1" dirty="0"/>
              <a:t>Success Stories</a:t>
            </a:r>
            <a:r>
              <a:rPr lang="en-US" dirty="0"/>
              <a:t/>
            </a:r>
            <a:br>
              <a:rPr lang="en-US" dirty="0"/>
            </a:br>
            <a:endParaRPr lang="en-US" dirty="0"/>
          </a:p>
        </p:txBody>
      </p:sp>
    </p:spTree>
    <p:extLst>
      <p:ext uri="{BB962C8B-B14F-4D97-AF65-F5344CB8AC3E}">
        <p14:creationId xmlns:p14="http://schemas.microsoft.com/office/powerpoint/2010/main" val="235573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t>Thank </a:t>
            </a:r>
            <a:r>
              <a:rPr lang="en-US" b="1" dirty="0"/>
              <a:t>You </a:t>
            </a:r>
            <a:r>
              <a:rPr lang="en-US" b="1" dirty="0" smtClean="0"/>
              <a:t>Note</a:t>
            </a:r>
            <a:endParaRPr lang="en-US" dirty="0"/>
          </a:p>
          <a:p>
            <a:pPr lvl="0"/>
            <a:r>
              <a:rPr lang="en-US" b="1" dirty="0"/>
              <a:t>Partners and Supporters:</a:t>
            </a:r>
            <a:endParaRPr lang="en-US" dirty="0"/>
          </a:p>
          <a:p>
            <a:r>
              <a:rPr lang="en-US" dirty="0"/>
              <a:t>Gender Links, Amplify Change, </a:t>
            </a:r>
          </a:p>
        </p:txBody>
      </p:sp>
      <p:sp>
        <p:nvSpPr>
          <p:cNvPr id="2" name="Title 1"/>
          <p:cNvSpPr>
            <a:spLocks noGrp="1"/>
          </p:cNvSpPr>
          <p:nvPr>
            <p:ph type="title"/>
          </p:nvPr>
        </p:nvSpPr>
        <p:spPr/>
        <p:txBody>
          <a:bodyPr>
            <a:normAutofit fontScale="90000"/>
          </a:bodyPr>
          <a:lstStyle/>
          <a:p>
            <a:r>
              <a:rPr lang="en-US" b="1" dirty="0" smtClean="0"/>
              <a:t>Acknowledgements</a:t>
            </a:r>
            <a:r>
              <a:rPr lang="en-US" dirty="0" smtClean="0"/>
              <a:t/>
            </a:r>
            <a:br>
              <a:rPr lang="en-US" dirty="0" smtClean="0"/>
            </a:br>
            <a:endParaRPr lang="en-US" dirty="0"/>
          </a:p>
        </p:txBody>
      </p:sp>
      <p:pic>
        <p:nvPicPr>
          <p:cNvPr id="4" name="Picture 2" descr="E:\ \10 Pictures\20230517_1046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429000"/>
            <a:ext cx="3840318" cy="2880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 \IMG_78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9000"/>
            <a:ext cx="3728074" cy="27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1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lgn="just">
              <a:lnSpc>
                <a:spcPct val="115000"/>
              </a:lnSpc>
              <a:spcBef>
                <a:spcPts val="0"/>
              </a:spcBef>
              <a:spcAft>
                <a:spcPts val="1000"/>
              </a:spcAft>
              <a:buSzPts val="1000"/>
              <a:buFont typeface="Courier New"/>
              <a:buChar char="o"/>
              <a:tabLst>
                <a:tab pos="914400" algn="l"/>
              </a:tabLst>
            </a:pPr>
            <a:r>
              <a:rPr lang="en-US" dirty="0" smtClean="0">
                <a:solidFill>
                  <a:srgbClr val="111111"/>
                </a:solidFill>
                <a:effectLst/>
                <a:latin typeface="Segoe UI"/>
                <a:ea typeface="Times New Roman"/>
                <a:cs typeface="Times New Roman"/>
              </a:rPr>
              <a:t>Youth Aspire Development Trust (YADT) is implementing a project aimed at enhancing access to sexual and reproductive health and rights (SRHR) services for adolescent girls and young women (AGYW) in </a:t>
            </a:r>
            <a:r>
              <a:rPr lang="en-US" dirty="0" err="1" smtClean="0">
                <a:solidFill>
                  <a:srgbClr val="111111"/>
                </a:solidFill>
                <a:effectLst/>
                <a:latin typeface="Segoe UI"/>
                <a:ea typeface="Times New Roman"/>
                <a:cs typeface="Times New Roman"/>
              </a:rPr>
              <a:t>Chitungwiza</a:t>
            </a:r>
            <a:r>
              <a:rPr lang="en-US" dirty="0" smtClean="0">
                <a:solidFill>
                  <a:srgbClr val="111111"/>
                </a:solidFill>
                <a:effectLst/>
                <a:latin typeface="Segoe UI"/>
                <a:ea typeface="Times New Roman"/>
                <a:cs typeface="Times New Roman"/>
              </a:rPr>
              <a:t> District. This initiative focuses on building the capacity of 25 youth advocates to effectively advocate for SRHR, engaging religious leaders to foster supportive environments, and training health service providers to offer youth-friendly services. Additionally, the project leverages social media to raise awareness and engage the community on SRHR issues. By addressing the barriers that hinder AGYW from accessing essential SRHR services, the project aims to reduce teenage pregnancies, unsafe abortions, and child marriages, ultimately empowering young women and girls to make informed decisions about their health and futures.</a:t>
            </a:r>
            <a:endParaRPr lang="en-US" sz="2000" dirty="0">
              <a:ea typeface="Calibri"/>
              <a:cs typeface="Times New Roman"/>
            </a:endParaRPr>
          </a:p>
          <a:p>
            <a:endParaRPr lang="en-US" dirty="0"/>
          </a:p>
        </p:txBody>
      </p:sp>
      <p:sp>
        <p:nvSpPr>
          <p:cNvPr id="2" name="Title 1"/>
          <p:cNvSpPr>
            <a:spLocks noGrp="1"/>
          </p:cNvSpPr>
          <p:nvPr>
            <p:ph type="title"/>
          </p:nvPr>
        </p:nvSpPr>
        <p:spPr/>
        <p:txBody>
          <a:bodyPr/>
          <a:lstStyle/>
          <a:p>
            <a:r>
              <a:rPr lang="en-US" dirty="0" smtClean="0"/>
              <a:t>Project Summary </a:t>
            </a:r>
            <a:endParaRPr lang="en-US" dirty="0"/>
          </a:p>
        </p:txBody>
      </p:sp>
    </p:spTree>
    <p:extLst>
      <p:ext uri="{BB962C8B-B14F-4D97-AF65-F5344CB8AC3E}">
        <p14:creationId xmlns:p14="http://schemas.microsoft.com/office/powerpoint/2010/main" val="271349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smtClean="0">
                <a:solidFill>
                  <a:srgbClr val="111111"/>
                </a:solidFill>
                <a:effectLst/>
                <a:latin typeface="Segoe UI"/>
                <a:ea typeface="Times New Roman"/>
              </a:rPr>
              <a:t>The project addresses the significant barriers that adolescent girls and young women (AGYW) in </a:t>
            </a:r>
            <a:r>
              <a:rPr lang="en-US" dirty="0" err="1" smtClean="0">
                <a:solidFill>
                  <a:srgbClr val="111111"/>
                </a:solidFill>
                <a:effectLst/>
                <a:latin typeface="Segoe UI"/>
                <a:ea typeface="Times New Roman"/>
              </a:rPr>
              <a:t>Chitungwiza</a:t>
            </a:r>
            <a:r>
              <a:rPr lang="en-US" dirty="0" smtClean="0">
                <a:solidFill>
                  <a:srgbClr val="111111"/>
                </a:solidFill>
                <a:effectLst/>
                <a:latin typeface="Segoe UI"/>
                <a:ea typeface="Times New Roman"/>
              </a:rPr>
              <a:t> District face in accessing sexual and reproductive health and rights (SRHR) services. These barriers include cultural and religious norms that stigmatize discussions around SRHR, lack of youth-friendly health services, and limited knowledge and advocacy skills among youth. As a result, AGYW are at a higher risk of teenage pregnancies, unsafe abortions, and child marriages, which have long-term negative impacts on their health, education, and economic opportunities. The project seeks to create an enabling environment where AGYW can access comprehensive SRHR services without fear of stigma or discrimination, ensuring they have the knowledge and support needed to make informed decisions about their sexual and reproductive health.</a:t>
            </a:r>
            <a:endParaRPr lang="en-US" dirty="0"/>
          </a:p>
        </p:txBody>
      </p:sp>
      <p:sp>
        <p:nvSpPr>
          <p:cNvPr id="2" name="Title 1"/>
          <p:cNvSpPr>
            <a:spLocks noGrp="1"/>
          </p:cNvSpPr>
          <p:nvPr>
            <p:ph type="title"/>
          </p:nvPr>
        </p:nvSpPr>
        <p:spPr/>
        <p:txBody>
          <a:bodyPr/>
          <a:lstStyle/>
          <a:p>
            <a:r>
              <a:rPr lang="en-US" dirty="0" smtClean="0"/>
              <a:t>Problem statement </a:t>
            </a:r>
            <a:endParaRPr lang="en-US" dirty="0"/>
          </a:p>
        </p:txBody>
      </p:sp>
    </p:spTree>
    <p:extLst>
      <p:ext uri="{BB962C8B-B14F-4D97-AF65-F5344CB8AC3E}">
        <p14:creationId xmlns:p14="http://schemas.microsoft.com/office/powerpoint/2010/main" val="201827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b="1" dirty="0"/>
              <a:t>Goal:</a:t>
            </a:r>
            <a:endParaRPr lang="en-US" sz="2400" dirty="0"/>
          </a:p>
          <a:p>
            <a:pPr lvl="1"/>
            <a:r>
              <a:rPr lang="en-US" dirty="0"/>
              <a:t>Enhance access to </a:t>
            </a:r>
            <a:r>
              <a:rPr lang="en-US" dirty="0" smtClean="0"/>
              <a:t> SRHR </a:t>
            </a:r>
            <a:r>
              <a:rPr lang="en-US" dirty="0"/>
              <a:t>services for AGYW in </a:t>
            </a:r>
            <a:r>
              <a:rPr lang="en-US" dirty="0" err="1"/>
              <a:t>Chitungwiza</a:t>
            </a:r>
            <a:r>
              <a:rPr lang="en-US" dirty="0"/>
              <a:t> District through capacity building, community engagement, and advocacy.</a:t>
            </a:r>
            <a:endParaRPr lang="en-US" sz="2000" dirty="0"/>
          </a:p>
          <a:p>
            <a:pPr lvl="0"/>
            <a:r>
              <a:rPr lang="en-US" b="1" dirty="0"/>
              <a:t>Short-term Objectives:</a:t>
            </a:r>
            <a:endParaRPr lang="en-US" sz="2400" dirty="0"/>
          </a:p>
          <a:p>
            <a:pPr lvl="1"/>
            <a:r>
              <a:rPr lang="en-US" dirty="0"/>
              <a:t>Train youth advocates on SRHR advocacy.</a:t>
            </a:r>
            <a:endParaRPr lang="en-US" sz="2000" dirty="0"/>
          </a:p>
          <a:p>
            <a:pPr lvl="1"/>
            <a:r>
              <a:rPr lang="en-US" dirty="0"/>
              <a:t>Secure commitments from religious leaders to support SRHR initiatives.</a:t>
            </a:r>
            <a:endParaRPr lang="en-US" sz="2000" dirty="0"/>
          </a:p>
          <a:p>
            <a:pPr lvl="1"/>
            <a:r>
              <a:rPr lang="en-US" dirty="0"/>
              <a:t>Enhance the capacity of health service providers to offer youth-friendly SRHR services.</a:t>
            </a:r>
            <a:endParaRPr lang="en-US" sz="2000" dirty="0"/>
          </a:p>
          <a:p>
            <a:pPr lvl="1"/>
            <a:r>
              <a:rPr lang="en-US" dirty="0"/>
              <a:t>Increase awareness and engagement on SRHR issues through social media.</a:t>
            </a:r>
            <a:endParaRPr lang="en-US" sz="2000" dirty="0"/>
          </a:p>
          <a:p>
            <a:pPr lvl="0"/>
            <a:r>
              <a:rPr lang="en-US" b="1" dirty="0"/>
              <a:t>Long-term Objectives:</a:t>
            </a:r>
            <a:endParaRPr lang="en-US" sz="2400" dirty="0"/>
          </a:p>
          <a:p>
            <a:pPr lvl="1"/>
            <a:r>
              <a:rPr lang="en-US" dirty="0"/>
              <a:t>Sustain a supportive environment for SRHR advocacy in the community.</a:t>
            </a:r>
            <a:endParaRPr lang="en-US" sz="2000" dirty="0"/>
          </a:p>
          <a:p>
            <a:pPr lvl="1"/>
            <a:r>
              <a:rPr lang="en-US" dirty="0"/>
              <a:t>Ensure continuous access to high-quality, youth-friendly SRHR services.</a:t>
            </a:r>
            <a:endParaRPr lang="en-US" sz="2000" dirty="0"/>
          </a:p>
          <a:p>
            <a:pPr lvl="1"/>
            <a:r>
              <a:rPr lang="en-US" dirty="0"/>
              <a:t>Achieve a significant reduction in teenage pregnancies, unsafe abortions, and child marriages.</a:t>
            </a:r>
            <a:endParaRPr lang="en-US" sz="2000" dirty="0"/>
          </a:p>
          <a:p>
            <a:pPr lvl="1"/>
            <a:r>
              <a:rPr lang="en-US" dirty="0"/>
              <a:t>Empower AGYW to make informed decisions about their sexual and reproductive health, leading to improved health outcomes and greater opportunities for education and economic participation.</a:t>
            </a:r>
            <a:endParaRPr lang="en-US" sz="2000" dirty="0"/>
          </a:p>
          <a:p>
            <a:endParaRPr lang="en-US" dirty="0"/>
          </a:p>
        </p:txBody>
      </p:sp>
      <p:sp>
        <p:nvSpPr>
          <p:cNvPr id="2" name="Title 1"/>
          <p:cNvSpPr>
            <a:spLocks noGrp="1"/>
          </p:cNvSpPr>
          <p:nvPr>
            <p:ph type="title"/>
          </p:nvPr>
        </p:nvSpPr>
        <p:spPr/>
        <p:txBody>
          <a:bodyPr>
            <a:normAutofit fontScale="90000"/>
          </a:bodyPr>
          <a:lstStyle/>
          <a:p>
            <a:pPr marL="0" marR="0">
              <a:lnSpc>
                <a:spcPct val="115000"/>
              </a:lnSpc>
              <a:spcBef>
                <a:spcPts val="600"/>
              </a:spcBef>
              <a:spcAft>
                <a:spcPts val="0"/>
              </a:spcAft>
            </a:pPr>
            <a:r>
              <a:rPr lang="en-US" b="1" dirty="0" smtClean="0">
                <a:solidFill>
                  <a:srgbClr val="111111"/>
                </a:solidFill>
                <a:effectLst/>
                <a:latin typeface="Segoe UI"/>
                <a:ea typeface="Times New Roman"/>
                <a:cs typeface="Times New Roman"/>
              </a:rPr>
              <a:t>Project Goal and Objectives</a:t>
            </a:r>
            <a:r>
              <a:rPr lang="en-US" sz="3600" dirty="0">
                <a:ea typeface="Calibri"/>
                <a:cs typeface="Times New Roman"/>
              </a:rPr>
              <a:t/>
            </a:r>
            <a:br>
              <a:rPr lang="en-US" sz="3600" dirty="0">
                <a:ea typeface="Calibri"/>
                <a:cs typeface="Times New Roman"/>
              </a:rPr>
            </a:br>
            <a:endParaRPr lang="en-US" dirty="0"/>
          </a:p>
        </p:txBody>
      </p:sp>
    </p:spTree>
    <p:extLst>
      <p:ext uri="{BB962C8B-B14F-4D97-AF65-F5344CB8AC3E}">
        <p14:creationId xmlns:p14="http://schemas.microsoft.com/office/powerpoint/2010/main" val="113024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lgn="just">
              <a:buFont typeface="Arial" pitchFamily="34" charset="0"/>
              <a:buChar char="•"/>
            </a:pPr>
            <a:r>
              <a:rPr lang="en-US" dirty="0"/>
              <a:t>The target group for this project is adolescent girls and young women (AGYW) in </a:t>
            </a:r>
            <a:r>
              <a:rPr lang="en-US" dirty="0" err="1"/>
              <a:t>Chitungwiza</a:t>
            </a:r>
            <a:r>
              <a:rPr lang="en-US" dirty="0"/>
              <a:t> </a:t>
            </a:r>
            <a:r>
              <a:rPr lang="en-US" dirty="0" smtClean="0"/>
              <a:t>District 10-24 years . </a:t>
            </a:r>
            <a:r>
              <a:rPr lang="en-US" dirty="0"/>
              <a:t>This group was selected because they face significant barriers in accessing sexual and reproductive health and rights (SRHR) services, including cultural and religious stigma, lack of youth-friendly services, and limited knowledge about SRHR. These challenges put AGYW at higher risk of teenage pregnancies, unsafe abortions, and child marriages, which can severely impact their health, education, and future opportunities. By focusing on AGYW, the project aims to empower them with the knowledge, support, and services needed to make informed decisions about their health and well-being.</a:t>
            </a:r>
            <a:endParaRPr lang="en-US" sz="2000" dirty="0"/>
          </a:p>
          <a:p>
            <a:endParaRPr lang="en-US" dirty="0"/>
          </a:p>
        </p:txBody>
      </p:sp>
      <p:sp>
        <p:nvSpPr>
          <p:cNvPr id="2" name="Title 1"/>
          <p:cNvSpPr>
            <a:spLocks noGrp="1"/>
          </p:cNvSpPr>
          <p:nvPr>
            <p:ph type="title"/>
          </p:nvPr>
        </p:nvSpPr>
        <p:spPr/>
        <p:txBody>
          <a:bodyPr/>
          <a:lstStyle/>
          <a:p>
            <a:r>
              <a:rPr lang="en-US" b="1" dirty="0"/>
              <a:t>Target Group</a:t>
            </a:r>
            <a:endParaRPr lang="en-US" dirty="0"/>
          </a:p>
        </p:txBody>
      </p:sp>
    </p:spTree>
    <p:extLst>
      <p:ext uri="{BB962C8B-B14F-4D97-AF65-F5344CB8AC3E}">
        <p14:creationId xmlns:p14="http://schemas.microsoft.com/office/powerpoint/2010/main" val="113177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b="1" dirty="0" smtClean="0"/>
              <a:t>Direct </a:t>
            </a:r>
            <a:r>
              <a:rPr lang="en-US" b="1" dirty="0"/>
              <a:t>Beneficiaries</a:t>
            </a:r>
            <a:r>
              <a:rPr lang="en-US" dirty="0"/>
              <a:t>: The project directly benefited 25 AGYW who were trained as SRHR advocacy champions. These young women became key influencers and leaders within their communities.</a:t>
            </a:r>
          </a:p>
          <a:p>
            <a:pPr lvl="0"/>
            <a:r>
              <a:rPr lang="en-US" b="1" dirty="0"/>
              <a:t>Indirect Beneficiaries</a:t>
            </a:r>
            <a:r>
              <a:rPr lang="en-US" dirty="0"/>
              <a:t>: Through the outreach activities conducted by the advocacy champions, the project reached over 1,000 young people in </a:t>
            </a:r>
            <a:r>
              <a:rPr lang="en-US" dirty="0" err="1"/>
              <a:t>Chitungwiza</a:t>
            </a:r>
            <a:r>
              <a:rPr lang="en-US" dirty="0"/>
              <a:t>. These activities included school visits, community workshops, and social media campaigns, which collectively broadened the project’s impact.</a:t>
            </a:r>
          </a:p>
          <a:p>
            <a:pPr lvl="0"/>
            <a:r>
              <a:rPr lang="en-US" b="1" dirty="0"/>
              <a:t>Health Services Utilization</a:t>
            </a:r>
            <a:r>
              <a:rPr lang="en-US" dirty="0"/>
              <a:t>: The advocacy efforts led to a significant increase in the utilization of SRHR and HIV services. Local health facilities reported a 30% rise in the number of young people accessing HIV testing and counseling services. Additionally, there was a 25% increase in the uptake of contraceptive services among adolescents.</a:t>
            </a:r>
          </a:p>
          <a:p>
            <a:pPr lvl="0"/>
            <a:r>
              <a:rPr lang="en-US" b="1" dirty="0"/>
              <a:t>Community Involvement</a:t>
            </a:r>
            <a:r>
              <a:rPr lang="en-US" dirty="0"/>
              <a:t>: The project engaged over 500 community members including parents, teachers and local leaders in dialogues and awareness campaigns. This broader community involvement helped to create a more supportive environment for young people seeking SRHR services.</a:t>
            </a:r>
          </a:p>
          <a:p>
            <a:endParaRPr lang="en-US" dirty="0"/>
          </a:p>
        </p:txBody>
      </p:sp>
      <p:sp>
        <p:nvSpPr>
          <p:cNvPr id="2" name="Title 1"/>
          <p:cNvSpPr>
            <a:spLocks noGrp="1"/>
          </p:cNvSpPr>
          <p:nvPr>
            <p:ph type="title"/>
          </p:nvPr>
        </p:nvSpPr>
        <p:spPr/>
        <p:txBody>
          <a:bodyPr>
            <a:normAutofit fontScale="90000"/>
          </a:bodyPr>
          <a:lstStyle/>
          <a:p>
            <a:r>
              <a:rPr lang="en-US" b="1" dirty="0" smtClean="0"/>
              <a:t>Project </a:t>
            </a:r>
            <a:r>
              <a:rPr lang="en-US" b="1" dirty="0"/>
              <a:t>Reach</a:t>
            </a:r>
            <a:r>
              <a:rPr lang="en-US" dirty="0"/>
              <a:t/>
            </a:r>
            <a:br>
              <a:rPr lang="en-US" dirty="0"/>
            </a:br>
            <a:endParaRPr lang="en-US" dirty="0"/>
          </a:p>
        </p:txBody>
      </p:sp>
    </p:spTree>
    <p:extLst>
      <p:ext uri="{BB962C8B-B14F-4D97-AF65-F5344CB8AC3E}">
        <p14:creationId xmlns:p14="http://schemas.microsoft.com/office/powerpoint/2010/main" val="319705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b="1" dirty="0"/>
              <a:t>Youth Advocates Capacity Building:</a:t>
            </a:r>
            <a:endParaRPr lang="en-US" sz="2400" dirty="0"/>
          </a:p>
          <a:p>
            <a:pPr lvl="1"/>
            <a:r>
              <a:rPr lang="en-US" dirty="0"/>
              <a:t>Training workshops on SRHR advocacy.</a:t>
            </a:r>
            <a:endParaRPr lang="en-US" sz="2000" dirty="0"/>
          </a:p>
          <a:p>
            <a:pPr lvl="1"/>
            <a:r>
              <a:rPr lang="en-US" dirty="0"/>
              <a:t>Development of advocacy materials.</a:t>
            </a:r>
            <a:endParaRPr lang="en-US" sz="2000" dirty="0"/>
          </a:p>
          <a:p>
            <a:pPr lvl="1"/>
            <a:r>
              <a:rPr lang="en-US" dirty="0"/>
              <a:t>Peer education sessions.</a:t>
            </a:r>
            <a:endParaRPr lang="en-US" sz="2000" dirty="0"/>
          </a:p>
          <a:p>
            <a:pPr lvl="0"/>
            <a:r>
              <a:rPr lang="en-US" b="1" dirty="0"/>
              <a:t>Engagement with Religious Leaders:</a:t>
            </a:r>
            <a:endParaRPr lang="en-US" sz="2400" dirty="0"/>
          </a:p>
          <a:p>
            <a:pPr lvl="1"/>
            <a:r>
              <a:rPr lang="en-US" dirty="0"/>
              <a:t>Meetings and dialogues.</a:t>
            </a:r>
            <a:endParaRPr lang="en-US" sz="2000" dirty="0"/>
          </a:p>
          <a:p>
            <a:pPr lvl="1"/>
            <a:r>
              <a:rPr lang="en-US" dirty="0"/>
              <a:t>Workshops on SRHR issues.</a:t>
            </a:r>
            <a:endParaRPr lang="en-US" sz="2000" dirty="0"/>
          </a:p>
          <a:p>
            <a:pPr lvl="1"/>
            <a:r>
              <a:rPr lang="en-US" dirty="0"/>
              <a:t>Development of commitment statements.</a:t>
            </a:r>
            <a:endParaRPr lang="en-US" sz="2000" dirty="0"/>
          </a:p>
          <a:p>
            <a:pPr lvl="0"/>
            <a:r>
              <a:rPr lang="en-US" b="1" dirty="0"/>
              <a:t>Health Service Providers Training:</a:t>
            </a:r>
            <a:endParaRPr lang="en-US" sz="2400" dirty="0"/>
          </a:p>
          <a:p>
            <a:pPr lvl="1"/>
            <a:r>
              <a:rPr lang="en-US" dirty="0"/>
              <a:t>Capacity building workshops on youth-friendly services.</a:t>
            </a:r>
            <a:endParaRPr lang="en-US" sz="2000" dirty="0"/>
          </a:p>
          <a:p>
            <a:pPr lvl="1"/>
            <a:r>
              <a:rPr lang="en-US" dirty="0"/>
              <a:t>Development of guidelines and protocols.</a:t>
            </a:r>
            <a:endParaRPr lang="en-US" sz="2000" dirty="0"/>
          </a:p>
          <a:p>
            <a:pPr lvl="1"/>
            <a:r>
              <a:rPr lang="en-US" dirty="0"/>
              <a:t>Monitoring and evaluation of service provision.</a:t>
            </a:r>
            <a:endParaRPr lang="en-US" sz="2000" dirty="0"/>
          </a:p>
          <a:p>
            <a:pPr lvl="0"/>
            <a:r>
              <a:rPr lang="en-US" b="1" dirty="0"/>
              <a:t>Social Media Engagement:</a:t>
            </a:r>
            <a:endParaRPr lang="en-US" sz="2400" dirty="0"/>
          </a:p>
          <a:p>
            <a:pPr lvl="1"/>
            <a:r>
              <a:rPr lang="en-US" dirty="0"/>
              <a:t>Creation of SRHR content for social media.</a:t>
            </a:r>
            <a:endParaRPr lang="en-US" sz="2000" dirty="0"/>
          </a:p>
          <a:p>
            <a:pPr lvl="1"/>
            <a:r>
              <a:rPr lang="en-US" dirty="0"/>
              <a:t>Campaigns and online discussions.</a:t>
            </a:r>
            <a:endParaRPr lang="en-US" sz="2000" dirty="0"/>
          </a:p>
          <a:p>
            <a:pPr lvl="1"/>
            <a:r>
              <a:rPr lang="en-US" dirty="0"/>
              <a:t>Collaboration with influencers and partners.</a:t>
            </a:r>
            <a:endParaRPr lang="en-US" sz="2000" dirty="0"/>
          </a:p>
          <a:p>
            <a:endParaRPr lang="en-US" dirty="0"/>
          </a:p>
        </p:txBody>
      </p:sp>
      <p:sp>
        <p:nvSpPr>
          <p:cNvPr id="2" name="Title 1"/>
          <p:cNvSpPr>
            <a:spLocks noGrp="1"/>
          </p:cNvSpPr>
          <p:nvPr>
            <p:ph type="title"/>
          </p:nvPr>
        </p:nvSpPr>
        <p:spPr/>
        <p:txBody>
          <a:bodyPr>
            <a:normAutofit/>
          </a:bodyPr>
          <a:lstStyle/>
          <a:p>
            <a:r>
              <a:rPr lang="en-US" b="1" dirty="0"/>
              <a:t>Project Activities and Approach</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799" y="1600201"/>
            <a:ext cx="3200401" cy="2362199"/>
          </a:xfrm>
          <a:prstGeom prst="rect">
            <a:avLst/>
          </a:prstGeom>
        </p:spPr>
      </p:pic>
    </p:spTree>
    <p:extLst>
      <p:ext uri="{BB962C8B-B14F-4D97-AF65-F5344CB8AC3E}">
        <p14:creationId xmlns:p14="http://schemas.microsoft.com/office/powerpoint/2010/main" val="53125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Strategies Employed:</a:t>
            </a:r>
            <a:endParaRPr lang="en-US" sz="2400" dirty="0" smtClean="0"/>
          </a:p>
          <a:p>
            <a:pPr lvl="1"/>
            <a:r>
              <a:rPr lang="en-US" dirty="0" smtClean="0"/>
              <a:t>Youth Advocates Capacity Building.</a:t>
            </a:r>
            <a:endParaRPr lang="en-US" sz="2000" dirty="0" smtClean="0"/>
          </a:p>
          <a:p>
            <a:pPr lvl="1"/>
            <a:r>
              <a:rPr lang="en-US" dirty="0" smtClean="0"/>
              <a:t>Engagement with Religious Leaders.</a:t>
            </a:r>
            <a:endParaRPr lang="en-US" sz="2000" dirty="0" smtClean="0"/>
          </a:p>
          <a:p>
            <a:pPr lvl="1"/>
            <a:r>
              <a:rPr lang="en-US" dirty="0" smtClean="0"/>
              <a:t>Health Service Providers Training.</a:t>
            </a:r>
            <a:endParaRPr lang="en-US" sz="2000" dirty="0" smtClean="0"/>
          </a:p>
          <a:p>
            <a:pPr lvl="1"/>
            <a:r>
              <a:rPr lang="en-US" dirty="0" smtClean="0"/>
              <a:t>Social Media Engagement.</a:t>
            </a:r>
            <a:endParaRPr lang="en-US" sz="2000" dirty="0" smtClean="0"/>
          </a:p>
          <a:p>
            <a:pPr lvl="0"/>
            <a:r>
              <a:rPr lang="en-US" b="1" dirty="0" smtClean="0"/>
              <a:t>Success:</a:t>
            </a:r>
            <a:endParaRPr lang="en-US" sz="2400" dirty="0" smtClean="0"/>
          </a:p>
          <a:p>
            <a:pPr lvl="1"/>
            <a:r>
              <a:rPr lang="en-US" dirty="0" smtClean="0"/>
              <a:t>Increased knowledge and skills among youth advocates.</a:t>
            </a:r>
            <a:endParaRPr lang="en-US" sz="2000" dirty="0" smtClean="0"/>
          </a:p>
          <a:p>
            <a:pPr lvl="1"/>
            <a:r>
              <a:rPr lang="en-US" dirty="0" smtClean="0"/>
              <a:t>Supportive environment created by religious leaders.</a:t>
            </a:r>
            <a:endParaRPr lang="en-US" sz="2000" dirty="0" smtClean="0"/>
          </a:p>
          <a:p>
            <a:pPr lvl="1"/>
            <a:r>
              <a:rPr lang="en-US" dirty="0" smtClean="0"/>
              <a:t>Improved quality and accessibility of SRHR services.</a:t>
            </a:r>
            <a:endParaRPr lang="en-US" sz="2000" dirty="0" smtClean="0"/>
          </a:p>
          <a:p>
            <a:pPr lvl="1"/>
            <a:r>
              <a:rPr lang="en-US" dirty="0" smtClean="0"/>
              <a:t>High levels of engagement and awareness through social media.</a:t>
            </a:r>
            <a:endParaRPr lang="en-US" sz="2000" dirty="0" smtClean="0"/>
          </a:p>
          <a:p>
            <a:endParaRPr lang="en-US" dirty="0"/>
          </a:p>
        </p:txBody>
      </p:sp>
      <p:sp>
        <p:nvSpPr>
          <p:cNvPr id="2" name="Title 1"/>
          <p:cNvSpPr>
            <a:spLocks noGrp="1"/>
          </p:cNvSpPr>
          <p:nvPr>
            <p:ph type="title"/>
          </p:nvPr>
        </p:nvSpPr>
        <p:spPr/>
        <p:txBody>
          <a:bodyPr>
            <a:normAutofit/>
          </a:bodyPr>
          <a:lstStyle/>
          <a:p>
            <a:r>
              <a:rPr lang="en-US" b="1" dirty="0" smtClean="0"/>
              <a:t>Strategies and Success</a:t>
            </a:r>
            <a:endParaRPr lang="en-US" dirty="0"/>
          </a:p>
        </p:txBody>
      </p:sp>
    </p:spTree>
    <p:extLst>
      <p:ext uri="{BB962C8B-B14F-4D97-AF65-F5344CB8AC3E}">
        <p14:creationId xmlns:p14="http://schemas.microsoft.com/office/powerpoint/2010/main" val="353690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a:t>Partners and Their Roles:</a:t>
            </a:r>
            <a:endParaRPr lang="en-US" sz="2400" dirty="0"/>
          </a:p>
          <a:p>
            <a:pPr lvl="1"/>
            <a:r>
              <a:rPr lang="en-US" dirty="0"/>
              <a:t>Local Clinics: Provided venues and practical insights.</a:t>
            </a:r>
            <a:endParaRPr lang="en-US" sz="2000" dirty="0"/>
          </a:p>
          <a:p>
            <a:pPr lvl="1"/>
            <a:r>
              <a:rPr lang="en-US" dirty="0"/>
              <a:t>Religious Leaders: Disseminated SRHR information and reduced stigma.</a:t>
            </a:r>
            <a:endParaRPr lang="en-US" sz="2000" dirty="0"/>
          </a:p>
          <a:p>
            <a:pPr lvl="1"/>
            <a:r>
              <a:rPr lang="en-US" dirty="0"/>
              <a:t>Gender Links: Offered technical support and resources.</a:t>
            </a:r>
            <a:endParaRPr lang="en-US" sz="2000" dirty="0"/>
          </a:p>
          <a:p>
            <a:pPr lvl="1"/>
            <a:r>
              <a:rPr lang="en-US" dirty="0"/>
              <a:t>Amplify Change: Provided funding and strategic guidance.</a:t>
            </a:r>
            <a:endParaRPr lang="en-US" sz="2000" dirty="0"/>
          </a:p>
          <a:p>
            <a:pPr lvl="1"/>
            <a:r>
              <a:rPr lang="en-US" dirty="0"/>
              <a:t>Local Schools: Organized peer education sessions.</a:t>
            </a:r>
            <a:endParaRPr lang="en-US" sz="2000" dirty="0"/>
          </a:p>
          <a:p>
            <a:endParaRPr lang="en-US" dirty="0"/>
          </a:p>
        </p:txBody>
      </p:sp>
      <p:sp>
        <p:nvSpPr>
          <p:cNvPr id="2" name="Title 1"/>
          <p:cNvSpPr>
            <a:spLocks noGrp="1"/>
          </p:cNvSpPr>
          <p:nvPr>
            <p:ph type="title"/>
          </p:nvPr>
        </p:nvSpPr>
        <p:spPr/>
        <p:txBody>
          <a:bodyPr/>
          <a:lstStyle/>
          <a:p>
            <a:r>
              <a:rPr lang="en-US" b="1" dirty="0"/>
              <a:t> Partnerships</a:t>
            </a:r>
            <a:endParaRPr lang="en-US" dirty="0"/>
          </a:p>
        </p:txBody>
      </p:sp>
      <p:pic>
        <p:nvPicPr>
          <p:cNvPr id="5" name="Picture 2" descr="E:\ \IMG_E78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14800"/>
            <a:ext cx="3124199" cy="2603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 \IMG-20231011-WA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4071404"/>
            <a:ext cx="3505200" cy="257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67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122</TotalTime>
  <Words>1318</Words>
  <Application>Microsoft Office PowerPoint</Application>
  <PresentationFormat>On-screen Show (4:3)</PresentationFormat>
  <Paragraphs>100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YOUTH ASPIRE Wesley T Nyabaya </vt:lpstr>
      <vt:lpstr>Project Summary </vt:lpstr>
      <vt:lpstr>Problem statement </vt:lpstr>
      <vt:lpstr>Project Goal and Objectives </vt:lpstr>
      <vt:lpstr>Target Group</vt:lpstr>
      <vt:lpstr>Project Reach </vt:lpstr>
      <vt:lpstr>Project Activities and Approach</vt:lpstr>
      <vt:lpstr>Strategies and Success</vt:lpstr>
      <vt:lpstr> Partnerships</vt:lpstr>
      <vt:lpstr>Challenges and Solutions </vt:lpstr>
      <vt:lpstr>Lessons Learned and Application </vt:lpstr>
      <vt:lpstr>Success Stories </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ASPIRE</dc:title>
  <dc:creator>Lenovo</dc:creator>
  <cp:lastModifiedBy>Lenovo</cp:lastModifiedBy>
  <cp:revision>8</cp:revision>
  <dcterms:created xsi:type="dcterms:W3CDTF">2024-11-08T20:07:06Z</dcterms:created>
  <dcterms:modified xsi:type="dcterms:W3CDTF">2025-02-18T16:40:53Z</dcterms:modified>
</cp:coreProperties>
</file>