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320" r:id="rId3"/>
    <p:sldId id="290" r:id="rId4"/>
    <p:sldId id="304" r:id="rId5"/>
    <p:sldId id="305" r:id="rId6"/>
    <p:sldId id="306" r:id="rId7"/>
    <p:sldId id="310" r:id="rId8"/>
    <p:sldId id="321" r:id="rId9"/>
    <p:sldId id="322" r:id="rId10"/>
    <p:sldId id="316" r:id="rId11"/>
    <p:sldId id="317" r:id="rId12"/>
    <p:sldId id="31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45" autoAdjust="0"/>
  </p:normalViewPr>
  <p:slideViewPr>
    <p:cSldViewPr showGuides="1">
      <p:cViewPr varScale="1">
        <p:scale>
          <a:sx n="87" d="100"/>
          <a:sy n="87" d="100"/>
        </p:scale>
        <p:origin x="1330" y="5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ustomXml" Target="../customXml/item3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" y="-28467"/>
            <a:ext cx="2651877" cy="6858000"/>
          </a:xfrm>
          <a:prstGeom prst="rect">
            <a:avLst/>
          </a:prstGeom>
        </p:spPr>
      </p:pic>
      <p:sp>
        <p:nvSpPr>
          <p:cNvPr id="16" name="Rectangle 14"/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-1" fmla="*/ 0 w 6343876"/>
              <a:gd name="connsiteY0-2" fmla="*/ 0 h 622141"/>
              <a:gd name="connsiteX1-3" fmla="*/ 6037294 w 6343876"/>
              <a:gd name="connsiteY1-4" fmla="*/ 0 h 622141"/>
              <a:gd name="connsiteX2-5" fmla="*/ 6037294 w 6343876"/>
              <a:gd name="connsiteY2-6" fmla="*/ 622141 h 622141"/>
              <a:gd name="connsiteX3-7" fmla="*/ 0 w 6343876"/>
              <a:gd name="connsiteY3-8" fmla="*/ 622141 h 622141"/>
              <a:gd name="connsiteX4-9" fmla="*/ 0 w 6343876"/>
              <a:gd name="connsiteY4-10" fmla="*/ 0 h 622141"/>
              <a:gd name="connsiteX0-11" fmla="*/ 0 w 6530881"/>
              <a:gd name="connsiteY0-12" fmla="*/ 0 h 622141"/>
              <a:gd name="connsiteX1-13" fmla="*/ 6037294 w 6530881"/>
              <a:gd name="connsiteY1-14" fmla="*/ 0 h 622141"/>
              <a:gd name="connsiteX2-15" fmla="*/ 6037294 w 6530881"/>
              <a:gd name="connsiteY2-16" fmla="*/ 622141 h 622141"/>
              <a:gd name="connsiteX3-17" fmla="*/ 0 w 6530881"/>
              <a:gd name="connsiteY3-18" fmla="*/ 622141 h 622141"/>
              <a:gd name="connsiteX4-19" fmla="*/ 0 w 6530881"/>
              <a:gd name="connsiteY4-20" fmla="*/ 0 h 622141"/>
              <a:gd name="connsiteX0-21" fmla="*/ 0 w 6512560"/>
              <a:gd name="connsiteY0-22" fmla="*/ 0 h 622141"/>
              <a:gd name="connsiteX1-23" fmla="*/ 6037294 w 6512560"/>
              <a:gd name="connsiteY1-24" fmla="*/ 0 h 622141"/>
              <a:gd name="connsiteX2-25" fmla="*/ 6037294 w 6512560"/>
              <a:gd name="connsiteY2-26" fmla="*/ 622141 h 622141"/>
              <a:gd name="connsiteX3-27" fmla="*/ 0 w 6512560"/>
              <a:gd name="connsiteY3-28" fmla="*/ 622141 h 622141"/>
              <a:gd name="connsiteX4-29" fmla="*/ 0 w 6512560"/>
              <a:gd name="connsiteY4-30" fmla="*/ 0 h 622141"/>
              <a:gd name="connsiteX0-31" fmla="*/ 0 w 6312856"/>
              <a:gd name="connsiteY0-32" fmla="*/ 0 h 622141"/>
              <a:gd name="connsiteX1-33" fmla="*/ 6037294 w 6312856"/>
              <a:gd name="connsiteY1-34" fmla="*/ 0 h 622141"/>
              <a:gd name="connsiteX2-35" fmla="*/ 6037294 w 6312856"/>
              <a:gd name="connsiteY2-36" fmla="*/ 622141 h 622141"/>
              <a:gd name="connsiteX3-37" fmla="*/ 0 w 6312856"/>
              <a:gd name="connsiteY3-38" fmla="*/ 622141 h 622141"/>
              <a:gd name="connsiteX4-39" fmla="*/ 0 w 6312856"/>
              <a:gd name="connsiteY4-40" fmla="*/ 0 h 622141"/>
              <a:gd name="connsiteX0-41" fmla="*/ 0 w 6037294"/>
              <a:gd name="connsiteY0-42" fmla="*/ 0 h 622141"/>
              <a:gd name="connsiteX1-43" fmla="*/ 6037294 w 6037294"/>
              <a:gd name="connsiteY1-44" fmla="*/ 0 h 622141"/>
              <a:gd name="connsiteX2-45" fmla="*/ 6037294 w 6037294"/>
              <a:gd name="connsiteY2-46" fmla="*/ 622141 h 622141"/>
              <a:gd name="connsiteX3-47" fmla="*/ 0 w 6037294"/>
              <a:gd name="connsiteY3-48" fmla="*/ 622141 h 622141"/>
              <a:gd name="connsiteX4-49" fmla="*/ 0 w 6037294"/>
              <a:gd name="connsiteY4-50" fmla="*/ 0 h 622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/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-1" fmla="*/ 0 w 6343876"/>
              <a:gd name="connsiteY0-2" fmla="*/ 0 h 622141"/>
              <a:gd name="connsiteX1-3" fmla="*/ 6037294 w 6343876"/>
              <a:gd name="connsiteY1-4" fmla="*/ 0 h 622141"/>
              <a:gd name="connsiteX2-5" fmla="*/ 6037294 w 6343876"/>
              <a:gd name="connsiteY2-6" fmla="*/ 622141 h 622141"/>
              <a:gd name="connsiteX3-7" fmla="*/ 0 w 6343876"/>
              <a:gd name="connsiteY3-8" fmla="*/ 622141 h 622141"/>
              <a:gd name="connsiteX4-9" fmla="*/ 0 w 6343876"/>
              <a:gd name="connsiteY4-10" fmla="*/ 0 h 622141"/>
              <a:gd name="connsiteX0-11" fmla="*/ 0 w 6530881"/>
              <a:gd name="connsiteY0-12" fmla="*/ 0 h 622141"/>
              <a:gd name="connsiteX1-13" fmla="*/ 6037294 w 6530881"/>
              <a:gd name="connsiteY1-14" fmla="*/ 0 h 622141"/>
              <a:gd name="connsiteX2-15" fmla="*/ 6037294 w 6530881"/>
              <a:gd name="connsiteY2-16" fmla="*/ 622141 h 622141"/>
              <a:gd name="connsiteX3-17" fmla="*/ 0 w 6530881"/>
              <a:gd name="connsiteY3-18" fmla="*/ 622141 h 622141"/>
              <a:gd name="connsiteX4-19" fmla="*/ 0 w 6530881"/>
              <a:gd name="connsiteY4-20" fmla="*/ 0 h 622141"/>
              <a:gd name="connsiteX0-21" fmla="*/ 0 w 6512560"/>
              <a:gd name="connsiteY0-22" fmla="*/ 0 h 622141"/>
              <a:gd name="connsiteX1-23" fmla="*/ 6037294 w 6512560"/>
              <a:gd name="connsiteY1-24" fmla="*/ 0 h 622141"/>
              <a:gd name="connsiteX2-25" fmla="*/ 6037294 w 6512560"/>
              <a:gd name="connsiteY2-26" fmla="*/ 622141 h 622141"/>
              <a:gd name="connsiteX3-27" fmla="*/ 0 w 6512560"/>
              <a:gd name="connsiteY3-28" fmla="*/ 622141 h 622141"/>
              <a:gd name="connsiteX4-29" fmla="*/ 0 w 6512560"/>
              <a:gd name="connsiteY4-30" fmla="*/ 0 h 622141"/>
              <a:gd name="connsiteX0-31" fmla="*/ 0 w 6312856"/>
              <a:gd name="connsiteY0-32" fmla="*/ 0 h 622141"/>
              <a:gd name="connsiteX1-33" fmla="*/ 6037294 w 6312856"/>
              <a:gd name="connsiteY1-34" fmla="*/ 0 h 622141"/>
              <a:gd name="connsiteX2-35" fmla="*/ 6037294 w 6312856"/>
              <a:gd name="connsiteY2-36" fmla="*/ 622141 h 622141"/>
              <a:gd name="connsiteX3-37" fmla="*/ 0 w 6312856"/>
              <a:gd name="connsiteY3-38" fmla="*/ 622141 h 622141"/>
              <a:gd name="connsiteX4-39" fmla="*/ 0 w 6312856"/>
              <a:gd name="connsiteY4-40" fmla="*/ 0 h 622141"/>
              <a:gd name="connsiteX0-41" fmla="*/ 0 w 6037294"/>
              <a:gd name="connsiteY0-42" fmla="*/ 0 h 622141"/>
              <a:gd name="connsiteX1-43" fmla="*/ 6037294 w 6037294"/>
              <a:gd name="connsiteY1-44" fmla="*/ 0 h 622141"/>
              <a:gd name="connsiteX2-45" fmla="*/ 6037294 w 6037294"/>
              <a:gd name="connsiteY2-46" fmla="*/ 622141 h 622141"/>
              <a:gd name="connsiteX3-47" fmla="*/ 0 w 6037294"/>
              <a:gd name="connsiteY3-48" fmla="*/ 622141 h 622141"/>
              <a:gd name="connsiteX4-49" fmla="*/ 0 w 6037294"/>
              <a:gd name="connsiteY4-50" fmla="*/ 0 h 622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516668" y="2124553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  <a:endParaRPr lang="en-US" sz="4100" i="1" dirty="0">
              <a:ln>
                <a:solidFill>
                  <a:srgbClr val="7B56A3"/>
                </a:solidFill>
              </a:ln>
              <a:solidFill>
                <a:srgbClr val="7B56A3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  <a:endParaRPr lang="en-US" sz="4100" i="1" dirty="0">
              <a:ln>
                <a:solidFill>
                  <a:srgbClr val="7B56A3"/>
                </a:solidFill>
              </a:ln>
              <a:solidFill>
                <a:srgbClr val="7B56A3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</a:t>
            </a:r>
            <a:r>
              <a:rPr lang="en-US" sz="4100" i="1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698" y="4133941"/>
            <a:ext cx="694114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Drivers of Change </a:t>
            </a:r>
            <a:r>
              <a:rPr lang="en-US" sz="2800" b="1" dirty="0" smtClean="0">
                <a:solidFill>
                  <a:srgbClr val="FF0000"/>
                </a:solidFill>
              </a:rPr>
              <a:t>Template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" altLang="en-US" dirty="0" smtClean="0">
                <a:solidFill>
                  <a:srgbClr val="FF0000"/>
                </a:solidFill>
              </a:rPr>
              <a:t>Zimbabwe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" altLang="en-US" dirty="0">
                <a:solidFill>
                  <a:srgbClr val="FF0000"/>
                </a:solidFill>
              </a:rPr>
              <a:t>Gweru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" altLang="en-US" dirty="0">
                <a:solidFill>
                  <a:srgbClr val="FF0000"/>
                </a:solidFill>
              </a:rPr>
              <a:t>20 February 2025,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" altLang="en-US" dirty="0">
                <a:solidFill>
                  <a:srgbClr val="FF0000"/>
                </a:solidFill>
              </a:rPr>
              <a:t>Tendai Ncube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</a:t>
            </a:r>
            <a:r>
              <a:rPr lang="en-US" sz="21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US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59473" y="535343"/>
            <a:ext cx="1379855" cy="879583"/>
            <a:chOff x="2396808" y="5365982"/>
            <a:chExt cx="1379855" cy="879583"/>
          </a:xfrm>
        </p:grpSpPr>
        <p:sp>
          <p:nvSpPr>
            <p:cNvPr id="7" name="Rectangle 6"/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48" y="5473932"/>
              <a:ext cx="1224915" cy="6521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>
            <a:fillRect/>
          </a:stretch>
        </p:blipFill>
        <p:spPr>
          <a:xfrm>
            <a:off x="2998697" y="299993"/>
            <a:ext cx="1877160" cy="1528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8" y="1279788"/>
            <a:ext cx="1937953" cy="90726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93763" y="457200"/>
            <a:ext cx="1876044" cy="12969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Contribution to gender equality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40335">
              <a:lnSpc>
                <a:spcPct val="100000"/>
              </a:lnSpc>
              <a:spcBef>
                <a:spcPts val="235"/>
              </a:spcBef>
              <a:tabLst>
                <a:tab pos="433705" algn="l"/>
                <a:tab pos="43434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Gender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equality in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working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men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women on</a:t>
            </a:r>
            <a:r>
              <a:rPr sz="1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 same by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teaching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everyone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respect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,dignity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without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stereotyping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or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bias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513715">
              <a:lnSpc>
                <a:spcPct val="100000"/>
              </a:lnSpc>
              <a:spcBef>
                <a:spcPts val="435"/>
              </a:spcBef>
              <a:tabLst>
                <a:tab pos="433705" algn="l"/>
                <a:tab pos="43434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Educate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herself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others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about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gender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equality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35"/>
              </a:spcBef>
              <a:tabLst>
                <a:tab pos="433705" algn="l"/>
                <a:tab pos="43434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Advocate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for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equal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opportunities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in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leadership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positions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object 4"/>
          <p:cNvGrpSpPr/>
          <p:nvPr/>
        </p:nvGrpSpPr>
        <p:grpSpPr>
          <a:xfrm>
            <a:off x="4643437" y="1254061"/>
            <a:ext cx="4048125" cy="4855845"/>
            <a:chOff x="4643437" y="1254061"/>
            <a:chExt cx="4048125" cy="4855845"/>
          </a:xfrm>
        </p:grpSpPr>
        <p:sp>
          <p:nvSpPr>
            <p:cNvPr id="5" name="object 5"/>
            <p:cNvSpPr/>
            <p:nvPr/>
          </p:nvSpPr>
          <p:spPr>
            <a:xfrm>
              <a:off x="4648200" y="1258824"/>
              <a:ext cx="4038600" cy="4846320"/>
            </a:xfrm>
            <a:custGeom>
              <a:avLst/>
              <a:gdLst/>
              <a:ahLst/>
              <a:cxnLst/>
              <a:rect l="l" t="t" r="r" b="b"/>
              <a:pathLst>
                <a:path w="4038600" h="4846320">
                  <a:moveTo>
                    <a:pt x="0" y="4846320"/>
                  </a:moveTo>
                  <a:lnTo>
                    <a:pt x="4038600" y="484632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4846320"/>
                  </a:lnTo>
                  <a:close/>
                </a:path>
              </a:pathLst>
            </a:custGeom>
            <a:ln w="9525">
              <a:solidFill>
                <a:srgbClr val="7A55A2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00600" y="2667000"/>
              <a:ext cx="3886200" cy="293217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sz="1800" spc="-65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continue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 advocacy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work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towards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gender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equality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,advocating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against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GBV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as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well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as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influencing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stories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change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from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women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of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diverse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backgrounds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nationalities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holding</a:t>
            </a:r>
            <a:r>
              <a:rPr sz="1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torch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being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beacon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hope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all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women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in African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48200" y="1257300"/>
            <a:ext cx="3962400" cy="43418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7274" y="2"/>
            <a:ext cx="9158548" cy="6857997"/>
            <a:chOff x="-7274" y="2"/>
            <a:chExt cx="9158548" cy="6857997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44566" y="2051291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Who is this leader? 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69108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219835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Rebecca</a:t>
            </a:r>
            <a:r>
              <a:rPr sz="1800" spc="-1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Tendai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Chirenga</a:t>
            </a:r>
            <a:r>
              <a:rPr lang="" sz="1800" spc="-10" dirty="0">
                <a:latin typeface="Calibri" panose="020F0502020204030204"/>
                <a:cs typeface="Calibri" panose="020F0502020204030204"/>
                <a:sym typeface="+mn-ea"/>
              </a:rPr>
              <a:t>,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Gweru</a:t>
            </a:r>
            <a:r>
              <a:rPr sz="1800" spc="-1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,Zimbabwe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Gender</a:t>
            </a:r>
            <a:r>
              <a:rPr sz="1800" spc="-9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Champion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,Community</a:t>
            </a:r>
            <a:r>
              <a:rPr sz="1800" spc="-1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Developer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5080">
              <a:lnSpc>
                <a:spcPct val="100000"/>
              </a:lnSpc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Background</a:t>
            </a:r>
            <a:r>
              <a:rPr sz="1800" spc="-7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upbringing, determination,achievements</a:t>
            </a:r>
            <a:r>
              <a:rPr sz="1800" spc="-9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and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aspirations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ZA" sz="2000" dirty="0"/>
          </a:p>
          <a:p>
            <a:pPr marL="2743200" lvl="6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43437" y="1254061"/>
            <a:ext cx="4048125" cy="4855845"/>
            <a:chOff x="4643437" y="1254061"/>
            <a:chExt cx="4048125" cy="4855845"/>
          </a:xfrm>
        </p:grpSpPr>
        <p:sp>
          <p:nvSpPr>
            <p:cNvPr id="8" name="object 8"/>
            <p:cNvSpPr/>
            <p:nvPr/>
          </p:nvSpPr>
          <p:spPr>
            <a:xfrm>
              <a:off x="4648200" y="1258824"/>
              <a:ext cx="4038600" cy="4846320"/>
            </a:xfrm>
            <a:custGeom>
              <a:avLst/>
              <a:gdLst/>
              <a:ahLst/>
              <a:cxnLst/>
              <a:rect l="l" t="t" r="r" b="b"/>
              <a:pathLst>
                <a:path w="4038600" h="4846320">
                  <a:moveTo>
                    <a:pt x="0" y="4846320"/>
                  </a:moveTo>
                  <a:lnTo>
                    <a:pt x="4038600" y="484632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4846320"/>
                  </a:lnTo>
                  <a:close/>
                </a:path>
              </a:pathLst>
            </a:custGeom>
            <a:ln w="9525">
              <a:solidFill>
                <a:srgbClr val="7A55A2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48200" y="1752600"/>
              <a:ext cx="3962400" cy="435254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What drives you?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desire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change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women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‘s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lives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through addressing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issues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do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with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their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rights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as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well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as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improve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their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standard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living.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90805">
              <a:lnSpc>
                <a:spcPct val="100000"/>
              </a:lnSpc>
              <a:spcBef>
                <a:spcPts val="430"/>
              </a:spcBef>
              <a:tabLst>
                <a:tab pos="355600" algn="l"/>
              </a:tabLst>
            </a:pPr>
            <a:r>
              <a:rPr sz="1800" spc="-65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have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positive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impact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in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lives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of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people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interact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 from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all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walks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life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307340">
              <a:lnSpc>
                <a:spcPct val="100000"/>
              </a:lnSpc>
              <a:spcBef>
                <a:spcPts val="435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My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driving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force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towards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gender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equality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is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driven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by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our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mantra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“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Human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rights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are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Women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rights”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which is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backdrop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my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commitment</a:t>
            </a:r>
            <a:r>
              <a:rPr sz="18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towards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gender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equality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lang="en-US" sz="1800" dirty="0"/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43437" y="1235963"/>
            <a:ext cx="4500562" cy="48739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What do you do?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DETAIL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271780">
              <a:lnSpc>
                <a:spcPct val="100000"/>
              </a:lnSpc>
              <a:spcBef>
                <a:spcPts val="500"/>
              </a:spcBef>
              <a:tabLst>
                <a:tab pos="433705" algn="l"/>
                <a:tab pos="43434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Community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development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programs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that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seek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provide women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the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opportunities to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acquire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knowledge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296545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,values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,attitudes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,commitment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and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skills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needed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improve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their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livelihoods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ensure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sustainable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development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2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95800" y="1254061"/>
            <a:ext cx="4195762" cy="48558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Personal achievements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DETAIL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2559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Widowed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32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with</a:t>
            </a:r>
            <a:r>
              <a:rPr sz="1800" spc="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5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children</a:t>
            </a:r>
            <a:r>
              <a:rPr sz="1800" spc="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look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after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now a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grandmother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of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7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beautiful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children</a:t>
            </a:r>
            <a:r>
              <a:rPr sz="1800" spc="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,High</a:t>
            </a:r>
            <a:r>
              <a:rPr sz="1800" spc="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school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teacher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Lecturer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by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profession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Mentor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,Women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‘s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Rights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Activist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Trainer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of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Trainers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(accredited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by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SPHERE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)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Award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winning</a:t>
            </a:r>
            <a:r>
              <a:rPr sz="1800" spc="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Author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(My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Train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Journey)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,Founder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and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Director of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WICO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Sits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on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several</a:t>
            </a:r>
            <a:endParaRPr sz="18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>
              <a:lnSpc>
                <a:spcPct val="99000"/>
              </a:lnSpc>
              <a:spcBef>
                <a:spcPts val="25"/>
              </a:spcBef>
            </a:pP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boards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as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board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member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nationally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recognized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and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1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internationally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recognized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board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48200" y="2590800"/>
            <a:ext cx="4038600" cy="3514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Change </a:t>
            </a:r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at the individual level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985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Ability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network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,ability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relate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to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other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people’s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stories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,ability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grow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in the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work that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we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do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800" spc="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ability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drive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change within</a:t>
            </a:r>
            <a:r>
              <a:rPr sz="1800" spc="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the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communities that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serve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Information</a:t>
            </a:r>
            <a:r>
              <a:rPr sz="1800" spc="-8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dissemination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,Negotiating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skills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relevant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stakeholders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implement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programs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12065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,advocacy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through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story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telling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and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best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practices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,influencing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change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within communities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through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dialogue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awareness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SRHR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/HIV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35"/>
              </a:spcBef>
              <a:tabLst>
                <a:tab pos="354965" algn="l"/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Local authorities ,line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ministries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508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,parents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guardians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the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learners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themselves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who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have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been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a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part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8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program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buFont typeface="Calibri" panose="020F050202020403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48517" y="1282636"/>
            <a:ext cx="4048125" cy="48558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Achievements  at community level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Established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SRHR</a:t>
            </a:r>
            <a:r>
              <a:rPr sz="1600" spc="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system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at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schools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that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we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worked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with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for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benefit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the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learners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through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training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13–18-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year- olds.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715">
              <a:lnSpc>
                <a:spcPct val="100000"/>
              </a:lnSpc>
              <a:spcBef>
                <a:spcPts val="385"/>
              </a:spcBef>
              <a:tabLst>
                <a:tab pos="355600" algn="l"/>
              </a:tabLst>
            </a:pP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Establishment</a:t>
            </a:r>
            <a:r>
              <a:rPr sz="1600" spc="-6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Youth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friendly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corners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to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improve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access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information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regular provision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sanitary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wear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tabLst>
                <a:tab pos="40132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We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also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launched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‘’Bridging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111125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generational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gap”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campaign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improve communication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between parents/guardians,</a:t>
            </a:r>
            <a:r>
              <a:rPr sz="1600" spc="-7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teachers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learners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creating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stigma</a:t>
            </a:r>
            <a:r>
              <a:rPr sz="1600" spc="-6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free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environment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Peer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peer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training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has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improved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relations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between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learners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436880">
              <a:lnSpc>
                <a:spcPct val="100000"/>
              </a:lnSpc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Schools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now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uphold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new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policy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of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constantly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providing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sanitary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wear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to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learners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reduce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absenteeism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48200" y="1600200"/>
            <a:ext cx="4038600" cy="37414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Achievements  at </a:t>
            </a:r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societal </a:t>
            </a:r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level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6289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change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maker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engaged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with</a:t>
            </a:r>
            <a:r>
              <a:rPr sz="1600" spc="-7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school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authorities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,parents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guardians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to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agree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on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provision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sanitary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wear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269875">
              <a:lnSpc>
                <a:spcPct val="100000"/>
              </a:lnSpc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Parents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7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learners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were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allowed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to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revisit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their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rights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understand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their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impact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on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society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adage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“It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takes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community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raise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child’’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became</a:t>
            </a:r>
            <a:r>
              <a:rPr sz="1600" spc="3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new</a:t>
            </a:r>
            <a:r>
              <a:rPr sz="16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community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law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41783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through</a:t>
            </a:r>
            <a:r>
              <a:rPr sz="1600" spc="-6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sharing</a:t>
            </a:r>
            <a:r>
              <a:rPr sz="1600" spc="-6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best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practices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and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stories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change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133350">
              <a:lnSpc>
                <a:spcPct val="100000"/>
              </a:lnSpc>
              <a:spcBef>
                <a:spcPts val="385"/>
              </a:spcBef>
              <a:tabLst>
                <a:tab pos="354965" algn="l"/>
                <a:tab pos="35560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community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has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been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able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adopt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true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meaning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rights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.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children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who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has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misinterpreted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their</a:t>
            </a:r>
            <a:r>
              <a:rPr sz="16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rights</a:t>
            </a:r>
            <a:r>
              <a:rPr sz="16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were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able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6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apply</a:t>
            </a:r>
            <a:r>
              <a:rPr sz="16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without</a:t>
            </a:r>
            <a:r>
              <a:rPr sz="16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violating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  <a:sym typeface="+mn-ea"/>
              </a:rPr>
              <a:t>their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parents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6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best</a:t>
            </a:r>
            <a:r>
              <a:rPr sz="16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  <a:sym typeface="+mn-ea"/>
              </a:rPr>
              <a:t>practices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43437" y="589216"/>
            <a:ext cx="4048125" cy="4855845"/>
            <a:chOff x="4643437" y="1254061"/>
            <a:chExt cx="4048125" cy="4855845"/>
          </a:xfrm>
        </p:grpSpPr>
        <p:sp>
          <p:nvSpPr>
            <p:cNvPr id="6" name="object 6"/>
            <p:cNvSpPr/>
            <p:nvPr/>
          </p:nvSpPr>
          <p:spPr>
            <a:xfrm>
              <a:off x="4648200" y="1258824"/>
              <a:ext cx="4038600" cy="4846320"/>
            </a:xfrm>
            <a:custGeom>
              <a:avLst/>
              <a:gdLst/>
              <a:ahLst/>
              <a:cxnLst/>
              <a:rect l="l" t="t" r="r" b="b"/>
              <a:pathLst>
                <a:path w="4038600" h="4846320">
                  <a:moveTo>
                    <a:pt x="0" y="4846320"/>
                  </a:moveTo>
                  <a:lnTo>
                    <a:pt x="4038600" y="484632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4846320"/>
                  </a:lnTo>
                  <a:close/>
                </a:path>
              </a:pathLst>
            </a:custGeom>
            <a:ln w="9525">
              <a:solidFill>
                <a:srgbClr val="7A55A2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48200" y="2819400"/>
              <a:ext cx="4038600" cy="328574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-1" fmla="*/ 0 w 6343876"/>
                <a:gd name="connsiteY0-2" fmla="*/ 0 h 622141"/>
                <a:gd name="connsiteX1-3" fmla="*/ 6037294 w 6343876"/>
                <a:gd name="connsiteY1-4" fmla="*/ 0 h 622141"/>
                <a:gd name="connsiteX2-5" fmla="*/ 6037294 w 6343876"/>
                <a:gd name="connsiteY2-6" fmla="*/ 622141 h 622141"/>
                <a:gd name="connsiteX3-7" fmla="*/ 0 w 6343876"/>
                <a:gd name="connsiteY3-8" fmla="*/ 622141 h 622141"/>
                <a:gd name="connsiteX4-9" fmla="*/ 0 w 6343876"/>
                <a:gd name="connsiteY4-10" fmla="*/ 0 h 622141"/>
                <a:gd name="connsiteX0-11" fmla="*/ 0 w 6530881"/>
                <a:gd name="connsiteY0-12" fmla="*/ 0 h 622141"/>
                <a:gd name="connsiteX1-13" fmla="*/ 6037294 w 6530881"/>
                <a:gd name="connsiteY1-14" fmla="*/ 0 h 622141"/>
                <a:gd name="connsiteX2-15" fmla="*/ 6037294 w 6530881"/>
                <a:gd name="connsiteY2-16" fmla="*/ 622141 h 622141"/>
                <a:gd name="connsiteX3-17" fmla="*/ 0 w 6530881"/>
                <a:gd name="connsiteY3-18" fmla="*/ 622141 h 622141"/>
                <a:gd name="connsiteX4-19" fmla="*/ 0 w 6530881"/>
                <a:gd name="connsiteY4-20" fmla="*/ 0 h 622141"/>
                <a:gd name="connsiteX0-21" fmla="*/ 0 w 6512560"/>
                <a:gd name="connsiteY0-22" fmla="*/ 0 h 622141"/>
                <a:gd name="connsiteX1-23" fmla="*/ 6037294 w 6512560"/>
                <a:gd name="connsiteY1-24" fmla="*/ 0 h 622141"/>
                <a:gd name="connsiteX2-25" fmla="*/ 6037294 w 6512560"/>
                <a:gd name="connsiteY2-26" fmla="*/ 622141 h 622141"/>
                <a:gd name="connsiteX3-27" fmla="*/ 0 w 6512560"/>
                <a:gd name="connsiteY3-28" fmla="*/ 622141 h 622141"/>
                <a:gd name="connsiteX4-29" fmla="*/ 0 w 6512560"/>
                <a:gd name="connsiteY4-30" fmla="*/ 0 h 622141"/>
                <a:gd name="connsiteX0-31" fmla="*/ 0 w 6312856"/>
                <a:gd name="connsiteY0-32" fmla="*/ 0 h 622141"/>
                <a:gd name="connsiteX1-33" fmla="*/ 6037294 w 6312856"/>
                <a:gd name="connsiteY1-34" fmla="*/ 0 h 622141"/>
                <a:gd name="connsiteX2-35" fmla="*/ 6037294 w 6312856"/>
                <a:gd name="connsiteY2-36" fmla="*/ 622141 h 622141"/>
                <a:gd name="connsiteX3-37" fmla="*/ 0 w 6312856"/>
                <a:gd name="connsiteY3-38" fmla="*/ 622141 h 622141"/>
                <a:gd name="connsiteX4-39" fmla="*/ 0 w 6312856"/>
                <a:gd name="connsiteY4-40" fmla="*/ 0 h 622141"/>
                <a:gd name="connsiteX0-41" fmla="*/ 0 w 6037294"/>
                <a:gd name="connsiteY0-42" fmla="*/ 0 h 622141"/>
                <a:gd name="connsiteX1-43" fmla="*/ 6037294 w 6037294"/>
                <a:gd name="connsiteY1-44" fmla="*/ 0 h 622141"/>
                <a:gd name="connsiteX2-45" fmla="*/ 6037294 w 6037294"/>
                <a:gd name="connsiteY2-46" fmla="*/ 622141 h 622141"/>
                <a:gd name="connsiteX3-47" fmla="*/ 0 w 6037294"/>
                <a:gd name="connsiteY3-48" fmla="*/ 622141 h 622141"/>
                <a:gd name="connsiteX4-49" fmla="*/ 0 w 6037294"/>
                <a:gd name="connsiteY4-50" fmla="*/ 0 h 622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US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Leadership qualities</a:t>
            </a:r>
            <a:endParaRPr lang="en-US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5"/>
              </a:spcBef>
              <a:tabLst>
                <a:tab pos="433705" algn="l"/>
                <a:tab pos="43434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Ability</a:t>
            </a:r>
            <a:r>
              <a:rPr sz="1800" spc="-7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to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have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shared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vision</a:t>
            </a:r>
            <a:r>
              <a:rPr sz="18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for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the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future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436245">
              <a:lnSpc>
                <a:spcPct val="100000"/>
              </a:lnSpc>
              <a:spcBef>
                <a:spcPts val="385"/>
              </a:spcBef>
              <a:tabLst>
                <a:tab pos="433705" algn="l"/>
                <a:tab pos="43434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Effective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communication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ability</a:t>
            </a:r>
            <a:r>
              <a:rPr sz="1800" spc="-8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to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listen</a:t>
            </a:r>
            <a:r>
              <a:rPr sz="1800" spc="-9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actively</a:t>
            </a:r>
            <a:r>
              <a:rPr sz="1800" spc="-7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even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through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criticism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205105">
              <a:lnSpc>
                <a:spcPct val="100000"/>
              </a:lnSpc>
              <a:spcBef>
                <a:spcPts val="385"/>
              </a:spcBef>
              <a:tabLst>
                <a:tab pos="433705" algn="l"/>
                <a:tab pos="43434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Empathy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–putting</a:t>
            </a:r>
            <a:r>
              <a:rPr sz="1800" spc="-5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herself</a:t>
            </a:r>
            <a:r>
              <a:rPr sz="1800" spc="-1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in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other</a:t>
            </a:r>
            <a:r>
              <a:rPr sz="1800" spc="-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people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‘s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shoes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circumstances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for</a:t>
            </a:r>
            <a:r>
              <a:rPr sz="1800" spc="30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better understanding</a:t>
            </a:r>
            <a:r>
              <a:rPr sz="1800" spc="-6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4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course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of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action</a:t>
            </a:r>
            <a:r>
              <a:rPr sz="1800" spc="-5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to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alleviate</a:t>
            </a:r>
            <a:r>
              <a:rPr sz="1800" spc="-3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negative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conditions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tabLst>
                <a:tab pos="433705" algn="l"/>
                <a:tab pos="43434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Accountability</a:t>
            </a:r>
            <a:r>
              <a:rPr sz="1800" spc="-6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2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taking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responsibility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towards</a:t>
            </a:r>
            <a:r>
              <a:rPr sz="1800" spc="-2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one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‘s</a:t>
            </a:r>
            <a:r>
              <a:rPr sz="1800" spc="-3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actions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  <a:sym typeface="+mn-ea"/>
              </a:rPr>
              <a:t>and</a:t>
            </a:r>
            <a:r>
              <a:rPr sz="1800" spc="-45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  <a:sym typeface="+mn-ea"/>
              </a:rPr>
              <a:t>decisions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ontent Placeholder 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48517" y="2743136"/>
            <a:ext cx="4191000" cy="2171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6" ma:contentTypeDescription="Create a new document." ma:contentTypeScope="" ma:versionID="03bd46427a71bf1aa6d0764568b7d902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57cba43f45801e92a63e5e50236f11ed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44585-4E5C-431B-A750-4525EFEFB7AC}">
  <ds:schemaRefs/>
</ds:datastoreItem>
</file>

<file path=customXml/itemProps2.xml><?xml version="1.0" encoding="utf-8"?>
<ds:datastoreItem xmlns:ds="http://schemas.openxmlformats.org/officeDocument/2006/customXml" ds:itemID="{872EB84B-407E-436A-AA0E-69A0C3BD71AB}">
  <ds:schemaRefs/>
</ds:datastoreItem>
</file>

<file path=customXml/itemProps3.xml><?xml version="1.0" encoding="utf-8"?>
<ds:datastoreItem xmlns:ds="http://schemas.openxmlformats.org/officeDocument/2006/customXml" ds:itemID="{A8316272-B14B-4FAE-AC70-6D3A4C63D4D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4584</Words>
  <Application>WPS Presentation</Application>
  <PresentationFormat>On-screen Show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Century Gothic</vt:lpstr>
      <vt:lpstr>Calibri</vt:lpstr>
      <vt:lpstr>Microsoft YaHei</vt:lpstr>
      <vt:lpstr>Arial Unicode MS</vt:lpstr>
      <vt:lpstr>Calibri</vt:lpstr>
      <vt:lpstr>Office Theme</vt:lpstr>
      <vt:lpstr>PowerPoint 演示文稿</vt:lpstr>
      <vt:lpstr>Who is this leader? </vt:lpstr>
      <vt:lpstr>What drives you?</vt:lpstr>
      <vt:lpstr>What do you do?</vt:lpstr>
      <vt:lpstr>Personal achievements</vt:lpstr>
      <vt:lpstr>Change at the individual level</vt:lpstr>
      <vt:lpstr>Achievements  at community level</vt:lpstr>
      <vt:lpstr>Achievements  at societal level</vt:lpstr>
      <vt:lpstr>Leadership qualities</vt:lpstr>
      <vt:lpstr>Contribution to gender equality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Grace Moyo</cp:lastModifiedBy>
  <cp:revision>105</cp:revision>
  <dcterms:created xsi:type="dcterms:W3CDTF">2014-03-06T12:27:00Z</dcterms:created>
  <dcterms:modified xsi:type="dcterms:W3CDTF">2025-02-21T18:03:53Z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  <property fmtid="{D5CDD505-2E9C-101B-9397-08002B2CF9AE}" pid="4" name="ICV">
    <vt:lpwstr>7B5CED5415194E95BBDBFE5882599564_13</vt:lpwstr>
  </property>
  <property fmtid="{D5CDD505-2E9C-101B-9397-08002B2CF9AE}" pid="5" name="KSOProductBuildVer">
    <vt:lpwstr>1033-12.2.0.19805</vt:lpwstr>
  </property>
</Properties>
</file>