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84" r:id="rId5"/>
    <p:sldId id="262" r:id="rId6"/>
    <p:sldId id="277" r:id="rId7"/>
    <p:sldId id="269" r:id="rId8"/>
    <p:sldId id="289" r:id="rId9"/>
    <p:sldId id="280" r:id="rId10"/>
    <p:sldId id="267" r:id="rId11"/>
    <p:sldId id="288" r:id="rId12"/>
    <p:sldId id="290" r:id="rId13"/>
    <p:sldId id="282" r:id="rId14"/>
    <p:sldId id="287" r:id="rId15"/>
    <p:sldId id="286" r:id="rId16"/>
    <p:sldId id="29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1"/>
    <a:srgbClr val="6F2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showGuides="1">
      <p:cViewPr varScale="1">
        <p:scale>
          <a:sx n="62" d="100"/>
          <a:sy n="62" d="100"/>
        </p:scale>
        <p:origin x="772"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B0B211-2C15-4290-B5B0-1F1184AFFFC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026F246-3F9B-4A68-B0BD-BDEE67D8D12D}">
      <dgm:prSet custT="1"/>
      <dgm:spPr/>
      <dgm:t>
        <a:bodyPr/>
        <a:lstStyle/>
        <a:p>
          <a:pPr algn="ctr"/>
          <a:r>
            <a:rPr lang="en-GB" sz="2400" b="1" i="0" dirty="0"/>
            <a:t>SNAPSHOT 202</a:t>
          </a:r>
          <a:r>
            <a:rPr lang="en-GB" sz="2400" b="1" dirty="0"/>
            <a:t>3</a:t>
          </a:r>
          <a:r>
            <a:rPr lang="en-GB" sz="2400" b="1" i="0" dirty="0"/>
            <a:t>-2024 </a:t>
          </a:r>
          <a:endParaRPr lang="en-US" sz="2400" dirty="0"/>
        </a:p>
      </dgm:t>
    </dgm:pt>
    <dgm:pt modelId="{34D3BDD3-DE7D-4526-892E-CEE4A6DD2075}" type="parTrans" cxnId="{5F1343CC-838D-46B7-8ADD-A28183AD268C}">
      <dgm:prSet/>
      <dgm:spPr/>
      <dgm:t>
        <a:bodyPr/>
        <a:lstStyle/>
        <a:p>
          <a:endParaRPr lang="en-US"/>
        </a:p>
      </dgm:t>
    </dgm:pt>
    <dgm:pt modelId="{1F91C4B8-B374-4B1D-BEE2-4DE3FA2CBEC2}" type="sibTrans" cxnId="{5F1343CC-838D-46B7-8ADD-A28183AD268C}">
      <dgm:prSet/>
      <dgm:spPr/>
      <dgm:t>
        <a:bodyPr/>
        <a:lstStyle/>
        <a:p>
          <a:endParaRPr lang="en-US"/>
        </a:p>
      </dgm:t>
    </dgm:pt>
    <dgm:pt modelId="{3CE6A02D-AE7E-4600-85B7-6A9F8859502F}">
      <dgm:prSet/>
      <dgm:spPr/>
      <dgm:t>
        <a:bodyPr/>
        <a:lstStyle/>
        <a:p>
          <a:r>
            <a:rPr lang="en-GB" b="0" i="0" dirty="0"/>
            <a:t>8 different faith traditions – sharing, listening, learning – courageous conversations</a:t>
          </a:r>
          <a:endParaRPr lang="en-US" dirty="0"/>
        </a:p>
      </dgm:t>
    </dgm:pt>
    <dgm:pt modelId="{021F809F-FF5B-4805-AA6C-6EA698168D11}" type="parTrans" cxnId="{264F123E-1CCC-40FE-B46F-B1CC52FD8B72}">
      <dgm:prSet/>
      <dgm:spPr/>
      <dgm:t>
        <a:bodyPr/>
        <a:lstStyle/>
        <a:p>
          <a:endParaRPr lang="en-US"/>
        </a:p>
      </dgm:t>
    </dgm:pt>
    <dgm:pt modelId="{36A79F48-895F-4521-8CF6-B4EA1505834F}" type="sibTrans" cxnId="{264F123E-1CCC-40FE-B46F-B1CC52FD8B72}">
      <dgm:prSet/>
      <dgm:spPr/>
      <dgm:t>
        <a:bodyPr/>
        <a:lstStyle/>
        <a:p>
          <a:endParaRPr lang="en-US"/>
        </a:p>
      </dgm:t>
    </dgm:pt>
    <dgm:pt modelId="{EB2DABF3-AB09-4170-B68B-4550F89E41B3}">
      <dgm:prSet/>
      <dgm:spPr/>
      <dgm:t>
        <a:bodyPr/>
        <a:lstStyle/>
        <a:p>
          <a:r>
            <a:rPr lang="en-GB" b="0" i="0"/>
            <a:t>1000+ people of faith have engaged to date</a:t>
          </a:r>
          <a:endParaRPr lang="en-US"/>
        </a:p>
      </dgm:t>
    </dgm:pt>
    <dgm:pt modelId="{F9A6E7FF-FB33-4CE7-B43E-31E8650B27D9}" type="parTrans" cxnId="{C31DCC88-5A72-4F28-86B5-9D1473CAD642}">
      <dgm:prSet/>
      <dgm:spPr/>
      <dgm:t>
        <a:bodyPr/>
        <a:lstStyle/>
        <a:p>
          <a:endParaRPr lang="en-US"/>
        </a:p>
      </dgm:t>
    </dgm:pt>
    <dgm:pt modelId="{1C6FCBE6-3D27-410E-8E4A-590FABF0E6FF}" type="sibTrans" cxnId="{C31DCC88-5A72-4F28-86B5-9D1473CAD642}">
      <dgm:prSet/>
      <dgm:spPr/>
      <dgm:t>
        <a:bodyPr/>
        <a:lstStyle/>
        <a:p>
          <a:endParaRPr lang="en-US"/>
        </a:p>
      </dgm:t>
    </dgm:pt>
    <dgm:pt modelId="{614F1A06-A135-42FA-8FD6-7BA992567CEF}">
      <dgm:prSet/>
      <dgm:spPr/>
      <dgm:t>
        <a:bodyPr/>
        <a:lstStyle/>
        <a:p>
          <a:r>
            <a:rPr lang="en-GB" b="0" i="0" dirty="0"/>
            <a:t>2 in-person consultations to learn about each other’s faiths </a:t>
          </a:r>
          <a:r>
            <a:rPr lang="en-GB" b="0" i="0" dirty="0" err="1"/>
            <a:t>wrt</a:t>
          </a:r>
          <a:r>
            <a:rPr lang="en-GB" b="0" i="0" dirty="0"/>
            <a:t> gender and GBV</a:t>
          </a:r>
          <a:endParaRPr lang="en-US" dirty="0"/>
        </a:p>
      </dgm:t>
    </dgm:pt>
    <dgm:pt modelId="{1B909EC8-C1E1-459C-A9C1-32FAD6D4133A}" type="parTrans" cxnId="{906FEE29-0598-41D1-83AF-3AB639229360}">
      <dgm:prSet/>
      <dgm:spPr/>
      <dgm:t>
        <a:bodyPr/>
        <a:lstStyle/>
        <a:p>
          <a:endParaRPr lang="en-US"/>
        </a:p>
      </dgm:t>
    </dgm:pt>
    <dgm:pt modelId="{61246AEA-0449-4567-B08D-B7D2EEC5F509}" type="sibTrans" cxnId="{906FEE29-0598-41D1-83AF-3AB639229360}">
      <dgm:prSet/>
      <dgm:spPr/>
      <dgm:t>
        <a:bodyPr/>
        <a:lstStyle/>
        <a:p>
          <a:endParaRPr lang="en-US"/>
        </a:p>
      </dgm:t>
    </dgm:pt>
    <dgm:pt modelId="{5E996639-7D53-4180-BFAA-A298B54755EC}">
      <dgm:prSet/>
      <dgm:spPr/>
      <dgm:t>
        <a:bodyPr/>
        <a:lstStyle/>
        <a:p>
          <a:r>
            <a:rPr lang="en-GB" b="0" i="0"/>
            <a:t>2 faith sector </a:t>
          </a:r>
          <a:r>
            <a:rPr lang="en-GB" b="1" i="0"/>
            <a:t>Summits</a:t>
          </a:r>
          <a:r>
            <a:rPr lang="en-GB" b="0" i="0"/>
            <a:t> – attendance over 300 in total in-person and online</a:t>
          </a:r>
          <a:endParaRPr lang="en-US"/>
        </a:p>
      </dgm:t>
    </dgm:pt>
    <dgm:pt modelId="{48115A5B-0C60-4953-B111-79A4B6D9A4C5}" type="parTrans" cxnId="{8FD9ECF6-6CD3-4520-8179-47E57FD7EAE2}">
      <dgm:prSet/>
      <dgm:spPr/>
      <dgm:t>
        <a:bodyPr/>
        <a:lstStyle/>
        <a:p>
          <a:endParaRPr lang="en-US"/>
        </a:p>
      </dgm:t>
    </dgm:pt>
    <dgm:pt modelId="{1DC69438-D416-4113-9726-7D84FA1E44BF}" type="sibTrans" cxnId="{8FD9ECF6-6CD3-4520-8179-47E57FD7EAE2}">
      <dgm:prSet/>
      <dgm:spPr/>
      <dgm:t>
        <a:bodyPr/>
        <a:lstStyle/>
        <a:p>
          <a:endParaRPr lang="en-US"/>
        </a:p>
      </dgm:t>
    </dgm:pt>
    <dgm:pt modelId="{318760A0-31BD-4CA1-BF28-A44009D1C6E7}">
      <dgm:prSet/>
      <dgm:spPr/>
      <dgm:t>
        <a:bodyPr/>
        <a:lstStyle/>
        <a:p>
          <a:r>
            <a:rPr lang="en-GB" b="0" i="0"/>
            <a:t>Monthly online</a:t>
          </a:r>
          <a:r>
            <a:rPr lang="en-GB" b="1" i="0"/>
            <a:t> Interfaith Forums</a:t>
          </a:r>
          <a:r>
            <a:rPr lang="en-GB" b="0" i="0"/>
            <a:t> of the Faith Action Collective to End GBV</a:t>
          </a:r>
          <a:endParaRPr lang="en-US"/>
        </a:p>
      </dgm:t>
    </dgm:pt>
    <dgm:pt modelId="{D6506C59-2A1A-48CC-A7C2-FBD957B8AFC2}" type="parTrans" cxnId="{B84793E8-35F1-4E56-9833-4EFC2B08CBD1}">
      <dgm:prSet/>
      <dgm:spPr/>
      <dgm:t>
        <a:bodyPr/>
        <a:lstStyle/>
        <a:p>
          <a:endParaRPr lang="en-US"/>
        </a:p>
      </dgm:t>
    </dgm:pt>
    <dgm:pt modelId="{74296102-92B5-4588-A404-8B5F4519FE9F}" type="sibTrans" cxnId="{B84793E8-35F1-4E56-9833-4EFC2B08CBD1}">
      <dgm:prSet/>
      <dgm:spPr/>
      <dgm:t>
        <a:bodyPr/>
        <a:lstStyle/>
        <a:p>
          <a:endParaRPr lang="en-US"/>
        </a:p>
      </dgm:t>
    </dgm:pt>
    <dgm:pt modelId="{7ED5A97A-018A-4E69-8A2B-6783E8AE5F3B}">
      <dgm:prSet/>
      <dgm:spPr/>
      <dgm:t>
        <a:bodyPr/>
        <a:lstStyle/>
        <a:p>
          <a:r>
            <a:rPr lang="en-GB" b="0" i="0" dirty="0"/>
            <a:t>8 interfaith </a:t>
          </a:r>
          <a:r>
            <a:rPr lang="en-GB" b="1" i="0" dirty="0"/>
            <a:t>Webinars</a:t>
          </a:r>
          <a:r>
            <a:rPr lang="en-GB" b="0" i="0" dirty="0"/>
            <a:t> (with global partners Side by Side and Bread for the World)</a:t>
          </a:r>
          <a:endParaRPr lang="en-US" dirty="0"/>
        </a:p>
      </dgm:t>
    </dgm:pt>
    <dgm:pt modelId="{373022A7-B35B-4C19-9CF2-9DE4849FCB95}" type="parTrans" cxnId="{98641906-513C-4E0E-A878-31E577F85C42}">
      <dgm:prSet/>
      <dgm:spPr/>
      <dgm:t>
        <a:bodyPr/>
        <a:lstStyle/>
        <a:p>
          <a:endParaRPr lang="en-US"/>
        </a:p>
      </dgm:t>
    </dgm:pt>
    <dgm:pt modelId="{C5F6C335-930E-4551-883F-84470AFBACA1}" type="sibTrans" cxnId="{98641906-513C-4E0E-A878-31E577F85C42}">
      <dgm:prSet/>
      <dgm:spPr/>
      <dgm:t>
        <a:bodyPr/>
        <a:lstStyle/>
        <a:p>
          <a:endParaRPr lang="en-US"/>
        </a:p>
      </dgm:t>
    </dgm:pt>
    <dgm:pt modelId="{3D416CE7-2EB2-46C1-A06D-8FAF750C3671}">
      <dgm:prSet/>
      <dgm:spPr/>
      <dgm:t>
        <a:bodyPr/>
        <a:lstStyle/>
        <a:p>
          <a:r>
            <a:rPr lang="en-GB" b="0" i="0" dirty="0"/>
            <a:t>1 ground-breaking united</a:t>
          </a:r>
          <a:r>
            <a:rPr lang="en-GB" b="1" i="0" dirty="0"/>
            <a:t> Interfaith GBV Statement of Commitment</a:t>
          </a:r>
          <a:endParaRPr lang="en-US" dirty="0"/>
        </a:p>
      </dgm:t>
    </dgm:pt>
    <dgm:pt modelId="{44812567-EAFE-46DE-8A7B-9EA9FB4D3D8E}" type="parTrans" cxnId="{93E2C742-F3DD-4A78-9C08-1FC59817D229}">
      <dgm:prSet/>
      <dgm:spPr/>
      <dgm:t>
        <a:bodyPr/>
        <a:lstStyle/>
        <a:p>
          <a:endParaRPr lang="en-US"/>
        </a:p>
      </dgm:t>
    </dgm:pt>
    <dgm:pt modelId="{BD2E6955-F7DC-4A80-9407-B18675F0C4AB}" type="sibTrans" cxnId="{93E2C742-F3DD-4A78-9C08-1FC59817D229}">
      <dgm:prSet/>
      <dgm:spPr/>
      <dgm:t>
        <a:bodyPr/>
        <a:lstStyle/>
        <a:p>
          <a:endParaRPr lang="en-US"/>
        </a:p>
      </dgm:t>
    </dgm:pt>
    <dgm:pt modelId="{A3E1F6BC-0EDD-40C8-9216-85FD1B1F790F}">
      <dgm:prSet/>
      <dgm:spPr/>
      <dgm:t>
        <a:bodyPr/>
        <a:lstStyle/>
        <a:p>
          <a:r>
            <a:rPr lang="en-GB" b="0" i="0"/>
            <a:t>Over 700 </a:t>
          </a:r>
          <a:r>
            <a:rPr lang="en-GB" b="1" i="0"/>
            <a:t>Signatories</a:t>
          </a:r>
          <a:r>
            <a:rPr lang="en-GB" b="0" i="0"/>
            <a:t> to the Statement</a:t>
          </a:r>
          <a:endParaRPr lang="en-US"/>
        </a:p>
      </dgm:t>
    </dgm:pt>
    <dgm:pt modelId="{FA7B58CE-7B78-4A1C-8D36-D440509C98B6}" type="parTrans" cxnId="{FA12D8D0-DB7D-40C3-9724-A6B14124A021}">
      <dgm:prSet/>
      <dgm:spPr/>
      <dgm:t>
        <a:bodyPr/>
        <a:lstStyle/>
        <a:p>
          <a:endParaRPr lang="en-US"/>
        </a:p>
      </dgm:t>
    </dgm:pt>
    <dgm:pt modelId="{7BF20943-CC7D-4048-A522-6A99BE00B33B}" type="sibTrans" cxnId="{FA12D8D0-DB7D-40C3-9724-A6B14124A021}">
      <dgm:prSet/>
      <dgm:spPr/>
      <dgm:t>
        <a:bodyPr/>
        <a:lstStyle/>
        <a:p>
          <a:endParaRPr lang="en-US"/>
        </a:p>
      </dgm:t>
    </dgm:pt>
    <dgm:pt modelId="{4BA0EF58-3B60-48FC-8469-4E8C798D665F}">
      <dgm:prSet custT="1"/>
      <dgm:spPr/>
      <dgm:t>
        <a:bodyPr/>
        <a:lstStyle/>
        <a:p>
          <a:r>
            <a:rPr lang="en-GB" sz="1800" b="0" i="0" dirty="0"/>
            <a:t>1 formal </a:t>
          </a:r>
          <a:r>
            <a:rPr lang="en-GB" sz="1800" b="1" i="0" dirty="0"/>
            <a:t>Interfaith GBV Prevention and Mitigation Plan</a:t>
          </a:r>
          <a:r>
            <a:rPr lang="en-GB" sz="1800" b="0" i="0" dirty="0"/>
            <a:t> (2024-2030)</a:t>
          </a:r>
          <a:endParaRPr lang="en-US" sz="1800" dirty="0"/>
        </a:p>
      </dgm:t>
    </dgm:pt>
    <dgm:pt modelId="{55B2B423-E27F-4942-8EB6-69429F9911B2}" type="parTrans" cxnId="{B312EE5D-3442-48B3-AC75-54D8CC05D7AD}">
      <dgm:prSet/>
      <dgm:spPr/>
      <dgm:t>
        <a:bodyPr/>
        <a:lstStyle/>
        <a:p>
          <a:endParaRPr lang="en-US"/>
        </a:p>
      </dgm:t>
    </dgm:pt>
    <dgm:pt modelId="{7CB8E4AC-C0AF-4200-A6E5-B57B643D6CB5}" type="sibTrans" cxnId="{B312EE5D-3442-48B3-AC75-54D8CC05D7AD}">
      <dgm:prSet/>
      <dgm:spPr/>
      <dgm:t>
        <a:bodyPr/>
        <a:lstStyle/>
        <a:p>
          <a:endParaRPr lang="en-US"/>
        </a:p>
      </dgm:t>
    </dgm:pt>
    <dgm:pt modelId="{54FD43E2-FFE4-4B1A-985A-57AEE4C600FB}">
      <dgm:prSet/>
      <dgm:spPr/>
      <dgm:t>
        <a:bodyPr/>
        <a:lstStyle/>
        <a:p>
          <a:r>
            <a:rPr lang="en-GB" b="0" i="0" dirty="0"/>
            <a:t>Detailed systematic </a:t>
          </a:r>
          <a:r>
            <a:rPr lang="en-GB" b="1" i="0" dirty="0"/>
            <a:t>Monitoring, Evaluation and Learning Framework</a:t>
          </a:r>
          <a:r>
            <a:rPr lang="en-GB" b="0" i="0" dirty="0"/>
            <a:t> ready for implementation</a:t>
          </a:r>
        </a:p>
      </dgm:t>
    </dgm:pt>
    <dgm:pt modelId="{0167F7BC-4C11-47CF-B2A6-47FF5074DB18}" type="parTrans" cxnId="{FBB83C5C-0BBA-435E-8CC8-DD39D95E21AC}">
      <dgm:prSet/>
      <dgm:spPr/>
      <dgm:t>
        <a:bodyPr/>
        <a:lstStyle/>
        <a:p>
          <a:endParaRPr lang="en-US"/>
        </a:p>
      </dgm:t>
    </dgm:pt>
    <dgm:pt modelId="{517C6B00-6C18-4B6D-82D5-A0005AC341ED}" type="sibTrans" cxnId="{FBB83C5C-0BBA-435E-8CC8-DD39D95E21AC}">
      <dgm:prSet/>
      <dgm:spPr/>
      <dgm:t>
        <a:bodyPr/>
        <a:lstStyle/>
        <a:p>
          <a:endParaRPr lang="en-US"/>
        </a:p>
      </dgm:t>
    </dgm:pt>
    <dgm:pt modelId="{0B190E7E-7B3D-4F5D-86C8-A9830B528C62}" type="pres">
      <dgm:prSet presAssocID="{EDB0B211-2C15-4290-B5B0-1F1184AFFFC1}" presName="vert0" presStyleCnt="0">
        <dgm:presLayoutVars>
          <dgm:dir/>
          <dgm:animOne val="branch"/>
          <dgm:animLvl val="lvl"/>
        </dgm:presLayoutVars>
      </dgm:prSet>
      <dgm:spPr/>
    </dgm:pt>
    <dgm:pt modelId="{89932507-E01C-4F1D-8846-D69E5166D2CC}" type="pres">
      <dgm:prSet presAssocID="{4026F246-3F9B-4A68-B0BD-BDEE67D8D12D}" presName="thickLine" presStyleLbl="alignNode1" presStyleIdx="0" presStyleCnt="11"/>
      <dgm:spPr/>
    </dgm:pt>
    <dgm:pt modelId="{711DC9A8-5A7F-44EB-9EB5-8C9C2A63E765}" type="pres">
      <dgm:prSet presAssocID="{4026F246-3F9B-4A68-B0BD-BDEE67D8D12D}" presName="horz1" presStyleCnt="0"/>
      <dgm:spPr/>
    </dgm:pt>
    <dgm:pt modelId="{E942FA7B-1633-48EC-A893-0FE0CB693A95}" type="pres">
      <dgm:prSet presAssocID="{4026F246-3F9B-4A68-B0BD-BDEE67D8D12D}" presName="tx1" presStyleLbl="revTx" presStyleIdx="0" presStyleCnt="11"/>
      <dgm:spPr/>
    </dgm:pt>
    <dgm:pt modelId="{01C2400D-2BD2-4076-B700-346F718074F7}" type="pres">
      <dgm:prSet presAssocID="{4026F246-3F9B-4A68-B0BD-BDEE67D8D12D}" presName="vert1" presStyleCnt="0"/>
      <dgm:spPr/>
    </dgm:pt>
    <dgm:pt modelId="{D5455F2F-529E-40AA-A2FC-5856C0DD7944}" type="pres">
      <dgm:prSet presAssocID="{3CE6A02D-AE7E-4600-85B7-6A9F8859502F}" presName="thickLine" presStyleLbl="alignNode1" presStyleIdx="1" presStyleCnt="11"/>
      <dgm:spPr/>
    </dgm:pt>
    <dgm:pt modelId="{EBF2C1E7-EFD3-448C-BD62-3C432B88F2A0}" type="pres">
      <dgm:prSet presAssocID="{3CE6A02D-AE7E-4600-85B7-6A9F8859502F}" presName="horz1" presStyleCnt="0"/>
      <dgm:spPr/>
    </dgm:pt>
    <dgm:pt modelId="{0976AB9A-1905-4631-A463-ADD195737740}" type="pres">
      <dgm:prSet presAssocID="{3CE6A02D-AE7E-4600-85B7-6A9F8859502F}" presName="tx1" presStyleLbl="revTx" presStyleIdx="1" presStyleCnt="11"/>
      <dgm:spPr/>
    </dgm:pt>
    <dgm:pt modelId="{BE91A586-1CB8-47D2-9796-839DC31443E0}" type="pres">
      <dgm:prSet presAssocID="{3CE6A02D-AE7E-4600-85B7-6A9F8859502F}" presName="vert1" presStyleCnt="0"/>
      <dgm:spPr/>
    </dgm:pt>
    <dgm:pt modelId="{E204DF9E-CDA6-4130-B747-61F7769816CD}" type="pres">
      <dgm:prSet presAssocID="{EB2DABF3-AB09-4170-B68B-4550F89E41B3}" presName="thickLine" presStyleLbl="alignNode1" presStyleIdx="2" presStyleCnt="11"/>
      <dgm:spPr/>
    </dgm:pt>
    <dgm:pt modelId="{42A4180B-70CE-48B2-A5A2-A9183056486C}" type="pres">
      <dgm:prSet presAssocID="{EB2DABF3-AB09-4170-B68B-4550F89E41B3}" presName="horz1" presStyleCnt="0"/>
      <dgm:spPr/>
    </dgm:pt>
    <dgm:pt modelId="{689B91F9-2EA2-476A-AB5A-BEB3718AC634}" type="pres">
      <dgm:prSet presAssocID="{EB2DABF3-AB09-4170-B68B-4550F89E41B3}" presName="tx1" presStyleLbl="revTx" presStyleIdx="2" presStyleCnt="11"/>
      <dgm:spPr/>
    </dgm:pt>
    <dgm:pt modelId="{94B4315C-86C4-46AC-968E-A9A6CD35B3B2}" type="pres">
      <dgm:prSet presAssocID="{EB2DABF3-AB09-4170-B68B-4550F89E41B3}" presName="vert1" presStyleCnt="0"/>
      <dgm:spPr/>
    </dgm:pt>
    <dgm:pt modelId="{982AB705-6071-44CA-88D6-3E5EE22D083B}" type="pres">
      <dgm:prSet presAssocID="{614F1A06-A135-42FA-8FD6-7BA992567CEF}" presName="thickLine" presStyleLbl="alignNode1" presStyleIdx="3" presStyleCnt="11"/>
      <dgm:spPr/>
    </dgm:pt>
    <dgm:pt modelId="{9DDBF580-3D26-4E41-9DE0-1DCB6EF8C009}" type="pres">
      <dgm:prSet presAssocID="{614F1A06-A135-42FA-8FD6-7BA992567CEF}" presName="horz1" presStyleCnt="0"/>
      <dgm:spPr/>
    </dgm:pt>
    <dgm:pt modelId="{6A2E0735-E2F9-45F8-885D-700A269A9BA4}" type="pres">
      <dgm:prSet presAssocID="{614F1A06-A135-42FA-8FD6-7BA992567CEF}" presName="tx1" presStyleLbl="revTx" presStyleIdx="3" presStyleCnt="11"/>
      <dgm:spPr/>
    </dgm:pt>
    <dgm:pt modelId="{C2C3D8BE-C853-4143-9249-3EABE92BF38B}" type="pres">
      <dgm:prSet presAssocID="{614F1A06-A135-42FA-8FD6-7BA992567CEF}" presName="vert1" presStyleCnt="0"/>
      <dgm:spPr/>
    </dgm:pt>
    <dgm:pt modelId="{88660526-1A99-4752-AE24-8BBB7B6058CD}" type="pres">
      <dgm:prSet presAssocID="{5E996639-7D53-4180-BFAA-A298B54755EC}" presName="thickLine" presStyleLbl="alignNode1" presStyleIdx="4" presStyleCnt="11"/>
      <dgm:spPr/>
    </dgm:pt>
    <dgm:pt modelId="{74B582F3-31D9-43A1-8E7F-DED27DC8BD2E}" type="pres">
      <dgm:prSet presAssocID="{5E996639-7D53-4180-BFAA-A298B54755EC}" presName="horz1" presStyleCnt="0"/>
      <dgm:spPr/>
    </dgm:pt>
    <dgm:pt modelId="{C46AC641-C89F-4B1B-BC1D-495B85E82B54}" type="pres">
      <dgm:prSet presAssocID="{5E996639-7D53-4180-BFAA-A298B54755EC}" presName="tx1" presStyleLbl="revTx" presStyleIdx="4" presStyleCnt="11"/>
      <dgm:spPr/>
    </dgm:pt>
    <dgm:pt modelId="{7D630580-23F3-4FCF-9355-C68336E32A93}" type="pres">
      <dgm:prSet presAssocID="{5E996639-7D53-4180-BFAA-A298B54755EC}" presName="vert1" presStyleCnt="0"/>
      <dgm:spPr/>
    </dgm:pt>
    <dgm:pt modelId="{3F352516-D29B-43A5-A5F1-C93CE2F604D3}" type="pres">
      <dgm:prSet presAssocID="{318760A0-31BD-4CA1-BF28-A44009D1C6E7}" presName="thickLine" presStyleLbl="alignNode1" presStyleIdx="5" presStyleCnt="11"/>
      <dgm:spPr/>
    </dgm:pt>
    <dgm:pt modelId="{95C18DD2-BDDF-43AC-A233-975A2BB70E62}" type="pres">
      <dgm:prSet presAssocID="{318760A0-31BD-4CA1-BF28-A44009D1C6E7}" presName="horz1" presStyleCnt="0"/>
      <dgm:spPr/>
    </dgm:pt>
    <dgm:pt modelId="{0EA467A8-DB65-41C4-855C-98D8BE041519}" type="pres">
      <dgm:prSet presAssocID="{318760A0-31BD-4CA1-BF28-A44009D1C6E7}" presName="tx1" presStyleLbl="revTx" presStyleIdx="5" presStyleCnt="11"/>
      <dgm:spPr/>
    </dgm:pt>
    <dgm:pt modelId="{500FD0AA-486A-4DB6-902F-7F819C0D7571}" type="pres">
      <dgm:prSet presAssocID="{318760A0-31BD-4CA1-BF28-A44009D1C6E7}" presName="vert1" presStyleCnt="0"/>
      <dgm:spPr/>
    </dgm:pt>
    <dgm:pt modelId="{092F20F7-2739-476B-9003-ED278ECCD669}" type="pres">
      <dgm:prSet presAssocID="{7ED5A97A-018A-4E69-8A2B-6783E8AE5F3B}" presName="thickLine" presStyleLbl="alignNode1" presStyleIdx="6" presStyleCnt="11"/>
      <dgm:spPr/>
    </dgm:pt>
    <dgm:pt modelId="{4BC72417-EBD6-4249-8930-814EB32F5013}" type="pres">
      <dgm:prSet presAssocID="{7ED5A97A-018A-4E69-8A2B-6783E8AE5F3B}" presName="horz1" presStyleCnt="0"/>
      <dgm:spPr/>
    </dgm:pt>
    <dgm:pt modelId="{93A61507-CDD6-43ED-A5ED-89E3D92AF679}" type="pres">
      <dgm:prSet presAssocID="{7ED5A97A-018A-4E69-8A2B-6783E8AE5F3B}" presName="tx1" presStyleLbl="revTx" presStyleIdx="6" presStyleCnt="11"/>
      <dgm:spPr/>
    </dgm:pt>
    <dgm:pt modelId="{D716E106-079E-45D4-BE9D-CF44EA09D228}" type="pres">
      <dgm:prSet presAssocID="{7ED5A97A-018A-4E69-8A2B-6783E8AE5F3B}" presName="vert1" presStyleCnt="0"/>
      <dgm:spPr/>
    </dgm:pt>
    <dgm:pt modelId="{43C744C4-750D-4FB4-9CE1-CEAD7C596BF1}" type="pres">
      <dgm:prSet presAssocID="{3D416CE7-2EB2-46C1-A06D-8FAF750C3671}" presName="thickLine" presStyleLbl="alignNode1" presStyleIdx="7" presStyleCnt="11"/>
      <dgm:spPr/>
    </dgm:pt>
    <dgm:pt modelId="{D8495934-F7F2-4A34-90C1-9FA7D382DD1D}" type="pres">
      <dgm:prSet presAssocID="{3D416CE7-2EB2-46C1-A06D-8FAF750C3671}" presName="horz1" presStyleCnt="0"/>
      <dgm:spPr/>
    </dgm:pt>
    <dgm:pt modelId="{04A1F01C-EFBA-4627-83EA-3143BEB9B413}" type="pres">
      <dgm:prSet presAssocID="{3D416CE7-2EB2-46C1-A06D-8FAF750C3671}" presName="tx1" presStyleLbl="revTx" presStyleIdx="7" presStyleCnt="11"/>
      <dgm:spPr/>
    </dgm:pt>
    <dgm:pt modelId="{4AC4CF9A-FD03-4D64-B280-3CAC43417F48}" type="pres">
      <dgm:prSet presAssocID="{3D416CE7-2EB2-46C1-A06D-8FAF750C3671}" presName="vert1" presStyleCnt="0"/>
      <dgm:spPr/>
    </dgm:pt>
    <dgm:pt modelId="{8C4BC289-E997-47D8-9795-6BAF2C20B09B}" type="pres">
      <dgm:prSet presAssocID="{A3E1F6BC-0EDD-40C8-9216-85FD1B1F790F}" presName="thickLine" presStyleLbl="alignNode1" presStyleIdx="8" presStyleCnt="11"/>
      <dgm:spPr/>
    </dgm:pt>
    <dgm:pt modelId="{CC760C13-27E5-4B33-95F7-04A8F0B4D3CD}" type="pres">
      <dgm:prSet presAssocID="{A3E1F6BC-0EDD-40C8-9216-85FD1B1F790F}" presName="horz1" presStyleCnt="0"/>
      <dgm:spPr/>
    </dgm:pt>
    <dgm:pt modelId="{04BCBD1B-5EA2-49BC-8CAD-6C46F12F43FE}" type="pres">
      <dgm:prSet presAssocID="{A3E1F6BC-0EDD-40C8-9216-85FD1B1F790F}" presName="tx1" presStyleLbl="revTx" presStyleIdx="8" presStyleCnt="11"/>
      <dgm:spPr/>
    </dgm:pt>
    <dgm:pt modelId="{466081BC-0FA4-4BA6-956E-9CDC34C96D06}" type="pres">
      <dgm:prSet presAssocID="{A3E1F6BC-0EDD-40C8-9216-85FD1B1F790F}" presName="vert1" presStyleCnt="0"/>
      <dgm:spPr/>
    </dgm:pt>
    <dgm:pt modelId="{7BB82702-D6F6-4B22-BEEF-31334430325A}" type="pres">
      <dgm:prSet presAssocID="{4BA0EF58-3B60-48FC-8469-4E8C798D665F}" presName="thickLine" presStyleLbl="alignNode1" presStyleIdx="9" presStyleCnt="11"/>
      <dgm:spPr/>
    </dgm:pt>
    <dgm:pt modelId="{08DC2BCD-3E40-4A11-B7B3-2CA01F798870}" type="pres">
      <dgm:prSet presAssocID="{4BA0EF58-3B60-48FC-8469-4E8C798D665F}" presName="horz1" presStyleCnt="0"/>
      <dgm:spPr/>
    </dgm:pt>
    <dgm:pt modelId="{26375456-2079-4625-9459-37D5186F8AF1}" type="pres">
      <dgm:prSet presAssocID="{4BA0EF58-3B60-48FC-8469-4E8C798D665F}" presName="tx1" presStyleLbl="revTx" presStyleIdx="9" presStyleCnt="11"/>
      <dgm:spPr/>
    </dgm:pt>
    <dgm:pt modelId="{73C064CD-061D-41F3-96B4-506BD29932C8}" type="pres">
      <dgm:prSet presAssocID="{4BA0EF58-3B60-48FC-8469-4E8C798D665F}" presName="vert1" presStyleCnt="0"/>
      <dgm:spPr/>
    </dgm:pt>
    <dgm:pt modelId="{270229A5-DB02-4796-9C4D-31DCD3D2F38F}" type="pres">
      <dgm:prSet presAssocID="{54FD43E2-FFE4-4B1A-985A-57AEE4C600FB}" presName="thickLine" presStyleLbl="alignNode1" presStyleIdx="10" presStyleCnt="11"/>
      <dgm:spPr/>
    </dgm:pt>
    <dgm:pt modelId="{D017FF00-4C3A-46A2-9221-8E2B95D63561}" type="pres">
      <dgm:prSet presAssocID="{54FD43E2-FFE4-4B1A-985A-57AEE4C600FB}" presName="horz1" presStyleCnt="0"/>
      <dgm:spPr/>
    </dgm:pt>
    <dgm:pt modelId="{08EDCE08-D2DC-41D0-ACA9-AD4D8867171C}" type="pres">
      <dgm:prSet presAssocID="{54FD43E2-FFE4-4B1A-985A-57AEE4C600FB}" presName="tx1" presStyleLbl="revTx" presStyleIdx="10" presStyleCnt="11" custScaleY="264965"/>
      <dgm:spPr/>
    </dgm:pt>
    <dgm:pt modelId="{A3EBE706-88B6-454E-A6F7-27B40FEEF5CA}" type="pres">
      <dgm:prSet presAssocID="{54FD43E2-FFE4-4B1A-985A-57AEE4C600FB}" presName="vert1" presStyleCnt="0"/>
      <dgm:spPr/>
    </dgm:pt>
  </dgm:ptLst>
  <dgm:cxnLst>
    <dgm:cxn modelId="{98641906-513C-4E0E-A878-31E577F85C42}" srcId="{EDB0B211-2C15-4290-B5B0-1F1184AFFFC1}" destId="{7ED5A97A-018A-4E69-8A2B-6783E8AE5F3B}" srcOrd="6" destOrd="0" parTransId="{373022A7-B35B-4C19-9CF2-9DE4849FCB95}" sibTransId="{C5F6C335-930E-4551-883F-84470AFBACA1}"/>
    <dgm:cxn modelId="{3984A307-44B9-4682-AAC3-75D74E547722}" type="presOf" srcId="{54FD43E2-FFE4-4B1A-985A-57AEE4C600FB}" destId="{08EDCE08-D2DC-41D0-ACA9-AD4D8867171C}" srcOrd="0" destOrd="0" presId="urn:microsoft.com/office/officeart/2008/layout/LinedList"/>
    <dgm:cxn modelId="{6041C00C-66EE-48D3-9F8F-C44C1A0C2BB6}" type="presOf" srcId="{3CE6A02D-AE7E-4600-85B7-6A9F8859502F}" destId="{0976AB9A-1905-4631-A463-ADD195737740}" srcOrd="0" destOrd="0" presId="urn:microsoft.com/office/officeart/2008/layout/LinedList"/>
    <dgm:cxn modelId="{A81ED81A-D2A3-460C-9510-25BA6282BDB6}" type="presOf" srcId="{5E996639-7D53-4180-BFAA-A298B54755EC}" destId="{C46AC641-C89F-4B1B-BC1D-495B85E82B54}" srcOrd="0" destOrd="0" presId="urn:microsoft.com/office/officeart/2008/layout/LinedList"/>
    <dgm:cxn modelId="{3ABA6B26-5A08-4E85-BBE8-A7E21C2562BD}" type="presOf" srcId="{614F1A06-A135-42FA-8FD6-7BA992567CEF}" destId="{6A2E0735-E2F9-45F8-885D-700A269A9BA4}" srcOrd="0" destOrd="0" presId="urn:microsoft.com/office/officeart/2008/layout/LinedList"/>
    <dgm:cxn modelId="{906FEE29-0598-41D1-83AF-3AB639229360}" srcId="{EDB0B211-2C15-4290-B5B0-1F1184AFFFC1}" destId="{614F1A06-A135-42FA-8FD6-7BA992567CEF}" srcOrd="3" destOrd="0" parTransId="{1B909EC8-C1E1-459C-A9C1-32FAD6D4133A}" sibTransId="{61246AEA-0449-4567-B08D-B7D2EEC5F509}"/>
    <dgm:cxn modelId="{1A8DAE3D-4DED-46BA-80ED-D450B8E4878D}" type="presOf" srcId="{7ED5A97A-018A-4E69-8A2B-6783E8AE5F3B}" destId="{93A61507-CDD6-43ED-A5ED-89E3D92AF679}" srcOrd="0" destOrd="0" presId="urn:microsoft.com/office/officeart/2008/layout/LinedList"/>
    <dgm:cxn modelId="{264F123E-1CCC-40FE-B46F-B1CC52FD8B72}" srcId="{EDB0B211-2C15-4290-B5B0-1F1184AFFFC1}" destId="{3CE6A02D-AE7E-4600-85B7-6A9F8859502F}" srcOrd="1" destOrd="0" parTransId="{021F809F-FF5B-4805-AA6C-6EA698168D11}" sibTransId="{36A79F48-895F-4521-8CF6-B4EA1505834F}"/>
    <dgm:cxn modelId="{FBB83C5C-0BBA-435E-8CC8-DD39D95E21AC}" srcId="{EDB0B211-2C15-4290-B5B0-1F1184AFFFC1}" destId="{54FD43E2-FFE4-4B1A-985A-57AEE4C600FB}" srcOrd="10" destOrd="0" parTransId="{0167F7BC-4C11-47CF-B2A6-47FF5074DB18}" sibTransId="{517C6B00-6C18-4B6D-82D5-A0005AC341ED}"/>
    <dgm:cxn modelId="{B312EE5D-3442-48B3-AC75-54D8CC05D7AD}" srcId="{EDB0B211-2C15-4290-B5B0-1F1184AFFFC1}" destId="{4BA0EF58-3B60-48FC-8469-4E8C798D665F}" srcOrd="9" destOrd="0" parTransId="{55B2B423-E27F-4942-8EB6-69429F9911B2}" sibTransId="{7CB8E4AC-C0AF-4200-A6E5-B57B643D6CB5}"/>
    <dgm:cxn modelId="{93E2C742-F3DD-4A78-9C08-1FC59817D229}" srcId="{EDB0B211-2C15-4290-B5B0-1F1184AFFFC1}" destId="{3D416CE7-2EB2-46C1-A06D-8FAF750C3671}" srcOrd="7" destOrd="0" parTransId="{44812567-EAFE-46DE-8A7B-9EA9FB4D3D8E}" sibTransId="{BD2E6955-F7DC-4A80-9407-B18675F0C4AB}"/>
    <dgm:cxn modelId="{0C76C044-1812-4371-8C61-85049A9AEB07}" type="presOf" srcId="{A3E1F6BC-0EDD-40C8-9216-85FD1B1F790F}" destId="{04BCBD1B-5EA2-49BC-8CAD-6C46F12F43FE}" srcOrd="0" destOrd="0" presId="urn:microsoft.com/office/officeart/2008/layout/LinedList"/>
    <dgm:cxn modelId="{302F7045-7BDA-4170-88D0-E536D2A49CC1}" type="presOf" srcId="{318760A0-31BD-4CA1-BF28-A44009D1C6E7}" destId="{0EA467A8-DB65-41C4-855C-98D8BE041519}" srcOrd="0" destOrd="0" presId="urn:microsoft.com/office/officeart/2008/layout/LinedList"/>
    <dgm:cxn modelId="{DFE18A52-193B-408A-9D56-3CADAA24C4BE}" type="presOf" srcId="{4026F246-3F9B-4A68-B0BD-BDEE67D8D12D}" destId="{E942FA7B-1633-48EC-A893-0FE0CB693A95}" srcOrd="0" destOrd="0" presId="urn:microsoft.com/office/officeart/2008/layout/LinedList"/>
    <dgm:cxn modelId="{C31DCC88-5A72-4F28-86B5-9D1473CAD642}" srcId="{EDB0B211-2C15-4290-B5B0-1F1184AFFFC1}" destId="{EB2DABF3-AB09-4170-B68B-4550F89E41B3}" srcOrd="2" destOrd="0" parTransId="{F9A6E7FF-FB33-4CE7-B43E-31E8650B27D9}" sibTransId="{1C6FCBE6-3D27-410E-8E4A-590FABF0E6FF}"/>
    <dgm:cxn modelId="{A22C88A2-958F-432B-AA32-63C2989F8DCF}" type="presOf" srcId="{EDB0B211-2C15-4290-B5B0-1F1184AFFFC1}" destId="{0B190E7E-7B3D-4F5D-86C8-A9830B528C62}" srcOrd="0" destOrd="0" presId="urn:microsoft.com/office/officeart/2008/layout/LinedList"/>
    <dgm:cxn modelId="{5FB708C4-2B45-4090-8365-B61643A0C5A0}" type="presOf" srcId="{EB2DABF3-AB09-4170-B68B-4550F89E41B3}" destId="{689B91F9-2EA2-476A-AB5A-BEB3718AC634}" srcOrd="0" destOrd="0" presId="urn:microsoft.com/office/officeart/2008/layout/LinedList"/>
    <dgm:cxn modelId="{5F1343CC-838D-46B7-8ADD-A28183AD268C}" srcId="{EDB0B211-2C15-4290-B5B0-1F1184AFFFC1}" destId="{4026F246-3F9B-4A68-B0BD-BDEE67D8D12D}" srcOrd="0" destOrd="0" parTransId="{34D3BDD3-DE7D-4526-892E-CEE4A6DD2075}" sibTransId="{1F91C4B8-B374-4B1D-BEE2-4DE3FA2CBEC2}"/>
    <dgm:cxn modelId="{FA12D8D0-DB7D-40C3-9724-A6B14124A021}" srcId="{EDB0B211-2C15-4290-B5B0-1F1184AFFFC1}" destId="{A3E1F6BC-0EDD-40C8-9216-85FD1B1F790F}" srcOrd="8" destOrd="0" parTransId="{FA7B58CE-7B78-4A1C-8D36-D440509C98B6}" sibTransId="{7BF20943-CC7D-4048-A522-6A99BE00B33B}"/>
    <dgm:cxn modelId="{E28960E3-E3BE-4A8A-9730-C13EB32A5678}" type="presOf" srcId="{3D416CE7-2EB2-46C1-A06D-8FAF750C3671}" destId="{04A1F01C-EFBA-4627-83EA-3143BEB9B413}" srcOrd="0" destOrd="0" presId="urn:microsoft.com/office/officeart/2008/layout/LinedList"/>
    <dgm:cxn modelId="{B84793E8-35F1-4E56-9833-4EFC2B08CBD1}" srcId="{EDB0B211-2C15-4290-B5B0-1F1184AFFFC1}" destId="{318760A0-31BD-4CA1-BF28-A44009D1C6E7}" srcOrd="5" destOrd="0" parTransId="{D6506C59-2A1A-48CC-A7C2-FBD957B8AFC2}" sibTransId="{74296102-92B5-4588-A404-8B5F4519FE9F}"/>
    <dgm:cxn modelId="{D55C54E9-7A07-4EED-BD41-E9CECE30DC5F}" type="presOf" srcId="{4BA0EF58-3B60-48FC-8469-4E8C798D665F}" destId="{26375456-2079-4625-9459-37D5186F8AF1}" srcOrd="0" destOrd="0" presId="urn:microsoft.com/office/officeart/2008/layout/LinedList"/>
    <dgm:cxn modelId="{8FD9ECF6-6CD3-4520-8179-47E57FD7EAE2}" srcId="{EDB0B211-2C15-4290-B5B0-1F1184AFFFC1}" destId="{5E996639-7D53-4180-BFAA-A298B54755EC}" srcOrd="4" destOrd="0" parTransId="{48115A5B-0C60-4953-B111-79A4B6D9A4C5}" sibTransId="{1DC69438-D416-4113-9726-7D84FA1E44BF}"/>
    <dgm:cxn modelId="{C040038C-1503-40F1-8C62-E09E6C9137C1}" type="presParOf" srcId="{0B190E7E-7B3D-4F5D-86C8-A9830B528C62}" destId="{89932507-E01C-4F1D-8846-D69E5166D2CC}" srcOrd="0" destOrd="0" presId="urn:microsoft.com/office/officeart/2008/layout/LinedList"/>
    <dgm:cxn modelId="{AFF2EEB0-5662-40AB-BD41-CE3AD45D7F0F}" type="presParOf" srcId="{0B190E7E-7B3D-4F5D-86C8-A9830B528C62}" destId="{711DC9A8-5A7F-44EB-9EB5-8C9C2A63E765}" srcOrd="1" destOrd="0" presId="urn:microsoft.com/office/officeart/2008/layout/LinedList"/>
    <dgm:cxn modelId="{8C1C6A7D-7C0C-4B22-A7A2-5A728367F06A}" type="presParOf" srcId="{711DC9A8-5A7F-44EB-9EB5-8C9C2A63E765}" destId="{E942FA7B-1633-48EC-A893-0FE0CB693A95}" srcOrd="0" destOrd="0" presId="urn:microsoft.com/office/officeart/2008/layout/LinedList"/>
    <dgm:cxn modelId="{93BAF7BA-5C35-459B-8D61-E40F8B29095A}" type="presParOf" srcId="{711DC9A8-5A7F-44EB-9EB5-8C9C2A63E765}" destId="{01C2400D-2BD2-4076-B700-346F718074F7}" srcOrd="1" destOrd="0" presId="urn:microsoft.com/office/officeart/2008/layout/LinedList"/>
    <dgm:cxn modelId="{7F53720F-3D46-45CC-BBF4-E3149A5A00A8}" type="presParOf" srcId="{0B190E7E-7B3D-4F5D-86C8-A9830B528C62}" destId="{D5455F2F-529E-40AA-A2FC-5856C0DD7944}" srcOrd="2" destOrd="0" presId="urn:microsoft.com/office/officeart/2008/layout/LinedList"/>
    <dgm:cxn modelId="{C510AE35-D7DE-47EF-9AA8-42C85A3292EF}" type="presParOf" srcId="{0B190E7E-7B3D-4F5D-86C8-A9830B528C62}" destId="{EBF2C1E7-EFD3-448C-BD62-3C432B88F2A0}" srcOrd="3" destOrd="0" presId="urn:microsoft.com/office/officeart/2008/layout/LinedList"/>
    <dgm:cxn modelId="{88B7A0BB-58F6-48AC-8FAE-89ACD8B1E88C}" type="presParOf" srcId="{EBF2C1E7-EFD3-448C-BD62-3C432B88F2A0}" destId="{0976AB9A-1905-4631-A463-ADD195737740}" srcOrd="0" destOrd="0" presId="urn:microsoft.com/office/officeart/2008/layout/LinedList"/>
    <dgm:cxn modelId="{2AC93BB3-8EA1-4E55-8F86-ED951C2FE41E}" type="presParOf" srcId="{EBF2C1E7-EFD3-448C-BD62-3C432B88F2A0}" destId="{BE91A586-1CB8-47D2-9796-839DC31443E0}" srcOrd="1" destOrd="0" presId="urn:microsoft.com/office/officeart/2008/layout/LinedList"/>
    <dgm:cxn modelId="{E4A3F471-CF9C-469E-ABDF-C63537A27BC5}" type="presParOf" srcId="{0B190E7E-7B3D-4F5D-86C8-A9830B528C62}" destId="{E204DF9E-CDA6-4130-B747-61F7769816CD}" srcOrd="4" destOrd="0" presId="urn:microsoft.com/office/officeart/2008/layout/LinedList"/>
    <dgm:cxn modelId="{9740AD4A-BBD7-4066-95B6-B4AB63EF515E}" type="presParOf" srcId="{0B190E7E-7B3D-4F5D-86C8-A9830B528C62}" destId="{42A4180B-70CE-48B2-A5A2-A9183056486C}" srcOrd="5" destOrd="0" presId="urn:microsoft.com/office/officeart/2008/layout/LinedList"/>
    <dgm:cxn modelId="{0984459F-532E-477A-8E83-0E2C106FD3E6}" type="presParOf" srcId="{42A4180B-70CE-48B2-A5A2-A9183056486C}" destId="{689B91F9-2EA2-476A-AB5A-BEB3718AC634}" srcOrd="0" destOrd="0" presId="urn:microsoft.com/office/officeart/2008/layout/LinedList"/>
    <dgm:cxn modelId="{DCC739FD-03E0-4A59-A49A-05AEC2C1E72F}" type="presParOf" srcId="{42A4180B-70CE-48B2-A5A2-A9183056486C}" destId="{94B4315C-86C4-46AC-968E-A9A6CD35B3B2}" srcOrd="1" destOrd="0" presId="urn:microsoft.com/office/officeart/2008/layout/LinedList"/>
    <dgm:cxn modelId="{7BFB800B-7CF0-486D-AD9B-10BECC0287D3}" type="presParOf" srcId="{0B190E7E-7B3D-4F5D-86C8-A9830B528C62}" destId="{982AB705-6071-44CA-88D6-3E5EE22D083B}" srcOrd="6" destOrd="0" presId="urn:microsoft.com/office/officeart/2008/layout/LinedList"/>
    <dgm:cxn modelId="{2351845B-D2E2-48A1-BD60-1913901F6763}" type="presParOf" srcId="{0B190E7E-7B3D-4F5D-86C8-A9830B528C62}" destId="{9DDBF580-3D26-4E41-9DE0-1DCB6EF8C009}" srcOrd="7" destOrd="0" presId="urn:microsoft.com/office/officeart/2008/layout/LinedList"/>
    <dgm:cxn modelId="{DFD814F0-3104-4C6B-8674-FCE974E1505C}" type="presParOf" srcId="{9DDBF580-3D26-4E41-9DE0-1DCB6EF8C009}" destId="{6A2E0735-E2F9-45F8-885D-700A269A9BA4}" srcOrd="0" destOrd="0" presId="urn:microsoft.com/office/officeart/2008/layout/LinedList"/>
    <dgm:cxn modelId="{5E5DDDFB-CB2B-44DC-9E6E-A33F51E8891E}" type="presParOf" srcId="{9DDBF580-3D26-4E41-9DE0-1DCB6EF8C009}" destId="{C2C3D8BE-C853-4143-9249-3EABE92BF38B}" srcOrd="1" destOrd="0" presId="urn:microsoft.com/office/officeart/2008/layout/LinedList"/>
    <dgm:cxn modelId="{03A8834B-7564-4F57-A494-985F1564347F}" type="presParOf" srcId="{0B190E7E-7B3D-4F5D-86C8-A9830B528C62}" destId="{88660526-1A99-4752-AE24-8BBB7B6058CD}" srcOrd="8" destOrd="0" presId="urn:microsoft.com/office/officeart/2008/layout/LinedList"/>
    <dgm:cxn modelId="{63CC2021-4999-4BBD-AF87-5607B6EAA32A}" type="presParOf" srcId="{0B190E7E-7B3D-4F5D-86C8-A9830B528C62}" destId="{74B582F3-31D9-43A1-8E7F-DED27DC8BD2E}" srcOrd="9" destOrd="0" presId="urn:microsoft.com/office/officeart/2008/layout/LinedList"/>
    <dgm:cxn modelId="{B4B928E5-736E-46BC-B3C1-4E1927CEC382}" type="presParOf" srcId="{74B582F3-31D9-43A1-8E7F-DED27DC8BD2E}" destId="{C46AC641-C89F-4B1B-BC1D-495B85E82B54}" srcOrd="0" destOrd="0" presId="urn:microsoft.com/office/officeart/2008/layout/LinedList"/>
    <dgm:cxn modelId="{CE4B2288-127D-4DF4-9CEE-EC66BCA4DD3D}" type="presParOf" srcId="{74B582F3-31D9-43A1-8E7F-DED27DC8BD2E}" destId="{7D630580-23F3-4FCF-9355-C68336E32A93}" srcOrd="1" destOrd="0" presId="urn:microsoft.com/office/officeart/2008/layout/LinedList"/>
    <dgm:cxn modelId="{D8E8F433-6979-4CBD-A0B0-F3B67C4505A2}" type="presParOf" srcId="{0B190E7E-7B3D-4F5D-86C8-A9830B528C62}" destId="{3F352516-D29B-43A5-A5F1-C93CE2F604D3}" srcOrd="10" destOrd="0" presId="urn:microsoft.com/office/officeart/2008/layout/LinedList"/>
    <dgm:cxn modelId="{EBA177A0-6DF5-4902-AB10-47BD2A5A3B96}" type="presParOf" srcId="{0B190E7E-7B3D-4F5D-86C8-A9830B528C62}" destId="{95C18DD2-BDDF-43AC-A233-975A2BB70E62}" srcOrd="11" destOrd="0" presId="urn:microsoft.com/office/officeart/2008/layout/LinedList"/>
    <dgm:cxn modelId="{1C3D54DF-701E-4A2F-9725-E2DDA33BEE0F}" type="presParOf" srcId="{95C18DD2-BDDF-43AC-A233-975A2BB70E62}" destId="{0EA467A8-DB65-41C4-855C-98D8BE041519}" srcOrd="0" destOrd="0" presId="urn:microsoft.com/office/officeart/2008/layout/LinedList"/>
    <dgm:cxn modelId="{54223878-1EAF-4179-B4CF-BEFC91DC484D}" type="presParOf" srcId="{95C18DD2-BDDF-43AC-A233-975A2BB70E62}" destId="{500FD0AA-486A-4DB6-902F-7F819C0D7571}" srcOrd="1" destOrd="0" presId="urn:microsoft.com/office/officeart/2008/layout/LinedList"/>
    <dgm:cxn modelId="{00B39B42-E23A-4515-9B73-4A8C195AF4F4}" type="presParOf" srcId="{0B190E7E-7B3D-4F5D-86C8-A9830B528C62}" destId="{092F20F7-2739-476B-9003-ED278ECCD669}" srcOrd="12" destOrd="0" presId="urn:microsoft.com/office/officeart/2008/layout/LinedList"/>
    <dgm:cxn modelId="{08F0CC7D-9650-4637-B121-DFDB61C709E0}" type="presParOf" srcId="{0B190E7E-7B3D-4F5D-86C8-A9830B528C62}" destId="{4BC72417-EBD6-4249-8930-814EB32F5013}" srcOrd="13" destOrd="0" presId="urn:microsoft.com/office/officeart/2008/layout/LinedList"/>
    <dgm:cxn modelId="{1431D3C7-7604-437F-ABDE-4F822D2BF968}" type="presParOf" srcId="{4BC72417-EBD6-4249-8930-814EB32F5013}" destId="{93A61507-CDD6-43ED-A5ED-89E3D92AF679}" srcOrd="0" destOrd="0" presId="urn:microsoft.com/office/officeart/2008/layout/LinedList"/>
    <dgm:cxn modelId="{0E989AF0-8F7E-4097-B5DE-5265F9C23A2C}" type="presParOf" srcId="{4BC72417-EBD6-4249-8930-814EB32F5013}" destId="{D716E106-079E-45D4-BE9D-CF44EA09D228}" srcOrd="1" destOrd="0" presId="urn:microsoft.com/office/officeart/2008/layout/LinedList"/>
    <dgm:cxn modelId="{AAD7965C-CBF3-45F5-A963-6DED51572837}" type="presParOf" srcId="{0B190E7E-7B3D-4F5D-86C8-A9830B528C62}" destId="{43C744C4-750D-4FB4-9CE1-CEAD7C596BF1}" srcOrd="14" destOrd="0" presId="urn:microsoft.com/office/officeart/2008/layout/LinedList"/>
    <dgm:cxn modelId="{55C2D67C-953F-4291-9180-9019DC01DC10}" type="presParOf" srcId="{0B190E7E-7B3D-4F5D-86C8-A9830B528C62}" destId="{D8495934-F7F2-4A34-90C1-9FA7D382DD1D}" srcOrd="15" destOrd="0" presId="urn:microsoft.com/office/officeart/2008/layout/LinedList"/>
    <dgm:cxn modelId="{40F2C131-EB9A-409C-8EF6-4E7B028A286A}" type="presParOf" srcId="{D8495934-F7F2-4A34-90C1-9FA7D382DD1D}" destId="{04A1F01C-EFBA-4627-83EA-3143BEB9B413}" srcOrd="0" destOrd="0" presId="urn:microsoft.com/office/officeart/2008/layout/LinedList"/>
    <dgm:cxn modelId="{FF70FC53-BF1E-4856-ADAC-6A79CC1286E3}" type="presParOf" srcId="{D8495934-F7F2-4A34-90C1-9FA7D382DD1D}" destId="{4AC4CF9A-FD03-4D64-B280-3CAC43417F48}" srcOrd="1" destOrd="0" presId="urn:microsoft.com/office/officeart/2008/layout/LinedList"/>
    <dgm:cxn modelId="{183E1003-97AC-4538-9828-C56712F69DDA}" type="presParOf" srcId="{0B190E7E-7B3D-4F5D-86C8-A9830B528C62}" destId="{8C4BC289-E997-47D8-9795-6BAF2C20B09B}" srcOrd="16" destOrd="0" presId="urn:microsoft.com/office/officeart/2008/layout/LinedList"/>
    <dgm:cxn modelId="{8D6E61F9-9952-4148-816B-0F3CB3C0B7EC}" type="presParOf" srcId="{0B190E7E-7B3D-4F5D-86C8-A9830B528C62}" destId="{CC760C13-27E5-4B33-95F7-04A8F0B4D3CD}" srcOrd="17" destOrd="0" presId="urn:microsoft.com/office/officeart/2008/layout/LinedList"/>
    <dgm:cxn modelId="{DBE95058-0AE6-4B13-B14C-8E7F7AC6E19D}" type="presParOf" srcId="{CC760C13-27E5-4B33-95F7-04A8F0B4D3CD}" destId="{04BCBD1B-5EA2-49BC-8CAD-6C46F12F43FE}" srcOrd="0" destOrd="0" presId="urn:microsoft.com/office/officeart/2008/layout/LinedList"/>
    <dgm:cxn modelId="{9E74A706-7E23-495E-85BE-7A9C4236DDA2}" type="presParOf" srcId="{CC760C13-27E5-4B33-95F7-04A8F0B4D3CD}" destId="{466081BC-0FA4-4BA6-956E-9CDC34C96D06}" srcOrd="1" destOrd="0" presId="urn:microsoft.com/office/officeart/2008/layout/LinedList"/>
    <dgm:cxn modelId="{6C02D7AF-9CA8-4D42-8756-2ECC0A358035}" type="presParOf" srcId="{0B190E7E-7B3D-4F5D-86C8-A9830B528C62}" destId="{7BB82702-D6F6-4B22-BEEF-31334430325A}" srcOrd="18" destOrd="0" presId="urn:microsoft.com/office/officeart/2008/layout/LinedList"/>
    <dgm:cxn modelId="{2A0F90C9-ECB1-4689-8ABA-D47580336702}" type="presParOf" srcId="{0B190E7E-7B3D-4F5D-86C8-A9830B528C62}" destId="{08DC2BCD-3E40-4A11-B7B3-2CA01F798870}" srcOrd="19" destOrd="0" presId="urn:microsoft.com/office/officeart/2008/layout/LinedList"/>
    <dgm:cxn modelId="{997FA981-F60E-4DEA-B291-F72FF2D9D03A}" type="presParOf" srcId="{08DC2BCD-3E40-4A11-B7B3-2CA01F798870}" destId="{26375456-2079-4625-9459-37D5186F8AF1}" srcOrd="0" destOrd="0" presId="urn:microsoft.com/office/officeart/2008/layout/LinedList"/>
    <dgm:cxn modelId="{DDB4F346-3E72-4D77-9FBF-59B9ED986F47}" type="presParOf" srcId="{08DC2BCD-3E40-4A11-B7B3-2CA01F798870}" destId="{73C064CD-061D-41F3-96B4-506BD29932C8}" srcOrd="1" destOrd="0" presId="urn:microsoft.com/office/officeart/2008/layout/LinedList"/>
    <dgm:cxn modelId="{68C8422A-592A-49B8-8873-57C5B97F13DF}" type="presParOf" srcId="{0B190E7E-7B3D-4F5D-86C8-A9830B528C62}" destId="{270229A5-DB02-4796-9C4D-31DCD3D2F38F}" srcOrd="20" destOrd="0" presId="urn:microsoft.com/office/officeart/2008/layout/LinedList"/>
    <dgm:cxn modelId="{D5AA6390-FB3E-4B2C-9600-16BD38DD1E45}" type="presParOf" srcId="{0B190E7E-7B3D-4F5D-86C8-A9830B528C62}" destId="{D017FF00-4C3A-46A2-9221-8E2B95D63561}" srcOrd="21" destOrd="0" presId="urn:microsoft.com/office/officeart/2008/layout/LinedList"/>
    <dgm:cxn modelId="{AF1E6EE8-1A95-4151-BFFC-3D4529C39C04}" type="presParOf" srcId="{D017FF00-4C3A-46A2-9221-8E2B95D63561}" destId="{08EDCE08-D2DC-41D0-ACA9-AD4D8867171C}" srcOrd="0" destOrd="0" presId="urn:microsoft.com/office/officeart/2008/layout/LinedList"/>
    <dgm:cxn modelId="{0E7780E0-F740-4B18-BA8E-FE6D35D642BB}" type="presParOf" srcId="{D017FF00-4C3A-46A2-9221-8E2B95D63561}" destId="{A3EBE706-88B6-454E-A6F7-27B40FEEF5C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32507-E01C-4F1D-8846-D69E5166D2CC}">
      <dsp:nvSpPr>
        <dsp:cNvPr id="0" name=""/>
        <dsp:cNvSpPr/>
      </dsp:nvSpPr>
      <dsp:spPr>
        <a:xfrm>
          <a:off x="0" y="2475"/>
          <a:ext cx="74262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42FA7B-1633-48EC-A893-0FE0CB693A95}">
      <dsp:nvSpPr>
        <dsp:cNvPr id="0" name=""/>
        <dsp:cNvSpPr/>
      </dsp:nvSpPr>
      <dsp:spPr>
        <a:xfrm>
          <a:off x="0" y="2475"/>
          <a:ext cx="7426294" cy="41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b="1" i="0" kern="1200" dirty="0"/>
            <a:t>SNAPSHOT 202</a:t>
          </a:r>
          <a:r>
            <a:rPr lang="en-GB" sz="2400" b="1" kern="1200" dirty="0"/>
            <a:t>3</a:t>
          </a:r>
          <a:r>
            <a:rPr lang="en-GB" sz="2400" b="1" i="0" kern="1200" dirty="0"/>
            <a:t>-2024 </a:t>
          </a:r>
          <a:endParaRPr lang="en-US" sz="2400" kern="1200" dirty="0"/>
        </a:p>
      </dsp:txBody>
      <dsp:txXfrm>
        <a:off x="0" y="2475"/>
        <a:ext cx="7426294" cy="417227"/>
      </dsp:txXfrm>
    </dsp:sp>
    <dsp:sp modelId="{D5455F2F-529E-40AA-A2FC-5856C0DD7944}">
      <dsp:nvSpPr>
        <dsp:cNvPr id="0" name=""/>
        <dsp:cNvSpPr/>
      </dsp:nvSpPr>
      <dsp:spPr>
        <a:xfrm>
          <a:off x="0" y="419702"/>
          <a:ext cx="74262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76AB9A-1905-4631-A463-ADD195737740}">
      <dsp:nvSpPr>
        <dsp:cNvPr id="0" name=""/>
        <dsp:cNvSpPr/>
      </dsp:nvSpPr>
      <dsp:spPr>
        <a:xfrm>
          <a:off x="0" y="419702"/>
          <a:ext cx="7426294" cy="41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0" i="0" kern="1200" dirty="0"/>
            <a:t>8 different faith traditions – sharing, listening, learning – courageous conversations</a:t>
          </a:r>
          <a:endParaRPr lang="en-US" sz="1700" kern="1200" dirty="0"/>
        </a:p>
      </dsp:txBody>
      <dsp:txXfrm>
        <a:off x="0" y="419702"/>
        <a:ext cx="7426294" cy="417227"/>
      </dsp:txXfrm>
    </dsp:sp>
    <dsp:sp modelId="{E204DF9E-CDA6-4130-B747-61F7769816CD}">
      <dsp:nvSpPr>
        <dsp:cNvPr id="0" name=""/>
        <dsp:cNvSpPr/>
      </dsp:nvSpPr>
      <dsp:spPr>
        <a:xfrm>
          <a:off x="0" y="836929"/>
          <a:ext cx="74262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9B91F9-2EA2-476A-AB5A-BEB3718AC634}">
      <dsp:nvSpPr>
        <dsp:cNvPr id="0" name=""/>
        <dsp:cNvSpPr/>
      </dsp:nvSpPr>
      <dsp:spPr>
        <a:xfrm>
          <a:off x="0" y="836929"/>
          <a:ext cx="7426294" cy="41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0" i="0" kern="1200"/>
            <a:t>1000+ people of faith have engaged to date</a:t>
          </a:r>
          <a:endParaRPr lang="en-US" sz="1700" kern="1200"/>
        </a:p>
      </dsp:txBody>
      <dsp:txXfrm>
        <a:off x="0" y="836929"/>
        <a:ext cx="7426294" cy="417227"/>
      </dsp:txXfrm>
    </dsp:sp>
    <dsp:sp modelId="{982AB705-6071-44CA-88D6-3E5EE22D083B}">
      <dsp:nvSpPr>
        <dsp:cNvPr id="0" name=""/>
        <dsp:cNvSpPr/>
      </dsp:nvSpPr>
      <dsp:spPr>
        <a:xfrm>
          <a:off x="0" y="1254157"/>
          <a:ext cx="74262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E0735-E2F9-45F8-885D-700A269A9BA4}">
      <dsp:nvSpPr>
        <dsp:cNvPr id="0" name=""/>
        <dsp:cNvSpPr/>
      </dsp:nvSpPr>
      <dsp:spPr>
        <a:xfrm>
          <a:off x="0" y="1254157"/>
          <a:ext cx="7426294" cy="41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0" i="0" kern="1200" dirty="0"/>
            <a:t>2 in-person consultations to learn about each other’s faiths </a:t>
          </a:r>
          <a:r>
            <a:rPr lang="en-GB" sz="1700" b="0" i="0" kern="1200" dirty="0" err="1"/>
            <a:t>wrt</a:t>
          </a:r>
          <a:r>
            <a:rPr lang="en-GB" sz="1700" b="0" i="0" kern="1200" dirty="0"/>
            <a:t> gender and GBV</a:t>
          </a:r>
          <a:endParaRPr lang="en-US" sz="1700" kern="1200" dirty="0"/>
        </a:p>
      </dsp:txBody>
      <dsp:txXfrm>
        <a:off x="0" y="1254157"/>
        <a:ext cx="7426294" cy="417227"/>
      </dsp:txXfrm>
    </dsp:sp>
    <dsp:sp modelId="{88660526-1A99-4752-AE24-8BBB7B6058CD}">
      <dsp:nvSpPr>
        <dsp:cNvPr id="0" name=""/>
        <dsp:cNvSpPr/>
      </dsp:nvSpPr>
      <dsp:spPr>
        <a:xfrm>
          <a:off x="0" y="1671384"/>
          <a:ext cx="74262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6AC641-C89F-4B1B-BC1D-495B85E82B54}">
      <dsp:nvSpPr>
        <dsp:cNvPr id="0" name=""/>
        <dsp:cNvSpPr/>
      </dsp:nvSpPr>
      <dsp:spPr>
        <a:xfrm>
          <a:off x="0" y="1671384"/>
          <a:ext cx="7426294" cy="41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0" i="0" kern="1200"/>
            <a:t>2 faith sector </a:t>
          </a:r>
          <a:r>
            <a:rPr lang="en-GB" sz="1700" b="1" i="0" kern="1200"/>
            <a:t>Summits</a:t>
          </a:r>
          <a:r>
            <a:rPr lang="en-GB" sz="1700" b="0" i="0" kern="1200"/>
            <a:t> – attendance over 300 in total in-person and online</a:t>
          </a:r>
          <a:endParaRPr lang="en-US" sz="1700" kern="1200"/>
        </a:p>
      </dsp:txBody>
      <dsp:txXfrm>
        <a:off x="0" y="1671384"/>
        <a:ext cx="7426294" cy="417227"/>
      </dsp:txXfrm>
    </dsp:sp>
    <dsp:sp modelId="{3F352516-D29B-43A5-A5F1-C93CE2F604D3}">
      <dsp:nvSpPr>
        <dsp:cNvPr id="0" name=""/>
        <dsp:cNvSpPr/>
      </dsp:nvSpPr>
      <dsp:spPr>
        <a:xfrm>
          <a:off x="0" y="2088611"/>
          <a:ext cx="74262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A467A8-DB65-41C4-855C-98D8BE041519}">
      <dsp:nvSpPr>
        <dsp:cNvPr id="0" name=""/>
        <dsp:cNvSpPr/>
      </dsp:nvSpPr>
      <dsp:spPr>
        <a:xfrm>
          <a:off x="0" y="2088611"/>
          <a:ext cx="7426294" cy="41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0" i="0" kern="1200"/>
            <a:t>Monthly online</a:t>
          </a:r>
          <a:r>
            <a:rPr lang="en-GB" sz="1700" b="1" i="0" kern="1200"/>
            <a:t> Interfaith Forums</a:t>
          </a:r>
          <a:r>
            <a:rPr lang="en-GB" sz="1700" b="0" i="0" kern="1200"/>
            <a:t> of the Faith Action Collective to End GBV</a:t>
          </a:r>
          <a:endParaRPr lang="en-US" sz="1700" kern="1200"/>
        </a:p>
      </dsp:txBody>
      <dsp:txXfrm>
        <a:off x="0" y="2088611"/>
        <a:ext cx="7426294" cy="417227"/>
      </dsp:txXfrm>
    </dsp:sp>
    <dsp:sp modelId="{092F20F7-2739-476B-9003-ED278ECCD669}">
      <dsp:nvSpPr>
        <dsp:cNvPr id="0" name=""/>
        <dsp:cNvSpPr/>
      </dsp:nvSpPr>
      <dsp:spPr>
        <a:xfrm>
          <a:off x="0" y="2505839"/>
          <a:ext cx="74262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A61507-CDD6-43ED-A5ED-89E3D92AF679}">
      <dsp:nvSpPr>
        <dsp:cNvPr id="0" name=""/>
        <dsp:cNvSpPr/>
      </dsp:nvSpPr>
      <dsp:spPr>
        <a:xfrm>
          <a:off x="0" y="2505839"/>
          <a:ext cx="7426294" cy="41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0" i="0" kern="1200" dirty="0"/>
            <a:t>8 interfaith </a:t>
          </a:r>
          <a:r>
            <a:rPr lang="en-GB" sz="1700" b="1" i="0" kern="1200" dirty="0"/>
            <a:t>Webinars</a:t>
          </a:r>
          <a:r>
            <a:rPr lang="en-GB" sz="1700" b="0" i="0" kern="1200" dirty="0"/>
            <a:t> (with global partners Side by Side and Bread for the World)</a:t>
          </a:r>
          <a:endParaRPr lang="en-US" sz="1700" kern="1200" dirty="0"/>
        </a:p>
      </dsp:txBody>
      <dsp:txXfrm>
        <a:off x="0" y="2505839"/>
        <a:ext cx="7426294" cy="417227"/>
      </dsp:txXfrm>
    </dsp:sp>
    <dsp:sp modelId="{43C744C4-750D-4FB4-9CE1-CEAD7C596BF1}">
      <dsp:nvSpPr>
        <dsp:cNvPr id="0" name=""/>
        <dsp:cNvSpPr/>
      </dsp:nvSpPr>
      <dsp:spPr>
        <a:xfrm>
          <a:off x="0" y="2923066"/>
          <a:ext cx="74262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F01C-EFBA-4627-83EA-3143BEB9B413}">
      <dsp:nvSpPr>
        <dsp:cNvPr id="0" name=""/>
        <dsp:cNvSpPr/>
      </dsp:nvSpPr>
      <dsp:spPr>
        <a:xfrm>
          <a:off x="0" y="2923066"/>
          <a:ext cx="7426294" cy="41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0" i="0" kern="1200" dirty="0"/>
            <a:t>1 ground-breaking united</a:t>
          </a:r>
          <a:r>
            <a:rPr lang="en-GB" sz="1700" b="1" i="0" kern="1200" dirty="0"/>
            <a:t> Interfaith GBV Statement of Commitment</a:t>
          </a:r>
          <a:endParaRPr lang="en-US" sz="1700" kern="1200" dirty="0"/>
        </a:p>
      </dsp:txBody>
      <dsp:txXfrm>
        <a:off x="0" y="2923066"/>
        <a:ext cx="7426294" cy="417227"/>
      </dsp:txXfrm>
    </dsp:sp>
    <dsp:sp modelId="{8C4BC289-E997-47D8-9795-6BAF2C20B09B}">
      <dsp:nvSpPr>
        <dsp:cNvPr id="0" name=""/>
        <dsp:cNvSpPr/>
      </dsp:nvSpPr>
      <dsp:spPr>
        <a:xfrm>
          <a:off x="0" y="3340293"/>
          <a:ext cx="74262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BCBD1B-5EA2-49BC-8CAD-6C46F12F43FE}">
      <dsp:nvSpPr>
        <dsp:cNvPr id="0" name=""/>
        <dsp:cNvSpPr/>
      </dsp:nvSpPr>
      <dsp:spPr>
        <a:xfrm>
          <a:off x="0" y="3340293"/>
          <a:ext cx="7426294" cy="41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0" i="0" kern="1200"/>
            <a:t>Over 700 </a:t>
          </a:r>
          <a:r>
            <a:rPr lang="en-GB" sz="1700" b="1" i="0" kern="1200"/>
            <a:t>Signatories</a:t>
          </a:r>
          <a:r>
            <a:rPr lang="en-GB" sz="1700" b="0" i="0" kern="1200"/>
            <a:t> to the Statement</a:t>
          </a:r>
          <a:endParaRPr lang="en-US" sz="1700" kern="1200"/>
        </a:p>
      </dsp:txBody>
      <dsp:txXfrm>
        <a:off x="0" y="3340293"/>
        <a:ext cx="7426294" cy="417227"/>
      </dsp:txXfrm>
    </dsp:sp>
    <dsp:sp modelId="{7BB82702-D6F6-4B22-BEEF-31334430325A}">
      <dsp:nvSpPr>
        <dsp:cNvPr id="0" name=""/>
        <dsp:cNvSpPr/>
      </dsp:nvSpPr>
      <dsp:spPr>
        <a:xfrm>
          <a:off x="0" y="3757521"/>
          <a:ext cx="74262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75456-2079-4625-9459-37D5186F8AF1}">
      <dsp:nvSpPr>
        <dsp:cNvPr id="0" name=""/>
        <dsp:cNvSpPr/>
      </dsp:nvSpPr>
      <dsp:spPr>
        <a:xfrm>
          <a:off x="0" y="3757521"/>
          <a:ext cx="7426294" cy="41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dirty="0"/>
            <a:t>1 formal </a:t>
          </a:r>
          <a:r>
            <a:rPr lang="en-GB" sz="1800" b="1" i="0" kern="1200" dirty="0"/>
            <a:t>Interfaith GBV Prevention and Mitigation Plan</a:t>
          </a:r>
          <a:r>
            <a:rPr lang="en-GB" sz="1800" b="0" i="0" kern="1200" dirty="0"/>
            <a:t> (2024-2030)</a:t>
          </a:r>
          <a:endParaRPr lang="en-US" sz="1800" kern="1200" dirty="0"/>
        </a:p>
      </dsp:txBody>
      <dsp:txXfrm>
        <a:off x="0" y="3757521"/>
        <a:ext cx="7426294" cy="417227"/>
      </dsp:txXfrm>
    </dsp:sp>
    <dsp:sp modelId="{270229A5-DB02-4796-9C4D-31DCD3D2F38F}">
      <dsp:nvSpPr>
        <dsp:cNvPr id="0" name=""/>
        <dsp:cNvSpPr/>
      </dsp:nvSpPr>
      <dsp:spPr>
        <a:xfrm>
          <a:off x="0" y="4174748"/>
          <a:ext cx="74262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EDCE08-D2DC-41D0-ACA9-AD4D8867171C}">
      <dsp:nvSpPr>
        <dsp:cNvPr id="0" name=""/>
        <dsp:cNvSpPr/>
      </dsp:nvSpPr>
      <dsp:spPr>
        <a:xfrm>
          <a:off x="0" y="4174748"/>
          <a:ext cx="7419041" cy="1105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0" i="0" kern="1200" dirty="0"/>
            <a:t>Detailed systematic </a:t>
          </a:r>
          <a:r>
            <a:rPr lang="en-GB" sz="1700" b="1" i="0" kern="1200" dirty="0"/>
            <a:t>Monitoring, Evaluation and Learning Framework</a:t>
          </a:r>
          <a:r>
            <a:rPr lang="en-GB" sz="1700" b="0" i="0" kern="1200" dirty="0"/>
            <a:t> ready for implementation</a:t>
          </a:r>
        </a:p>
      </dsp:txBody>
      <dsp:txXfrm>
        <a:off x="0" y="4174748"/>
        <a:ext cx="7419041" cy="11055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B2E23-97A5-4E48-AABB-4E6FB4FFC0A5}" type="datetimeFigureOut">
              <a:rPr lang="en-ZA" smtClean="0"/>
              <a:t>2025/02/20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9824E4-FE5E-4B52-8261-C599B6D4409A}" type="slidenum">
              <a:rPr lang="en-ZA" smtClean="0"/>
              <a:t>‹#›</a:t>
            </a:fld>
            <a:endParaRPr lang="en-ZA"/>
          </a:p>
        </p:txBody>
      </p:sp>
    </p:spTree>
    <p:extLst>
      <p:ext uri="{BB962C8B-B14F-4D97-AF65-F5344CB8AC3E}">
        <p14:creationId xmlns:p14="http://schemas.microsoft.com/office/powerpoint/2010/main" val="264990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your initiative contribute to building stronger and more inclusive movements?</a:t>
            </a:r>
          </a:p>
          <a:p>
            <a:r>
              <a:rPr lang="en-US" dirty="0"/>
              <a:t>What strategies will you use to strengthen collaboration and solidarity?</a:t>
            </a:r>
            <a:endParaRPr lang="en-ZA" dirty="0"/>
          </a:p>
          <a:p>
            <a:endParaRPr lang="en-ZA" dirty="0"/>
          </a:p>
        </p:txBody>
      </p:sp>
      <p:sp>
        <p:nvSpPr>
          <p:cNvPr id="4" name="Slide Number Placeholder 3"/>
          <p:cNvSpPr>
            <a:spLocks noGrp="1"/>
          </p:cNvSpPr>
          <p:nvPr>
            <p:ph type="sldNum" sz="quarter" idx="5"/>
          </p:nvPr>
        </p:nvSpPr>
        <p:spPr/>
        <p:txBody>
          <a:bodyPr/>
          <a:lstStyle/>
          <a:p>
            <a:fld id="{DD9824E4-FE5E-4B52-8261-C599B6D4409A}" type="slidenum">
              <a:rPr lang="en-ZA" smtClean="0"/>
              <a:t>3</a:t>
            </a:fld>
            <a:endParaRPr lang="en-ZA"/>
          </a:p>
        </p:txBody>
      </p:sp>
    </p:spTree>
    <p:extLst>
      <p:ext uri="{BB962C8B-B14F-4D97-AF65-F5344CB8AC3E}">
        <p14:creationId xmlns:p14="http://schemas.microsoft.com/office/powerpoint/2010/main" val="167657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you ensure active participation and decision-making from all members?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To ground the strategy in concrete actionable joint initiatives and independent actions amongst faith sector stakeholders, and holding every person and organisation involved accountable to one another, its people and to the Almighty, compassionate One for whom every person is of equal value. A culture of Voluntarism enables the work to continue between funding sources, but it is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relly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not ideal. (The work has never actually been adequately funded)</a:t>
            </a:r>
            <a:endParaRPr kumimoji="0" lang="en-ZA"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endParaRPr lang="en-US" dirty="0"/>
          </a:p>
          <a:p>
            <a:r>
              <a:rPr lang="en-US" dirty="0"/>
              <a:t>How will you distribute resources across partners to promote equity and sustainability within the movement?</a:t>
            </a:r>
          </a:p>
          <a:p>
            <a:pPr marL="0" indent="0">
              <a:buNone/>
            </a:pPr>
            <a:r>
              <a:rPr lang="en-US" dirty="0"/>
              <a:t>Joint funding proposals</a:t>
            </a:r>
          </a:p>
          <a:p>
            <a:pPr marL="0" indent="0">
              <a:buNone/>
            </a:pPr>
            <a:r>
              <a:rPr lang="en-US" dirty="0"/>
              <a:t>Sharing online resources</a:t>
            </a:r>
          </a:p>
          <a:p>
            <a:pPr marL="0" indent="0">
              <a:buNone/>
            </a:pPr>
            <a:r>
              <a:rPr lang="en-US" dirty="0"/>
              <a:t>Resource teams</a:t>
            </a:r>
          </a:p>
          <a:p>
            <a:endParaRPr lang="en-ZA" dirty="0"/>
          </a:p>
        </p:txBody>
      </p:sp>
      <p:sp>
        <p:nvSpPr>
          <p:cNvPr id="4" name="Slide Number Placeholder 3"/>
          <p:cNvSpPr>
            <a:spLocks noGrp="1"/>
          </p:cNvSpPr>
          <p:nvPr>
            <p:ph type="sldNum" sz="quarter" idx="5"/>
          </p:nvPr>
        </p:nvSpPr>
        <p:spPr/>
        <p:txBody>
          <a:bodyPr/>
          <a:lstStyle/>
          <a:p>
            <a:fld id="{DD9824E4-FE5E-4B52-8261-C599B6D4409A}" type="slidenum">
              <a:rPr lang="en-ZA" smtClean="0"/>
              <a:t>4</a:t>
            </a:fld>
            <a:endParaRPr lang="en-ZA"/>
          </a:p>
        </p:txBody>
      </p:sp>
    </p:spTree>
    <p:extLst>
      <p:ext uri="{BB962C8B-B14F-4D97-AF65-F5344CB8AC3E}">
        <p14:creationId xmlns:p14="http://schemas.microsoft.com/office/powerpoint/2010/main" val="712435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63818" lvl="0" indent="0" algn="l" defTabSz="457200" rtl="0" eaLnBrk="1" fontAlgn="auto" latinLnBrk="0" hangingPunct="1">
              <a:lnSpc>
                <a:spcPct val="100000"/>
              </a:lnSpc>
              <a:spcBef>
                <a:spcPts val="300"/>
              </a:spcBef>
              <a:spcAft>
                <a:spcPts val="0"/>
              </a:spcAft>
              <a:buClrTx/>
              <a:buSzTx/>
              <a:buFontTx/>
              <a:buNone/>
              <a:tabLst/>
              <a:defRPr/>
            </a:pPr>
            <a:r>
              <a:rPr lang="en-ZA" sz="1200" dirty="0">
                <a:ea typeface="+mj-ea"/>
                <a:cs typeface="Arial"/>
              </a:rPr>
              <a:t>By partnering with multiple stakeholders e.g.:</a:t>
            </a:r>
          </a:p>
          <a:p>
            <a:pPr marL="349250" marR="63818" lvl="0" indent="-3429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ZA" sz="1200" dirty="0">
                <a:effectLst/>
                <a:ea typeface="Aptos" panose="020B0004020202020204" pitchFamily="34" charset="0"/>
              </a:rPr>
              <a:t>Specialists in key areas (UJAMAA, GIN, Heartlines, </a:t>
            </a:r>
            <a:r>
              <a:rPr lang="en-ZA" sz="1200" dirty="0" err="1">
                <a:effectLst/>
                <a:ea typeface="Aptos" panose="020B0004020202020204" pitchFamily="34" charset="0"/>
              </a:rPr>
              <a:t>Phephisa</a:t>
            </a:r>
            <a:r>
              <a:rPr lang="en-ZA" sz="1200" dirty="0">
                <a:effectLst/>
                <a:ea typeface="Aptos" panose="020B0004020202020204" pitchFamily="34" charset="0"/>
              </a:rPr>
              <a:t>)</a:t>
            </a:r>
          </a:p>
          <a:p>
            <a:pPr marL="349250" marR="63818" indent="-342900" defTabSz="457200">
              <a:lnSpc>
                <a:spcPct val="100000"/>
              </a:lnSpc>
              <a:spcBef>
                <a:spcPts val="300"/>
              </a:spcBef>
              <a:defRPr/>
            </a:pPr>
            <a:r>
              <a:rPr lang="en-ZA" sz="1200" dirty="0">
                <a:effectLst/>
                <a:ea typeface="Aptos" panose="020B0004020202020204" pitchFamily="34" charset="0"/>
              </a:rPr>
              <a:t>UNISA (Research base, Accreditation)</a:t>
            </a:r>
          </a:p>
          <a:p>
            <a:pPr marL="349250" marR="63818" lvl="0" indent="-3429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ZA" sz="1200" dirty="0">
                <a:ea typeface="Aptos" panose="020B0004020202020204" pitchFamily="34" charset="0"/>
              </a:rPr>
              <a:t>DWYPD</a:t>
            </a:r>
          </a:p>
          <a:p>
            <a:pPr marL="349250" marR="63818" lvl="0" indent="-3429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ZA" sz="1200" dirty="0">
                <a:effectLst/>
                <a:ea typeface="Aptos" panose="020B0004020202020204" pitchFamily="34" charset="0"/>
              </a:rPr>
              <a:t>NSP Pillar Groups (2, 4)</a:t>
            </a:r>
          </a:p>
          <a:p>
            <a:pPr marL="349250" marR="63818" lvl="0" indent="-342900" defTabSz="457200">
              <a:spcBef>
                <a:spcPts val="300"/>
              </a:spcBef>
              <a:buFont typeface="Arial" panose="020B0604020202020204" pitchFamily="34" charset="0"/>
              <a:buChar char="•"/>
              <a:defRPr/>
            </a:pPr>
            <a:r>
              <a:rPr lang="en-ZA" sz="1200" dirty="0">
                <a:ea typeface="Aptos" panose="020B0004020202020204" pitchFamily="34" charset="0"/>
              </a:rPr>
              <a:t>GBV CSOs, Networks (Global, Regional, National, Local) KZN Network on Violence Against Women</a:t>
            </a:r>
          </a:p>
          <a:p>
            <a:pPr marL="349250" marR="63818" lvl="0" indent="-342900" defTabSz="457200">
              <a:spcBef>
                <a:spcPts val="300"/>
              </a:spcBef>
              <a:buFont typeface="Arial" panose="020B0604020202020204" pitchFamily="34" charset="0"/>
              <a:buChar char="•"/>
              <a:defRPr/>
            </a:pPr>
            <a:r>
              <a:rPr lang="en-ZA" sz="1200" dirty="0">
                <a:ea typeface="Aptos" panose="020B0004020202020204" pitchFamily="34" charset="0"/>
              </a:rPr>
              <a:t>Hindu Maha Sabha, SACC, Religions for Peace, TEASA, Social Development Arms of various churches, Baha’i Centre</a:t>
            </a:r>
          </a:p>
          <a:p>
            <a:endParaRPr lang="en-ZA" dirty="0"/>
          </a:p>
        </p:txBody>
      </p:sp>
      <p:sp>
        <p:nvSpPr>
          <p:cNvPr id="4" name="Slide Number Placeholder 3"/>
          <p:cNvSpPr>
            <a:spLocks noGrp="1"/>
          </p:cNvSpPr>
          <p:nvPr>
            <p:ph type="sldNum" sz="quarter" idx="5"/>
          </p:nvPr>
        </p:nvSpPr>
        <p:spPr/>
        <p:txBody>
          <a:bodyPr/>
          <a:lstStyle/>
          <a:p>
            <a:fld id="{DD9824E4-FE5E-4B52-8261-C599B6D4409A}" type="slidenum">
              <a:rPr lang="en-ZA" smtClean="0"/>
              <a:t>5</a:t>
            </a:fld>
            <a:endParaRPr lang="en-ZA"/>
          </a:p>
        </p:txBody>
      </p:sp>
    </p:spTree>
    <p:extLst>
      <p:ext uri="{BB962C8B-B14F-4D97-AF65-F5344CB8AC3E}">
        <p14:creationId xmlns:p14="http://schemas.microsoft.com/office/powerpoint/2010/main" val="2763306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T</a:t>
            </a:r>
            <a:r>
              <a:rPr lang="en-US" sz="1200" dirty="0"/>
              <a:t>different teams, accompaniment </a:t>
            </a:r>
            <a:r>
              <a:rPr lang="en-US" sz="1200" dirty="0" err="1"/>
              <a:t>eg</a:t>
            </a:r>
            <a:r>
              <a:rPr lang="en-US" sz="1200" dirty="0"/>
              <a:t> FLGTP, Forum meetings, </a:t>
            </a:r>
            <a:r>
              <a:rPr lang="en-US" sz="1200" dirty="0" err="1"/>
              <a:t>organisationa;l</a:t>
            </a:r>
            <a:r>
              <a:rPr lang="en-US" sz="1200" dirty="0"/>
              <a:t> profiles, Webinars and short modules with </a:t>
            </a:r>
            <a:r>
              <a:rPr lang="en-US" sz="1200" dirty="0" err="1"/>
              <a:t>differentworkinggroups</a:t>
            </a:r>
            <a:r>
              <a:rPr lang="en-US" sz="1200" dirty="0"/>
              <a:t>  and partners sharing their expertise</a:t>
            </a:r>
            <a:endParaRPr lang="en-ZA" dirty="0"/>
          </a:p>
        </p:txBody>
      </p:sp>
      <p:sp>
        <p:nvSpPr>
          <p:cNvPr id="4" name="Slide Number Placeholder 3"/>
          <p:cNvSpPr>
            <a:spLocks noGrp="1"/>
          </p:cNvSpPr>
          <p:nvPr>
            <p:ph type="sldNum" sz="quarter" idx="5"/>
          </p:nvPr>
        </p:nvSpPr>
        <p:spPr/>
        <p:txBody>
          <a:bodyPr/>
          <a:lstStyle/>
          <a:p>
            <a:fld id="{DD9824E4-FE5E-4B52-8261-C599B6D4409A}" type="slidenum">
              <a:rPr lang="en-ZA" smtClean="0"/>
              <a:t>8</a:t>
            </a:fld>
            <a:endParaRPr lang="en-ZA"/>
          </a:p>
        </p:txBody>
      </p:sp>
    </p:spTree>
    <p:extLst>
      <p:ext uri="{BB962C8B-B14F-4D97-AF65-F5344CB8AC3E}">
        <p14:creationId xmlns:p14="http://schemas.microsoft.com/office/powerpoint/2010/main" val="4242304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T</a:t>
            </a:r>
            <a:r>
              <a:rPr lang="en-US" sz="1200" dirty="0"/>
              <a:t>different teams, accompaniment </a:t>
            </a:r>
            <a:r>
              <a:rPr lang="en-US" sz="1200" dirty="0" err="1"/>
              <a:t>eg</a:t>
            </a:r>
            <a:r>
              <a:rPr lang="en-US" sz="1200" dirty="0"/>
              <a:t> FLGTP, Forum meetings, </a:t>
            </a:r>
            <a:r>
              <a:rPr lang="en-US" sz="1200" dirty="0" err="1"/>
              <a:t>organisationa;l</a:t>
            </a:r>
            <a:r>
              <a:rPr lang="en-US" sz="1200" dirty="0"/>
              <a:t> profiles, Webinars and short modules with </a:t>
            </a:r>
            <a:r>
              <a:rPr lang="en-US" sz="1200" dirty="0" err="1"/>
              <a:t>differentworkinggroups</a:t>
            </a:r>
            <a:r>
              <a:rPr lang="en-US" sz="1200" dirty="0"/>
              <a:t>  and partners sharing their expertise</a:t>
            </a:r>
            <a:endParaRPr lang="en-ZA" dirty="0"/>
          </a:p>
        </p:txBody>
      </p:sp>
      <p:sp>
        <p:nvSpPr>
          <p:cNvPr id="4" name="Slide Number Placeholder 3"/>
          <p:cNvSpPr>
            <a:spLocks noGrp="1"/>
          </p:cNvSpPr>
          <p:nvPr>
            <p:ph type="sldNum" sz="quarter" idx="5"/>
          </p:nvPr>
        </p:nvSpPr>
        <p:spPr/>
        <p:txBody>
          <a:bodyPr/>
          <a:lstStyle/>
          <a:p>
            <a:fld id="{DD9824E4-FE5E-4B52-8261-C599B6D4409A}" type="slidenum">
              <a:rPr lang="en-ZA" smtClean="0"/>
              <a:t>9</a:t>
            </a:fld>
            <a:endParaRPr lang="en-ZA"/>
          </a:p>
        </p:txBody>
      </p:sp>
    </p:spTree>
    <p:extLst>
      <p:ext uri="{BB962C8B-B14F-4D97-AF65-F5344CB8AC3E}">
        <p14:creationId xmlns:p14="http://schemas.microsoft.com/office/powerpoint/2010/main" val="4057475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you foster a culture of continuous learning and best practice sharing?</a:t>
            </a:r>
          </a:p>
          <a:p>
            <a:endParaRPr lang="en-US" dirty="0"/>
          </a:p>
          <a:p>
            <a:endParaRPr lang="en-US" dirty="0"/>
          </a:p>
          <a:p>
            <a:r>
              <a:rPr lang="en-US" dirty="0"/>
              <a:t>What mechanisms will you use to document and share lessons learned?</a:t>
            </a:r>
            <a:endParaRPr lang="en-ZA" dirty="0"/>
          </a:p>
          <a:p>
            <a:endParaRPr lang="en-ZA" dirty="0"/>
          </a:p>
        </p:txBody>
      </p:sp>
      <p:sp>
        <p:nvSpPr>
          <p:cNvPr id="4" name="Slide Number Placeholder 3"/>
          <p:cNvSpPr>
            <a:spLocks noGrp="1"/>
          </p:cNvSpPr>
          <p:nvPr>
            <p:ph type="sldNum" sz="quarter" idx="5"/>
          </p:nvPr>
        </p:nvSpPr>
        <p:spPr/>
        <p:txBody>
          <a:bodyPr/>
          <a:lstStyle/>
          <a:p>
            <a:fld id="{DD9824E4-FE5E-4B52-8261-C599B6D4409A}" type="slidenum">
              <a:rPr lang="en-ZA" smtClean="0"/>
              <a:t>10</a:t>
            </a:fld>
            <a:endParaRPr lang="en-ZA"/>
          </a:p>
        </p:txBody>
      </p:sp>
    </p:spTree>
    <p:extLst>
      <p:ext uri="{BB962C8B-B14F-4D97-AF65-F5344CB8AC3E}">
        <p14:creationId xmlns:p14="http://schemas.microsoft.com/office/powerpoint/2010/main" val="4182503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you foster a culture of continuous learning and best practice sharing?</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mechanisms will you use to document and share lessons learned?</a:t>
            </a:r>
            <a:endParaRPr lang="en-ZA" dirty="0"/>
          </a:p>
          <a:p>
            <a:endParaRPr lang="en-ZA" dirty="0"/>
          </a:p>
        </p:txBody>
      </p:sp>
      <p:sp>
        <p:nvSpPr>
          <p:cNvPr id="4" name="Slide Number Placeholder 3"/>
          <p:cNvSpPr>
            <a:spLocks noGrp="1"/>
          </p:cNvSpPr>
          <p:nvPr>
            <p:ph type="sldNum" sz="quarter" idx="5"/>
          </p:nvPr>
        </p:nvSpPr>
        <p:spPr/>
        <p:txBody>
          <a:bodyPr/>
          <a:lstStyle/>
          <a:p>
            <a:fld id="{DD9824E4-FE5E-4B52-8261-C599B6D4409A}" type="slidenum">
              <a:rPr lang="en-ZA" smtClean="0"/>
              <a:t>11</a:t>
            </a:fld>
            <a:endParaRPr lang="en-ZA"/>
          </a:p>
        </p:txBody>
      </p:sp>
    </p:spTree>
    <p:extLst>
      <p:ext uri="{BB962C8B-B14F-4D97-AF65-F5344CB8AC3E}">
        <p14:creationId xmlns:p14="http://schemas.microsoft.com/office/powerpoint/2010/main" val="3674630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67F9-ADA6-F723-C507-A881518F4B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831AFD2-CD6A-90CA-763F-08F571D94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0E7E626A-E372-9AA0-C80E-3098E767EEB8}"/>
              </a:ext>
            </a:extLst>
          </p:cNvPr>
          <p:cNvSpPr>
            <a:spLocks noGrp="1"/>
          </p:cNvSpPr>
          <p:nvPr>
            <p:ph type="dt" sz="half" idx="10"/>
          </p:nvPr>
        </p:nvSpPr>
        <p:spPr/>
        <p:txBody>
          <a:bodyPr/>
          <a:lstStyle/>
          <a:p>
            <a:fld id="{8F97B32C-BD12-4510-8086-306FBD82A6CD}" type="datetimeFigureOut">
              <a:rPr lang="en-ZA" smtClean="0"/>
              <a:t>2025/02/20</a:t>
            </a:fld>
            <a:endParaRPr lang="en-ZA"/>
          </a:p>
        </p:txBody>
      </p:sp>
      <p:sp>
        <p:nvSpPr>
          <p:cNvPr id="5" name="Footer Placeholder 4">
            <a:extLst>
              <a:ext uri="{FF2B5EF4-FFF2-40B4-BE49-F238E27FC236}">
                <a16:creationId xmlns:a16="http://schemas.microsoft.com/office/drawing/2014/main" id="{364C0D17-2455-887F-C547-FBAC474AC98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8AEFD5-30B8-96B1-5EDC-EDC1FDBCFD75}"/>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3219122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3F7F4-6BA0-9C50-E8D7-7D151D572521}"/>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2DF86CF-F760-07CD-9CBE-1E2563D9B6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B423531-E043-A5C3-68EE-48D9709A283D}"/>
              </a:ext>
            </a:extLst>
          </p:cNvPr>
          <p:cNvSpPr>
            <a:spLocks noGrp="1"/>
          </p:cNvSpPr>
          <p:nvPr>
            <p:ph type="dt" sz="half" idx="10"/>
          </p:nvPr>
        </p:nvSpPr>
        <p:spPr/>
        <p:txBody>
          <a:bodyPr/>
          <a:lstStyle/>
          <a:p>
            <a:fld id="{8F97B32C-BD12-4510-8086-306FBD82A6CD}" type="datetimeFigureOut">
              <a:rPr lang="en-ZA" smtClean="0"/>
              <a:t>2025/02/20</a:t>
            </a:fld>
            <a:endParaRPr lang="en-ZA"/>
          </a:p>
        </p:txBody>
      </p:sp>
      <p:sp>
        <p:nvSpPr>
          <p:cNvPr id="5" name="Footer Placeholder 4">
            <a:extLst>
              <a:ext uri="{FF2B5EF4-FFF2-40B4-BE49-F238E27FC236}">
                <a16:creationId xmlns:a16="http://schemas.microsoft.com/office/drawing/2014/main" id="{FC0EBEF0-A7AA-F359-ADC9-400E3F95B13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CD9BEBF-AEAA-C04F-4FD2-61D29FCE88A1}"/>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2312017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F76D9-D04B-2327-BE56-A418227DD7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D63AA97-36A9-A448-9DD5-EE8D3A03DC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B91F4FD-7CEE-6092-4455-9D2C2884DFD4}"/>
              </a:ext>
            </a:extLst>
          </p:cNvPr>
          <p:cNvSpPr>
            <a:spLocks noGrp="1"/>
          </p:cNvSpPr>
          <p:nvPr>
            <p:ph type="dt" sz="half" idx="10"/>
          </p:nvPr>
        </p:nvSpPr>
        <p:spPr/>
        <p:txBody>
          <a:bodyPr/>
          <a:lstStyle/>
          <a:p>
            <a:fld id="{8F97B32C-BD12-4510-8086-306FBD82A6CD}" type="datetimeFigureOut">
              <a:rPr lang="en-ZA" smtClean="0"/>
              <a:t>2025/02/20</a:t>
            </a:fld>
            <a:endParaRPr lang="en-ZA"/>
          </a:p>
        </p:txBody>
      </p:sp>
      <p:sp>
        <p:nvSpPr>
          <p:cNvPr id="5" name="Footer Placeholder 4">
            <a:extLst>
              <a:ext uri="{FF2B5EF4-FFF2-40B4-BE49-F238E27FC236}">
                <a16:creationId xmlns:a16="http://schemas.microsoft.com/office/drawing/2014/main" id="{C91C7E2B-9360-0B66-E0F7-AB64D29B6AF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B237962-0A7E-FDC3-F3EA-30E8281EDE95}"/>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2503705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59D7-279E-D6A1-7325-C172FAB5314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930DF41-FD9D-8B69-2FF4-A2C0D16F1B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C8D927D-1EB6-F728-8EE9-00B3A0283CF6}"/>
              </a:ext>
            </a:extLst>
          </p:cNvPr>
          <p:cNvSpPr>
            <a:spLocks noGrp="1"/>
          </p:cNvSpPr>
          <p:nvPr>
            <p:ph type="dt" sz="half" idx="10"/>
          </p:nvPr>
        </p:nvSpPr>
        <p:spPr/>
        <p:txBody>
          <a:bodyPr/>
          <a:lstStyle/>
          <a:p>
            <a:fld id="{8F97B32C-BD12-4510-8086-306FBD82A6CD}" type="datetimeFigureOut">
              <a:rPr lang="en-ZA" smtClean="0"/>
              <a:t>2025/02/20</a:t>
            </a:fld>
            <a:endParaRPr lang="en-ZA"/>
          </a:p>
        </p:txBody>
      </p:sp>
      <p:sp>
        <p:nvSpPr>
          <p:cNvPr id="5" name="Footer Placeholder 4">
            <a:extLst>
              <a:ext uri="{FF2B5EF4-FFF2-40B4-BE49-F238E27FC236}">
                <a16:creationId xmlns:a16="http://schemas.microsoft.com/office/drawing/2014/main" id="{890E3F50-E5D5-5843-B610-5EE15D01CD4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240B05F-A577-2F3F-93E0-B1881081DA2D}"/>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40483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BD1C-9630-95BB-3A0C-60979F6E4B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748E33EB-18F6-174C-15BD-7D6CB6DD0C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97073-E3CC-DE93-42F8-77AA2E7A22A5}"/>
              </a:ext>
            </a:extLst>
          </p:cNvPr>
          <p:cNvSpPr>
            <a:spLocks noGrp="1"/>
          </p:cNvSpPr>
          <p:nvPr>
            <p:ph type="dt" sz="half" idx="10"/>
          </p:nvPr>
        </p:nvSpPr>
        <p:spPr/>
        <p:txBody>
          <a:bodyPr/>
          <a:lstStyle/>
          <a:p>
            <a:fld id="{8F97B32C-BD12-4510-8086-306FBD82A6CD}" type="datetimeFigureOut">
              <a:rPr lang="en-ZA" smtClean="0"/>
              <a:t>2025/02/20</a:t>
            </a:fld>
            <a:endParaRPr lang="en-ZA"/>
          </a:p>
        </p:txBody>
      </p:sp>
      <p:sp>
        <p:nvSpPr>
          <p:cNvPr id="5" name="Footer Placeholder 4">
            <a:extLst>
              <a:ext uri="{FF2B5EF4-FFF2-40B4-BE49-F238E27FC236}">
                <a16:creationId xmlns:a16="http://schemas.microsoft.com/office/drawing/2014/main" id="{7482D1BC-E50F-0128-0DF7-0CAB36671D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91B23B5-F4F6-EAAD-2919-C127DC294F16}"/>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76028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1C3D7-0A19-2E56-69DB-87EAC66AFFD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E2155B2-C9ED-1E57-AAE2-E68423C078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5D0949C1-29F3-3FF7-76DB-27B2E9877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8296350-DE9C-7DD8-68FC-7A1CAD8AB0D3}"/>
              </a:ext>
            </a:extLst>
          </p:cNvPr>
          <p:cNvSpPr>
            <a:spLocks noGrp="1"/>
          </p:cNvSpPr>
          <p:nvPr>
            <p:ph type="dt" sz="half" idx="10"/>
          </p:nvPr>
        </p:nvSpPr>
        <p:spPr/>
        <p:txBody>
          <a:bodyPr/>
          <a:lstStyle/>
          <a:p>
            <a:fld id="{8F97B32C-BD12-4510-8086-306FBD82A6CD}" type="datetimeFigureOut">
              <a:rPr lang="en-ZA" smtClean="0"/>
              <a:t>2025/02/20</a:t>
            </a:fld>
            <a:endParaRPr lang="en-ZA"/>
          </a:p>
        </p:txBody>
      </p:sp>
      <p:sp>
        <p:nvSpPr>
          <p:cNvPr id="6" name="Footer Placeholder 5">
            <a:extLst>
              <a:ext uri="{FF2B5EF4-FFF2-40B4-BE49-F238E27FC236}">
                <a16:creationId xmlns:a16="http://schemas.microsoft.com/office/drawing/2014/main" id="{0A7BAA1E-4341-961E-60E1-4AF7B43C47C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69AC248-89C0-54C1-5611-DF6BBFF16A58}"/>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3304839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C079F-C7B4-82F3-C08E-E95355D1422E}"/>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F8C8CF6-11A0-132F-D74A-1E6C9B4A9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E2E45-C9FE-F70C-2ACA-BD9C68248B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E9607CE-2A75-21E4-703B-FA1A21483E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0D6705-4505-631B-2FE9-EAE323FA94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3D4B3D55-8689-86FC-3365-26CC4446736C}"/>
              </a:ext>
            </a:extLst>
          </p:cNvPr>
          <p:cNvSpPr>
            <a:spLocks noGrp="1"/>
          </p:cNvSpPr>
          <p:nvPr>
            <p:ph type="dt" sz="half" idx="10"/>
          </p:nvPr>
        </p:nvSpPr>
        <p:spPr/>
        <p:txBody>
          <a:bodyPr/>
          <a:lstStyle/>
          <a:p>
            <a:fld id="{8F97B32C-BD12-4510-8086-306FBD82A6CD}" type="datetimeFigureOut">
              <a:rPr lang="en-ZA" smtClean="0"/>
              <a:t>2025/02/20</a:t>
            </a:fld>
            <a:endParaRPr lang="en-ZA"/>
          </a:p>
        </p:txBody>
      </p:sp>
      <p:sp>
        <p:nvSpPr>
          <p:cNvPr id="8" name="Footer Placeholder 7">
            <a:extLst>
              <a:ext uri="{FF2B5EF4-FFF2-40B4-BE49-F238E27FC236}">
                <a16:creationId xmlns:a16="http://schemas.microsoft.com/office/drawing/2014/main" id="{8D8B7531-1248-9A3F-F4C0-462B3DBC52EA}"/>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82F57E6-C778-A90A-55DB-A5A6CBC9F07F}"/>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425670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D27ED-16CE-DE31-1AD1-63DA9A2676D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BED5B470-B860-8120-8619-7B6699571820}"/>
              </a:ext>
            </a:extLst>
          </p:cNvPr>
          <p:cNvSpPr>
            <a:spLocks noGrp="1"/>
          </p:cNvSpPr>
          <p:nvPr>
            <p:ph type="dt" sz="half" idx="10"/>
          </p:nvPr>
        </p:nvSpPr>
        <p:spPr/>
        <p:txBody>
          <a:bodyPr/>
          <a:lstStyle/>
          <a:p>
            <a:fld id="{8F97B32C-BD12-4510-8086-306FBD82A6CD}" type="datetimeFigureOut">
              <a:rPr lang="en-ZA" smtClean="0"/>
              <a:t>2025/02/20</a:t>
            </a:fld>
            <a:endParaRPr lang="en-ZA"/>
          </a:p>
        </p:txBody>
      </p:sp>
      <p:sp>
        <p:nvSpPr>
          <p:cNvPr id="4" name="Footer Placeholder 3">
            <a:extLst>
              <a:ext uri="{FF2B5EF4-FFF2-40B4-BE49-F238E27FC236}">
                <a16:creationId xmlns:a16="http://schemas.microsoft.com/office/drawing/2014/main" id="{81BF40A0-8316-7DC7-F416-1AF96445389C}"/>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3306117-E034-6256-4AA5-52C1CC444099}"/>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277571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C373D-B71A-6D60-0B0F-EEA999DAFCE3}"/>
              </a:ext>
            </a:extLst>
          </p:cNvPr>
          <p:cNvSpPr>
            <a:spLocks noGrp="1"/>
          </p:cNvSpPr>
          <p:nvPr>
            <p:ph type="dt" sz="half" idx="10"/>
          </p:nvPr>
        </p:nvSpPr>
        <p:spPr/>
        <p:txBody>
          <a:bodyPr/>
          <a:lstStyle/>
          <a:p>
            <a:fld id="{8F97B32C-BD12-4510-8086-306FBD82A6CD}" type="datetimeFigureOut">
              <a:rPr lang="en-ZA" smtClean="0"/>
              <a:t>2025/02/20</a:t>
            </a:fld>
            <a:endParaRPr lang="en-ZA"/>
          </a:p>
        </p:txBody>
      </p:sp>
      <p:sp>
        <p:nvSpPr>
          <p:cNvPr id="3" name="Footer Placeholder 2">
            <a:extLst>
              <a:ext uri="{FF2B5EF4-FFF2-40B4-BE49-F238E27FC236}">
                <a16:creationId xmlns:a16="http://schemas.microsoft.com/office/drawing/2014/main" id="{059377D9-4E7B-6D65-B4FB-0B7D53D4BC0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2942324-D73C-95FF-E2A8-BED1C8CAB0AC}"/>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1467035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DCBB-3FE0-2527-2329-B362836D48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713A3DBA-8CEA-7240-F555-C1111DFD8D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355E49C-268F-A9A6-A13A-1B085F0B0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599EE-26A8-4569-30F5-3B9799E056F8}"/>
              </a:ext>
            </a:extLst>
          </p:cNvPr>
          <p:cNvSpPr>
            <a:spLocks noGrp="1"/>
          </p:cNvSpPr>
          <p:nvPr>
            <p:ph type="dt" sz="half" idx="10"/>
          </p:nvPr>
        </p:nvSpPr>
        <p:spPr/>
        <p:txBody>
          <a:bodyPr/>
          <a:lstStyle/>
          <a:p>
            <a:fld id="{8F97B32C-BD12-4510-8086-306FBD82A6CD}" type="datetimeFigureOut">
              <a:rPr lang="en-ZA" smtClean="0"/>
              <a:t>2025/02/20</a:t>
            </a:fld>
            <a:endParaRPr lang="en-ZA"/>
          </a:p>
        </p:txBody>
      </p:sp>
      <p:sp>
        <p:nvSpPr>
          <p:cNvPr id="6" name="Footer Placeholder 5">
            <a:extLst>
              <a:ext uri="{FF2B5EF4-FFF2-40B4-BE49-F238E27FC236}">
                <a16:creationId xmlns:a16="http://schemas.microsoft.com/office/drawing/2014/main" id="{C7CD1028-E822-ADD6-A37E-8B3650D5A8E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D4B3A8C-A74A-A172-8D29-A6E62EA4C409}"/>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3766161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4AFC-2BCC-B09F-8642-112CCC1A9F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13CF4018-8D33-1C01-2958-C4A056A1E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33B75C33-BCCF-540B-34E5-5635F7954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B9027-2F2F-5BE7-E8A1-82A1CE2D3303}"/>
              </a:ext>
            </a:extLst>
          </p:cNvPr>
          <p:cNvSpPr>
            <a:spLocks noGrp="1"/>
          </p:cNvSpPr>
          <p:nvPr>
            <p:ph type="dt" sz="half" idx="10"/>
          </p:nvPr>
        </p:nvSpPr>
        <p:spPr/>
        <p:txBody>
          <a:bodyPr/>
          <a:lstStyle/>
          <a:p>
            <a:fld id="{8F97B32C-BD12-4510-8086-306FBD82A6CD}" type="datetimeFigureOut">
              <a:rPr lang="en-ZA" smtClean="0"/>
              <a:t>2025/02/20</a:t>
            </a:fld>
            <a:endParaRPr lang="en-ZA"/>
          </a:p>
        </p:txBody>
      </p:sp>
      <p:sp>
        <p:nvSpPr>
          <p:cNvPr id="6" name="Footer Placeholder 5">
            <a:extLst>
              <a:ext uri="{FF2B5EF4-FFF2-40B4-BE49-F238E27FC236}">
                <a16:creationId xmlns:a16="http://schemas.microsoft.com/office/drawing/2014/main" id="{3A409DFE-296E-6B5F-07FD-1E089675CA2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985F334-DF5A-CD6C-867A-1DA7536A0E67}"/>
              </a:ext>
            </a:extLst>
          </p:cNvPr>
          <p:cNvSpPr>
            <a:spLocks noGrp="1"/>
          </p:cNvSpPr>
          <p:nvPr>
            <p:ph type="sldNum" sz="quarter" idx="12"/>
          </p:nvPr>
        </p:nvSpPr>
        <p:spPr/>
        <p:txBody>
          <a:bodyPr/>
          <a:lstStyle/>
          <a:p>
            <a:fld id="{4B485606-CBAD-4132-B9CD-10F82678D3AB}" type="slidenum">
              <a:rPr lang="en-ZA" smtClean="0"/>
              <a:t>‹#›</a:t>
            </a:fld>
            <a:endParaRPr lang="en-ZA"/>
          </a:p>
        </p:txBody>
      </p:sp>
    </p:spTree>
    <p:extLst>
      <p:ext uri="{BB962C8B-B14F-4D97-AF65-F5344CB8AC3E}">
        <p14:creationId xmlns:p14="http://schemas.microsoft.com/office/powerpoint/2010/main" val="936741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883048-AEE9-B647-4718-05C801D6C3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4678DAB-E8E9-63A1-D662-B3AF010F1E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4FD5B56-76BF-30AD-F037-3D743342F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7B32C-BD12-4510-8086-306FBD82A6CD}" type="datetimeFigureOut">
              <a:rPr lang="en-ZA" smtClean="0"/>
              <a:t>2025/02/20</a:t>
            </a:fld>
            <a:endParaRPr lang="en-ZA"/>
          </a:p>
        </p:txBody>
      </p:sp>
      <p:sp>
        <p:nvSpPr>
          <p:cNvPr id="5" name="Footer Placeholder 4">
            <a:extLst>
              <a:ext uri="{FF2B5EF4-FFF2-40B4-BE49-F238E27FC236}">
                <a16:creationId xmlns:a16="http://schemas.microsoft.com/office/drawing/2014/main" id="{B64F3517-C75F-990B-2599-060C3271D9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6AD05F14-2A0F-134A-85CA-FFDF8C5F42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5606-CBAD-4132-B9CD-10F82678D3AB}" type="slidenum">
              <a:rPr lang="en-ZA" smtClean="0"/>
              <a:t>‹#›</a:t>
            </a:fld>
            <a:endParaRPr lang="en-ZA"/>
          </a:p>
        </p:txBody>
      </p:sp>
    </p:spTree>
    <p:extLst>
      <p:ext uri="{BB962C8B-B14F-4D97-AF65-F5344CB8AC3E}">
        <p14:creationId xmlns:p14="http://schemas.microsoft.com/office/powerpoint/2010/main" val="1197235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interfaithendgbv.org.za/"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hyperlink" Target="mailto:programmes@wwsosa.org.za"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mailto:coordinator@wwsosa.org.za" TargetMode="External"/><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drive.google.com/drive/folders/1VYCgzSeD1CkoiZkft6xolZrj20NjZfRp?usp=sharing"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50D9F-51CE-6C9C-76EB-06266568F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08" y="135763"/>
            <a:ext cx="2651877" cy="6858000"/>
          </a:xfrm>
          <a:prstGeom prst="rect">
            <a:avLst/>
          </a:prstGeom>
        </p:spPr>
      </p:pic>
      <p:sp>
        <p:nvSpPr>
          <p:cNvPr id="16" name="Rectangle 14">
            <a:extLst>
              <a:ext uri="{FF2B5EF4-FFF2-40B4-BE49-F238E27FC236}">
                <a16:creationId xmlns:a16="http://schemas.microsoft.com/office/drawing/2014/main" id="{9A22D600-B52E-E04B-A9E7-57874D1B3DE2}"/>
              </a:ext>
            </a:extLst>
          </p:cNvPr>
          <p:cNvSpPr/>
          <p:nvPr/>
        </p:nvSpPr>
        <p:spPr>
          <a:xfrm rot="5400000">
            <a:off x="5875840" y="2051291"/>
            <a:ext cx="454869"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4">
            <a:extLst>
              <a:ext uri="{FF2B5EF4-FFF2-40B4-BE49-F238E27FC236}">
                <a16:creationId xmlns:a16="http://schemas.microsoft.com/office/drawing/2014/main" id="{65239ED8-D9BC-9B07-2C66-1B0CADDD60CA}"/>
              </a:ext>
            </a:extLst>
          </p:cNvPr>
          <p:cNvSpPr/>
          <p:nvPr/>
        </p:nvSpPr>
        <p:spPr>
          <a:xfrm rot="5400000">
            <a:off x="5960239"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a:off x="-51548" y="2537330"/>
            <a:ext cx="2918932" cy="3016210"/>
          </a:xfrm>
          <a:prstGeom prst="rect">
            <a:avLst/>
          </a:prstGeom>
          <a:noFill/>
        </p:spPr>
        <p:txBody>
          <a:bodyPr wrap="square" rtlCol="0">
            <a:spAutoFit/>
          </a:bodyPr>
          <a:lstStyle/>
          <a:p>
            <a:pPr algn="ctr"/>
            <a:r>
              <a:rPr lang="en-US" sz="3800" b="1" i="1" dirty="0">
                <a:ln>
                  <a:solidFill>
                    <a:srgbClr val="7B56A3"/>
                  </a:solidFill>
                </a:ln>
                <a:effectLst>
                  <a:outerShdw blurRad="50800" dist="38100" dir="2700000" algn="tl" rotWithShape="0">
                    <a:schemeClr val="bg1">
                      <a:lumMod val="75000"/>
                    </a:schemeClr>
                  </a:outerShdw>
                </a:effectLst>
                <a:latin typeface="Century Gothic" panose="020B0502020202020204" pitchFamily="34" charset="0"/>
              </a:rPr>
              <a:t>LEARNING </a:t>
            </a:r>
          </a:p>
          <a:p>
            <a:r>
              <a:rPr lang="en-US" sz="3800" b="1" i="1" dirty="0">
                <a:ln>
                  <a:solidFill>
                    <a:srgbClr val="7B56A3"/>
                  </a:solidFill>
                </a:ln>
                <a:effectLst>
                  <a:outerShdw blurRad="50800" dist="38100" dir="2700000" algn="tl" rotWithShape="0">
                    <a:schemeClr val="bg1">
                      <a:lumMod val="75000"/>
                    </a:schemeClr>
                  </a:outerShdw>
                </a:effectLst>
                <a:latin typeface="Century Gothic" panose="020B0502020202020204" pitchFamily="34" charset="0"/>
              </a:rPr>
              <a:t>  AND SHARING </a:t>
            </a:r>
          </a:p>
          <a:p>
            <a:r>
              <a:rPr lang="en-US" sz="3800" b="1" i="1" dirty="0">
                <a:ln>
                  <a:solidFill>
                    <a:srgbClr val="7B56A3"/>
                  </a:solidFill>
                </a:ln>
                <a:effectLst>
                  <a:outerShdw blurRad="50800" dist="38100" dir="2700000" algn="tl" rotWithShape="0">
                    <a:schemeClr val="bg1">
                      <a:lumMod val="75000"/>
                    </a:schemeClr>
                  </a:outerShdw>
                </a:effectLst>
                <a:latin typeface="Century Gothic" panose="020B0502020202020204" pitchFamily="34" charset="0"/>
              </a:rPr>
              <a:t>SUMMIT 2025</a:t>
            </a:r>
            <a:endParaRPr lang="en-ZA" sz="3800" b="1" i="1" dirty="0">
              <a:ln>
                <a:solidFill>
                  <a:srgbClr val="7B56A3"/>
                </a:solidFill>
              </a:ln>
              <a:effectLst>
                <a:outerShdw blurRad="50800" dist="38100" dir="2700000" algn="tl" rotWithShape="0">
                  <a:schemeClr val="bg1">
                    <a:lumMod val="75000"/>
                  </a:schemeClr>
                </a:outerShdw>
              </a:effectLst>
              <a:latin typeface="Century Gothic" panose="020B0502020202020204" pitchFamily="34"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p:blipFill>
        <p:spPr bwMode="auto">
          <a:xfrm>
            <a:off x="2530512" y="1132813"/>
            <a:ext cx="1777379" cy="1692692"/>
          </a:xfrm>
          <a:prstGeom prst="rect">
            <a:avLst/>
          </a:prstGeom>
          <a:noFill/>
          <a:ln>
            <a:noFill/>
          </a:ln>
        </p:spPr>
      </p:pic>
      <p:pic>
        <p:nvPicPr>
          <p:cNvPr id="12" name="Picture 11"/>
          <p:cNvPicPr/>
          <p:nvPr/>
        </p:nvPicPr>
        <p:blipFill>
          <a:blip r:embed="rId4" cstate="print">
            <a:extLst>
              <a:ext uri="{28A0092B-C50C-407E-A947-70E740481C1C}">
                <a14:useLocalDpi xmlns:a14="http://schemas.microsoft.com/office/drawing/2010/main" val="0"/>
              </a:ext>
            </a:extLst>
          </a:blip>
          <a:srcRect/>
          <a:stretch/>
        </p:blipFill>
        <p:spPr bwMode="auto">
          <a:xfrm>
            <a:off x="6568635" y="630534"/>
            <a:ext cx="1896004" cy="664866"/>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2082330" y="486596"/>
            <a:ext cx="2356040" cy="5586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B0E86D-BEBA-8DD5-5C76-03069FD92515}"/>
              </a:ext>
            </a:extLst>
          </p:cNvPr>
          <p:cNvSpPr txBox="1"/>
          <p:nvPr/>
        </p:nvSpPr>
        <p:spPr>
          <a:xfrm>
            <a:off x="3419201" y="3229071"/>
            <a:ext cx="8632386"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800">
                <a:solidFill>
                  <a:srgbClr val="000000"/>
                </a:solidFill>
                <a:latin typeface="Arial" panose="020B0604020202020204"/>
              </a:rPr>
              <a:t>Mobilis</a:t>
            </a:r>
            <a:r>
              <a:rPr kumimoji="0" lang="en-ZA" sz="2800" b="0" i="0" u="none" strike="noStrike" kern="1200" cap="none" spc="0" normalizeH="0" baseline="0" noProof="0">
                <a:ln>
                  <a:noFill/>
                </a:ln>
                <a:solidFill>
                  <a:srgbClr val="000000"/>
                </a:solidFill>
                <a:effectLst/>
                <a:uLnTx/>
                <a:uFillTx/>
                <a:latin typeface="Arial" panose="020B0604020202020204"/>
                <a:ea typeface="+mn-ea"/>
                <a:cs typeface="+mn-cs"/>
              </a:rPr>
              <a:t>ing</a:t>
            </a:r>
            <a:r>
              <a:rPr kumimoji="0" lang="en-ZA" sz="2800" b="0" i="0" u="none" strike="noStrike" kern="1200" cap="none" spc="0" normalizeH="0" baseline="0" noProof="0" dirty="0">
                <a:ln>
                  <a:noFill/>
                </a:ln>
                <a:solidFill>
                  <a:srgbClr val="000000"/>
                </a:solidFill>
                <a:effectLst/>
                <a:uLnTx/>
                <a:uFillTx/>
                <a:latin typeface="Arial" panose="020B0604020202020204"/>
                <a:ea typeface="+mn-ea"/>
                <a:cs typeface="+mn-cs"/>
              </a:rPr>
              <a:t> the Interfaith Sector as a credible and effective stakeholder in ending </a:t>
            </a:r>
            <a:r>
              <a:rPr lang="en-ZA" sz="2800" dirty="0">
                <a:solidFill>
                  <a:srgbClr val="000000"/>
                </a:solidFill>
                <a:latin typeface="Arial" panose="020B0604020202020204"/>
              </a:rPr>
              <a:t>GBV </a:t>
            </a:r>
            <a:r>
              <a:rPr kumimoji="0" lang="en-ZA" sz="2800" b="0" i="0" u="none" strike="noStrike" kern="1200" cap="none" spc="0" normalizeH="0" baseline="0" noProof="0" dirty="0">
                <a:ln>
                  <a:noFill/>
                </a:ln>
                <a:solidFill>
                  <a:srgbClr val="000000"/>
                </a:solidFill>
                <a:effectLst/>
                <a:uLnTx/>
                <a:uFillTx/>
                <a:latin typeface="Arial" panose="020B0604020202020204"/>
                <a:ea typeface="+mn-ea"/>
                <a:cs typeface="+mn-cs"/>
              </a:rPr>
              <a:t>and </a:t>
            </a:r>
            <a:r>
              <a:rPr lang="en-ZA" sz="2800" dirty="0">
                <a:solidFill>
                  <a:srgbClr val="000000"/>
                </a:solidFill>
                <a:latin typeface="Arial" panose="020B0604020202020204"/>
              </a:rPr>
              <a:t>contributing to </a:t>
            </a:r>
            <a:r>
              <a:rPr kumimoji="0" lang="en-ZA" sz="2800" b="0" i="0" u="none" strike="noStrike" kern="1200" cap="none" spc="0" normalizeH="0" baseline="0" noProof="0" dirty="0">
                <a:ln>
                  <a:noFill/>
                </a:ln>
                <a:solidFill>
                  <a:srgbClr val="000000"/>
                </a:solidFill>
                <a:effectLst/>
                <a:uLnTx/>
                <a:uFillTx/>
                <a:latin typeface="Arial" panose="020B0604020202020204"/>
                <a:ea typeface="+mn-ea"/>
                <a:cs typeface="+mn-cs"/>
              </a:rPr>
              <a:t>the National Strategic Plan </a:t>
            </a:r>
            <a:r>
              <a:rPr lang="en-ZA" sz="2800" dirty="0">
                <a:solidFill>
                  <a:srgbClr val="000000"/>
                </a:solidFill>
                <a:latin typeface="Arial" panose="020B0604020202020204"/>
              </a:rPr>
              <a:t>(GBVF)</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ZA" sz="2400" dirty="0">
              <a:solidFill>
                <a:srgbClr val="C00000"/>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ZA" sz="2400" dirty="0">
                <a:solidFill>
                  <a:srgbClr val="C00000"/>
                </a:solidFill>
                <a:latin typeface="Arial" panose="020B0604020202020204"/>
              </a:rPr>
              <a:t>We Will Speak Out South Africa 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2400" dirty="0">
                <a:solidFill>
                  <a:srgbClr val="C00000"/>
                </a:solidFill>
                <a:latin typeface="Arial" panose="020B0604020202020204"/>
              </a:rPr>
              <a:t>Faith Action Collective to End GBV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03E2E81-9601-1970-B83A-F4245917F760}"/>
              </a:ext>
            </a:extLst>
          </p:cNvPr>
          <p:cNvSpPr txBox="1"/>
          <p:nvPr/>
        </p:nvSpPr>
        <p:spPr>
          <a:xfrm>
            <a:off x="1678107" y="6418075"/>
            <a:ext cx="8835787" cy="438133"/>
          </a:xfrm>
          <a:prstGeom prst="rect">
            <a:avLst/>
          </a:prstGeom>
          <a:noFill/>
        </p:spPr>
        <p:txBody>
          <a:bodyPr wrap="square">
            <a:spAutoFit/>
          </a:bodyPr>
          <a:lstStyle/>
          <a:p>
            <a:pPr algn="ctr">
              <a:lnSpc>
                <a:spcPct val="107000"/>
              </a:lnSpc>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pic>
        <p:nvPicPr>
          <p:cNvPr id="14" name="Picture 13">
            <a:extLst>
              <a:ext uri="{FF2B5EF4-FFF2-40B4-BE49-F238E27FC236}">
                <a16:creationId xmlns:a16="http://schemas.microsoft.com/office/drawing/2014/main" id="{FB2B55A6-2FFB-9EE3-F2C3-0C062E3E55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2141"/>
          <a:stretch/>
        </p:blipFill>
        <p:spPr>
          <a:xfrm>
            <a:off x="4522697" y="299994"/>
            <a:ext cx="1877160" cy="1528807"/>
          </a:xfrm>
          <a:prstGeom prst="rect">
            <a:avLst/>
          </a:prstGeom>
        </p:spPr>
      </p:pic>
      <p:pic>
        <p:nvPicPr>
          <p:cNvPr id="15" name="Picture 14">
            <a:extLst>
              <a:ext uri="{FF2B5EF4-FFF2-40B4-BE49-F238E27FC236}">
                <a16:creationId xmlns:a16="http://schemas.microsoft.com/office/drawing/2014/main" id="{4B60F413-7316-BB9C-963E-10784A14F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103" y="1289749"/>
            <a:ext cx="1937953" cy="907269"/>
          </a:xfrm>
          <a:prstGeom prst="rect">
            <a:avLst/>
          </a:prstGeom>
        </p:spPr>
      </p:pic>
      <p:pic>
        <p:nvPicPr>
          <p:cNvPr id="3" name="Picture 2">
            <a:extLst>
              <a:ext uri="{FF2B5EF4-FFF2-40B4-BE49-F238E27FC236}">
                <a16:creationId xmlns:a16="http://schemas.microsoft.com/office/drawing/2014/main" id="{706D031E-D09A-40ED-4401-EA0AC45E89F5}"/>
              </a:ext>
            </a:extLst>
          </p:cNvPr>
          <p:cNvPicPr>
            <a:picLocks noChangeAspect="1"/>
          </p:cNvPicPr>
          <p:nvPr/>
        </p:nvPicPr>
        <p:blipFill>
          <a:blip r:embed="rId8"/>
          <a:stretch>
            <a:fillRect/>
          </a:stretch>
        </p:blipFill>
        <p:spPr>
          <a:xfrm>
            <a:off x="8829467" y="504242"/>
            <a:ext cx="2898814" cy="980243"/>
          </a:xfrm>
          <a:prstGeom prst="rect">
            <a:avLst/>
          </a:prstGeom>
        </p:spPr>
      </p:pic>
      <p:pic>
        <p:nvPicPr>
          <p:cNvPr id="18" name="Picture 17">
            <a:extLst>
              <a:ext uri="{FF2B5EF4-FFF2-40B4-BE49-F238E27FC236}">
                <a16:creationId xmlns:a16="http://schemas.microsoft.com/office/drawing/2014/main" id="{1AC5D78B-D19E-B805-1757-71147B20E800}"/>
              </a:ext>
            </a:extLst>
          </p:cNvPr>
          <p:cNvPicPr>
            <a:picLocks noChangeAspect="1"/>
          </p:cNvPicPr>
          <p:nvPr/>
        </p:nvPicPr>
        <p:blipFill>
          <a:blip r:embed="rId9"/>
          <a:stretch>
            <a:fillRect/>
          </a:stretch>
        </p:blipFill>
        <p:spPr>
          <a:xfrm>
            <a:off x="8594700" y="1499430"/>
            <a:ext cx="3341713" cy="1326075"/>
          </a:xfrm>
          <a:prstGeom prst="rect">
            <a:avLst/>
          </a:prstGeom>
        </p:spPr>
      </p:pic>
    </p:spTree>
    <p:extLst>
      <p:ext uri="{BB962C8B-B14F-4D97-AF65-F5344CB8AC3E}">
        <p14:creationId xmlns:p14="http://schemas.microsoft.com/office/powerpoint/2010/main" val="348334762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AB5B0EB-BFA0-0F5F-21B8-58BC1C25939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BC4D99F-BF8E-F7AB-7256-3EBEC6A62894}"/>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8F769C1D-427E-525D-6AD1-A7E71E15C66B}"/>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45BF29A4-D121-BA26-58D0-D7423559A1A4}"/>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A5F7ECEF-9BA0-1DCC-86DA-4952392CA5C6}"/>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F2D550CF-27F9-96D2-65A9-3A7402968E43}"/>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4C3E60F9-3684-807A-27A9-EC7884F607FB}"/>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D18CA211-7AC4-85F2-F7E5-A8C599B55EB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322457" y="0"/>
            <a:ext cx="11547085" cy="954107"/>
          </a:xfrm>
          <a:prstGeom prst="rect">
            <a:avLst/>
          </a:prstGeom>
          <a:noFill/>
        </p:spPr>
        <p:txBody>
          <a:bodyPr wrap="square" rtlCol="0">
            <a:spAutoFit/>
          </a:bodyPr>
          <a:lstStyle/>
          <a:p>
            <a:pPr algn="ctr"/>
            <a:r>
              <a:rPr lang="en-US" sz="2800" dirty="0">
                <a:solidFill>
                  <a:schemeClr val="tx1">
                    <a:lumMod val="85000"/>
                    <a:lumOff val="15000"/>
                  </a:schemeClr>
                </a:solidFill>
                <a:latin typeface="Century Gothic" panose="020B0502020202020204" pitchFamily="34" charset="0"/>
              </a:rPr>
              <a:t>Linking &amp; Learning: </a:t>
            </a:r>
          </a:p>
          <a:p>
            <a:pPr algn="ctr"/>
            <a:r>
              <a:rPr lang="en-US" sz="2800" b="1" dirty="0">
                <a:solidFill>
                  <a:srgbClr val="C00000"/>
                </a:solidFill>
                <a:latin typeface="Century Gothic" panose="020B0502020202020204" pitchFamily="34" charset="0"/>
              </a:rPr>
              <a:t>Growing an Interfaith Community of  Praxis and Ongoing Learning</a:t>
            </a:r>
            <a:endParaRPr lang="en-ZA" sz="2800" b="1" dirty="0">
              <a:solidFill>
                <a:srgbClr val="C00000"/>
              </a:solidFill>
              <a:latin typeface="Century Gothic" panose="020B0502020202020204" pitchFamily="34" charset="0"/>
            </a:endParaRPr>
          </a:p>
        </p:txBody>
      </p:sp>
      <p:sp>
        <p:nvSpPr>
          <p:cNvPr id="2" name="Google Shape;149;g11c04bb697a_0_14">
            <a:extLst>
              <a:ext uri="{FF2B5EF4-FFF2-40B4-BE49-F238E27FC236}">
                <a16:creationId xmlns:a16="http://schemas.microsoft.com/office/drawing/2014/main" id="{3F4DC444-2136-7A87-B8A4-0D99AD556C76}"/>
              </a:ext>
            </a:extLst>
          </p:cNvPr>
          <p:cNvSpPr txBox="1">
            <a:spLocks noGrp="1"/>
          </p:cNvSpPr>
          <p:nvPr>
            <p:ph idx="1"/>
          </p:nvPr>
        </p:nvSpPr>
        <p:spPr>
          <a:xfrm>
            <a:off x="497862" y="831607"/>
            <a:ext cx="5598138" cy="313435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black"/>
                </a:solidFill>
                <a:effectLst/>
                <a:uLnTx/>
                <a:uFillTx/>
                <a:latin typeface="Calibri" panose="020F0502020204030204"/>
                <a:ea typeface="+mn-ea"/>
                <a:cs typeface="+mn-cs"/>
              </a:rPr>
              <a:t>In-person: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rPr>
              <a:t>Specific faith teams – scholars, leaders, activists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rPr>
              <a:t>Resource Team/s to be called upon for in-person support</a:t>
            </a:r>
          </a:p>
          <a:p>
            <a:pPr marL="571500" marR="0" lvl="0" indent="-5715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rPr>
              <a:t>Short GBV Skills Modules (or online)</a:t>
            </a:r>
          </a:p>
          <a:p>
            <a:pPr marL="571500" marR="0" lvl="0" indent="-57150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lgn="ctr">
              <a:lnSpc>
                <a:spcPct val="100000"/>
              </a:lnSpc>
              <a:spcBef>
                <a:spcPts val="0"/>
              </a:spcBef>
              <a:buNone/>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"We plan to be the change the community needs.”</a:t>
            </a:r>
            <a:endParaRPr kumimoji="0" lang="en-ZA" sz="1600" b="0" i="1"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buClrTx/>
              <a:buSzTx/>
              <a:buNone/>
              <a:tabLst/>
              <a:defRPr/>
            </a:pPr>
            <a:endParaRPr kumimoji="0" lang="en-ZA"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buClrTx/>
              <a:buSzTx/>
              <a:buFontTx/>
              <a:buNone/>
              <a:tabLst/>
              <a:defRPr/>
            </a:pPr>
            <a:r>
              <a:rPr kumimoji="0" lang="en-US"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Monthly Online Forum Meetings</a:t>
            </a:r>
          </a:p>
          <a:p>
            <a:pPr marL="0" indent="0" algn="r">
              <a:lnSpc>
                <a:spcPct val="107000"/>
              </a:lnSpc>
              <a:spcBef>
                <a:spcPts val="0"/>
              </a:spcBef>
              <a:buClr>
                <a:srgbClr val="000000"/>
              </a:buClr>
              <a:buSzPts val="2500"/>
              <a:buNone/>
              <a:defRPr/>
            </a:pPr>
            <a:r>
              <a:rPr lang="en-ZA" sz="2400" b="1" i="1" dirty="0">
                <a:solidFill>
                  <a:srgbClr val="C00000"/>
                </a:solidFill>
              </a:rPr>
              <a:t>www.interfaithendgbv.org</a:t>
            </a:r>
          </a:p>
        </p:txBody>
      </p:sp>
      <p:sp>
        <p:nvSpPr>
          <p:cNvPr id="4" name="TextBox 3">
            <a:extLst>
              <a:ext uri="{FF2B5EF4-FFF2-40B4-BE49-F238E27FC236}">
                <a16:creationId xmlns:a16="http://schemas.microsoft.com/office/drawing/2014/main" id="{B8C3B576-8FF0-1239-7A7D-BCABE83B3E42}"/>
              </a:ext>
            </a:extLst>
          </p:cNvPr>
          <p:cNvSpPr txBox="1"/>
          <p:nvPr/>
        </p:nvSpPr>
        <p:spPr>
          <a:xfrm>
            <a:off x="6064284" y="854608"/>
            <a:ext cx="5636913" cy="29238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b="1" dirty="0">
                <a:solidFill>
                  <a:prstClr val="black"/>
                </a:solidFill>
                <a:latin typeface="Calibri" panose="020F0502020204030204"/>
              </a:rPr>
              <a:t>Online Collaborative Engagement and Learning Platform</a:t>
            </a:r>
          </a:p>
          <a:p>
            <a:pPr indent="174625">
              <a:buFont typeface="Arial" panose="020B0604020202020204" pitchFamily="34" charset="0"/>
              <a:buChar char="•"/>
              <a:defRPr/>
            </a:pPr>
            <a:r>
              <a:rPr lang="en-ZA" dirty="0">
                <a:solidFill>
                  <a:prstClr val="black"/>
                </a:solidFill>
                <a:latin typeface="Calibri" panose="020F0502020204030204"/>
              </a:rPr>
              <a:t>General website – basic information and support</a:t>
            </a:r>
          </a:p>
          <a:p>
            <a:pPr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dirty="0">
                <a:solidFill>
                  <a:prstClr val="black"/>
                </a:solidFill>
                <a:latin typeface="Calibri" panose="020F0502020204030204"/>
              </a:rPr>
              <a:t>Membership access:</a:t>
            </a:r>
          </a:p>
          <a:p>
            <a:pPr marL="457200" marR="0" lvl="2" indent="-96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dirty="0">
                <a:solidFill>
                  <a:prstClr val="black"/>
                </a:solidFill>
                <a:latin typeface="Calibri" panose="020F0502020204030204"/>
              </a:rPr>
              <a:t>Resources Collection </a:t>
            </a:r>
          </a:p>
          <a:p>
            <a:pPr marL="457200" marR="0" lvl="2" indent="-96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dirty="0">
                <a:solidFill>
                  <a:prstClr val="black"/>
                </a:solidFill>
                <a:latin typeface="Calibri" panose="020F0502020204030204"/>
              </a:rPr>
              <a:t>Engagement platform </a:t>
            </a:r>
          </a:p>
          <a:p>
            <a:pPr marL="457200" marR="0" lvl="2" indent="-96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dirty="0">
                <a:solidFill>
                  <a:prstClr val="black"/>
                </a:solidFill>
                <a:latin typeface="Calibri" panose="020F0502020204030204"/>
              </a:rPr>
              <a:t>Partner database – strengths and needs for mutual learning</a:t>
            </a:r>
          </a:p>
          <a:p>
            <a:pPr marL="457200" marR="0" lvl="2" indent="-96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dirty="0">
                <a:solidFill>
                  <a:prstClr val="black"/>
                </a:solidFill>
                <a:latin typeface="Calibri" panose="020F0502020204030204"/>
              </a:rPr>
              <a:t>Blogs </a:t>
            </a:r>
          </a:p>
          <a:p>
            <a:pPr marL="457200" marR="0" lvl="2" indent="-96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dirty="0">
                <a:solidFill>
                  <a:prstClr val="black"/>
                </a:solidFill>
                <a:latin typeface="Calibri" panose="020F0502020204030204"/>
              </a:rPr>
              <a:t>Shared Calendar of events</a:t>
            </a:r>
          </a:p>
        </p:txBody>
      </p:sp>
      <p:pic>
        <p:nvPicPr>
          <p:cNvPr id="5" name="Google Shape;493;p18">
            <a:extLst>
              <a:ext uri="{FF2B5EF4-FFF2-40B4-BE49-F238E27FC236}">
                <a16:creationId xmlns:a16="http://schemas.microsoft.com/office/drawing/2014/main" id="{AAAB4765-3FFE-848E-9FF1-22798EA848D8}"/>
              </a:ext>
            </a:extLst>
          </p:cNvPr>
          <p:cNvPicPr preferRelativeResize="0"/>
          <p:nvPr/>
        </p:nvPicPr>
        <p:blipFill rotWithShape="1">
          <a:blip r:embed="rId3">
            <a:alphaModFix/>
          </a:blip>
          <a:srcRect/>
          <a:stretch/>
        </p:blipFill>
        <p:spPr>
          <a:xfrm>
            <a:off x="1417832" y="3797532"/>
            <a:ext cx="9195371" cy="3098569"/>
          </a:xfrm>
          <a:prstGeom prst="rect">
            <a:avLst/>
          </a:prstGeom>
          <a:noFill/>
          <a:ln>
            <a:noFill/>
          </a:ln>
        </p:spPr>
      </p:pic>
    </p:spTree>
    <p:extLst>
      <p:ext uri="{BB962C8B-B14F-4D97-AF65-F5344CB8AC3E}">
        <p14:creationId xmlns:p14="http://schemas.microsoft.com/office/powerpoint/2010/main" val="2092353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AB5B0EB-BFA0-0F5F-21B8-58BC1C25939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BC4D99F-BF8E-F7AB-7256-3EBEC6A62894}"/>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8F769C1D-427E-525D-6AD1-A7E71E15C66B}"/>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45BF29A4-D121-BA26-58D0-D7423559A1A4}"/>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A5F7ECEF-9BA0-1DCC-86DA-4952392CA5C6}"/>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F2D550CF-27F9-96D2-65A9-3A7402968E43}"/>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4C3E60F9-3684-807A-27A9-EC7884F607FB}"/>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D18CA211-7AC4-85F2-F7E5-A8C599B55EB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369972" y="-17632"/>
            <a:ext cx="11452055" cy="584775"/>
          </a:xfrm>
          <a:prstGeom prst="rect">
            <a:avLst/>
          </a:prstGeom>
          <a:noFill/>
        </p:spPr>
        <p:txBody>
          <a:bodyPr wrap="square" rtlCol="0">
            <a:spAutoFit/>
          </a:bodyPr>
          <a:lstStyle/>
          <a:p>
            <a:pPr algn="ctr"/>
            <a:r>
              <a:rPr lang="en-US" sz="3200" dirty="0">
                <a:solidFill>
                  <a:schemeClr val="tx1">
                    <a:lumMod val="85000"/>
                    <a:lumOff val="15000"/>
                  </a:schemeClr>
                </a:solidFill>
                <a:latin typeface="Century Gothic" panose="020B0502020202020204" pitchFamily="34" charset="0"/>
              </a:rPr>
              <a:t>Linking &amp; Learning: Continuous Learning for Best Practice</a:t>
            </a:r>
            <a:endParaRPr lang="en-ZA" sz="3200" dirty="0">
              <a:solidFill>
                <a:schemeClr val="tx1">
                  <a:lumMod val="85000"/>
                  <a:lumOff val="1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9B4D86FD-815D-F2C7-716E-C93F3F26F626}"/>
              </a:ext>
            </a:extLst>
          </p:cNvPr>
          <p:cNvSpPr txBox="1"/>
          <p:nvPr/>
        </p:nvSpPr>
        <p:spPr>
          <a:xfrm>
            <a:off x="0" y="6305861"/>
            <a:ext cx="12192000" cy="483659"/>
          </a:xfrm>
          <a:prstGeom prst="rect">
            <a:avLst/>
          </a:prstGeom>
          <a:noFill/>
        </p:spPr>
        <p:txBody>
          <a:bodyPr wrap="square" rtlCol="0">
            <a:spAutoFit/>
          </a:bodyPr>
          <a:lstStyle/>
          <a:p>
            <a:pPr algn="ctr">
              <a:lnSpc>
                <a:spcPts val="3300"/>
              </a:lnSpc>
            </a:pPr>
            <a:r>
              <a:rPr lang="en-US" sz="2600" spc="-150" dirty="0">
                <a:solidFill>
                  <a:schemeClr val="bg1"/>
                </a:solidFill>
                <a:latin typeface="Century Gothic" panose="020B0502020202020204" pitchFamily="34" charset="0"/>
              </a:rPr>
              <a:t>Voice and Choice Learning and Sharing Summit 2025</a:t>
            </a:r>
          </a:p>
        </p:txBody>
      </p:sp>
      <p:pic>
        <p:nvPicPr>
          <p:cNvPr id="4" name="Picture 3" descr="A diagram of a diagram&#10;&#10;AI-generated content may be incorrect.">
            <a:extLst>
              <a:ext uri="{FF2B5EF4-FFF2-40B4-BE49-F238E27FC236}">
                <a16:creationId xmlns:a16="http://schemas.microsoft.com/office/drawing/2014/main" id="{5E23C985-0563-30FC-4764-A90DE569DD0F}"/>
              </a:ext>
            </a:extLst>
          </p:cNvPr>
          <p:cNvPicPr>
            <a:picLocks noChangeAspect="1"/>
          </p:cNvPicPr>
          <p:nvPr/>
        </p:nvPicPr>
        <p:blipFill>
          <a:blip r:embed="rId3">
            <a:extLst>
              <a:ext uri="{28A0092B-C50C-407E-A947-70E740481C1C}">
                <a14:useLocalDpi xmlns:a14="http://schemas.microsoft.com/office/drawing/2010/main" val="0"/>
              </a:ext>
            </a:extLst>
          </a:blip>
          <a:srcRect t="8367"/>
          <a:stretch/>
        </p:blipFill>
        <p:spPr>
          <a:xfrm>
            <a:off x="535401" y="564580"/>
            <a:ext cx="10956201" cy="5558542"/>
          </a:xfrm>
          <a:prstGeom prst="rect">
            <a:avLst/>
          </a:prstGeom>
        </p:spPr>
      </p:pic>
    </p:spTree>
    <p:extLst>
      <p:ext uri="{BB962C8B-B14F-4D97-AF65-F5344CB8AC3E}">
        <p14:creationId xmlns:p14="http://schemas.microsoft.com/office/powerpoint/2010/main" val="20366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509452" y="3"/>
            <a:ext cx="9158548" cy="6854723"/>
            <a:chOff x="-14548" y="2"/>
            <a:chExt cx="9158548" cy="6854723"/>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11459"/>
            </a:xfrm>
            <a:prstGeom prst="rect">
              <a:avLst/>
            </a:prstGeom>
            <a:noFill/>
          </p:spPr>
          <p:txBody>
            <a:bodyPr wrap="square">
              <a:spAutoFit/>
            </a:bodyPr>
            <a:lstStyle/>
            <a:p>
              <a:pPr algn="ctr">
                <a:lnSpc>
                  <a:spcPct val="107000"/>
                </a:lnSpc>
              </a:pPr>
              <a:r>
                <a:rPr lang="en-US" sz="2100" i="1" dirty="0">
                  <a:solidFill>
                    <a:schemeClr val="bg1"/>
                  </a:solidFill>
                  <a:latin typeface="Century Gothic" panose="020B0502020202020204" pitchFamily="34" charset="0"/>
                </a:rPr>
                <a:t>MAIN CHALLENGE: LACK OF SUSTINABLE FUNDING</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152400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NEXT STEPS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587032" y="331245"/>
            <a:ext cx="10758748" cy="5281863"/>
          </a:xfrm>
          <a:prstGeom prst="rect">
            <a:avLst/>
          </a:prstGeom>
          <a:no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br>
              <a:rPr lang="en-GB" sz="2400" b="0" dirty="0">
                <a:effectLst/>
              </a:rPr>
            </a:br>
            <a:endParaRPr lang="en-GB" sz="2400" b="0" dirty="0">
              <a:effectLst/>
            </a:endParaRPr>
          </a:p>
          <a:p>
            <a:pPr marL="0" indent="0" rtl="0">
              <a:buNone/>
            </a:pPr>
            <a:r>
              <a:rPr lang="en-GB" sz="2400" b="1" i="0" u="none" strike="noStrike" dirty="0">
                <a:solidFill>
                  <a:srgbClr val="000000"/>
                </a:solidFill>
                <a:effectLst/>
                <a:latin typeface="Arial Narrow" panose="020B0606020202030204" pitchFamily="34" charset="0"/>
              </a:rPr>
              <a:t>Practical Implementation has already begun:</a:t>
            </a:r>
            <a:endParaRPr lang="en-GB" sz="2400" b="0" dirty="0">
              <a:effectLst/>
            </a:endParaRPr>
          </a:p>
          <a:p>
            <a:pPr rtl="0" fontAlgn="base">
              <a:buFont typeface="Arial" panose="020B0604020202020204" pitchFamily="34" charset="0"/>
              <a:buChar char="•"/>
            </a:pPr>
            <a:r>
              <a:rPr lang="en-GB" sz="2400" b="1" i="0" u="none" strike="noStrike" dirty="0">
                <a:solidFill>
                  <a:srgbClr val="000000"/>
                </a:solidFill>
                <a:effectLst/>
                <a:latin typeface="Arial Narrow" panose="020B0606020202030204" pitchFamily="34" charset="0"/>
              </a:rPr>
              <a:t>8 Working Groups were proposed at the Strategy launch.</a:t>
            </a:r>
          </a:p>
          <a:p>
            <a:pPr rtl="0" fontAlgn="base">
              <a:buFont typeface="Arial" panose="020B0604020202020204" pitchFamily="34" charset="0"/>
              <a:buChar char="•"/>
            </a:pPr>
            <a:r>
              <a:rPr lang="en-GB" sz="2400" b="1" i="0" u="none" strike="noStrike" dirty="0">
                <a:solidFill>
                  <a:srgbClr val="000000"/>
                </a:solidFill>
                <a:effectLst/>
                <a:latin typeface="Arial Narrow" panose="020B0606020202030204" pitchFamily="34" charset="0"/>
              </a:rPr>
              <a:t>4 have begun developing concept notes, budgets and work plans. </a:t>
            </a:r>
          </a:p>
          <a:p>
            <a:pPr rtl="0" fontAlgn="base">
              <a:buFont typeface="Arial" panose="020B0604020202020204" pitchFamily="34" charset="0"/>
              <a:buChar char="•"/>
            </a:pPr>
            <a:r>
              <a:rPr lang="en-GB" sz="2400" b="1" i="0" u="none" strike="noStrike" dirty="0">
                <a:solidFill>
                  <a:srgbClr val="000000"/>
                </a:solidFill>
                <a:effectLst/>
                <a:latin typeface="Arial Narrow" panose="020B0606020202030204" pitchFamily="34" charset="0"/>
              </a:rPr>
              <a:t>The core Faith Leaders Gender Transformation Programme (FLGTP) is moving towards UNISA accreditation, its final pilot in 2025 and roll-out by 2026.</a:t>
            </a:r>
          </a:p>
          <a:p>
            <a:pPr rtl="0" fontAlgn="base">
              <a:buFont typeface="Arial" panose="020B0604020202020204" pitchFamily="34" charset="0"/>
              <a:buChar char="•"/>
            </a:pPr>
            <a:r>
              <a:rPr lang="en-GB" sz="2400" b="1" i="0" u="none" strike="noStrike" dirty="0">
                <a:solidFill>
                  <a:srgbClr val="000000"/>
                </a:solidFill>
                <a:effectLst/>
                <a:latin typeface="Arial Narrow" panose="020B0606020202030204" pitchFamily="34" charset="0"/>
              </a:rPr>
              <a:t>Revised coordination and enabling mechanisms for the Faith Action Collective  are being finalised.</a:t>
            </a:r>
          </a:p>
          <a:p>
            <a:pPr rtl="0" fontAlgn="base">
              <a:buFont typeface="Arial" panose="020B0604020202020204" pitchFamily="34" charset="0"/>
              <a:buChar char="•"/>
            </a:pPr>
            <a:r>
              <a:rPr lang="en-GB" sz="2400" b="1" i="0" u="none" strike="noStrike" dirty="0">
                <a:solidFill>
                  <a:srgbClr val="000000"/>
                </a:solidFill>
                <a:effectLst/>
                <a:latin typeface="Arial Narrow" panose="020B0606020202030204" pitchFamily="34" charset="0"/>
              </a:rPr>
              <a:t>Training of group convenors in use of  the M,E and Learning tools and data collection</a:t>
            </a:r>
          </a:p>
          <a:p>
            <a:pPr rtl="0" fontAlgn="base">
              <a:buFont typeface="Arial" panose="020B0604020202020204" pitchFamily="34" charset="0"/>
              <a:buChar char="•"/>
            </a:pPr>
            <a:r>
              <a:rPr lang="en-GB" sz="2400" b="1" i="0" u="none" strike="noStrike" dirty="0">
                <a:solidFill>
                  <a:srgbClr val="000000"/>
                </a:solidFill>
                <a:effectLst/>
                <a:latin typeface="Arial Narrow" panose="020B0606020202030204" pitchFamily="34" charset="0"/>
              </a:rPr>
              <a:t>A team of practical skills specialists from diverse faiths has been formed to offer bespoke support to faith groups on request. </a:t>
            </a:r>
          </a:p>
          <a:p>
            <a:r>
              <a:rPr lang="en-GB" sz="2400" b="1" i="0" u="none" strike="noStrike" dirty="0">
                <a:solidFill>
                  <a:srgbClr val="000000"/>
                </a:solidFill>
                <a:effectLst/>
                <a:latin typeface="Arial Narrow" panose="020B0606020202030204" pitchFamily="34" charset="0"/>
              </a:rPr>
              <a:t>An </a:t>
            </a:r>
            <a:r>
              <a:rPr lang="en-GB" sz="2400" b="1" i="0" u="sng" strike="noStrike" dirty="0">
                <a:solidFill>
                  <a:srgbClr val="99034C"/>
                </a:solidFill>
                <a:effectLst/>
                <a:latin typeface="Arial Narrow" panose="020B0606020202030204" pitchFamily="34" charset="0"/>
                <a:hlinkClick r:id="rId2"/>
              </a:rPr>
              <a:t>ONLINE COMMUNITY OF PRAXIS PLATFORM</a:t>
            </a:r>
            <a:r>
              <a:rPr lang="en-GB" sz="2400" b="1" i="0" u="none" strike="noStrike" dirty="0">
                <a:solidFill>
                  <a:srgbClr val="99034C"/>
                </a:solidFill>
                <a:effectLst/>
                <a:latin typeface="Arial Narrow" panose="020B0606020202030204" pitchFamily="34" charset="0"/>
              </a:rPr>
              <a:t> </a:t>
            </a:r>
            <a:r>
              <a:rPr lang="en-GB" sz="2400" b="1" i="0" u="none" strike="noStrike" dirty="0">
                <a:solidFill>
                  <a:srgbClr val="000000"/>
                </a:solidFill>
                <a:effectLst/>
                <a:latin typeface="Arial Narrow" panose="020B0606020202030204" pitchFamily="34" charset="0"/>
              </a:rPr>
              <a:t>offers safe networking, shared learning and joint advocacy planning spaces.  </a:t>
            </a:r>
            <a:r>
              <a:rPr lang="en-GB" sz="2400" b="1" i="0" u="sng" strike="noStrike" dirty="0">
                <a:solidFill>
                  <a:srgbClr val="99034C"/>
                </a:solidFill>
                <a:effectLst/>
                <a:latin typeface="Arial Narrow" panose="020B0606020202030204" pitchFamily="34" charset="0"/>
                <a:hlinkClick r:id="rId2"/>
              </a:rPr>
              <a:t>https://www.interfaithendgbv.org.za/</a:t>
            </a:r>
            <a:r>
              <a:rPr lang="en-GB" sz="2400" b="1" i="0" u="none" strike="noStrike" dirty="0">
                <a:solidFill>
                  <a:srgbClr val="99034C"/>
                </a:solidFill>
                <a:effectLst/>
                <a:latin typeface="Arial Narrow" panose="020B0606020202030204" pitchFamily="34" charset="0"/>
              </a:rPr>
              <a:t> </a:t>
            </a:r>
            <a:br>
              <a:rPr lang="en-GB" sz="2000" b="1" i="0" u="none" strike="noStrike" dirty="0">
                <a:solidFill>
                  <a:srgbClr val="000000"/>
                </a:solidFill>
                <a:effectLst/>
                <a:latin typeface="Arial Narrow" panose="020B0606020202030204" pitchFamily="34" charset="0"/>
              </a:rPr>
            </a:br>
            <a:endParaRPr lang="en-US" sz="2000" dirty="0"/>
          </a:p>
        </p:txBody>
      </p:sp>
    </p:spTree>
    <p:extLst>
      <p:ext uri="{BB962C8B-B14F-4D97-AF65-F5344CB8AC3E}">
        <p14:creationId xmlns:p14="http://schemas.microsoft.com/office/powerpoint/2010/main" val="115038640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50D9F-51CE-6C9C-76EB-06266568F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08" y="135763"/>
            <a:ext cx="2651877" cy="6858000"/>
          </a:xfrm>
          <a:prstGeom prst="rect">
            <a:avLst/>
          </a:prstGeom>
        </p:spPr>
      </p:pic>
      <p:sp>
        <p:nvSpPr>
          <p:cNvPr id="16" name="Rectangle 14">
            <a:extLst>
              <a:ext uri="{FF2B5EF4-FFF2-40B4-BE49-F238E27FC236}">
                <a16:creationId xmlns:a16="http://schemas.microsoft.com/office/drawing/2014/main" id="{9A22D600-B52E-E04B-A9E7-57874D1B3DE2}"/>
              </a:ext>
            </a:extLst>
          </p:cNvPr>
          <p:cNvSpPr/>
          <p:nvPr/>
        </p:nvSpPr>
        <p:spPr>
          <a:xfrm rot="5400000">
            <a:off x="5875840" y="2051291"/>
            <a:ext cx="454869"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4">
            <a:extLst>
              <a:ext uri="{FF2B5EF4-FFF2-40B4-BE49-F238E27FC236}">
                <a16:creationId xmlns:a16="http://schemas.microsoft.com/office/drawing/2014/main" id="{65239ED8-D9BC-9B07-2C66-1B0CADDD60CA}"/>
              </a:ext>
            </a:extLst>
          </p:cNvPr>
          <p:cNvSpPr/>
          <p:nvPr/>
        </p:nvSpPr>
        <p:spPr>
          <a:xfrm rot="5400000">
            <a:off x="5960239"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a:off x="-51548" y="2537330"/>
            <a:ext cx="2918932" cy="3016210"/>
          </a:xfrm>
          <a:prstGeom prst="rect">
            <a:avLst/>
          </a:prstGeom>
          <a:noFill/>
        </p:spPr>
        <p:txBody>
          <a:bodyPr wrap="square" rtlCol="0">
            <a:spAutoFit/>
          </a:bodyPr>
          <a:lstStyle/>
          <a:p>
            <a:pPr algn="ctr"/>
            <a:r>
              <a:rPr lang="en-US" sz="3800" b="1" i="1" dirty="0">
                <a:ln>
                  <a:solidFill>
                    <a:srgbClr val="7B56A3"/>
                  </a:solidFill>
                </a:ln>
                <a:effectLst>
                  <a:outerShdw blurRad="50800" dist="38100" dir="2700000" algn="tl" rotWithShape="0">
                    <a:schemeClr val="bg1">
                      <a:lumMod val="75000"/>
                    </a:schemeClr>
                  </a:outerShdw>
                </a:effectLst>
                <a:latin typeface="Century Gothic" panose="020B0502020202020204" pitchFamily="34" charset="0"/>
              </a:rPr>
              <a:t>LEARNING </a:t>
            </a:r>
          </a:p>
          <a:p>
            <a:r>
              <a:rPr lang="en-US" sz="3800" b="1" i="1" dirty="0">
                <a:ln>
                  <a:solidFill>
                    <a:srgbClr val="7B56A3"/>
                  </a:solidFill>
                </a:ln>
                <a:effectLst>
                  <a:outerShdw blurRad="50800" dist="38100" dir="2700000" algn="tl" rotWithShape="0">
                    <a:schemeClr val="bg1">
                      <a:lumMod val="75000"/>
                    </a:schemeClr>
                  </a:outerShdw>
                </a:effectLst>
                <a:latin typeface="Century Gothic" panose="020B0502020202020204" pitchFamily="34" charset="0"/>
              </a:rPr>
              <a:t>  AND SHARING </a:t>
            </a:r>
          </a:p>
          <a:p>
            <a:r>
              <a:rPr lang="en-US" sz="3800" b="1" i="1" dirty="0">
                <a:ln>
                  <a:solidFill>
                    <a:srgbClr val="7B56A3"/>
                  </a:solidFill>
                </a:ln>
                <a:effectLst>
                  <a:outerShdw blurRad="50800" dist="38100" dir="2700000" algn="tl" rotWithShape="0">
                    <a:schemeClr val="bg1">
                      <a:lumMod val="75000"/>
                    </a:schemeClr>
                  </a:outerShdw>
                </a:effectLst>
                <a:latin typeface="Century Gothic" panose="020B0502020202020204" pitchFamily="34" charset="0"/>
              </a:rPr>
              <a:t>SUMMIT 2025</a:t>
            </a:r>
            <a:endParaRPr lang="en-ZA" sz="3800" b="1" i="1" dirty="0">
              <a:ln>
                <a:solidFill>
                  <a:srgbClr val="7B56A3"/>
                </a:solidFill>
              </a:ln>
              <a:effectLst>
                <a:outerShdw blurRad="50800" dist="38100" dir="2700000" algn="tl" rotWithShape="0">
                  <a:schemeClr val="bg1">
                    <a:lumMod val="75000"/>
                  </a:schemeClr>
                </a:outerShdw>
              </a:effectLst>
              <a:latin typeface="Century Gothic" panose="020B0502020202020204" pitchFamily="34"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p:blipFill>
        <p:spPr bwMode="auto">
          <a:xfrm>
            <a:off x="2530512" y="1132813"/>
            <a:ext cx="1777379" cy="1692692"/>
          </a:xfrm>
          <a:prstGeom prst="rect">
            <a:avLst/>
          </a:prstGeom>
          <a:noFill/>
          <a:ln>
            <a:noFill/>
          </a:ln>
        </p:spPr>
      </p:pic>
      <p:pic>
        <p:nvPicPr>
          <p:cNvPr id="12" name="Picture 11"/>
          <p:cNvPicPr/>
          <p:nvPr/>
        </p:nvPicPr>
        <p:blipFill>
          <a:blip r:embed="rId4" cstate="print">
            <a:extLst>
              <a:ext uri="{28A0092B-C50C-407E-A947-70E740481C1C}">
                <a14:useLocalDpi xmlns:a14="http://schemas.microsoft.com/office/drawing/2010/main" val="0"/>
              </a:ext>
            </a:extLst>
          </a:blip>
          <a:srcRect/>
          <a:stretch/>
        </p:blipFill>
        <p:spPr bwMode="auto">
          <a:xfrm>
            <a:off x="6568635" y="630534"/>
            <a:ext cx="1896004" cy="664866"/>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2082330" y="486596"/>
            <a:ext cx="2356040" cy="5586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B0E86D-BEBA-8DD5-5C76-03069FD92515}"/>
              </a:ext>
            </a:extLst>
          </p:cNvPr>
          <p:cNvSpPr txBox="1"/>
          <p:nvPr/>
        </p:nvSpPr>
        <p:spPr>
          <a:xfrm>
            <a:off x="2729241" y="3229071"/>
            <a:ext cx="9322346"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2800" b="1" dirty="0">
                <a:solidFill>
                  <a:srgbClr val="000000"/>
                </a:solidFill>
                <a:latin typeface="Arial" panose="020B0604020202020204"/>
              </a:rPr>
              <a:t>THANK YOU! SIBONGILE! REALEBOGA! MERCI! THOKOZANI!</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ZA" sz="2400" dirty="0">
              <a:solidFill>
                <a:srgbClr val="C00000"/>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ZA" sz="2400" b="1" dirty="0">
                <a:solidFill>
                  <a:srgbClr val="C00000"/>
                </a:solidFill>
                <a:latin typeface="Arial" panose="020B0604020202020204"/>
              </a:rPr>
              <a:t>We Will Speak Out South Africa 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2400" b="1" dirty="0">
                <a:solidFill>
                  <a:srgbClr val="C00000"/>
                </a:solidFill>
                <a:latin typeface="Arial" panose="020B0604020202020204"/>
              </a:rPr>
              <a:t>Faith Action Collective to End GBV</a:t>
            </a:r>
          </a:p>
          <a:p>
            <a:pPr algn="ctr">
              <a:defRPr/>
            </a:pPr>
            <a:endParaRPr lang="en-ZA" sz="1600" dirty="0">
              <a:solidFill>
                <a:srgbClr val="C00000"/>
              </a:solidFill>
              <a:latin typeface="Arial" panose="020B0604020202020204"/>
            </a:endParaRPr>
          </a:p>
          <a:p>
            <a:pPr algn="ctr">
              <a:defRPr/>
            </a:pPr>
            <a:r>
              <a:rPr lang="en-ZA" sz="1600" dirty="0">
                <a:solidFill>
                  <a:srgbClr val="C00000"/>
                </a:solidFill>
                <a:latin typeface="Arial" panose="020B0604020202020204"/>
              </a:rPr>
              <a:t>Daniela Gennrich (WWSOSA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dirty="0">
                <a:solidFill>
                  <a:srgbClr val="C00000"/>
                </a:solidFill>
                <a:latin typeface="Arial" panose="020B0604020202020204"/>
              </a:rPr>
              <a:t>Merrishia Singh-Naicker (Programmes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dirty="0">
                <a:solidFill>
                  <a:srgbClr val="C00000"/>
                </a:solidFill>
                <a:latin typeface="Arial" panose="020B0604020202020204"/>
                <a:hlinkClick r:id="rId6">
                  <a:extLst>
                    <a:ext uri="{A12FA001-AC4F-418D-AE19-62706E023703}">
                      <ahyp:hlinkClr xmlns:ahyp="http://schemas.microsoft.com/office/drawing/2018/hyperlinkcolor" val="tx"/>
                    </a:ext>
                  </a:extLst>
                </a:hlinkClick>
              </a:rPr>
              <a:t>coordinator@wwsosa.org.za</a:t>
            </a:r>
            <a:r>
              <a:rPr lang="en-ZA" sz="1600" dirty="0">
                <a:solidFill>
                  <a:srgbClr val="C00000"/>
                </a:solidFill>
                <a:latin typeface="Arial" panose="020B0604020202020204"/>
              </a:rPr>
              <a:t>; </a:t>
            </a:r>
            <a:r>
              <a:rPr lang="en-ZA" sz="1600" dirty="0">
                <a:solidFill>
                  <a:srgbClr val="C00000"/>
                </a:solidFill>
                <a:latin typeface="Arial" panose="020B0604020202020204"/>
                <a:hlinkClick r:id="rId7">
                  <a:extLst>
                    <a:ext uri="{A12FA001-AC4F-418D-AE19-62706E023703}">
                      <ahyp:hlinkClr xmlns:ahyp="http://schemas.microsoft.com/office/drawing/2018/hyperlinkcolor" val="tx"/>
                    </a:ext>
                  </a:extLst>
                </a:hlinkClick>
              </a:rPr>
              <a:t>programmes@wwsosa.org.za</a:t>
            </a:r>
            <a:r>
              <a:rPr lang="en-ZA" sz="1600" dirty="0">
                <a:solidFill>
                  <a:srgbClr val="C00000"/>
                </a:solidFill>
                <a:latin typeface="Arial" panose="020B0604020202020204"/>
              </a:rPr>
              <a:t> </a:t>
            </a:r>
            <a:br>
              <a:rPr lang="en-ZA" sz="1600" dirty="0">
                <a:solidFill>
                  <a:srgbClr val="C00000"/>
                </a:solidFill>
                <a:latin typeface="Arial" panose="020B0604020202020204"/>
              </a:rPr>
            </a:br>
            <a:endParaRPr lang="en-ZA" sz="2400" dirty="0">
              <a:solidFill>
                <a:srgbClr val="C00000"/>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03E2E81-9601-1970-B83A-F4245917F760}"/>
              </a:ext>
            </a:extLst>
          </p:cNvPr>
          <p:cNvSpPr txBox="1"/>
          <p:nvPr/>
        </p:nvSpPr>
        <p:spPr>
          <a:xfrm>
            <a:off x="1678107" y="6418075"/>
            <a:ext cx="8835787" cy="438133"/>
          </a:xfrm>
          <a:prstGeom prst="rect">
            <a:avLst/>
          </a:prstGeom>
          <a:noFill/>
        </p:spPr>
        <p:txBody>
          <a:bodyPr wrap="square">
            <a:spAutoFit/>
          </a:bodyPr>
          <a:lstStyle/>
          <a:p>
            <a:pPr algn="ctr">
              <a:lnSpc>
                <a:spcPct val="107000"/>
              </a:lnSpc>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pic>
        <p:nvPicPr>
          <p:cNvPr id="14" name="Picture 13">
            <a:extLst>
              <a:ext uri="{FF2B5EF4-FFF2-40B4-BE49-F238E27FC236}">
                <a16:creationId xmlns:a16="http://schemas.microsoft.com/office/drawing/2014/main" id="{FB2B55A6-2FFB-9EE3-F2C3-0C062E3E55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b="-2141"/>
          <a:stretch/>
        </p:blipFill>
        <p:spPr>
          <a:xfrm>
            <a:off x="4522697" y="299994"/>
            <a:ext cx="1877160" cy="1528807"/>
          </a:xfrm>
          <a:prstGeom prst="rect">
            <a:avLst/>
          </a:prstGeom>
        </p:spPr>
      </p:pic>
      <p:pic>
        <p:nvPicPr>
          <p:cNvPr id="15" name="Picture 14">
            <a:extLst>
              <a:ext uri="{FF2B5EF4-FFF2-40B4-BE49-F238E27FC236}">
                <a16:creationId xmlns:a16="http://schemas.microsoft.com/office/drawing/2014/main" id="{4B60F413-7316-BB9C-963E-10784A14FBD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786103" y="1289749"/>
            <a:ext cx="1937953" cy="907269"/>
          </a:xfrm>
          <a:prstGeom prst="rect">
            <a:avLst/>
          </a:prstGeom>
        </p:spPr>
      </p:pic>
      <p:pic>
        <p:nvPicPr>
          <p:cNvPr id="3" name="Picture 2">
            <a:extLst>
              <a:ext uri="{FF2B5EF4-FFF2-40B4-BE49-F238E27FC236}">
                <a16:creationId xmlns:a16="http://schemas.microsoft.com/office/drawing/2014/main" id="{706D031E-D09A-40ED-4401-EA0AC45E89F5}"/>
              </a:ext>
            </a:extLst>
          </p:cNvPr>
          <p:cNvPicPr>
            <a:picLocks noChangeAspect="1"/>
          </p:cNvPicPr>
          <p:nvPr/>
        </p:nvPicPr>
        <p:blipFill>
          <a:blip r:embed="rId10"/>
          <a:stretch>
            <a:fillRect/>
          </a:stretch>
        </p:blipFill>
        <p:spPr>
          <a:xfrm>
            <a:off x="9287838" y="504243"/>
            <a:ext cx="2440442" cy="825243"/>
          </a:xfrm>
          <a:prstGeom prst="rect">
            <a:avLst/>
          </a:prstGeom>
        </p:spPr>
      </p:pic>
      <p:pic>
        <p:nvPicPr>
          <p:cNvPr id="18" name="Picture 17">
            <a:extLst>
              <a:ext uri="{FF2B5EF4-FFF2-40B4-BE49-F238E27FC236}">
                <a16:creationId xmlns:a16="http://schemas.microsoft.com/office/drawing/2014/main" id="{1AC5D78B-D19E-B805-1757-71147B20E800}"/>
              </a:ext>
            </a:extLst>
          </p:cNvPr>
          <p:cNvPicPr>
            <a:picLocks noChangeAspect="1"/>
          </p:cNvPicPr>
          <p:nvPr/>
        </p:nvPicPr>
        <p:blipFill>
          <a:blip r:embed="rId11"/>
          <a:stretch>
            <a:fillRect/>
          </a:stretch>
        </p:blipFill>
        <p:spPr>
          <a:xfrm>
            <a:off x="8724056" y="1499430"/>
            <a:ext cx="3212358" cy="1274743"/>
          </a:xfrm>
          <a:prstGeom prst="rect">
            <a:avLst/>
          </a:prstGeom>
        </p:spPr>
      </p:pic>
    </p:spTree>
    <p:extLst>
      <p:ext uri="{BB962C8B-B14F-4D97-AF65-F5344CB8AC3E}">
        <p14:creationId xmlns:p14="http://schemas.microsoft.com/office/powerpoint/2010/main" val="169793809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129A6F-B6C6-C1F9-CE8D-60D653B125B5}"/>
              </a:ext>
            </a:extLst>
          </p:cNvPr>
          <p:cNvGrpSpPr/>
          <p:nvPr/>
        </p:nvGrpSpPr>
        <p:grpSpPr>
          <a:xfrm>
            <a:off x="26358" y="36613"/>
            <a:ext cx="12234600" cy="6919593"/>
            <a:chOff x="-16490" y="-23492"/>
            <a:chExt cx="12234600" cy="6919593"/>
          </a:xfrm>
        </p:grpSpPr>
        <p:sp>
          <p:nvSpPr>
            <p:cNvPr id="14" name="Rectangle 13">
              <a:extLst>
                <a:ext uri="{FF2B5EF4-FFF2-40B4-BE49-F238E27FC236}">
                  <a16:creationId xmlns:a16="http://schemas.microsoft.com/office/drawing/2014/main" id="{B50F61DA-A9A9-1242-8C74-F3097BDE6D66}"/>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2">
              <a:extLst>
                <a:ext uri="{FF2B5EF4-FFF2-40B4-BE49-F238E27FC236}">
                  <a16:creationId xmlns:a16="http://schemas.microsoft.com/office/drawing/2014/main" id="{1BBB5664-91F0-ACCF-0B08-460BFB73B06E}"/>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2D89705E-C4C1-A0F6-2F18-6846A8330C7B}"/>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892B003D-152B-4496-EFCF-B26B5857ACF8}"/>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F4161AD2-9A60-F768-68F7-1C463846F358}"/>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1" name="Rectangle 12">
              <a:extLst>
                <a:ext uri="{FF2B5EF4-FFF2-40B4-BE49-F238E27FC236}">
                  <a16:creationId xmlns:a16="http://schemas.microsoft.com/office/drawing/2014/main" id="{4D34367B-3B7E-8B60-006D-87F63C011D01}"/>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2" name="Rectangle 12">
              <a:extLst>
                <a:ext uri="{FF2B5EF4-FFF2-40B4-BE49-F238E27FC236}">
                  <a16:creationId xmlns:a16="http://schemas.microsoft.com/office/drawing/2014/main" id="{889E037A-C465-B144-84F9-870DD203B66C}"/>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26" name="TextBox 25">
            <a:extLst>
              <a:ext uri="{FF2B5EF4-FFF2-40B4-BE49-F238E27FC236}">
                <a16:creationId xmlns:a16="http://schemas.microsoft.com/office/drawing/2014/main" id="{4FCB8762-0E66-92DA-DDB0-58AA786EAC18}"/>
              </a:ext>
            </a:extLst>
          </p:cNvPr>
          <p:cNvSpPr txBox="1"/>
          <p:nvPr/>
        </p:nvSpPr>
        <p:spPr>
          <a:xfrm>
            <a:off x="0" y="6305861"/>
            <a:ext cx="12192000" cy="483659"/>
          </a:xfrm>
          <a:prstGeom prst="rect">
            <a:avLst/>
          </a:prstGeom>
          <a:noFill/>
        </p:spPr>
        <p:txBody>
          <a:bodyPr wrap="square" rtlCol="0">
            <a:spAutoFit/>
          </a:bodyPr>
          <a:lstStyle/>
          <a:p>
            <a:pPr algn="ctr">
              <a:lnSpc>
                <a:spcPts val="3300"/>
              </a:lnSpc>
            </a:pPr>
            <a:r>
              <a:rPr lang="en-US" sz="2600" spc="-150" dirty="0">
                <a:solidFill>
                  <a:schemeClr val="bg1"/>
                </a:solidFill>
                <a:latin typeface="Century Gothic" panose="020B0502020202020204" pitchFamily="34" charset="0"/>
              </a:rPr>
              <a:t>Voice and Choice Learning and Sharing Summit 2025</a:t>
            </a:r>
          </a:p>
        </p:txBody>
      </p:sp>
      <p:sp>
        <p:nvSpPr>
          <p:cNvPr id="33" name="TextBox 32">
            <a:extLst>
              <a:ext uri="{FF2B5EF4-FFF2-40B4-BE49-F238E27FC236}">
                <a16:creationId xmlns:a16="http://schemas.microsoft.com/office/drawing/2014/main" id="{B29CFD07-E0EC-2588-1917-EC7CDA6EF058}"/>
              </a:ext>
            </a:extLst>
          </p:cNvPr>
          <p:cNvSpPr txBox="1"/>
          <p:nvPr/>
        </p:nvSpPr>
        <p:spPr>
          <a:xfrm>
            <a:off x="664630" y="-38484"/>
            <a:ext cx="10255936" cy="646331"/>
          </a:xfrm>
          <a:prstGeom prst="rect">
            <a:avLst/>
          </a:prstGeom>
          <a:noFill/>
        </p:spPr>
        <p:txBody>
          <a:bodyPr wrap="square" rtlCol="0">
            <a:spAutoFit/>
          </a:bodyPr>
          <a:lstStyle/>
          <a:p>
            <a:pPr algn="ctr"/>
            <a:r>
              <a:rPr lang="en-US" sz="3600" dirty="0">
                <a:solidFill>
                  <a:schemeClr val="tx1">
                    <a:lumMod val="85000"/>
                    <a:lumOff val="15000"/>
                  </a:schemeClr>
                </a:solidFill>
                <a:latin typeface="Century Gothic" panose="020B0502020202020204" pitchFamily="34" charset="0"/>
              </a:rPr>
              <a:t>Summary</a:t>
            </a:r>
          </a:p>
        </p:txBody>
      </p:sp>
      <p:sp>
        <p:nvSpPr>
          <p:cNvPr id="5" name="TextBox 4">
            <a:extLst>
              <a:ext uri="{FF2B5EF4-FFF2-40B4-BE49-F238E27FC236}">
                <a16:creationId xmlns:a16="http://schemas.microsoft.com/office/drawing/2014/main" id="{018E1C90-A4E7-E9CF-CD06-16F22B65BBE4}"/>
              </a:ext>
            </a:extLst>
          </p:cNvPr>
          <p:cNvSpPr txBox="1"/>
          <p:nvPr/>
        </p:nvSpPr>
        <p:spPr>
          <a:xfrm>
            <a:off x="7877068" y="4933640"/>
            <a:ext cx="3949082" cy="923330"/>
          </a:xfrm>
          <a:prstGeom prst="rect">
            <a:avLst/>
          </a:prstGeom>
          <a:noFill/>
        </p:spPr>
        <p:txBody>
          <a:bodyPr wrap="square">
            <a:spAutoFit/>
          </a:bodyPr>
          <a:lstStyle/>
          <a:p>
            <a:r>
              <a:rPr lang="en-ZA" dirty="0">
                <a:hlinkClick r:id="rId2"/>
              </a:rPr>
              <a:t>https://drive.google.com/drive/folders/1VYCgzSeD1CkoiZkft6xolZrj20NjZfRp?usp=sharing</a:t>
            </a:r>
            <a:r>
              <a:rPr lang="en-ZA" dirty="0"/>
              <a:t>    (FULL VIDEO)</a:t>
            </a:r>
          </a:p>
        </p:txBody>
      </p:sp>
      <p:graphicFrame>
        <p:nvGraphicFramePr>
          <p:cNvPr id="37" name="TextBox 2">
            <a:extLst>
              <a:ext uri="{FF2B5EF4-FFF2-40B4-BE49-F238E27FC236}">
                <a16:creationId xmlns:a16="http://schemas.microsoft.com/office/drawing/2014/main" id="{DBC11C5F-4507-47A7-9C75-7D00454C3B95}"/>
              </a:ext>
            </a:extLst>
          </p:cNvPr>
          <p:cNvGraphicFramePr/>
          <p:nvPr>
            <p:extLst>
              <p:ext uri="{D42A27DB-BD31-4B8C-83A1-F6EECF244321}">
                <p14:modId xmlns:p14="http://schemas.microsoft.com/office/powerpoint/2010/main" val="2853445376"/>
              </p:ext>
            </p:extLst>
          </p:nvPr>
        </p:nvGraphicFramePr>
        <p:xfrm>
          <a:off x="501060" y="845520"/>
          <a:ext cx="7426294" cy="5282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group of people sitting around a table&#10;&#10;AI-generated content may be incorrect.">
            <a:extLst>
              <a:ext uri="{FF2B5EF4-FFF2-40B4-BE49-F238E27FC236}">
                <a16:creationId xmlns:a16="http://schemas.microsoft.com/office/drawing/2014/main" id="{96FA4BE0-70B1-BF6C-5421-132C8B84B4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6660" y="1726058"/>
            <a:ext cx="4266670" cy="2844712"/>
          </a:xfrm>
          <a:prstGeom prst="rect">
            <a:avLst/>
          </a:prstGeom>
        </p:spPr>
      </p:pic>
    </p:spTree>
    <p:extLst>
      <p:ext uri="{BB962C8B-B14F-4D97-AF65-F5344CB8AC3E}">
        <p14:creationId xmlns:p14="http://schemas.microsoft.com/office/powerpoint/2010/main" val="3056708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46EC27C-8325-4CF4-4778-DDA945B724C7}"/>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357FE5A8-F096-35F9-8F2E-EB4BC5C7069F}"/>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649CF7F2-A77B-9AF2-57B8-BC04761C93C2}"/>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B523CFCD-60D1-9A21-4D95-52FA35249480}"/>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B44386F1-D6D8-8114-3719-77CD3668A90F}"/>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AF6128CA-F488-A011-7B8B-8C1DC18F568C}"/>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E1390951-4D25-187B-030F-F4694514FF71}"/>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5A654418-2F62-0C0D-04CF-2306FA5DF3F3}"/>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1100738" y="81553"/>
            <a:ext cx="10255936" cy="584775"/>
          </a:xfrm>
          <a:prstGeom prst="rect">
            <a:avLst/>
          </a:prstGeom>
          <a:noFill/>
        </p:spPr>
        <p:txBody>
          <a:bodyPr wrap="square" rtlCol="0">
            <a:spAutoFit/>
          </a:bodyPr>
          <a:lstStyle/>
          <a:p>
            <a:pPr algn="ctr"/>
            <a:r>
              <a:rPr lang="en-US" sz="3200" dirty="0">
                <a:solidFill>
                  <a:schemeClr val="tx1">
                    <a:lumMod val="85000"/>
                    <a:lumOff val="15000"/>
                  </a:schemeClr>
                </a:solidFill>
                <a:latin typeface="Century Gothic" panose="020B0502020202020204" pitchFamily="34" charset="0"/>
              </a:rPr>
              <a:t>Initiatives and strategies</a:t>
            </a:r>
            <a:endParaRPr lang="en-ZA" sz="3200" dirty="0">
              <a:solidFill>
                <a:schemeClr val="tx1">
                  <a:lumMod val="85000"/>
                  <a:lumOff val="15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A922F325-88BB-82A1-1D12-CD29423E8C62}"/>
              </a:ext>
            </a:extLst>
          </p:cNvPr>
          <p:cNvSpPr txBox="1"/>
          <p:nvPr/>
        </p:nvSpPr>
        <p:spPr>
          <a:xfrm>
            <a:off x="0" y="6305861"/>
            <a:ext cx="12192000" cy="483659"/>
          </a:xfrm>
          <a:prstGeom prst="rect">
            <a:avLst/>
          </a:prstGeom>
          <a:noFill/>
        </p:spPr>
        <p:txBody>
          <a:bodyPr wrap="square" rtlCol="0">
            <a:spAutoFit/>
          </a:bodyPr>
          <a:lstStyle/>
          <a:p>
            <a:pPr algn="ctr">
              <a:lnSpc>
                <a:spcPts val="3300"/>
              </a:lnSpc>
            </a:pPr>
            <a:r>
              <a:rPr lang="en-US" sz="2600" spc="-150" dirty="0">
                <a:solidFill>
                  <a:schemeClr val="bg1"/>
                </a:solidFill>
                <a:latin typeface="Century Gothic" panose="020B0502020202020204" pitchFamily="34" charset="0"/>
              </a:rPr>
              <a:t>Voice and Choice Learning and Sharing Summit 2025</a:t>
            </a:r>
          </a:p>
        </p:txBody>
      </p:sp>
      <p:sp>
        <p:nvSpPr>
          <p:cNvPr id="6" name="TextBox 5">
            <a:extLst>
              <a:ext uri="{FF2B5EF4-FFF2-40B4-BE49-F238E27FC236}">
                <a16:creationId xmlns:a16="http://schemas.microsoft.com/office/drawing/2014/main" id="{42F392F5-8C99-C5F9-C63F-B3DDE2F444FE}"/>
              </a:ext>
            </a:extLst>
          </p:cNvPr>
          <p:cNvSpPr txBox="1"/>
          <p:nvPr/>
        </p:nvSpPr>
        <p:spPr>
          <a:xfrm>
            <a:off x="648141" y="659489"/>
            <a:ext cx="10255936" cy="646331"/>
          </a:xfrm>
          <a:prstGeom prst="rect">
            <a:avLst/>
          </a:prstGeom>
          <a:noFill/>
        </p:spPr>
        <p:txBody>
          <a:bodyPr wrap="square">
            <a:spAutoFit/>
          </a:bodyPr>
          <a:lstStyle/>
          <a:p>
            <a:pPr marL="0" indent="0">
              <a:buNone/>
            </a:pPr>
            <a:r>
              <a:rPr lang="en-ZA" kern="100" dirty="0">
                <a:latin typeface="Aptos" panose="020B0004020202020204" pitchFamily="34" charset="0"/>
                <a:ea typeface="Aptos" panose="020B0004020202020204" pitchFamily="34" charset="0"/>
                <a:cs typeface="Times New Roman" panose="02020603050405020304" pitchFamily="18" charset="0"/>
              </a:rPr>
              <a:t>T</a:t>
            </a:r>
            <a:r>
              <a:rPr lang="en-ZA" sz="1800" kern="100" dirty="0">
                <a:effectLst/>
                <a:latin typeface="Aptos" panose="020B0004020202020204" pitchFamily="34" charset="0"/>
                <a:ea typeface="Aptos" panose="020B0004020202020204" pitchFamily="34" charset="0"/>
                <a:cs typeface="Times New Roman" panose="02020603050405020304" pitchFamily="18" charset="0"/>
              </a:rPr>
              <a:t>he Faith Action Collective: vehicle for building unity and offering shared directions for the effective implementation of the new Interfaith Strategy 2024-2030. WWSOSA is its Secretariat</a:t>
            </a:r>
          </a:p>
        </p:txBody>
      </p:sp>
      <p:pic>
        <p:nvPicPr>
          <p:cNvPr id="7" name="Picture 6">
            <a:extLst>
              <a:ext uri="{FF2B5EF4-FFF2-40B4-BE49-F238E27FC236}">
                <a16:creationId xmlns:a16="http://schemas.microsoft.com/office/drawing/2014/main" id="{F7E63958-3F43-2CB0-FD2C-854FA7A6EC84}"/>
              </a:ext>
            </a:extLst>
          </p:cNvPr>
          <p:cNvPicPr>
            <a:picLocks noChangeAspect="1"/>
          </p:cNvPicPr>
          <p:nvPr/>
        </p:nvPicPr>
        <p:blipFill>
          <a:blip r:embed="rId3"/>
          <a:stretch>
            <a:fillRect/>
          </a:stretch>
        </p:blipFill>
        <p:spPr>
          <a:xfrm>
            <a:off x="514350" y="1257942"/>
            <a:ext cx="11160739" cy="5623549"/>
          </a:xfrm>
          <a:prstGeom prst="rect">
            <a:avLst/>
          </a:prstGeom>
        </p:spPr>
      </p:pic>
    </p:spTree>
    <p:extLst>
      <p:ext uri="{BB962C8B-B14F-4D97-AF65-F5344CB8AC3E}">
        <p14:creationId xmlns:p14="http://schemas.microsoft.com/office/powerpoint/2010/main" val="2816360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1B3B48-6A89-6849-C0BB-CA859E950EF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87B8496-7BCE-1C40-B644-01C378150363}"/>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3E2AF4E0-C62E-209D-A5BB-746BB623D811}"/>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6BDCB90F-0E78-7034-0478-FB9CDB7D011C}"/>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26047499-4A06-C605-9A1B-757CEB8B263D}"/>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AFBEDE14-018E-2DE5-BB93-E6E3F83380B6}"/>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0D7F9D32-6CBF-9F2D-1C43-81F4BB65DA44}"/>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35B70CD1-5E8B-E2E4-D6E0-AA0A61B8A9C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1023083" y="78825"/>
            <a:ext cx="10255936" cy="584775"/>
          </a:xfrm>
          <a:prstGeom prst="rect">
            <a:avLst/>
          </a:prstGeom>
          <a:noFill/>
        </p:spPr>
        <p:txBody>
          <a:bodyPr wrap="square" rtlCol="0">
            <a:spAutoFit/>
          </a:bodyPr>
          <a:lstStyle/>
          <a:p>
            <a:pPr algn="ctr"/>
            <a:r>
              <a:rPr lang="en-US" sz="3200" dirty="0">
                <a:solidFill>
                  <a:schemeClr val="tx1">
                    <a:lumMod val="85000"/>
                    <a:lumOff val="15000"/>
                  </a:schemeClr>
                </a:solidFill>
                <a:latin typeface="Century Gothic" panose="020B0502020202020204" pitchFamily="34" charset="0"/>
              </a:rPr>
              <a:t>Governance &amp; Resource Allocation</a:t>
            </a:r>
            <a:endParaRPr lang="en-ZA" sz="3200" dirty="0">
              <a:solidFill>
                <a:schemeClr val="tx1">
                  <a:lumMod val="85000"/>
                  <a:lumOff val="1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878BF58C-CAA1-41D3-B71F-94DA3CB9C8AF}"/>
              </a:ext>
            </a:extLst>
          </p:cNvPr>
          <p:cNvSpPr txBox="1"/>
          <p:nvPr/>
        </p:nvSpPr>
        <p:spPr>
          <a:xfrm>
            <a:off x="0" y="6305861"/>
            <a:ext cx="12192000" cy="483659"/>
          </a:xfrm>
          <a:prstGeom prst="rect">
            <a:avLst/>
          </a:prstGeom>
          <a:noFill/>
        </p:spPr>
        <p:txBody>
          <a:bodyPr wrap="square" rtlCol="0">
            <a:spAutoFit/>
          </a:bodyPr>
          <a:lstStyle/>
          <a:p>
            <a:pPr algn="ctr">
              <a:lnSpc>
                <a:spcPts val="3300"/>
              </a:lnSpc>
            </a:pPr>
            <a:r>
              <a:rPr lang="en-US" sz="2600" spc="-150" dirty="0">
                <a:solidFill>
                  <a:schemeClr val="bg1"/>
                </a:solidFill>
                <a:latin typeface="Century Gothic" panose="020B0502020202020204" pitchFamily="34" charset="0"/>
              </a:rPr>
              <a:t>Voice and Choice Learning and Sharing Summit 2025</a:t>
            </a:r>
          </a:p>
        </p:txBody>
      </p:sp>
      <p:pic>
        <p:nvPicPr>
          <p:cNvPr id="5" name="Picture 4">
            <a:extLst>
              <a:ext uri="{FF2B5EF4-FFF2-40B4-BE49-F238E27FC236}">
                <a16:creationId xmlns:a16="http://schemas.microsoft.com/office/drawing/2014/main" id="{92840302-04C4-6229-E2C2-E109EABD31DC}"/>
              </a:ext>
            </a:extLst>
          </p:cNvPr>
          <p:cNvPicPr>
            <a:picLocks noChangeAspect="1"/>
          </p:cNvPicPr>
          <p:nvPr/>
        </p:nvPicPr>
        <p:blipFill>
          <a:blip r:embed="rId3"/>
          <a:stretch>
            <a:fillRect/>
          </a:stretch>
        </p:blipFill>
        <p:spPr>
          <a:xfrm>
            <a:off x="482905" y="793342"/>
            <a:ext cx="11336292" cy="6102760"/>
          </a:xfrm>
          <a:prstGeom prst="rect">
            <a:avLst/>
          </a:prstGeom>
        </p:spPr>
      </p:pic>
    </p:spTree>
    <p:extLst>
      <p:ext uri="{BB962C8B-B14F-4D97-AF65-F5344CB8AC3E}">
        <p14:creationId xmlns:p14="http://schemas.microsoft.com/office/powerpoint/2010/main" val="13206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1B3B48-6A89-6849-C0BB-CA859E950EF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87B8496-7BCE-1C40-B644-01C378150363}"/>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3E2AF4E0-C62E-209D-A5BB-746BB623D811}"/>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6BDCB90F-0E78-7034-0478-FB9CDB7D011C}"/>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26047499-4A06-C605-9A1B-757CEB8B263D}"/>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AFBEDE14-018E-2DE5-BB93-E6E3F83380B6}"/>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0D7F9D32-6CBF-9F2D-1C43-81F4BB65DA44}"/>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35B70CD1-5E8B-E2E4-D6E0-AA0A61B8A9C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740584" y="68480"/>
            <a:ext cx="10255936" cy="584775"/>
          </a:xfrm>
          <a:prstGeom prst="rect">
            <a:avLst/>
          </a:prstGeom>
          <a:noFill/>
        </p:spPr>
        <p:txBody>
          <a:bodyPr wrap="square" rtlCol="0">
            <a:spAutoFit/>
          </a:bodyPr>
          <a:lstStyle/>
          <a:p>
            <a:pPr algn="ctr"/>
            <a:r>
              <a:rPr lang="en-US" sz="3200" dirty="0">
                <a:solidFill>
                  <a:schemeClr val="tx1">
                    <a:lumMod val="85000"/>
                    <a:lumOff val="15000"/>
                  </a:schemeClr>
                </a:solidFill>
                <a:latin typeface="Century Gothic" panose="020B0502020202020204" pitchFamily="34" charset="0"/>
              </a:rPr>
              <a:t>Inclusive Leadership &amp; Coordination</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8F5C5969-44FB-9927-EB3B-D1EB6F09E1D2}"/>
              </a:ext>
            </a:extLst>
          </p:cNvPr>
          <p:cNvSpPr>
            <a:spLocks noGrp="1"/>
          </p:cNvSpPr>
          <p:nvPr>
            <p:ph idx="1"/>
          </p:nvPr>
        </p:nvSpPr>
        <p:spPr>
          <a:xfrm>
            <a:off x="324070" y="623952"/>
            <a:ext cx="11773961" cy="321553"/>
          </a:xfrm>
        </p:spPr>
        <p:txBody>
          <a:bodyPr>
            <a:normAutofit fontScale="25000" lnSpcReduction="20000"/>
          </a:bodyPr>
          <a:lstStyle/>
          <a:p>
            <a:pPr marL="0" indent="0" algn="ctr">
              <a:buNone/>
            </a:pPr>
            <a:r>
              <a:rPr lang="en-US" sz="8000" b="1" dirty="0"/>
              <a:t>How will you leverage expertise and diverse connections to strengthen advocacy efforts?</a:t>
            </a:r>
          </a:p>
          <a:p>
            <a:pPr marL="0" indent="0">
              <a:buNone/>
            </a:pPr>
            <a:endParaRPr lang="en-US" sz="3600" b="1" dirty="0"/>
          </a:p>
          <a:p>
            <a:pPr marL="6350" marR="63818" lvl="0" indent="0" defTabSz="457200">
              <a:spcBef>
                <a:spcPts val="300"/>
              </a:spcBef>
              <a:buNone/>
              <a:defRPr/>
            </a:pPr>
            <a:br>
              <a:rPr lang="en-GB" dirty="0">
                <a:effectLst/>
                <a:latin typeface="Segoe UI" panose="020B0502040204020203" pitchFamily="34" charset="0"/>
              </a:rPr>
            </a:br>
            <a:endParaRPr lang="en-GB" dirty="0">
              <a:effectLst/>
              <a:latin typeface="Segoe UI" panose="020B0502040204020203" pitchFamily="34" charset="0"/>
            </a:endParaRPr>
          </a:p>
          <a:p>
            <a:pPr marL="0" indent="0">
              <a:buNone/>
            </a:pPr>
            <a:br>
              <a:rPr lang="en-GB" dirty="0">
                <a:effectLst/>
                <a:latin typeface="Segoe UI" panose="020B0502040204020203" pitchFamily="34" charset="0"/>
              </a:rPr>
            </a:br>
            <a:endParaRPr lang="en-GB" dirty="0">
              <a:effectLst/>
              <a:latin typeface="Segoe UI" panose="020B0502040204020203" pitchFamily="34" charset="0"/>
            </a:endParaRPr>
          </a:p>
          <a:p>
            <a:pPr marL="0" indent="0">
              <a:buNone/>
            </a:pPr>
            <a:endParaRPr lang="en-US" dirty="0"/>
          </a:p>
        </p:txBody>
      </p:sp>
      <p:sp>
        <p:nvSpPr>
          <p:cNvPr id="22" name="TextBox 21">
            <a:extLst>
              <a:ext uri="{FF2B5EF4-FFF2-40B4-BE49-F238E27FC236}">
                <a16:creationId xmlns:a16="http://schemas.microsoft.com/office/drawing/2014/main" id="{878BF58C-CAA1-41D3-B71F-94DA3CB9C8AF}"/>
              </a:ext>
            </a:extLst>
          </p:cNvPr>
          <p:cNvSpPr txBox="1"/>
          <p:nvPr/>
        </p:nvSpPr>
        <p:spPr>
          <a:xfrm>
            <a:off x="0" y="6305861"/>
            <a:ext cx="12192000" cy="483659"/>
          </a:xfrm>
          <a:prstGeom prst="rect">
            <a:avLst/>
          </a:prstGeom>
          <a:noFill/>
        </p:spPr>
        <p:txBody>
          <a:bodyPr wrap="square" rtlCol="0">
            <a:spAutoFit/>
          </a:bodyPr>
          <a:lstStyle/>
          <a:p>
            <a:pPr algn="ctr">
              <a:lnSpc>
                <a:spcPts val="3300"/>
              </a:lnSpc>
            </a:pPr>
            <a:r>
              <a:rPr lang="en-US" sz="2600" spc="-150" dirty="0">
                <a:solidFill>
                  <a:schemeClr val="bg1"/>
                </a:solidFill>
                <a:latin typeface="Century Gothic" panose="020B0502020202020204" pitchFamily="34" charset="0"/>
              </a:rPr>
              <a:t>Voice and Choice Learning and Sharing Summit 2025</a:t>
            </a:r>
          </a:p>
        </p:txBody>
      </p:sp>
      <p:sp>
        <p:nvSpPr>
          <p:cNvPr id="4" name="AutoShape 6" descr="Image preview">
            <a:extLst>
              <a:ext uri="{FF2B5EF4-FFF2-40B4-BE49-F238E27FC236}">
                <a16:creationId xmlns:a16="http://schemas.microsoft.com/office/drawing/2014/main" id="{15C3652E-41F9-A6AF-0477-014609D5A6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1" name="Picture 10">
            <a:extLst>
              <a:ext uri="{FF2B5EF4-FFF2-40B4-BE49-F238E27FC236}">
                <a16:creationId xmlns:a16="http://schemas.microsoft.com/office/drawing/2014/main" id="{AE02C736-B6AF-ED6F-E653-258F4F70FC75}"/>
              </a:ext>
            </a:extLst>
          </p:cNvPr>
          <p:cNvPicPr>
            <a:picLocks noChangeAspect="1"/>
          </p:cNvPicPr>
          <p:nvPr/>
        </p:nvPicPr>
        <p:blipFill>
          <a:blip r:embed="rId3"/>
          <a:stretch>
            <a:fillRect/>
          </a:stretch>
        </p:blipFill>
        <p:spPr>
          <a:xfrm>
            <a:off x="1464551" y="927777"/>
            <a:ext cx="9025363" cy="5947776"/>
          </a:xfrm>
          <a:prstGeom prst="rect">
            <a:avLst/>
          </a:prstGeom>
        </p:spPr>
      </p:pic>
    </p:spTree>
    <p:extLst>
      <p:ext uri="{BB962C8B-B14F-4D97-AF65-F5344CB8AC3E}">
        <p14:creationId xmlns:p14="http://schemas.microsoft.com/office/powerpoint/2010/main" val="458542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1B3B48-6A89-6849-C0BB-CA859E950EF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87B8496-7BCE-1C40-B644-01C378150363}"/>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3E2AF4E0-C62E-209D-A5BB-746BB623D811}"/>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6BDCB90F-0E78-7034-0478-FB9CDB7D011C}"/>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26047499-4A06-C605-9A1B-757CEB8B263D}"/>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AFBEDE14-018E-2DE5-BB93-E6E3F83380B6}"/>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0D7F9D32-6CBF-9F2D-1C43-81F4BB65DA44}"/>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35B70CD1-5E8B-E2E4-D6E0-AA0A61B8A9C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815632" y="0"/>
            <a:ext cx="10255936" cy="584775"/>
          </a:xfrm>
          <a:prstGeom prst="rect">
            <a:avLst/>
          </a:prstGeom>
          <a:noFill/>
        </p:spPr>
        <p:txBody>
          <a:bodyPr wrap="square" rtlCol="0">
            <a:spAutoFit/>
          </a:bodyPr>
          <a:lstStyle/>
          <a:p>
            <a:pPr algn="ctr"/>
            <a:r>
              <a:rPr lang="en-US" sz="3200" dirty="0">
                <a:solidFill>
                  <a:schemeClr val="tx1">
                    <a:lumMod val="85000"/>
                    <a:lumOff val="15000"/>
                  </a:schemeClr>
                </a:solidFill>
                <a:latin typeface="Century Gothic" panose="020B0502020202020204" pitchFamily="34" charset="0"/>
              </a:rPr>
              <a:t>Inclusive Leadership &amp; Coordination</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8F5C5969-44FB-9927-EB3B-D1EB6F09E1D2}"/>
              </a:ext>
            </a:extLst>
          </p:cNvPr>
          <p:cNvSpPr>
            <a:spLocks noGrp="1"/>
          </p:cNvSpPr>
          <p:nvPr>
            <p:ph idx="1"/>
          </p:nvPr>
        </p:nvSpPr>
        <p:spPr>
          <a:xfrm>
            <a:off x="460841" y="565663"/>
            <a:ext cx="11172180" cy="4890951"/>
          </a:xfrm>
        </p:spPr>
        <p:txBody>
          <a:bodyPr>
            <a:normAutofit/>
          </a:bodyPr>
          <a:lstStyle/>
          <a:p>
            <a:pPr marL="0" indent="0">
              <a:buNone/>
            </a:pPr>
            <a:r>
              <a:rPr lang="en-US" sz="2600" b="1" dirty="0"/>
              <a:t>What strategies will you implement to coordinate campaigning?</a:t>
            </a:r>
          </a:p>
          <a:p>
            <a:r>
              <a:rPr lang="en-US" sz="2600" dirty="0"/>
              <a:t>Forum Meetings and Webinars, Practical skills modules – Faith Action Collective</a:t>
            </a:r>
          </a:p>
          <a:p>
            <a:r>
              <a:rPr lang="en-US" sz="2600" dirty="0"/>
              <a:t>Thematic Working Groups and Resource Teams</a:t>
            </a:r>
          </a:p>
          <a:p>
            <a:r>
              <a:rPr lang="en-US" sz="2600" dirty="0"/>
              <a:t>A communication and advocacy strategy that intentionally:</a:t>
            </a:r>
          </a:p>
          <a:p>
            <a:r>
              <a:rPr lang="en-US" sz="2600" dirty="0"/>
              <a:t> </a:t>
            </a:r>
            <a:r>
              <a:rPr lang="en-GB" sz="2200" dirty="0"/>
              <a:t>builds connectedness and shapes community, </a:t>
            </a:r>
          </a:p>
          <a:p>
            <a:r>
              <a:rPr lang="en-GB" sz="2200" dirty="0"/>
              <a:t>affirms the voices of the most oppressed by GBV – survivors, </a:t>
            </a:r>
          </a:p>
          <a:p>
            <a:r>
              <a:rPr lang="en-GB" sz="2200" dirty="0"/>
              <a:t>demands accountability and affirm justice as well as challenging injustic</a:t>
            </a:r>
            <a:r>
              <a:rPr lang="en-GB" sz="2600" dirty="0"/>
              <a:t>e</a:t>
            </a:r>
            <a:br>
              <a:rPr lang="en-GB" dirty="0">
                <a:effectLst/>
                <a:latin typeface="Segoe UI" panose="020B0502040204020203" pitchFamily="34" charset="0"/>
              </a:rPr>
            </a:br>
            <a:endParaRPr lang="en-GB" dirty="0">
              <a:effectLst/>
              <a:latin typeface="Segoe UI" panose="020B0502040204020203" pitchFamily="34" charset="0"/>
            </a:endParaRPr>
          </a:p>
          <a:p>
            <a:pPr marL="0" indent="0">
              <a:buNone/>
            </a:pPr>
            <a:br>
              <a:rPr lang="en-GB" dirty="0">
                <a:effectLst/>
                <a:latin typeface="Segoe UI" panose="020B0502040204020203" pitchFamily="34" charset="0"/>
              </a:rPr>
            </a:br>
            <a:endParaRPr lang="en-GB" dirty="0">
              <a:effectLst/>
              <a:latin typeface="Segoe UI" panose="020B0502040204020203" pitchFamily="34" charset="0"/>
            </a:endParaRPr>
          </a:p>
          <a:p>
            <a:pPr marL="0" indent="0">
              <a:buNone/>
            </a:pPr>
            <a:endParaRPr lang="en-US" dirty="0"/>
          </a:p>
        </p:txBody>
      </p:sp>
      <p:sp>
        <p:nvSpPr>
          <p:cNvPr id="22" name="TextBox 21">
            <a:extLst>
              <a:ext uri="{FF2B5EF4-FFF2-40B4-BE49-F238E27FC236}">
                <a16:creationId xmlns:a16="http://schemas.microsoft.com/office/drawing/2014/main" id="{878BF58C-CAA1-41D3-B71F-94DA3CB9C8AF}"/>
              </a:ext>
            </a:extLst>
          </p:cNvPr>
          <p:cNvSpPr txBox="1"/>
          <p:nvPr/>
        </p:nvSpPr>
        <p:spPr>
          <a:xfrm>
            <a:off x="0" y="6305861"/>
            <a:ext cx="12192000" cy="483659"/>
          </a:xfrm>
          <a:prstGeom prst="rect">
            <a:avLst/>
          </a:prstGeom>
          <a:noFill/>
        </p:spPr>
        <p:txBody>
          <a:bodyPr wrap="square" rtlCol="0">
            <a:spAutoFit/>
          </a:bodyPr>
          <a:lstStyle/>
          <a:p>
            <a:pPr algn="ctr">
              <a:lnSpc>
                <a:spcPts val="3300"/>
              </a:lnSpc>
            </a:pPr>
            <a:r>
              <a:rPr lang="en-US" sz="2600" spc="-150" dirty="0">
                <a:solidFill>
                  <a:schemeClr val="bg1"/>
                </a:solidFill>
                <a:latin typeface="Century Gothic" panose="020B0502020202020204" pitchFamily="34" charset="0"/>
              </a:rPr>
              <a:t>Voice and Choice Learning and Sharing Summit 2025</a:t>
            </a:r>
          </a:p>
        </p:txBody>
      </p:sp>
      <p:sp>
        <p:nvSpPr>
          <p:cNvPr id="4" name="AutoShape 6" descr="Image preview">
            <a:extLst>
              <a:ext uri="{FF2B5EF4-FFF2-40B4-BE49-F238E27FC236}">
                <a16:creationId xmlns:a16="http://schemas.microsoft.com/office/drawing/2014/main" id="{15C3652E-41F9-A6AF-0477-014609D5A6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6" name="Picture 5" descr="A group of people standing in front of a crowd&#10;&#10;AI-generated content may be incorrect.">
            <a:extLst>
              <a:ext uri="{FF2B5EF4-FFF2-40B4-BE49-F238E27FC236}">
                <a16:creationId xmlns:a16="http://schemas.microsoft.com/office/drawing/2014/main" id="{D84E4881-99B8-E243-F569-37A7D59FF69A}"/>
              </a:ext>
            </a:extLst>
          </p:cNvPr>
          <p:cNvPicPr>
            <a:picLocks noChangeAspect="1"/>
          </p:cNvPicPr>
          <p:nvPr/>
        </p:nvPicPr>
        <p:blipFill>
          <a:blip r:embed="rId2">
            <a:extLst>
              <a:ext uri="{28A0092B-C50C-407E-A947-70E740481C1C}">
                <a14:useLocalDpi xmlns:a14="http://schemas.microsoft.com/office/drawing/2010/main" val="0"/>
              </a:ext>
            </a:extLst>
          </a:blip>
          <a:srcRect t="6570" r="6071" b="43188"/>
          <a:stretch/>
        </p:blipFill>
        <p:spPr>
          <a:xfrm>
            <a:off x="2208945" y="3901142"/>
            <a:ext cx="7832158" cy="2994960"/>
          </a:xfrm>
          <a:prstGeom prst="rect">
            <a:avLst/>
          </a:prstGeom>
        </p:spPr>
      </p:pic>
    </p:spTree>
    <p:extLst>
      <p:ext uri="{BB962C8B-B14F-4D97-AF65-F5344CB8AC3E}">
        <p14:creationId xmlns:p14="http://schemas.microsoft.com/office/powerpoint/2010/main" val="2997392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AB5B0EB-BFA0-0F5F-21B8-58BC1C25939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BC4D99F-BF8E-F7AB-7256-3EBEC6A62894}"/>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8F769C1D-427E-525D-6AD1-A7E71E15C66B}"/>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45BF29A4-D121-BA26-58D0-D7423559A1A4}"/>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A5F7ECEF-9BA0-1DCC-86DA-4952392CA5C6}"/>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F2D550CF-27F9-96D2-65A9-3A7402968E43}"/>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4C3E60F9-3684-807A-27A9-EC7884F607FB}"/>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D18CA211-7AC4-85F2-F7E5-A8C599B55EB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2564169" y="76819"/>
            <a:ext cx="7395429" cy="584775"/>
          </a:xfrm>
          <a:prstGeom prst="rect">
            <a:avLst/>
          </a:prstGeom>
          <a:noFill/>
        </p:spPr>
        <p:txBody>
          <a:bodyPr wrap="square" rtlCol="0">
            <a:spAutoFit/>
          </a:bodyPr>
          <a:lstStyle/>
          <a:p>
            <a:pPr algn="ctr"/>
            <a:r>
              <a:rPr lang="en-US" sz="3200" dirty="0">
                <a:solidFill>
                  <a:schemeClr val="tx1">
                    <a:lumMod val="85000"/>
                    <a:lumOff val="15000"/>
                  </a:schemeClr>
                </a:solidFill>
                <a:latin typeface="Century Gothic" panose="020B0502020202020204" pitchFamily="34" charset="0"/>
              </a:rPr>
              <a:t>Connecting &amp; Community-Building</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EB09FB6D-3443-7712-9C6B-FA31AEFCF9BD}"/>
              </a:ext>
            </a:extLst>
          </p:cNvPr>
          <p:cNvSpPr>
            <a:spLocks noGrp="1"/>
          </p:cNvSpPr>
          <p:nvPr>
            <p:ph idx="1"/>
          </p:nvPr>
        </p:nvSpPr>
        <p:spPr>
          <a:xfrm>
            <a:off x="571162" y="756862"/>
            <a:ext cx="5382503" cy="2672138"/>
          </a:xfrm>
        </p:spPr>
        <p:txBody>
          <a:bodyPr>
            <a:normAutofit fontScale="25000" lnSpcReduction="20000"/>
          </a:bodyPr>
          <a:lstStyle/>
          <a:p>
            <a:pPr marL="0" lvl="0" indent="0">
              <a:lnSpc>
                <a:spcPct val="120000"/>
              </a:lnSpc>
              <a:spcBef>
                <a:spcPts val="0"/>
              </a:spcBef>
              <a:buNone/>
            </a:pPr>
            <a:r>
              <a:rPr lang="en-US" sz="7200" b="1" dirty="0"/>
              <a:t>What approaches will you use to build and sustain relationships within the advocacy community?</a:t>
            </a:r>
          </a:p>
          <a:p>
            <a:pPr marL="0" lvl="0" indent="0">
              <a:lnSpc>
                <a:spcPct val="120000"/>
              </a:lnSpc>
              <a:spcBef>
                <a:spcPts val="0"/>
              </a:spcBef>
              <a:buNone/>
            </a:pPr>
            <a:endParaRPr lang="en-US" sz="8000" b="1" dirty="0">
              <a:effectLst/>
              <a:latin typeface="Calibri Light" panose="020F0302020204030204" pitchFamily="34" charset="0"/>
              <a:ea typeface="Calibri" panose="020F0502020204030204" pitchFamily="34" charset="0"/>
              <a:cs typeface="Aptos" panose="020B0004020202020204" pitchFamily="34" charset="0"/>
            </a:endParaRPr>
          </a:p>
          <a:p>
            <a:pPr marL="0" indent="0">
              <a:lnSpc>
                <a:spcPct val="120000"/>
              </a:lnSpc>
              <a:spcBef>
                <a:spcPts val="0"/>
              </a:spcBef>
              <a:buNone/>
            </a:pPr>
            <a:r>
              <a:rPr lang="en-GB" sz="8000" b="1" dirty="0">
                <a:effectLst/>
                <a:latin typeface="Calibri Light" panose="020F0302020204030204" pitchFamily="34" charset="0"/>
                <a:ea typeface="Calibri" panose="020F0502020204030204" pitchFamily="34" charset="0"/>
                <a:cs typeface="Aptos" panose="020B0004020202020204" pitchFamily="34" charset="0"/>
              </a:rPr>
              <a:t> </a:t>
            </a:r>
          </a:p>
          <a:p>
            <a:pPr marL="342900" indent="-342900" algn="just">
              <a:lnSpc>
                <a:spcPct val="120000"/>
              </a:lnSpc>
              <a:spcBef>
                <a:spcPts val="0"/>
              </a:spcBef>
              <a:buFont typeface="Calibri Light" panose="020F0302020204030204" pitchFamily="34" charset="0"/>
              <a:buChar char="•"/>
            </a:pPr>
            <a:r>
              <a:rPr lang="en-GB" sz="8000" b="1" dirty="0">
                <a:latin typeface="Calibri Light" panose="020F0302020204030204" pitchFamily="34" charset="0"/>
                <a:ea typeface="Calibri" panose="020F0502020204030204" pitchFamily="34" charset="0"/>
                <a:cs typeface="Aptos" panose="020B0004020202020204" pitchFamily="34" charset="0"/>
              </a:rPr>
              <a:t>Shared faith values - foundation</a:t>
            </a:r>
          </a:p>
          <a:p>
            <a:pPr marL="342900" lvl="0" indent="-342900" algn="just">
              <a:lnSpc>
                <a:spcPct val="120000"/>
              </a:lnSpc>
              <a:spcBef>
                <a:spcPts val="0"/>
              </a:spcBef>
              <a:buFont typeface="Calibri Light" panose="020F0302020204030204" pitchFamily="34" charset="0"/>
              <a:buChar char="•"/>
            </a:pPr>
            <a:r>
              <a:rPr lang="en-GB" sz="8000" b="1" dirty="0">
                <a:effectLst/>
                <a:latin typeface="Calibri Light" panose="020F0302020204030204" pitchFamily="34" charset="0"/>
                <a:ea typeface="Calibri" panose="020F0502020204030204" pitchFamily="34" charset="0"/>
                <a:cs typeface="Aptos" panose="020B0004020202020204" pitchFamily="34" charset="0"/>
              </a:rPr>
              <a:t>Human Rights and Human Dignity Framework</a:t>
            </a:r>
          </a:p>
          <a:p>
            <a:pPr marL="342900" lvl="0" indent="-342900" algn="just">
              <a:lnSpc>
                <a:spcPct val="120000"/>
              </a:lnSpc>
              <a:spcBef>
                <a:spcPts val="0"/>
              </a:spcBef>
              <a:buFont typeface="Calibri Light" panose="020F0302020204030204" pitchFamily="34" charset="0"/>
              <a:buChar char="•"/>
            </a:pPr>
            <a:r>
              <a:rPr lang="en-GB" sz="8000" b="1" dirty="0">
                <a:latin typeface="Calibri Light" panose="020F0302020204030204" pitchFamily="34" charset="0"/>
                <a:ea typeface="Calibri" panose="020F0502020204030204" pitchFamily="34" charset="0"/>
                <a:cs typeface="Aptos" panose="020B0004020202020204" pitchFamily="34" charset="0"/>
              </a:rPr>
              <a:t>Transformative Gender Justice</a:t>
            </a:r>
          </a:p>
          <a:p>
            <a:pPr marL="342900" indent="-342900" algn="just">
              <a:lnSpc>
                <a:spcPct val="120000"/>
              </a:lnSpc>
              <a:spcBef>
                <a:spcPts val="0"/>
              </a:spcBef>
              <a:buFont typeface="Calibri Light" panose="020F0302020204030204" pitchFamily="34" charset="0"/>
              <a:buChar char="•"/>
            </a:pPr>
            <a:r>
              <a:rPr lang="en-GB" sz="8000" b="1" dirty="0">
                <a:latin typeface="Calibri Light" panose="020F0302020204030204" pitchFamily="34" charset="0"/>
                <a:ea typeface="Calibri" panose="020F0502020204030204" pitchFamily="34" charset="0"/>
                <a:cs typeface="Aptos" panose="020B0004020202020204" pitchFamily="34" charset="0"/>
              </a:rPr>
              <a:t>GBV as one form of Intersectional violence </a:t>
            </a:r>
          </a:p>
          <a:p>
            <a:pPr marL="342900" lvl="0" indent="-342900" algn="just">
              <a:lnSpc>
                <a:spcPct val="120000"/>
              </a:lnSpc>
              <a:spcBef>
                <a:spcPts val="0"/>
              </a:spcBef>
              <a:buFont typeface="Calibri Light" panose="020F0302020204030204" pitchFamily="34" charset="0"/>
              <a:buChar char="•"/>
            </a:pPr>
            <a:r>
              <a:rPr lang="en-GB" sz="8000" b="1" dirty="0">
                <a:effectLst/>
                <a:latin typeface="Calibri Light" panose="020F0302020204030204" pitchFamily="34" charset="0"/>
                <a:ea typeface="Calibri" panose="020F0502020204030204" pitchFamily="34" charset="0"/>
                <a:cs typeface="Aptos" panose="020B0004020202020204" pitchFamily="34" charset="0"/>
              </a:rPr>
              <a:t>Whole-of-Society</a:t>
            </a:r>
            <a:r>
              <a:rPr lang="en-GB" sz="8000" b="1" dirty="0">
                <a:latin typeface="Calibri Light" panose="020F0302020204030204" pitchFamily="34" charset="0"/>
                <a:ea typeface="Calibri" panose="020F0502020204030204" pitchFamily="34" charset="0"/>
                <a:cs typeface="Aptos" panose="020B0004020202020204" pitchFamily="34" charset="0"/>
              </a:rPr>
              <a:t> - Faith = </a:t>
            </a:r>
            <a:r>
              <a:rPr lang="en-GB" sz="8000" b="1" dirty="0">
                <a:effectLst/>
                <a:latin typeface="Calibri Light" panose="020F0302020204030204" pitchFamily="34" charset="0"/>
                <a:ea typeface="Calibri" panose="020F0502020204030204" pitchFamily="34" charset="0"/>
                <a:cs typeface="Aptos" panose="020B0004020202020204" pitchFamily="34" charset="0"/>
              </a:rPr>
              <a:t>Credible Stakeholder</a:t>
            </a:r>
            <a:endParaRPr lang="en-GB" sz="8000" b="1" dirty="0">
              <a:latin typeface="Calibri Light" panose="020F0302020204030204" pitchFamily="34" charset="0"/>
              <a:ea typeface="Calibri" panose="020F0502020204030204" pitchFamily="34" charset="0"/>
              <a:cs typeface="Aptos" panose="020B0004020202020204" pitchFamily="34" charset="0"/>
            </a:endParaRPr>
          </a:p>
          <a:p>
            <a:pPr marL="342900" lvl="0" indent="-342900" algn="just">
              <a:lnSpc>
                <a:spcPct val="120000"/>
              </a:lnSpc>
              <a:spcBef>
                <a:spcPts val="0"/>
              </a:spcBef>
              <a:buFont typeface="Calibri Light" panose="020F0302020204030204" pitchFamily="34" charset="0"/>
              <a:buChar char="•"/>
            </a:pPr>
            <a:r>
              <a:rPr lang="en-GB" sz="8000" b="1" spc="5" dirty="0">
                <a:effectLst/>
                <a:latin typeface="Calibri Light" panose="020F0302020204030204" pitchFamily="34" charset="0"/>
                <a:ea typeface="Calibri" panose="020F0502020204030204" pitchFamily="34" charset="0"/>
                <a:cs typeface="Aptos" panose="020B0004020202020204" pitchFamily="34" charset="0"/>
              </a:rPr>
              <a:t>Shared Accountability and Shared Responsibility</a:t>
            </a:r>
          </a:p>
          <a:p>
            <a:pPr marL="452438" lvl="1" indent="-342900" algn="just">
              <a:lnSpc>
                <a:spcPct val="120000"/>
              </a:lnSpc>
              <a:spcBef>
                <a:spcPts val="0"/>
              </a:spcBef>
              <a:buFont typeface="Calibri Light" panose="020F0302020204030204" pitchFamily="34" charset="0"/>
              <a:buChar char="•"/>
            </a:pPr>
            <a:r>
              <a:rPr lang="en-GB" sz="8000" b="1" spc="5" dirty="0">
                <a:latin typeface="Calibri Light" panose="020F0302020204030204" pitchFamily="34" charset="0"/>
                <a:ea typeface="Calibri" panose="020F0502020204030204" pitchFamily="34" charset="0"/>
                <a:cs typeface="Aptos" panose="020B0004020202020204" pitchFamily="34" charset="0"/>
              </a:rPr>
              <a:t>Internal and External Transformation </a:t>
            </a:r>
          </a:p>
          <a:p>
            <a:pPr marL="909638" lvl="2" indent="-342900" algn="just">
              <a:lnSpc>
                <a:spcPct val="120000"/>
              </a:lnSpc>
              <a:spcBef>
                <a:spcPts val="0"/>
              </a:spcBef>
              <a:buFont typeface="Calibri Light" panose="020F0302020204030204" pitchFamily="34" charset="0"/>
              <a:buChar char="•"/>
            </a:pPr>
            <a:r>
              <a:rPr lang="en-GB" sz="6800" b="1" spc="5" dirty="0">
                <a:latin typeface="Calibri Light" panose="020F0302020204030204" pitchFamily="34" charset="0"/>
                <a:ea typeface="Calibri" panose="020F0502020204030204" pitchFamily="34" charset="0"/>
                <a:cs typeface="Aptos" panose="020B0004020202020204" pitchFamily="34" charset="0"/>
              </a:rPr>
              <a:t>Spiritual </a:t>
            </a:r>
            <a:r>
              <a:rPr lang="en-GB" sz="7200" b="1" spc="5" dirty="0">
                <a:latin typeface="Calibri Light" panose="020F0302020204030204" pitchFamily="34" charset="0"/>
                <a:ea typeface="Calibri" panose="020F0502020204030204" pitchFamily="34" charset="0"/>
                <a:cs typeface="Aptos" panose="020B0004020202020204" pitchFamily="34" charset="0"/>
              </a:rPr>
              <a:t>Abuse as key to understanding GBV and the religious sector</a:t>
            </a:r>
          </a:p>
          <a:p>
            <a:pPr marL="452438" lvl="1" indent="-342900" algn="just">
              <a:lnSpc>
                <a:spcPct val="120000"/>
              </a:lnSpc>
              <a:spcBef>
                <a:spcPts val="0"/>
              </a:spcBef>
              <a:buFont typeface="Calibri Light" panose="020F0302020204030204" pitchFamily="34" charset="0"/>
              <a:buChar char="•"/>
            </a:pPr>
            <a:r>
              <a:rPr lang="en-GB" sz="8000" b="1" spc="5" dirty="0">
                <a:latin typeface="Calibri Light" panose="020F0302020204030204" pitchFamily="34" charset="0"/>
                <a:ea typeface="Calibri" panose="020F0502020204030204" pitchFamily="34" charset="0"/>
                <a:cs typeface="Aptos" panose="020B0004020202020204" pitchFamily="34" charset="0"/>
              </a:rPr>
              <a:t>Internal consistency – to model the society we strive for</a:t>
            </a:r>
            <a:endParaRPr lang="en-GB" sz="8000" b="1" spc="5" dirty="0">
              <a:effectLst/>
              <a:latin typeface="Calibri Light" panose="020F0302020204030204" pitchFamily="34" charset="0"/>
              <a:ea typeface="Calibri" panose="020F0502020204030204" pitchFamily="34" charset="0"/>
              <a:cs typeface="Aptos" panose="020B0004020202020204" pitchFamily="34" charset="0"/>
            </a:endParaRPr>
          </a:p>
          <a:p>
            <a:pPr marL="342900" lvl="0" indent="-342900" algn="just">
              <a:lnSpc>
                <a:spcPct val="120000"/>
              </a:lnSpc>
              <a:spcBef>
                <a:spcPts val="0"/>
              </a:spcBef>
              <a:buFont typeface="Calibri Light" panose="020F0302020204030204" pitchFamily="34" charset="0"/>
              <a:buChar char="•"/>
            </a:pPr>
            <a:r>
              <a:rPr lang="en-GB" sz="8000" b="1" dirty="0">
                <a:effectLst/>
                <a:latin typeface="Calibri Light" panose="020F0302020204030204" pitchFamily="34" charset="0"/>
                <a:ea typeface="Calibri" panose="020F0502020204030204" pitchFamily="34" charset="0"/>
                <a:cs typeface="Aptos" panose="020B0004020202020204" pitchFamily="34" charset="0"/>
              </a:rPr>
              <a:t>Based on a Clear Theory of Change</a:t>
            </a:r>
          </a:p>
          <a:p>
            <a:endParaRPr lang="en-US" dirty="0"/>
          </a:p>
        </p:txBody>
      </p:sp>
      <p:sp>
        <p:nvSpPr>
          <p:cNvPr id="22" name="TextBox 21">
            <a:extLst>
              <a:ext uri="{FF2B5EF4-FFF2-40B4-BE49-F238E27FC236}">
                <a16:creationId xmlns:a16="http://schemas.microsoft.com/office/drawing/2014/main" id="{9B4D86FD-815D-F2C7-716E-C93F3F26F626}"/>
              </a:ext>
            </a:extLst>
          </p:cNvPr>
          <p:cNvSpPr txBox="1"/>
          <p:nvPr/>
        </p:nvSpPr>
        <p:spPr>
          <a:xfrm>
            <a:off x="0" y="6305861"/>
            <a:ext cx="12192000" cy="483659"/>
          </a:xfrm>
          <a:prstGeom prst="rect">
            <a:avLst/>
          </a:prstGeom>
          <a:noFill/>
        </p:spPr>
        <p:txBody>
          <a:bodyPr wrap="square" rtlCol="0">
            <a:spAutoFit/>
          </a:bodyPr>
          <a:lstStyle/>
          <a:p>
            <a:pPr algn="ctr">
              <a:lnSpc>
                <a:spcPts val="3300"/>
              </a:lnSpc>
            </a:pPr>
            <a:r>
              <a:rPr lang="en-US" sz="2600" spc="-150" dirty="0">
                <a:solidFill>
                  <a:schemeClr val="bg1"/>
                </a:solidFill>
                <a:latin typeface="Century Gothic" panose="020B0502020202020204" pitchFamily="34" charset="0"/>
              </a:rPr>
              <a:t>Voice and Choice Learning and Sharing Summit 2025</a:t>
            </a:r>
          </a:p>
        </p:txBody>
      </p:sp>
      <p:pic>
        <p:nvPicPr>
          <p:cNvPr id="1026" name="Picture 2">
            <a:extLst>
              <a:ext uri="{FF2B5EF4-FFF2-40B4-BE49-F238E27FC236}">
                <a16:creationId xmlns:a16="http://schemas.microsoft.com/office/drawing/2014/main" id="{90F81BF7-2A17-0D2A-A067-009FD32C2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665" y="1346680"/>
            <a:ext cx="5820969" cy="382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505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AB5B0EB-BFA0-0F5F-21B8-58BC1C25939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BC4D99F-BF8E-F7AB-7256-3EBEC6A62894}"/>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8F769C1D-427E-525D-6AD1-A7E71E15C66B}"/>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45BF29A4-D121-BA26-58D0-D7423559A1A4}"/>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A5F7ECEF-9BA0-1DCC-86DA-4952392CA5C6}"/>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F2D550CF-27F9-96D2-65A9-3A7402968E43}"/>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4C3E60F9-3684-807A-27A9-EC7884F607FB}"/>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D18CA211-7AC4-85F2-F7E5-A8C599B55EB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762252" y="36613"/>
            <a:ext cx="10255936" cy="584775"/>
          </a:xfrm>
          <a:prstGeom prst="rect">
            <a:avLst/>
          </a:prstGeom>
          <a:noFill/>
        </p:spPr>
        <p:txBody>
          <a:bodyPr wrap="square" rtlCol="0">
            <a:spAutoFit/>
          </a:bodyPr>
          <a:lstStyle/>
          <a:p>
            <a:r>
              <a:rPr lang="en-US" sz="3200" dirty="0">
                <a:solidFill>
                  <a:schemeClr val="tx1">
                    <a:lumMod val="85000"/>
                    <a:lumOff val="15000"/>
                  </a:schemeClr>
                </a:solidFill>
                <a:latin typeface="Century Gothic" panose="020B0502020202020204" pitchFamily="34" charset="0"/>
              </a:rPr>
              <a:t>Connecting &amp; Community-Building</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EB09FB6D-3443-7712-9C6B-FA31AEFCF9BD}"/>
              </a:ext>
            </a:extLst>
          </p:cNvPr>
          <p:cNvSpPr>
            <a:spLocks noGrp="1"/>
          </p:cNvSpPr>
          <p:nvPr>
            <p:ph idx="1"/>
          </p:nvPr>
        </p:nvSpPr>
        <p:spPr>
          <a:xfrm>
            <a:off x="497860" y="758662"/>
            <a:ext cx="9940683" cy="357032"/>
          </a:xfrm>
        </p:spPr>
        <p:txBody>
          <a:bodyPr>
            <a:normAutofit fontScale="40000" lnSpcReduction="20000"/>
          </a:bodyPr>
          <a:lstStyle/>
          <a:p>
            <a:pPr marL="0" indent="0">
              <a:buNone/>
            </a:pPr>
            <a:r>
              <a:rPr lang="en-ZA" sz="2900" b="1" dirty="0"/>
              <a:t>M</a:t>
            </a:r>
            <a:r>
              <a:rPr lang="en-US" sz="2900" b="1" dirty="0" err="1"/>
              <a:t>entoring</a:t>
            </a:r>
            <a:r>
              <a:rPr lang="en-US" sz="2900" b="1" dirty="0"/>
              <a:t>, convening, and peer exchanges among professional advocates and emerging leaders?</a:t>
            </a:r>
          </a:p>
          <a:p>
            <a:pPr marL="0" marR="0" indent="0" algn="l" rtl="0" fontAlgn="t">
              <a:lnSpc>
                <a:spcPct val="115000"/>
              </a:lnSpc>
              <a:spcBef>
                <a:spcPts val="0"/>
              </a:spcBef>
              <a:spcAft>
                <a:spcPts val="0"/>
              </a:spcAft>
              <a:buNone/>
            </a:pPr>
            <a:r>
              <a:rPr lang="en-GB" sz="1800" b="1" i="0" u="none" strike="noStrike" dirty="0">
                <a:solidFill>
                  <a:srgbClr val="000000"/>
                </a:solidFill>
                <a:effectLst/>
                <a:latin typeface="Arial" panose="020B0604020202020204" pitchFamily="34" charset="0"/>
              </a:rPr>
              <a:t> </a:t>
            </a:r>
            <a:endParaRPr lang="en-ZA" sz="1800" b="0" i="0" u="none" strike="noStrike" dirty="0">
              <a:effectLst/>
              <a:latin typeface="Arial" panose="020B0604020202020204" pitchFamily="34" charset="0"/>
            </a:endParaRPr>
          </a:p>
        </p:txBody>
      </p:sp>
      <p:sp>
        <p:nvSpPr>
          <p:cNvPr id="22" name="TextBox 21">
            <a:extLst>
              <a:ext uri="{FF2B5EF4-FFF2-40B4-BE49-F238E27FC236}">
                <a16:creationId xmlns:a16="http://schemas.microsoft.com/office/drawing/2014/main" id="{9B4D86FD-815D-F2C7-716E-C93F3F26F626}"/>
              </a:ext>
            </a:extLst>
          </p:cNvPr>
          <p:cNvSpPr txBox="1"/>
          <p:nvPr/>
        </p:nvSpPr>
        <p:spPr>
          <a:xfrm>
            <a:off x="0" y="6305861"/>
            <a:ext cx="12192000" cy="483659"/>
          </a:xfrm>
          <a:prstGeom prst="rect">
            <a:avLst/>
          </a:prstGeom>
          <a:noFill/>
        </p:spPr>
        <p:txBody>
          <a:bodyPr wrap="square" rtlCol="0">
            <a:spAutoFit/>
          </a:bodyPr>
          <a:lstStyle/>
          <a:p>
            <a:pPr algn="ctr">
              <a:lnSpc>
                <a:spcPts val="3300"/>
              </a:lnSpc>
            </a:pPr>
            <a:r>
              <a:rPr lang="en-US" sz="2600" spc="-150" dirty="0">
                <a:solidFill>
                  <a:schemeClr val="bg1"/>
                </a:solidFill>
                <a:latin typeface="Century Gothic" panose="020B0502020202020204" pitchFamily="34" charset="0"/>
              </a:rPr>
              <a:t>Voice and Choice Learning and Sharing Summit 2025</a:t>
            </a:r>
          </a:p>
        </p:txBody>
      </p:sp>
      <p:sp>
        <p:nvSpPr>
          <p:cNvPr id="5" name="TextBox 4">
            <a:extLst>
              <a:ext uri="{FF2B5EF4-FFF2-40B4-BE49-F238E27FC236}">
                <a16:creationId xmlns:a16="http://schemas.microsoft.com/office/drawing/2014/main" id="{6E9963E8-6B86-ED38-76A5-5F002E954C69}"/>
              </a:ext>
            </a:extLst>
          </p:cNvPr>
          <p:cNvSpPr txBox="1"/>
          <p:nvPr/>
        </p:nvSpPr>
        <p:spPr>
          <a:xfrm>
            <a:off x="446665" y="935634"/>
            <a:ext cx="10589118" cy="461665"/>
          </a:xfrm>
          <a:prstGeom prst="rect">
            <a:avLst/>
          </a:prstGeom>
          <a:noFill/>
        </p:spPr>
        <p:txBody>
          <a:bodyPr wrap="square">
            <a:spAutoFit/>
          </a:bodyPr>
          <a:lstStyle/>
          <a:p>
            <a:pPr algn="ctr"/>
            <a:r>
              <a:rPr lang="en-GB" sz="2400" b="1" dirty="0">
                <a:solidFill>
                  <a:srgbClr val="C00000"/>
                </a:solidFill>
              </a:rPr>
              <a:t>Flagship training: 10-month Faith Leaders Gender Transformation Programme: </a:t>
            </a:r>
          </a:p>
        </p:txBody>
      </p:sp>
      <p:sp>
        <p:nvSpPr>
          <p:cNvPr id="12" name="TextBox 11">
            <a:extLst>
              <a:ext uri="{FF2B5EF4-FFF2-40B4-BE49-F238E27FC236}">
                <a16:creationId xmlns:a16="http://schemas.microsoft.com/office/drawing/2014/main" id="{B9D5D7CF-A938-5714-2DBE-BD71EA29760D}"/>
              </a:ext>
            </a:extLst>
          </p:cNvPr>
          <p:cNvSpPr txBox="1"/>
          <p:nvPr/>
        </p:nvSpPr>
        <p:spPr>
          <a:xfrm>
            <a:off x="324069" y="1405342"/>
            <a:ext cx="8634996" cy="4101123"/>
          </a:xfrm>
          <a:prstGeom prst="rect">
            <a:avLst/>
          </a:prstGeom>
          <a:noFill/>
        </p:spPr>
        <p:txBody>
          <a:bodyPr wrap="square">
            <a:spAutoFit/>
          </a:bodyPr>
          <a:lstStyle/>
          <a:p>
            <a:pPr algn="ctr" rtl="0">
              <a:spcBef>
                <a:spcPts val="0"/>
              </a:spcBef>
              <a:spcAft>
                <a:spcPts val="0"/>
              </a:spcAft>
            </a:pPr>
            <a:r>
              <a:rPr lang="en-GB" sz="2000" b="1" i="0" u="none" strike="noStrike" dirty="0">
                <a:effectLst/>
                <a:latin typeface="Arial Narrow" panose="020B0606020202030204" pitchFamily="34" charset="0"/>
              </a:rPr>
              <a:t>SNAPSHOT</a:t>
            </a:r>
            <a:endParaRPr lang="en-GB" b="0" dirty="0">
              <a:effectLst/>
            </a:endParaRPr>
          </a:p>
          <a:p>
            <a:pPr rtl="0" fontAlgn="base">
              <a:spcBef>
                <a:spcPts val="0"/>
              </a:spcBef>
              <a:spcAft>
                <a:spcPts val="0"/>
              </a:spcAft>
              <a:buFont typeface="Arial" panose="020B0604020202020204" pitchFamily="34" charset="0"/>
              <a:buChar char="•"/>
            </a:pPr>
            <a:r>
              <a:rPr lang="en-GB" sz="1850" b="0" i="0" u="none" strike="noStrike" dirty="0">
                <a:effectLst/>
                <a:latin typeface="Arial Narrow" panose="020B0606020202030204" pitchFamily="34" charset="0"/>
              </a:rPr>
              <a:t>10-month programme, piloted 3 times</a:t>
            </a:r>
          </a:p>
          <a:p>
            <a:pPr rtl="0" fontAlgn="base">
              <a:spcBef>
                <a:spcPts val="0"/>
              </a:spcBef>
              <a:spcAft>
                <a:spcPts val="0"/>
              </a:spcAft>
              <a:buFont typeface="Arial" panose="020B0604020202020204" pitchFamily="34" charset="0"/>
              <a:buChar char="•"/>
            </a:pPr>
            <a:r>
              <a:rPr lang="en-GB" sz="1850" b="0" i="0" u="none" strike="noStrike" dirty="0">
                <a:effectLst/>
                <a:latin typeface="Arial Narrow" panose="020B0606020202030204" pitchFamily="34" charset="0"/>
              </a:rPr>
              <a:t>3 positive reviews – internal and external</a:t>
            </a:r>
          </a:p>
          <a:p>
            <a:pPr rtl="0" fontAlgn="base">
              <a:spcBef>
                <a:spcPts val="0"/>
              </a:spcBef>
              <a:spcAft>
                <a:spcPts val="0"/>
              </a:spcAft>
              <a:buFont typeface="Arial" panose="020B0604020202020204" pitchFamily="34" charset="0"/>
              <a:buChar char="•"/>
            </a:pPr>
            <a:r>
              <a:rPr lang="en-GB" sz="1850" b="0" i="0" u="none" strike="noStrike" dirty="0">
                <a:effectLst/>
                <a:latin typeface="Arial Narrow" panose="020B0606020202030204" pitchFamily="34" charset="0"/>
              </a:rPr>
              <a:t>75 lay, ordained Christian faith leaders </a:t>
            </a:r>
          </a:p>
          <a:p>
            <a:pPr rtl="0" fontAlgn="base">
              <a:spcBef>
                <a:spcPts val="0"/>
              </a:spcBef>
              <a:spcAft>
                <a:spcPts val="0"/>
              </a:spcAft>
              <a:buFont typeface="Arial" panose="020B0604020202020204" pitchFamily="34" charset="0"/>
              <a:buChar char="•"/>
            </a:pPr>
            <a:r>
              <a:rPr lang="en-GB" sz="1850" b="0" i="0" u="none" strike="noStrike" dirty="0">
                <a:effectLst/>
                <a:latin typeface="Arial Narrow" panose="020B0606020202030204" pitchFamily="34" charset="0"/>
              </a:rPr>
              <a:t>52   graduates - 70 % Pass rate </a:t>
            </a:r>
          </a:p>
          <a:p>
            <a:pPr rtl="0" fontAlgn="base">
              <a:spcBef>
                <a:spcPts val="0"/>
              </a:spcBef>
              <a:spcAft>
                <a:spcPts val="0"/>
              </a:spcAft>
              <a:buFont typeface="Arial" panose="020B0604020202020204" pitchFamily="34" charset="0"/>
              <a:buChar char="•"/>
            </a:pPr>
            <a:r>
              <a:rPr lang="en-GB" sz="1850" b="0" i="0" u="none" strike="noStrike" dirty="0">
                <a:effectLst/>
                <a:latin typeface="Arial Narrow" panose="020B0606020202030204" pitchFamily="34" charset="0"/>
              </a:rPr>
              <a:t>Current focus Christian (</a:t>
            </a:r>
            <a:r>
              <a:rPr lang="en-GB" sz="1850" dirty="0">
                <a:latin typeface="Arial Narrow" panose="020B0606020202030204" pitchFamily="34" charset="0"/>
              </a:rPr>
              <a:t>move to</a:t>
            </a:r>
            <a:r>
              <a:rPr lang="en-GB" sz="1850" b="0" i="0" u="none" strike="noStrike" dirty="0">
                <a:effectLst/>
                <a:latin typeface="Arial Narrow" panose="020B0606020202030204" pitchFamily="34" charset="0"/>
              </a:rPr>
              <a:t> interfaith FLGTP - consultation)</a:t>
            </a:r>
          </a:p>
          <a:p>
            <a:pPr rtl="0" fontAlgn="base">
              <a:spcBef>
                <a:spcPts val="0"/>
              </a:spcBef>
              <a:spcAft>
                <a:spcPts val="0"/>
              </a:spcAft>
              <a:buFont typeface="Arial" panose="020B0604020202020204" pitchFamily="34" charset="0"/>
              <a:buChar char="•"/>
            </a:pPr>
            <a:r>
              <a:rPr lang="en-GB" sz="1850" b="0" i="0" u="none" strike="noStrike" dirty="0">
                <a:effectLst/>
                <a:latin typeface="Arial Narrow" panose="020B0606020202030204" pitchFamily="34" charset="0"/>
              </a:rPr>
              <a:t>Participants from 7/9 provinces and diverse economic backgrounds,  sexualities.</a:t>
            </a:r>
          </a:p>
          <a:p>
            <a:pPr rtl="0" fontAlgn="base">
              <a:spcBef>
                <a:spcPts val="0"/>
              </a:spcBef>
              <a:spcAft>
                <a:spcPts val="0"/>
              </a:spcAft>
              <a:buFont typeface="Arial" panose="020B0604020202020204" pitchFamily="34" charset="0"/>
              <a:buChar char="•"/>
            </a:pPr>
            <a:r>
              <a:rPr lang="en-GB" sz="1850" b="0" i="0" u="none" strike="noStrike" dirty="0">
                <a:effectLst/>
                <a:latin typeface="Arial Narrow" panose="020B0606020202030204" pitchFamily="34" charset="0"/>
              </a:rPr>
              <a:t>Participants came from 51 diverse Christian churches and FBOs</a:t>
            </a:r>
          </a:p>
          <a:p>
            <a:pPr rtl="0" fontAlgn="base">
              <a:spcBef>
                <a:spcPts val="0"/>
              </a:spcBef>
              <a:spcAft>
                <a:spcPts val="0"/>
              </a:spcAft>
              <a:buFont typeface="Arial" panose="020B0604020202020204" pitchFamily="34" charset="0"/>
              <a:buChar char="•"/>
            </a:pPr>
            <a:r>
              <a:rPr lang="en-GB" sz="1850" b="0" i="0" u="none" strike="noStrike" dirty="0">
                <a:effectLst/>
                <a:latin typeface="Arial Narrow" panose="020B0606020202030204" pitchFamily="34" charset="0"/>
              </a:rPr>
              <a:t>6/51 (11%) churches/ FBOs have developed or in process of developing</a:t>
            </a:r>
          </a:p>
          <a:p>
            <a:pPr rtl="0" fontAlgn="base">
              <a:spcBef>
                <a:spcPts val="0"/>
              </a:spcBef>
              <a:spcAft>
                <a:spcPts val="0"/>
              </a:spcAft>
            </a:pPr>
            <a:r>
              <a:rPr lang="en-GB" sz="1850" b="0" i="0" u="none" strike="noStrike" dirty="0">
                <a:effectLst/>
                <a:latin typeface="Arial Narrow" panose="020B0606020202030204" pitchFamily="34" charset="0"/>
              </a:rPr>
              <a:t>gender</a:t>
            </a:r>
            <a:r>
              <a:rPr lang="en-GB" sz="1850" dirty="0">
                <a:latin typeface="Arial Narrow" panose="020B0606020202030204" pitchFamily="34" charset="0"/>
              </a:rPr>
              <a:t>, </a:t>
            </a:r>
            <a:r>
              <a:rPr lang="en-GB" sz="1850" b="0" i="0" u="none" strike="noStrike" dirty="0">
                <a:effectLst/>
                <a:latin typeface="Arial Narrow" panose="020B0606020202030204" pitchFamily="34" charset="0"/>
              </a:rPr>
              <a:t>GBV or Safeguarding policy frameworks </a:t>
            </a:r>
            <a:endParaRPr lang="en-GB" sz="1850" dirty="0">
              <a:latin typeface="Arial Narrow" panose="020B0606020202030204" pitchFamily="34" charset="0"/>
            </a:endParaRPr>
          </a:p>
          <a:p>
            <a:pPr rtl="0" fontAlgn="base">
              <a:spcBef>
                <a:spcPts val="0"/>
              </a:spcBef>
              <a:spcAft>
                <a:spcPts val="0"/>
              </a:spcAft>
            </a:pPr>
            <a:r>
              <a:rPr lang="en-GB" sz="1850" b="0" i="0" u="none" strike="noStrike" dirty="0">
                <a:effectLst/>
                <a:latin typeface="Arial Narrow" panose="020B0606020202030204" pitchFamily="34" charset="0"/>
              </a:rPr>
              <a:t>*14 mentors</a:t>
            </a:r>
          </a:p>
          <a:p>
            <a:pPr rtl="0" fontAlgn="base">
              <a:spcBef>
                <a:spcPts val="0"/>
              </a:spcBef>
              <a:spcAft>
                <a:spcPts val="0"/>
              </a:spcAft>
              <a:buFont typeface="Arial" panose="020B0604020202020204" pitchFamily="34" charset="0"/>
              <a:buChar char="•"/>
            </a:pPr>
            <a:r>
              <a:rPr lang="en-GB" sz="1850" b="0" i="0" u="none" strike="noStrike" dirty="0">
                <a:effectLst/>
                <a:latin typeface="Arial Narrow" panose="020B0606020202030204" pitchFamily="34" charset="0"/>
              </a:rPr>
              <a:t>Indirect reach- 5200 people of faith (</a:t>
            </a:r>
            <a:r>
              <a:rPr lang="en-GB" sz="1850" b="0" i="0" u="none" strike="noStrike" dirty="0" err="1">
                <a:effectLst/>
                <a:latin typeface="Arial Narrow" panose="020B0606020202030204" pitchFamily="34" charset="0"/>
              </a:rPr>
              <a:t>ave.</a:t>
            </a:r>
            <a:r>
              <a:rPr lang="en-GB" sz="1850" b="0" i="0" u="none" strike="noStrike" dirty="0">
                <a:effectLst/>
                <a:latin typeface="Arial Narrow" panose="020B0606020202030204" pitchFamily="34" charset="0"/>
              </a:rPr>
              <a:t> 100 per leader)</a:t>
            </a:r>
          </a:p>
          <a:p>
            <a:pPr rtl="0" fontAlgn="base">
              <a:spcBef>
                <a:spcPts val="0"/>
              </a:spcBef>
              <a:spcAft>
                <a:spcPts val="0"/>
              </a:spcAft>
              <a:buFont typeface="Arial" panose="020B0604020202020204" pitchFamily="34" charset="0"/>
              <a:buChar char="•"/>
            </a:pPr>
            <a:r>
              <a:rPr lang="en-GB" sz="1850" b="0" i="0" u="none" strike="noStrike" dirty="0">
                <a:effectLst/>
                <a:latin typeface="Arial Narrow" panose="020B0606020202030204" pitchFamily="34" charset="0"/>
              </a:rPr>
              <a:t>20 collaboration partners over 3 pilots</a:t>
            </a:r>
          </a:p>
          <a:p>
            <a:pPr rtl="0" fontAlgn="base">
              <a:spcBef>
                <a:spcPts val="0"/>
              </a:spcBef>
              <a:spcAft>
                <a:spcPts val="0"/>
              </a:spcAft>
              <a:buFont typeface="Arial" panose="020B0604020202020204" pitchFamily="34" charset="0"/>
              <a:buChar char="•"/>
            </a:pPr>
            <a:r>
              <a:rPr lang="en-GB" sz="1850" b="0" i="0" u="none" strike="noStrike" dirty="0">
                <a:effectLst/>
                <a:latin typeface="Arial Narrow" panose="020B0606020202030204" pitchFamily="34" charset="0"/>
              </a:rPr>
              <a:t>95% of graduates would recommend the programme to other faith leaders</a:t>
            </a:r>
          </a:p>
        </p:txBody>
      </p:sp>
      <p:pic>
        <p:nvPicPr>
          <p:cNvPr id="21" name="Picture 20">
            <a:extLst>
              <a:ext uri="{FF2B5EF4-FFF2-40B4-BE49-F238E27FC236}">
                <a16:creationId xmlns:a16="http://schemas.microsoft.com/office/drawing/2014/main" id="{24296A95-FEF0-7D79-2B9C-5AB9B3337283}"/>
              </a:ext>
            </a:extLst>
          </p:cNvPr>
          <p:cNvPicPr>
            <a:picLocks noChangeAspect="1"/>
          </p:cNvPicPr>
          <p:nvPr/>
        </p:nvPicPr>
        <p:blipFill>
          <a:blip r:embed="rId3"/>
          <a:stretch>
            <a:fillRect/>
          </a:stretch>
        </p:blipFill>
        <p:spPr>
          <a:xfrm>
            <a:off x="6988217" y="3628309"/>
            <a:ext cx="4537491" cy="2514233"/>
          </a:xfrm>
          <a:prstGeom prst="rect">
            <a:avLst/>
          </a:prstGeom>
        </p:spPr>
      </p:pic>
      <p:pic>
        <p:nvPicPr>
          <p:cNvPr id="23" name="Picture 22">
            <a:extLst>
              <a:ext uri="{FF2B5EF4-FFF2-40B4-BE49-F238E27FC236}">
                <a16:creationId xmlns:a16="http://schemas.microsoft.com/office/drawing/2014/main" id="{4F46C65D-645C-8249-1304-186A0DCCCB71}"/>
              </a:ext>
            </a:extLst>
          </p:cNvPr>
          <p:cNvPicPr>
            <a:picLocks noChangeAspect="1"/>
          </p:cNvPicPr>
          <p:nvPr/>
        </p:nvPicPr>
        <p:blipFill>
          <a:blip r:embed="rId4"/>
          <a:stretch>
            <a:fillRect/>
          </a:stretch>
        </p:blipFill>
        <p:spPr>
          <a:xfrm>
            <a:off x="7596343" y="1869914"/>
            <a:ext cx="3517697" cy="1639966"/>
          </a:xfrm>
          <a:prstGeom prst="rect">
            <a:avLst/>
          </a:prstGeom>
        </p:spPr>
      </p:pic>
    </p:spTree>
    <p:extLst>
      <p:ext uri="{BB962C8B-B14F-4D97-AF65-F5344CB8AC3E}">
        <p14:creationId xmlns:p14="http://schemas.microsoft.com/office/powerpoint/2010/main" val="228280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AB5B0EB-BFA0-0F5F-21B8-58BC1C259391}"/>
              </a:ext>
            </a:extLst>
          </p:cNvPr>
          <p:cNvGrpSpPr/>
          <p:nvPr/>
        </p:nvGrpSpPr>
        <p:grpSpPr>
          <a:xfrm>
            <a:off x="-16490" y="-23492"/>
            <a:ext cx="12234600" cy="6919593"/>
            <a:chOff x="-16490" y="-23492"/>
            <a:chExt cx="12234600" cy="6919593"/>
          </a:xfrm>
        </p:grpSpPr>
        <p:sp>
          <p:nvSpPr>
            <p:cNvPr id="14" name="Rectangle 13">
              <a:extLst>
                <a:ext uri="{FF2B5EF4-FFF2-40B4-BE49-F238E27FC236}">
                  <a16:creationId xmlns:a16="http://schemas.microsoft.com/office/drawing/2014/main" id="{2BC4D99F-BF8E-F7AB-7256-3EBEC6A62894}"/>
                </a:ext>
              </a:extLst>
            </p:cNvPr>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a:extLst>
                <a:ext uri="{FF2B5EF4-FFF2-40B4-BE49-F238E27FC236}">
                  <a16:creationId xmlns:a16="http://schemas.microsoft.com/office/drawing/2014/main" id="{8F769C1D-427E-525D-6AD1-A7E71E15C66B}"/>
                </a:ext>
              </a:extLst>
            </p:cNvPr>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a:extLst>
                <a:ext uri="{FF2B5EF4-FFF2-40B4-BE49-F238E27FC236}">
                  <a16:creationId xmlns:a16="http://schemas.microsoft.com/office/drawing/2014/main" id="{45BF29A4-D121-BA26-58D0-D7423559A1A4}"/>
                </a:ext>
              </a:extLst>
            </p:cNvPr>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a:extLst>
                <a:ext uri="{FF2B5EF4-FFF2-40B4-BE49-F238E27FC236}">
                  <a16:creationId xmlns:a16="http://schemas.microsoft.com/office/drawing/2014/main" id="{A5F7ECEF-9BA0-1DCC-86DA-4952392CA5C6}"/>
                </a:ext>
              </a:extLst>
            </p:cNvPr>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a:extLst>
                <a:ext uri="{FF2B5EF4-FFF2-40B4-BE49-F238E27FC236}">
                  <a16:creationId xmlns:a16="http://schemas.microsoft.com/office/drawing/2014/main" id="{F2D550CF-27F9-96D2-65A9-3A7402968E43}"/>
                </a:ext>
              </a:extLst>
            </p:cNvPr>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a:extLst>
                <a:ext uri="{FF2B5EF4-FFF2-40B4-BE49-F238E27FC236}">
                  <a16:creationId xmlns:a16="http://schemas.microsoft.com/office/drawing/2014/main" id="{4C3E60F9-3684-807A-27A9-EC7884F607FB}"/>
                </a:ext>
              </a:extLst>
            </p:cNvPr>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 name="connsiteX0" fmla="*/ 723900 w 1221761"/>
                <a:gd name="connsiteY0" fmla="*/ 0 h 6858000"/>
                <a:gd name="connsiteX1" fmla="*/ 1221761 w 1221761"/>
                <a:gd name="connsiteY1" fmla="*/ 0 h 6858000"/>
                <a:gd name="connsiteX2" fmla="*/ 707411 w 1221761"/>
                <a:gd name="connsiteY2" fmla="*/ 6858000 h 6858000"/>
                <a:gd name="connsiteX3" fmla="*/ 0 w 1221761"/>
                <a:gd name="connsiteY3" fmla="*/ 6858000 h 6858000"/>
                <a:gd name="connsiteX4" fmla="*/ 723900 w 1221761"/>
                <a:gd name="connsiteY4" fmla="*/ 0 h 6858000"/>
                <a:gd name="connsiteX0" fmla="*/ 723900 w 1240811"/>
                <a:gd name="connsiteY0" fmla="*/ 0 h 6877050"/>
                <a:gd name="connsiteX1" fmla="*/ 1221761 w 1240811"/>
                <a:gd name="connsiteY1" fmla="*/ 0 h 6877050"/>
                <a:gd name="connsiteX2" fmla="*/ 1240811 w 1240811"/>
                <a:gd name="connsiteY2" fmla="*/ 6877050 h 6877050"/>
                <a:gd name="connsiteX3" fmla="*/ 0 w 1240811"/>
                <a:gd name="connsiteY3" fmla="*/ 6858000 h 6877050"/>
                <a:gd name="connsiteX4" fmla="*/ 723900 w 1240811"/>
                <a:gd name="connsiteY4" fmla="*/ 0 h 6877050"/>
                <a:gd name="connsiteX0" fmla="*/ 0 w 516911"/>
                <a:gd name="connsiteY0" fmla="*/ 0 h 6877050"/>
                <a:gd name="connsiteX1" fmla="*/ 497861 w 516911"/>
                <a:gd name="connsiteY1" fmla="*/ 0 h 6877050"/>
                <a:gd name="connsiteX2" fmla="*/ 516911 w 516911"/>
                <a:gd name="connsiteY2" fmla="*/ 6877050 h 6877050"/>
                <a:gd name="connsiteX3" fmla="*/ 495300 w 516911"/>
                <a:gd name="connsiteY3" fmla="*/ 6838950 h 6877050"/>
                <a:gd name="connsiteX4" fmla="*/ 0 w 516911"/>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a:extLst>
                <a:ext uri="{FF2B5EF4-FFF2-40B4-BE49-F238E27FC236}">
                  <a16:creationId xmlns:a16="http://schemas.microsoft.com/office/drawing/2014/main" id="{D18CA211-7AC4-85F2-F7E5-A8C599B55EB1}"/>
                </a:ext>
              </a:extLst>
            </p:cNvPr>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 fmla="*/ 0 w 497861"/>
                <a:gd name="connsiteY0" fmla="*/ 0 h 6858000"/>
                <a:gd name="connsiteX1" fmla="*/ 497861 w 497861"/>
                <a:gd name="connsiteY1" fmla="*/ 0 h 6858000"/>
                <a:gd name="connsiteX2" fmla="*/ 269261 w 497861"/>
                <a:gd name="connsiteY2" fmla="*/ 6858000 h 6858000"/>
                <a:gd name="connsiteX3" fmla="*/ 0 w 497861"/>
                <a:gd name="connsiteY3" fmla="*/ 6858000 h 6858000"/>
                <a:gd name="connsiteX4" fmla="*/ 0 w 497861"/>
                <a:gd name="connsiteY4" fmla="*/ 0 h 6858000"/>
                <a:gd name="connsiteX0" fmla="*/ 16489 w 514350"/>
                <a:gd name="connsiteY0" fmla="*/ 0 h 6858000"/>
                <a:gd name="connsiteX1" fmla="*/ 514350 w 514350"/>
                <a:gd name="connsiteY1" fmla="*/ 0 h 6858000"/>
                <a:gd name="connsiteX2" fmla="*/ 0 w 514350"/>
                <a:gd name="connsiteY2" fmla="*/ 6858000 h 6858000"/>
                <a:gd name="connsiteX3" fmla="*/ 16489 w 514350"/>
                <a:gd name="connsiteY3" fmla="*/ 6858000 h 6858000"/>
                <a:gd name="connsiteX4" fmla="*/ 16489 w 5143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a:extLst>
              <a:ext uri="{FF2B5EF4-FFF2-40B4-BE49-F238E27FC236}">
                <a16:creationId xmlns:a16="http://schemas.microsoft.com/office/drawing/2014/main" id="{BD2CB697-D742-64D8-7769-4C950DEDE756}"/>
              </a:ext>
            </a:extLst>
          </p:cNvPr>
          <p:cNvSpPr txBox="1"/>
          <p:nvPr/>
        </p:nvSpPr>
        <p:spPr>
          <a:xfrm>
            <a:off x="762252" y="36613"/>
            <a:ext cx="10255936" cy="584775"/>
          </a:xfrm>
          <a:prstGeom prst="rect">
            <a:avLst/>
          </a:prstGeom>
          <a:noFill/>
        </p:spPr>
        <p:txBody>
          <a:bodyPr wrap="square" rtlCol="0">
            <a:spAutoFit/>
          </a:bodyPr>
          <a:lstStyle/>
          <a:p>
            <a:r>
              <a:rPr lang="en-US" sz="3200" dirty="0">
                <a:solidFill>
                  <a:schemeClr val="tx1">
                    <a:lumMod val="85000"/>
                    <a:lumOff val="15000"/>
                  </a:schemeClr>
                </a:solidFill>
                <a:latin typeface="Century Gothic" panose="020B0502020202020204" pitchFamily="34" charset="0"/>
              </a:rPr>
              <a:t>Connecting &amp; Community-Building</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EB09FB6D-3443-7712-9C6B-FA31AEFCF9BD}"/>
              </a:ext>
            </a:extLst>
          </p:cNvPr>
          <p:cNvSpPr>
            <a:spLocks noGrp="1"/>
          </p:cNvSpPr>
          <p:nvPr>
            <p:ph idx="1"/>
          </p:nvPr>
        </p:nvSpPr>
        <p:spPr>
          <a:xfrm>
            <a:off x="497860" y="599496"/>
            <a:ext cx="8933815" cy="371495"/>
          </a:xfrm>
        </p:spPr>
        <p:txBody>
          <a:bodyPr>
            <a:normAutofit fontScale="40000" lnSpcReduction="20000"/>
          </a:bodyPr>
          <a:lstStyle/>
          <a:p>
            <a:pPr marL="0" indent="0">
              <a:buNone/>
            </a:pPr>
            <a:r>
              <a:rPr lang="en-ZA" sz="4000" b="1" dirty="0"/>
              <a:t>M</a:t>
            </a:r>
            <a:r>
              <a:rPr lang="en-US" sz="4000" b="1" dirty="0" err="1"/>
              <a:t>entoring</a:t>
            </a:r>
            <a:r>
              <a:rPr lang="en-US" sz="4000" b="1" dirty="0"/>
              <a:t>, convening, and peer exchanges among professional advocates and emerging leaders</a:t>
            </a:r>
          </a:p>
          <a:p>
            <a:pPr marL="0" marR="0" indent="0" algn="l" rtl="0" fontAlgn="t">
              <a:lnSpc>
                <a:spcPct val="115000"/>
              </a:lnSpc>
              <a:spcBef>
                <a:spcPts val="0"/>
              </a:spcBef>
              <a:spcAft>
                <a:spcPts val="0"/>
              </a:spcAft>
              <a:buNone/>
            </a:pPr>
            <a:r>
              <a:rPr lang="en-GB" sz="1800" b="1" i="0" u="none" strike="noStrike" dirty="0">
                <a:solidFill>
                  <a:srgbClr val="000000"/>
                </a:solidFill>
                <a:effectLst/>
                <a:latin typeface="Arial" panose="020B0604020202020204" pitchFamily="34" charset="0"/>
              </a:rPr>
              <a:t> </a:t>
            </a:r>
            <a:endParaRPr lang="en-ZA" sz="1800" b="0" i="0" u="none" strike="noStrike" dirty="0">
              <a:effectLst/>
              <a:latin typeface="Arial" panose="020B0604020202020204" pitchFamily="34" charset="0"/>
            </a:endParaRPr>
          </a:p>
        </p:txBody>
      </p:sp>
      <p:pic>
        <p:nvPicPr>
          <p:cNvPr id="7" name="Picture 6" descr="A group of people in a room&#10;&#10;Description automatically generated">
            <a:extLst>
              <a:ext uri="{FF2B5EF4-FFF2-40B4-BE49-F238E27FC236}">
                <a16:creationId xmlns:a16="http://schemas.microsoft.com/office/drawing/2014/main" id="{3C7BF44A-DB9B-1E6C-2675-EA35319B4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7" y="1074547"/>
            <a:ext cx="4735416" cy="5814250"/>
          </a:xfrm>
          <a:prstGeom prst="rect">
            <a:avLst/>
          </a:prstGeom>
        </p:spPr>
      </p:pic>
      <p:sp>
        <p:nvSpPr>
          <p:cNvPr id="4" name="TextBox 3">
            <a:extLst>
              <a:ext uri="{FF2B5EF4-FFF2-40B4-BE49-F238E27FC236}">
                <a16:creationId xmlns:a16="http://schemas.microsoft.com/office/drawing/2014/main" id="{BA3D21F9-AB3E-3575-5376-0F07AD0DC98E}"/>
              </a:ext>
            </a:extLst>
          </p:cNvPr>
          <p:cNvSpPr txBox="1"/>
          <p:nvPr/>
        </p:nvSpPr>
        <p:spPr>
          <a:xfrm>
            <a:off x="5154038" y="830192"/>
            <a:ext cx="6687516" cy="5355312"/>
          </a:xfrm>
          <a:prstGeom prst="rect">
            <a:avLst/>
          </a:prstGeom>
          <a:noFill/>
        </p:spPr>
        <p:txBody>
          <a:bodyPr wrap="square">
            <a:spAutoFit/>
          </a:bodyPr>
          <a:lstStyle/>
          <a:p>
            <a:r>
              <a:rPr lang="en-GB" sz="2400" b="1" dirty="0"/>
              <a:t>SHORT PRACTICAL SKILLS MODULES: </a:t>
            </a:r>
          </a:p>
          <a:p>
            <a:pPr marL="285750" indent="-285750">
              <a:buFont typeface="Arial" panose="020B0604020202020204" pitchFamily="34" charset="0"/>
              <a:buChar char="•"/>
            </a:pPr>
            <a:r>
              <a:rPr lang="en-GB" dirty="0"/>
              <a:t>CBS Contextual Bible Studies </a:t>
            </a:r>
          </a:p>
          <a:p>
            <a:pPr marL="285750" indent="-285750">
              <a:buFont typeface="Arial" panose="020B0604020202020204" pitchFamily="34" charset="0"/>
              <a:buChar char="•"/>
            </a:pPr>
            <a:r>
              <a:rPr lang="en-GB" dirty="0"/>
              <a:t>Trauma Response and Basic Counselling</a:t>
            </a:r>
          </a:p>
          <a:p>
            <a:pPr marL="285750" indent="-285750">
              <a:buFont typeface="Arial" panose="020B0604020202020204" pitchFamily="34" charset="0"/>
              <a:buChar char="•"/>
            </a:pPr>
            <a:r>
              <a:rPr lang="en-GB" dirty="0"/>
              <a:t>GBV, Culture, Tradition, Faith and the Law</a:t>
            </a:r>
          </a:p>
          <a:p>
            <a:pPr marL="285750" indent="-285750">
              <a:buFont typeface="Arial" panose="020B0604020202020204" pitchFamily="34" charset="0"/>
              <a:buChar char="•"/>
            </a:pPr>
            <a:r>
              <a:rPr lang="en-GB" dirty="0"/>
              <a:t>Gender &amp; GBV Facilitation Skills in a faith context</a:t>
            </a:r>
          </a:p>
          <a:p>
            <a:pPr marL="285750" indent="-285750">
              <a:buFont typeface="Arial" panose="020B0604020202020204" pitchFamily="34" charset="0"/>
              <a:buChar char="•"/>
            </a:pPr>
            <a:r>
              <a:rPr lang="en-GB" dirty="0"/>
              <a:t>Integrating Gender and GBV-transformative approaches in worship/liturgy/prayer and sermons    </a:t>
            </a:r>
          </a:p>
          <a:p>
            <a:pPr marL="285750" indent="-285750">
              <a:buFont typeface="Arial" panose="020B0604020202020204" pitchFamily="34" charset="0"/>
              <a:buChar char="•"/>
            </a:pPr>
            <a:r>
              <a:rPr lang="en-GB" dirty="0"/>
              <a:t>Grappling with LGBTQI+ and Faith </a:t>
            </a:r>
          </a:p>
          <a:p>
            <a:pPr marL="285750" indent="-285750">
              <a:buFont typeface="Arial" panose="020B0604020202020204" pitchFamily="34" charset="0"/>
              <a:buChar char="•"/>
            </a:pPr>
            <a:r>
              <a:rPr lang="en-GB" dirty="0"/>
              <a:t>Defrosting and Pushback </a:t>
            </a:r>
          </a:p>
          <a:p>
            <a:pPr marL="285750" indent="-285750">
              <a:buFont typeface="Arial" panose="020B0604020202020204" pitchFamily="34" charset="0"/>
              <a:buChar char="•"/>
            </a:pPr>
            <a:r>
              <a:rPr lang="en-GB" dirty="0"/>
              <a:t>Men, Fathering &amp; the Father Wound and our role as churches</a:t>
            </a:r>
          </a:p>
          <a:p>
            <a:pPr marL="285750" indent="-285750">
              <a:buFont typeface="Arial" panose="020B0604020202020204" pitchFamily="34" charset="0"/>
              <a:buChar char="•"/>
            </a:pPr>
            <a:r>
              <a:rPr lang="en-GB" dirty="0"/>
              <a:t>Local Resource Mobilisation</a:t>
            </a:r>
          </a:p>
          <a:p>
            <a:pPr marL="285750" indent="-285750">
              <a:buFont typeface="Arial" panose="020B0604020202020204" pitchFamily="34" charset="0"/>
              <a:buChar char="•"/>
            </a:pPr>
            <a:endParaRPr lang="en-GB" dirty="0"/>
          </a:p>
          <a:p>
            <a:r>
              <a:rPr lang="en-GB" sz="2400" b="1" dirty="0">
                <a:solidFill>
                  <a:prstClr val="black"/>
                </a:solidFill>
                <a:latin typeface="Calibri" panose="020F0502020204030204"/>
              </a:rPr>
              <a:t>CAPACITY RESOURCE TEAMS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dirty="0"/>
          </a:p>
          <a:p>
            <a:r>
              <a:rPr lang="en-GB" dirty="0"/>
              <a:t>Faith-specific and interfaith skilled Resource Teams offer support and training on request</a:t>
            </a:r>
          </a:p>
          <a:p>
            <a:endParaRPr lang="en-GB" dirty="0"/>
          </a:p>
          <a:p>
            <a:r>
              <a:rPr lang="en-GB" sz="2400" b="1" dirty="0">
                <a:solidFill>
                  <a:prstClr val="black"/>
                </a:solidFill>
                <a:latin typeface="Calibri" panose="020F0502020204030204"/>
              </a:rPr>
              <a:t>ONLINE COMMUNITY OF PRAXIS AND LEARNING</a:t>
            </a:r>
          </a:p>
          <a:p>
            <a:r>
              <a:rPr lang="en-GB" dirty="0">
                <a:solidFill>
                  <a:prstClr val="black"/>
                </a:solidFill>
                <a:latin typeface="Calibri" panose="020F0502020204030204"/>
              </a:rPr>
              <a:t>(See OVERLEAF)</a:t>
            </a:r>
            <a:endParaRPr lang="en-GB" sz="2400" b="1" dirty="0">
              <a:solidFill>
                <a:prstClr val="black"/>
              </a:solidFill>
              <a:latin typeface="Calibri" panose="020F0502020204030204"/>
            </a:endParaRPr>
          </a:p>
        </p:txBody>
      </p:sp>
    </p:spTree>
    <p:extLst>
      <p:ext uri="{BB962C8B-B14F-4D97-AF65-F5344CB8AC3E}">
        <p14:creationId xmlns:p14="http://schemas.microsoft.com/office/powerpoint/2010/main" val="3548353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406893f5-2274-413a-be44-8f15a880386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4AD8123970EFE4E94AE6ECA64A6A3B0" ma:contentTypeVersion="18" ma:contentTypeDescription="Create a new document." ma:contentTypeScope="" ma:versionID="db2c24615140b5023b983e5a70edf3b8">
  <xsd:schema xmlns:xsd="http://www.w3.org/2001/XMLSchema" xmlns:xs="http://www.w3.org/2001/XMLSchema" xmlns:p="http://schemas.microsoft.com/office/2006/metadata/properties" xmlns:ns2="406893f5-2274-413a-be44-8f15a8803862" xmlns:ns3="5c72703c-1067-4fa7-89cc-ef245258de7b" targetNamespace="http://schemas.microsoft.com/office/2006/metadata/properties" ma:root="true" ma:fieldsID="48f63a56c338c2af9d9e2058225f7d31" ns2:_="" ns3:_="">
    <xsd:import namespace="406893f5-2274-413a-be44-8f15a8803862"/>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893f5-2274-413a-be44-8f15a8803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C2F744-F2CC-4937-96DF-47CDD10E73A0}">
  <ds:schemaRefs>
    <ds:schemaRef ds:uri="406893f5-2274-413a-be44-8f15a8803862"/>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5c72703c-1067-4fa7-89cc-ef245258de7b"/>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BD70290-E215-4A5C-823D-30A94AC1A82D}">
  <ds:schemaRefs>
    <ds:schemaRef ds:uri="http://schemas.microsoft.com/sharepoint/v3/contenttype/forms"/>
  </ds:schemaRefs>
</ds:datastoreItem>
</file>

<file path=customXml/itemProps3.xml><?xml version="1.0" encoding="utf-8"?>
<ds:datastoreItem xmlns:ds="http://schemas.openxmlformats.org/officeDocument/2006/customXml" ds:itemID="{D6147A91-9EF1-46AE-B926-38E4A90236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6893f5-2274-413a-be44-8f15a8803862"/>
    <ds:schemaRef ds:uri="5c72703c-1067-4fa7-89cc-ef245258de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4843</TotalTime>
  <Words>1362</Words>
  <Application>Microsoft Office PowerPoint</Application>
  <PresentationFormat>Widescreen</PresentationFormat>
  <Paragraphs>172</Paragraphs>
  <Slides>13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Arial</vt:lpstr>
      <vt:lpstr>Arial Narrow</vt:lpstr>
      <vt:lpstr>Calibri</vt:lpstr>
      <vt:lpstr>Calibri Light</vt:lpstr>
      <vt:lpstr>Century Gothic</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Debi</dc:creator>
  <cp:lastModifiedBy>Daniela Gennrich</cp:lastModifiedBy>
  <cp:revision>40</cp:revision>
  <dcterms:created xsi:type="dcterms:W3CDTF">2023-08-28T07:48:34Z</dcterms:created>
  <dcterms:modified xsi:type="dcterms:W3CDTF">2025-02-23T18:20:02Z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0x01010034AD8123970EFE4E94AE6ECA64A6A3B0</vt:lpwstr>
  </property>
  <property fmtid="{D5CDD505-2E9C-101B-9397-08002B2CF9AE}" pid="3" name="MediaServiceImageTags">
    <vt:lpwstr/>
  </property>
</Properties>
</file>