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7" r:id="rId6"/>
    <p:sldId id="284" r:id="rId7"/>
    <p:sldId id="283" r:id="rId8"/>
    <p:sldId id="274" r:id="rId9"/>
    <p:sldId id="285" r:id="rId10"/>
    <p:sldId id="289" r:id="rId11"/>
    <p:sldId id="259" r:id="rId12"/>
    <p:sldId id="276" r:id="rId13"/>
    <p:sldId id="277" r:id="rId14"/>
    <p:sldId id="261" r:id="rId15"/>
    <p:sldId id="280" r:id="rId16"/>
    <p:sldId id="282" r:id="rId17"/>
    <p:sldId id="287" r:id="rId18"/>
    <p:sldId id="28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08F8B-1D1A-42E5-A2AB-5C3A2EEAFEE0}" v="4" dt="2026-02-18T09:40:34.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7B030-AB82-4636-951C-0001EFD9E219}" type="datetimeFigureOut">
              <a:rPr lang="en-TZ" smtClean="0"/>
              <a:t>03/10/2026</a:t>
            </a:fld>
            <a:endParaRPr lang="en-T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3B02A-7D94-4A9E-A702-A54989B3C4F6}" type="slidenum">
              <a:rPr lang="en-TZ" smtClean="0"/>
              <a:t>‹#›</a:t>
            </a:fld>
            <a:endParaRPr lang="en-TZ"/>
          </a:p>
        </p:txBody>
      </p:sp>
    </p:spTree>
    <p:extLst>
      <p:ext uri="{BB962C8B-B14F-4D97-AF65-F5344CB8AC3E}">
        <p14:creationId xmlns:p14="http://schemas.microsoft.com/office/powerpoint/2010/main" val="191089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8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2026/03/10</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2026/03/10</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83041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2617"/>
            <a:ext cx="12191999" cy="263911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371104" y="1824676"/>
            <a:ext cx="9144000" cy="2566931"/>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US"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Story of Change Category</a:t>
            </a:r>
            <a:endParaRPr lang="en-ZA"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727587" y="3155811"/>
            <a:ext cx="10972800" cy="28315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b="1" dirty="0">
              <a:solidFill>
                <a:srgbClr val="FF0000"/>
              </a:solidFill>
            </a:endParaRPr>
          </a:p>
          <a:p>
            <a:pPr algn="ctr"/>
            <a:endParaRPr lang="en-US" sz="2800" b="1" dirty="0">
              <a:solidFill>
                <a:srgbClr val="FF0000"/>
              </a:solidFill>
            </a:endParaRPr>
          </a:p>
          <a:p>
            <a:pPr algn="ctr"/>
            <a:endParaRPr lang="en-US" sz="2800" b="1" dirty="0">
              <a:solidFill>
                <a:srgbClr val="FF0000"/>
              </a:solidFill>
            </a:endParaRPr>
          </a:p>
          <a:p>
            <a:pPr algn="ctr"/>
            <a:r>
              <a:rPr lang="en-US" sz="2800" b="1" dirty="0">
                <a:solidFill>
                  <a:srgbClr val="FF0000"/>
                </a:solidFill>
              </a:rPr>
              <a:t>Tanzania: Parliament Extends Paid Maternity Leave for Mothers of Preterm Babies</a:t>
            </a:r>
          </a:p>
          <a:p>
            <a:pPr algn="ctr"/>
            <a:r>
              <a:rPr lang="en-US" sz="2000" dirty="0">
                <a:solidFill>
                  <a:srgbClr val="333333"/>
                </a:solidFill>
              </a:rPr>
              <a:t>Tanzania, Dar es Salaam | March 2026</a:t>
            </a:r>
          </a:p>
          <a:p>
            <a:pPr algn="ctr"/>
            <a:r>
              <a:rPr lang="en-US" sz="1800" dirty="0">
                <a:solidFill>
                  <a:srgbClr val="333333"/>
                </a:solidFill>
              </a:rPr>
              <a:t>Women Fund Tanzania Trust (WFT-T) &amp; Tanzania SRHR Coalition</a:t>
            </a:r>
          </a:p>
        </p:txBody>
      </p:sp>
      <p:pic>
        <p:nvPicPr>
          <p:cNvPr id="3" name="Picture 2">
            <a:extLst>
              <a:ext uri="{FF2B5EF4-FFF2-40B4-BE49-F238E27FC236}">
                <a16:creationId xmlns:a16="http://schemas.microsoft.com/office/drawing/2014/main" id="{8731F732-FD15-F585-7A0D-05B2FF0BCF33}"/>
              </a:ext>
            </a:extLst>
          </p:cNvPr>
          <p:cNvPicPr>
            <a:picLocks noChangeAspect="1"/>
          </p:cNvPicPr>
          <p:nvPr/>
        </p:nvPicPr>
        <p:blipFill>
          <a:blip r:embed="rId3"/>
          <a:stretch>
            <a:fillRect/>
          </a:stretch>
        </p:blipFill>
        <p:spPr>
          <a:xfrm>
            <a:off x="9336831" y="456592"/>
            <a:ext cx="2664833" cy="1036410"/>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3D1F0A"/>
          </a:solidFill>
          <a:ln w="12700">
            <a:solidFill>
              <a:srgbClr val="3D1F0A"/>
            </a:solidFill>
            <a:prstDash val="solid"/>
          </a:ln>
        </p:spPr>
        <p:txBody>
          <a:bodyPr/>
          <a:lstStyle/>
          <a:p>
            <a:endParaRPr lang="en-ZA"/>
          </a:p>
        </p:txBody>
      </p:sp>
      <p:sp>
        <p:nvSpPr>
          <p:cNvPr id="3" name="Text 1"/>
          <p:cNvSpPr/>
          <p:nvPr/>
        </p:nvSpPr>
        <p:spPr>
          <a:xfrm>
            <a:off x="487680" y="219456"/>
            <a:ext cx="10972800" cy="426720"/>
          </a:xfrm>
          <a:prstGeom prst="rect">
            <a:avLst/>
          </a:prstGeom>
          <a:noFill/>
          <a:ln/>
        </p:spPr>
        <p:txBody>
          <a:bodyPr wrap="square" lIns="0" tIns="0" rIns="0" bIns="0" rtlCol="0" anchor="ctr"/>
          <a:lstStyle/>
          <a:p>
            <a:pPr defTabSz="1219170"/>
            <a:r>
              <a:rPr lang="en-US" sz="1600" b="1" kern="0" spc="533" dirty="0">
                <a:solidFill>
                  <a:srgbClr val="E8903A"/>
                </a:solidFill>
                <a:latin typeface="Calibri" pitchFamily="34" charset="0"/>
                <a:ea typeface="Calibri" pitchFamily="34" charset="-122"/>
                <a:cs typeface="Calibri" pitchFamily="34" charset="-120"/>
              </a:rPr>
              <a:t>WHY THIS CHANGE MATTERS</a:t>
            </a:r>
            <a:endParaRPr lang="en-US" sz="1600" dirty="0">
              <a:solidFill>
                <a:prstClr val="black"/>
              </a:solidFill>
              <a:latin typeface="Calibri" panose="020F0502020204030204"/>
            </a:endParaRPr>
          </a:p>
        </p:txBody>
      </p:sp>
      <p:sp>
        <p:nvSpPr>
          <p:cNvPr id="4" name="Text 2"/>
          <p:cNvSpPr/>
          <p:nvPr/>
        </p:nvSpPr>
        <p:spPr>
          <a:xfrm>
            <a:off x="487680" y="999744"/>
            <a:ext cx="11216640" cy="512064"/>
          </a:xfrm>
          <a:prstGeom prst="rect">
            <a:avLst/>
          </a:prstGeom>
          <a:noFill/>
          <a:ln/>
        </p:spPr>
        <p:txBody>
          <a:bodyPr wrap="square" lIns="0" tIns="0" rIns="0" bIns="0" rtlCol="0" anchor="ctr"/>
          <a:lstStyle/>
          <a:p>
            <a:pPr defTabSz="1219170"/>
            <a:r>
              <a:rPr lang="en-US" sz="1733" i="1" dirty="0">
                <a:solidFill>
                  <a:srgbClr val="8B3A1C"/>
                </a:solidFill>
                <a:latin typeface="Calibri" pitchFamily="34" charset="0"/>
                <a:ea typeface="Calibri" pitchFamily="34" charset="-122"/>
                <a:cs typeface="Calibri" pitchFamily="34" charset="-120"/>
              </a:rPr>
              <a:t>Reforming maternity leave policy for preterm births is not a fringe ask — it is a systemic correction with transformative reach.</a:t>
            </a:r>
            <a:endParaRPr lang="en-US" sz="1733" dirty="0">
              <a:solidFill>
                <a:prstClr val="black"/>
              </a:solidFill>
              <a:latin typeface="Calibri" panose="020F0502020204030204"/>
            </a:endParaRPr>
          </a:p>
        </p:txBody>
      </p:sp>
      <p:sp>
        <p:nvSpPr>
          <p:cNvPr id="5" name="Shape 3"/>
          <p:cNvSpPr/>
          <p:nvPr/>
        </p:nvSpPr>
        <p:spPr>
          <a:xfrm>
            <a:off x="365760" y="1682496"/>
            <a:ext cx="6827520" cy="1402080"/>
          </a:xfrm>
          <a:prstGeom prst="rect">
            <a:avLst/>
          </a:prstGeom>
          <a:solidFill>
            <a:srgbClr val="FDF0E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6" name="Shape 4"/>
          <p:cNvSpPr/>
          <p:nvPr/>
        </p:nvSpPr>
        <p:spPr>
          <a:xfrm>
            <a:off x="365760" y="1682496"/>
            <a:ext cx="97536" cy="1402080"/>
          </a:xfrm>
          <a:prstGeom prst="rect">
            <a:avLst/>
          </a:prstGeom>
          <a:solidFill>
            <a:srgbClr val="C2562A"/>
          </a:solidFill>
          <a:ln w="12700">
            <a:solidFill>
              <a:srgbClr val="C2562A"/>
            </a:solidFill>
            <a:prstDash val="solid"/>
          </a:ln>
        </p:spPr>
        <p:txBody>
          <a:bodyPr/>
          <a:lstStyle/>
          <a:p>
            <a:endParaRPr lang="en-ZA"/>
          </a:p>
        </p:txBody>
      </p:sp>
      <p:sp>
        <p:nvSpPr>
          <p:cNvPr id="7" name="Shape 5"/>
          <p:cNvSpPr/>
          <p:nvPr/>
        </p:nvSpPr>
        <p:spPr>
          <a:xfrm>
            <a:off x="548640" y="1804416"/>
            <a:ext cx="1341120" cy="316992"/>
          </a:xfrm>
          <a:prstGeom prst="rect">
            <a:avLst/>
          </a:prstGeom>
          <a:solidFill>
            <a:srgbClr val="C2562A"/>
          </a:solidFill>
          <a:ln w="12700">
            <a:solidFill>
              <a:srgbClr val="C2562A"/>
            </a:solidFill>
            <a:prstDash val="solid"/>
          </a:ln>
        </p:spPr>
        <p:txBody>
          <a:bodyPr/>
          <a:lstStyle/>
          <a:p>
            <a:endParaRPr lang="en-ZA"/>
          </a:p>
        </p:txBody>
      </p:sp>
      <p:sp>
        <p:nvSpPr>
          <p:cNvPr id="8" name="Text 6"/>
          <p:cNvSpPr/>
          <p:nvPr/>
        </p:nvSpPr>
        <p:spPr>
          <a:xfrm>
            <a:off x="548640" y="1804416"/>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LIVES SAVED</a:t>
            </a:r>
            <a:endParaRPr lang="en-US" sz="1067" dirty="0">
              <a:solidFill>
                <a:prstClr val="black"/>
              </a:solidFill>
              <a:latin typeface="Calibri" panose="020F0502020204030204"/>
            </a:endParaRPr>
          </a:p>
        </p:txBody>
      </p:sp>
      <p:sp>
        <p:nvSpPr>
          <p:cNvPr id="9" name="Text 7"/>
          <p:cNvSpPr/>
          <p:nvPr/>
        </p:nvSpPr>
        <p:spPr>
          <a:xfrm>
            <a:off x="1975104" y="1804416"/>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Up to 133,000 infants at lower mortality risk annually</a:t>
            </a:r>
            <a:endParaRPr lang="en-US" sz="1600" dirty="0">
              <a:solidFill>
                <a:prstClr val="black"/>
              </a:solidFill>
              <a:latin typeface="Calibri" panose="020F0502020204030204"/>
            </a:endParaRPr>
          </a:p>
        </p:txBody>
      </p:sp>
      <p:sp>
        <p:nvSpPr>
          <p:cNvPr id="10" name="Text 8"/>
          <p:cNvSpPr/>
          <p:nvPr/>
        </p:nvSpPr>
        <p:spPr>
          <a:xfrm>
            <a:off x="548640" y="2267712"/>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When mothers can remain present through NICU care, breastfeeding, kangaroo care, and early bonding directly reduce preterm complication rates — the interventions that close the 40% mortality gap.</a:t>
            </a:r>
            <a:endParaRPr lang="en-US" sz="1400" dirty="0">
              <a:solidFill>
                <a:prstClr val="black"/>
              </a:solidFill>
              <a:latin typeface="Calibri" panose="020F0502020204030204"/>
            </a:endParaRPr>
          </a:p>
        </p:txBody>
      </p:sp>
      <p:sp>
        <p:nvSpPr>
          <p:cNvPr id="11" name="Shape 9"/>
          <p:cNvSpPr/>
          <p:nvPr/>
        </p:nvSpPr>
        <p:spPr>
          <a:xfrm>
            <a:off x="365760" y="3243072"/>
            <a:ext cx="6827520" cy="1402080"/>
          </a:xfrm>
          <a:prstGeom prst="rect">
            <a:avLst/>
          </a:prstGeom>
          <a:solidFill>
            <a:srgbClr val="FEF7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2" name="Shape 10"/>
          <p:cNvSpPr/>
          <p:nvPr/>
        </p:nvSpPr>
        <p:spPr>
          <a:xfrm>
            <a:off x="365760" y="3243072"/>
            <a:ext cx="97536" cy="1402080"/>
          </a:xfrm>
          <a:prstGeom prst="rect">
            <a:avLst/>
          </a:prstGeom>
          <a:solidFill>
            <a:srgbClr val="E8903A"/>
          </a:solidFill>
          <a:ln w="12700">
            <a:solidFill>
              <a:srgbClr val="E8903A"/>
            </a:solidFill>
            <a:prstDash val="solid"/>
          </a:ln>
        </p:spPr>
        <p:txBody>
          <a:bodyPr/>
          <a:lstStyle/>
          <a:p>
            <a:endParaRPr lang="en-ZA"/>
          </a:p>
        </p:txBody>
      </p:sp>
      <p:sp>
        <p:nvSpPr>
          <p:cNvPr id="13" name="Shape 11"/>
          <p:cNvSpPr/>
          <p:nvPr/>
        </p:nvSpPr>
        <p:spPr>
          <a:xfrm>
            <a:off x="548640" y="3364992"/>
            <a:ext cx="1341120" cy="316992"/>
          </a:xfrm>
          <a:prstGeom prst="rect">
            <a:avLst/>
          </a:prstGeom>
          <a:solidFill>
            <a:srgbClr val="E8903A"/>
          </a:solidFill>
          <a:ln w="12700">
            <a:solidFill>
              <a:srgbClr val="E8903A"/>
            </a:solidFill>
            <a:prstDash val="solid"/>
          </a:ln>
        </p:spPr>
        <p:txBody>
          <a:bodyPr/>
          <a:lstStyle/>
          <a:p>
            <a:endParaRPr lang="en-ZA"/>
          </a:p>
        </p:txBody>
      </p:sp>
      <p:sp>
        <p:nvSpPr>
          <p:cNvPr id="14" name="Text 12"/>
          <p:cNvSpPr/>
          <p:nvPr/>
        </p:nvSpPr>
        <p:spPr>
          <a:xfrm>
            <a:off x="548640" y="3364992"/>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ECONOMIC SECURITY</a:t>
            </a:r>
            <a:endParaRPr lang="en-US" sz="1067" dirty="0">
              <a:solidFill>
                <a:prstClr val="black"/>
              </a:solidFill>
              <a:latin typeface="Calibri" panose="020F0502020204030204"/>
            </a:endParaRPr>
          </a:p>
        </p:txBody>
      </p:sp>
      <p:sp>
        <p:nvSpPr>
          <p:cNvPr id="15" name="Text 13"/>
          <p:cNvSpPr/>
          <p:nvPr/>
        </p:nvSpPr>
        <p:spPr>
          <a:xfrm>
            <a:off x="1975104" y="3364992"/>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Prevents income loss for 332,000 families each year</a:t>
            </a:r>
            <a:endParaRPr lang="en-US" sz="1600" dirty="0">
              <a:solidFill>
                <a:prstClr val="black"/>
              </a:solidFill>
              <a:latin typeface="Calibri" panose="020F0502020204030204"/>
            </a:endParaRPr>
          </a:p>
        </p:txBody>
      </p:sp>
      <p:sp>
        <p:nvSpPr>
          <p:cNvPr id="16" name="Text 14"/>
          <p:cNvSpPr/>
          <p:nvPr/>
        </p:nvSpPr>
        <p:spPr>
          <a:xfrm>
            <a:off x="548640" y="3828288"/>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A mother forced back to work before her preterm infant is discharged faces simultaneous loss of income if dismissed, or loss of the child if she stays. Policy reform removes this impossible trade-off.</a:t>
            </a:r>
            <a:endParaRPr lang="en-US" sz="1400" dirty="0">
              <a:solidFill>
                <a:prstClr val="black"/>
              </a:solidFill>
              <a:latin typeface="Calibri" panose="020F0502020204030204"/>
            </a:endParaRPr>
          </a:p>
        </p:txBody>
      </p:sp>
      <p:sp>
        <p:nvSpPr>
          <p:cNvPr id="17" name="Shape 15"/>
          <p:cNvSpPr/>
          <p:nvPr/>
        </p:nvSpPr>
        <p:spPr>
          <a:xfrm>
            <a:off x="365760" y="4803648"/>
            <a:ext cx="6827520" cy="1402080"/>
          </a:xfrm>
          <a:prstGeom prst="rect">
            <a:avLst/>
          </a:prstGeom>
          <a:solidFill>
            <a:srgbClr val="EEF4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8" name="Shape 16"/>
          <p:cNvSpPr/>
          <p:nvPr/>
        </p:nvSpPr>
        <p:spPr>
          <a:xfrm>
            <a:off x="365760" y="4803648"/>
            <a:ext cx="97536" cy="1402080"/>
          </a:xfrm>
          <a:prstGeom prst="rect">
            <a:avLst/>
          </a:prstGeom>
          <a:solidFill>
            <a:srgbClr val="4A6741"/>
          </a:solidFill>
          <a:ln w="12700">
            <a:solidFill>
              <a:srgbClr val="4A6741"/>
            </a:solidFill>
            <a:prstDash val="solid"/>
          </a:ln>
        </p:spPr>
        <p:txBody>
          <a:bodyPr/>
          <a:lstStyle/>
          <a:p>
            <a:endParaRPr lang="en-ZA"/>
          </a:p>
        </p:txBody>
      </p:sp>
      <p:sp>
        <p:nvSpPr>
          <p:cNvPr id="19" name="Shape 17"/>
          <p:cNvSpPr/>
          <p:nvPr/>
        </p:nvSpPr>
        <p:spPr>
          <a:xfrm>
            <a:off x="548640" y="4925568"/>
            <a:ext cx="1341120" cy="316992"/>
          </a:xfrm>
          <a:prstGeom prst="rect">
            <a:avLst/>
          </a:prstGeom>
          <a:solidFill>
            <a:srgbClr val="4A6741"/>
          </a:solidFill>
          <a:ln w="12700">
            <a:solidFill>
              <a:srgbClr val="4A6741"/>
            </a:solidFill>
            <a:prstDash val="solid"/>
          </a:ln>
        </p:spPr>
        <p:txBody>
          <a:bodyPr/>
          <a:lstStyle/>
          <a:p>
            <a:endParaRPr lang="en-ZA"/>
          </a:p>
        </p:txBody>
      </p:sp>
      <p:sp>
        <p:nvSpPr>
          <p:cNvPr id="20" name="Text 18"/>
          <p:cNvSpPr/>
          <p:nvPr/>
        </p:nvSpPr>
        <p:spPr>
          <a:xfrm>
            <a:off x="548640" y="4925568"/>
            <a:ext cx="1341120" cy="316992"/>
          </a:xfrm>
          <a:prstGeom prst="rect">
            <a:avLst/>
          </a:prstGeom>
          <a:noFill/>
          <a:ln/>
        </p:spPr>
        <p:txBody>
          <a:bodyPr wrap="square" lIns="0" tIns="0" rIns="0" bIns="0" rtlCol="0" anchor="ctr"/>
          <a:lstStyle/>
          <a:p>
            <a:pPr algn="ctr" defTabSz="1219170"/>
            <a:r>
              <a:rPr lang="en-US" sz="1067" b="1" kern="0" spc="133" dirty="0">
                <a:solidFill>
                  <a:srgbClr val="FFFFFF"/>
                </a:solidFill>
                <a:latin typeface="Calibri" pitchFamily="34" charset="0"/>
                <a:ea typeface="Calibri" pitchFamily="34" charset="-122"/>
                <a:cs typeface="Calibri" pitchFamily="34" charset="-120"/>
              </a:rPr>
              <a:t>GENDER JUSTICE</a:t>
            </a:r>
            <a:endParaRPr lang="en-US" sz="1067" dirty="0">
              <a:solidFill>
                <a:prstClr val="black"/>
              </a:solidFill>
              <a:latin typeface="Calibri" panose="020F0502020204030204"/>
            </a:endParaRPr>
          </a:p>
        </p:txBody>
      </p:sp>
      <p:sp>
        <p:nvSpPr>
          <p:cNvPr id="21" name="Text 19"/>
          <p:cNvSpPr/>
          <p:nvPr/>
        </p:nvSpPr>
        <p:spPr>
          <a:xfrm>
            <a:off x="1975104" y="4925568"/>
            <a:ext cx="5096256" cy="390144"/>
          </a:xfrm>
          <a:prstGeom prst="rect">
            <a:avLst/>
          </a:prstGeom>
          <a:noFill/>
          <a:ln/>
        </p:spPr>
        <p:txBody>
          <a:bodyPr wrap="square" lIns="0" tIns="0" rIns="0" bIns="0" rtlCol="0" anchor="ctr"/>
          <a:lstStyle/>
          <a:p>
            <a:pPr defTabSz="1219170"/>
            <a:r>
              <a:rPr lang="en-US" sz="1600" b="1" dirty="0">
                <a:solidFill>
                  <a:srgbClr val="3D1F0A"/>
                </a:solidFill>
                <a:latin typeface="Georgia" pitchFamily="34" charset="0"/>
                <a:ea typeface="Georgia" pitchFamily="34" charset="-122"/>
                <a:cs typeface="Georgia" pitchFamily="34" charset="-120"/>
              </a:rPr>
              <a:t>Closes a hidden gender penalty embedded in law</a:t>
            </a:r>
            <a:endParaRPr lang="en-US" sz="1600" dirty="0">
              <a:solidFill>
                <a:prstClr val="black"/>
              </a:solidFill>
              <a:latin typeface="Calibri" panose="020F0502020204030204"/>
            </a:endParaRPr>
          </a:p>
        </p:txBody>
      </p:sp>
      <p:sp>
        <p:nvSpPr>
          <p:cNvPr id="22" name="Text 20"/>
          <p:cNvSpPr/>
          <p:nvPr/>
        </p:nvSpPr>
        <p:spPr>
          <a:xfrm>
            <a:off x="548640" y="5388864"/>
            <a:ext cx="6559296" cy="731520"/>
          </a:xfrm>
          <a:prstGeom prst="rect">
            <a:avLst/>
          </a:prstGeom>
          <a:noFill/>
          <a:ln/>
        </p:spPr>
        <p:txBody>
          <a:bodyPr wrap="square" lIns="0" tIns="0" rIns="0" bIns="0" rtlCol="0" anchor="t"/>
          <a:lstStyle/>
          <a:p>
            <a:pPr defTabSz="1219170"/>
            <a:r>
              <a:rPr lang="en-US" sz="1400" dirty="0">
                <a:solidFill>
                  <a:srgbClr val="5A3D25"/>
                </a:solidFill>
                <a:latin typeface="Calibri" pitchFamily="34" charset="0"/>
                <a:ea typeface="Calibri" pitchFamily="34" charset="-122"/>
                <a:cs typeface="Calibri" pitchFamily="34" charset="-120"/>
              </a:rPr>
              <a:t>Preterm birth disproportionately affects younger, lower-income, and rural women. A one-size maternity policy that ignores gestational age structurally punishes the most vulnerable mothers.</a:t>
            </a:r>
            <a:endParaRPr lang="en-US" sz="1400" dirty="0">
              <a:solidFill>
                <a:prstClr val="black"/>
              </a:solidFill>
              <a:latin typeface="Calibri" panose="020F0502020204030204"/>
            </a:endParaRPr>
          </a:p>
        </p:txBody>
      </p:sp>
      <p:sp>
        <p:nvSpPr>
          <p:cNvPr id="23" name="Shape 21"/>
          <p:cNvSpPr/>
          <p:nvPr/>
        </p:nvSpPr>
        <p:spPr>
          <a:xfrm>
            <a:off x="7559040" y="1682496"/>
            <a:ext cx="4267200" cy="2255520"/>
          </a:xfrm>
          <a:prstGeom prst="rect">
            <a:avLst/>
          </a:prstGeom>
          <a:solidFill>
            <a:srgbClr val="EBF3F8"/>
          </a:solidFill>
          <a:ln w="12700">
            <a:solidFill>
              <a:srgbClr val="B8D3E0"/>
            </a:solidFill>
            <a:prstDash val="solid"/>
          </a:ln>
          <a:effectLst>
            <a:outerShdw blurRad="101600" dist="38100" dir="8100000" algn="bl" rotWithShape="0">
              <a:srgbClr val="000000">
                <a:alpha val="18000"/>
              </a:srgbClr>
            </a:outerShdw>
          </a:effectLst>
        </p:spPr>
        <p:txBody>
          <a:bodyPr/>
          <a:lstStyle/>
          <a:p>
            <a:endParaRPr lang="en-ZA"/>
          </a:p>
        </p:txBody>
      </p:sp>
      <p:sp>
        <p:nvSpPr>
          <p:cNvPr id="24" name="Shape 22"/>
          <p:cNvSpPr/>
          <p:nvPr/>
        </p:nvSpPr>
        <p:spPr>
          <a:xfrm>
            <a:off x="7559040" y="1682496"/>
            <a:ext cx="4267200" cy="97536"/>
          </a:xfrm>
          <a:prstGeom prst="rect">
            <a:avLst/>
          </a:prstGeom>
          <a:solidFill>
            <a:srgbClr val="2A5C7A"/>
          </a:solidFill>
          <a:ln w="12700">
            <a:solidFill>
              <a:srgbClr val="2A5C7A"/>
            </a:solidFill>
            <a:prstDash val="solid"/>
          </a:ln>
        </p:spPr>
        <p:txBody>
          <a:bodyPr/>
          <a:lstStyle/>
          <a:p>
            <a:endParaRPr lang="en-ZA"/>
          </a:p>
        </p:txBody>
      </p:sp>
      <p:sp>
        <p:nvSpPr>
          <p:cNvPr id="25" name="Text 23"/>
          <p:cNvSpPr/>
          <p:nvPr/>
        </p:nvSpPr>
        <p:spPr>
          <a:xfrm>
            <a:off x="7705344" y="1853184"/>
            <a:ext cx="3974592" cy="365760"/>
          </a:xfrm>
          <a:prstGeom prst="rect">
            <a:avLst/>
          </a:prstGeom>
          <a:noFill/>
          <a:ln/>
        </p:spPr>
        <p:txBody>
          <a:bodyPr wrap="square" lIns="0" tIns="0" rIns="0" bIns="0" rtlCol="0" anchor="ctr"/>
          <a:lstStyle/>
          <a:p>
            <a:pPr defTabSz="1219170"/>
            <a:r>
              <a:rPr lang="en-US" sz="1733" b="1" dirty="0">
                <a:solidFill>
                  <a:srgbClr val="2A5C7A"/>
                </a:solidFill>
                <a:latin typeface="Georgia" pitchFamily="34" charset="0"/>
                <a:ea typeface="Georgia" pitchFamily="34" charset="-122"/>
                <a:cs typeface="Georgia" pitchFamily="34" charset="-120"/>
              </a:rPr>
              <a:t>Global Precedent</a:t>
            </a:r>
            <a:endParaRPr lang="en-US" sz="1733" dirty="0">
              <a:solidFill>
                <a:prstClr val="black"/>
              </a:solidFill>
              <a:latin typeface="Calibri" panose="020F0502020204030204"/>
            </a:endParaRPr>
          </a:p>
        </p:txBody>
      </p:sp>
      <p:sp>
        <p:nvSpPr>
          <p:cNvPr id="26" name="Text 24"/>
          <p:cNvSpPr/>
          <p:nvPr/>
        </p:nvSpPr>
        <p:spPr>
          <a:xfrm>
            <a:off x="7705344" y="2279904"/>
            <a:ext cx="3974592" cy="1560576"/>
          </a:xfrm>
          <a:prstGeom prst="rect">
            <a:avLst/>
          </a:prstGeom>
          <a:noFill/>
          <a:ln/>
        </p:spPr>
        <p:txBody>
          <a:bodyPr wrap="square" lIns="0" tIns="0" rIns="0" bIns="0" rtlCol="0" anchor="t"/>
          <a:lstStyle/>
          <a:p>
            <a:pPr defTabSz="1219170"/>
            <a:r>
              <a:rPr lang="en-US" sz="1400" dirty="0">
                <a:solidFill>
                  <a:srgbClr val="2A4A5A"/>
                </a:solidFill>
                <a:latin typeface="Calibri" pitchFamily="34" charset="0"/>
                <a:ea typeface="Calibri" pitchFamily="34" charset="-122"/>
                <a:cs typeface="Calibri" pitchFamily="34" charset="-120"/>
              </a:rPr>
              <a:t>South Africa, Kenya, and several EU states already extend maternity leave based on gestational age at birth. Tanzania's reform would place it among progressive African policy leaders — and fulfill ILO Maternity Protection Convention obligations.</a:t>
            </a:r>
            <a:endParaRPr lang="en-US" sz="1400" dirty="0">
              <a:solidFill>
                <a:prstClr val="black"/>
              </a:solidFill>
              <a:latin typeface="Calibri" panose="020F0502020204030204"/>
            </a:endParaRPr>
          </a:p>
        </p:txBody>
      </p:sp>
      <p:sp>
        <p:nvSpPr>
          <p:cNvPr id="27" name="Shape 25"/>
          <p:cNvSpPr/>
          <p:nvPr/>
        </p:nvSpPr>
        <p:spPr>
          <a:xfrm>
            <a:off x="7559040" y="4120896"/>
            <a:ext cx="4267200" cy="1853184"/>
          </a:xfrm>
          <a:prstGeom prst="rect">
            <a:avLst/>
          </a:prstGeom>
          <a:solidFill>
            <a:srgbClr val="3D1F0A"/>
          </a:solidFill>
          <a:ln w="12700">
            <a:solidFill>
              <a:srgbClr val="3D1F0A"/>
            </a:solidFill>
            <a:prstDash val="solid"/>
          </a:ln>
          <a:effectLst>
            <a:outerShdw blurRad="101600" dist="38100" dir="8100000" algn="bl" rotWithShape="0">
              <a:srgbClr val="000000">
                <a:alpha val="18000"/>
              </a:srgbClr>
            </a:outerShdw>
          </a:effectLst>
        </p:spPr>
        <p:txBody>
          <a:bodyPr/>
          <a:lstStyle/>
          <a:p>
            <a:endParaRPr lang="en-ZA"/>
          </a:p>
        </p:txBody>
      </p:sp>
      <p:sp>
        <p:nvSpPr>
          <p:cNvPr id="28" name="Shape 26"/>
          <p:cNvSpPr/>
          <p:nvPr/>
        </p:nvSpPr>
        <p:spPr>
          <a:xfrm>
            <a:off x="7559040" y="4120896"/>
            <a:ext cx="4267200" cy="97536"/>
          </a:xfrm>
          <a:prstGeom prst="rect">
            <a:avLst/>
          </a:prstGeom>
          <a:solidFill>
            <a:srgbClr val="C2562A"/>
          </a:solidFill>
          <a:ln w="12700">
            <a:solidFill>
              <a:srgbClr val="C2562A"/>
            </a:solidFill>
            <a:prstDash val="solid"/>
          </a:ln>
        </p:spPr>
        <p:txBody>
          <a:bodyPr/>
          <a:lstStyle/>
          <a:p>
            <a:endParaRPr lang="en-ZA"/>
          </a:p>
        </p:txBody>
      </p:sp>
      <p:sp>
        <p:nvSpPr>
          <p:cNvPr id="29" name="Text 27"/>
          <p:cNvSpPr/>
          <p:nvPr/>
        </p:nvSpPr>
        <p:spPr>
          <a:xfrm>
            <a:off x="7705344" y="4291584"/>
            <a:ext cx="3974592" cy="365760"/>
          </a:xfrm>
          <a:prstGeom prst="rect">
            <a:avLst/>
          </a:prstGeom>
          <a:noFill/>
          <a:ln/>
        </p:spPr>
        <p:txBody>
          <a:bodyPr wrap="square" lIns="0" tIns="0" rIns="0" bIns="0" rtlCol="0" anchor="ctr"/>
          <a:lstStyle/>
          <a:p>
            <a:pPr defTabSz="1219170"/>
            <a:r>
              <a:rPr lang="en-US" sz="1733" b="1" dirty="0">
                <a:solidFill>
                  <a:srgbClr val="F5DFA0"/>
                </a:solidFill>
                <a:latin typeface="Georgia" pitchFamily="34" charset="0"/>
                <a:ea typeface="Georgia" pitchFamily="34" charset="-122"/>
                <a:cs typeface="Georgia" pitchFamily="34" charset="-120"/>
              </a:rPr>
              <a:t>Movement Behind the Ask</a:t>
            </a:r>
            <a:endParaRPr lang="en-US" sz="1733" dirty="0">
              <a:solidFill>
                <a:prstClr val="black"/>
              </a:solidFill>
              <a:latin typeface="Calibri" panose="020F0502020204030204"/>
            </a:endParaRPr>
          </a:p>
        </p:txBody>
      </p:sp>
      <p:sp>
        <p:nvSpPr>
          <p:cNvPr id="30" name="Text 28"/>
          <p:cNvSpPr/>
          <p:nvPr/>
        </p:nvSpPr>
        <p:spPr>
          <a:xfrm>
            <a:off x="7705344" y="4718304"/>
            <a:ext cx="3974592" cy="1158240"/>
          </a:xfrm>
          <a:prstGeom prst="rect">
            <a:avLst/>
          </a:prstGeom>
          <a:noFill/>
          <a:ln/>
        </p:spPr>
        <p:txBody>
          <a:bodyPr wrap="square" lIns="0" tIns="0" rIns="0" bIns="0" rtlCol="0" anchor="t"/>
          <a:lstStyle/>
          <a:p>
            <a:pPr defTabSz="1219170"/>
            <a:r>
              <a:rPr lang="en-US" sz="1400" dirty="0">
                <a:solidFill>
                  <a:srgbClr val="C8B898"/>
                </a:solidFill>
                <a:latin typeface="Calibri" pitchFamily="34" charset="0"/>
                <a:ea typeface="Calibri" pitchFamily="34" charset="-122"/>
                <a:cs typeface="Calibri" pitchFamily="34" charset="-120"/>
              </a:rPr>
              <a:t>WFT-T's SRHR Coalition spans all 31 regions. 450+ grassroots WROs, maternal health advocates, and labor rights networks are aligned behind this campaign — giving the reform genuine constituency, not just top-down advocacy.</a:t>
            </a:r>
            <a:endParaRPr lang="en-US" sz="1400" dirty="0">
              <a:solidFill>
                <a:prstClr val="black"/>
              </a:solidFill>
              <a:latin typeface="Calibri" panose="020F0502020204030204"/>
            </a:endParaRPr>
          </a:p>
        </p:txBody>
      </p:sp>
      <p:sp>
        <p:nvSpPr>
          <p:cNvPr id="31" name="Shape 29"/>
          <p:cNvSpPr/>
          <p:nvPr/>
        </p:nvSpPr>
        <p:spPr>
          <a:xfrm>
            <a:off x="0" y="6461760"/>
            <a:ext cx="12192000" cy="396240"/>
          </a:xfrm>
          <a:prstGeom prst="rect">
            <a:avLst/>
          </a:prstGeom>
          <a:solidFill>
            <a:srgbClr val="3D1F0A"/>
          </a:solidFill>
          <a:ln w="12700">
            <a:solidFill>
              <a:srgbClr val="3D1F0A"/>
            </a:solidFill>
            <a:prstDash val="solid"/>
          </a:ln>
        </p:spPr>
        <p:txBody>
          <a:bodyPr/>
          <a:lstStyle/>
          <a:p>
            <a:endParaRPr lang="en-ZA"/>
          </a:p>
        </p:txBody>
      </p:sp>
      <p:sp>
        <p:nvSpPr>
          <p:cNvPr id="32" name="Text 30"/>
          <p:cNvSpPr/>
          <p:nvPr/>
        </p:nvSpPr>
        <p:spPr>
          <a:xfrm>
            <a:off x="487680" y="6498336"/>
            <a:ext cx="10972800" cy="304800"/>
          </a:xfrm>
          <a:prstGeom prst="rect">
            <a:avLst/>
          </a:prstGeom>
          <a:noFill/>
          <a:ln/>
        </p:spPr>
        <p:txBody>
          <a:bodyPr wrap="square" lIns="0" tIns="0" rIns="0" bIns="0" rtlCol="0" anchor="ctr"/>
          <a:lstStyle/>
          <a:p>
            <a:pPr defTabSz="1219170"/>
            <a:r>
              <a:rPr lang="en-US" sz="1200" kern="0" spc="267" dirty="0">
                <a:solidFill>
                  <a:srgbClr val="C8B898"/>
                </a:solidFill>
                <a:latin typeface="Calibri" pitchFamily="34" charset="0"/>
                <a:ea typeface="Calibri" pitchFamily="34" charset="-122"/>
                <a:cs typeface="Calibri" pitchFamily="34" charset="-120"/>
              </a:rPr>
              <a:t>Women Fund Tanzania Trust · SRHR Coalition</a:t>
            </a:r>
            <a:endParaRPr lang="en-US" sz="1200"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791826" cy="5179800"/>
          </a:xfrm>
          <a:prstGeom prst="rect">
            <a:avLst/>
          </a:prstGeom>
          <a:noFill/>
          <a:ln>
            <a:solidFill>
              <a:schemeClr val="tx1"/>
            </a:solidFill>
          </a:ln>
        </p:spPr>
        <p:txBody>
          <a:bodyPr vert="horz" lIns="91440" tIns="45720" rIns="91440" bIns="45720" rtlCol="0">
            <a:normAutofit fontScale="92500" lnSpcReduction="1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solidFill>
                  <a:srgbClr val="00FF00"/>
                </a:solidFill>
              </a:rPr>
              <a:t>Lessons Learnt</a:t>
            </a:r>
            <a:r>
              <a:rPr lang="en-US" dirty="0"/>
              <a:t>: (1) Sustained evidence-based advocacy achieves transformative policy change. (2) Intersectional organizing centering affected women lived voices - combined with technical expertise - is powerful. (3) Targeting preterm mothers as an entry point builds credibility for universal coverage. (4) Coalition strength is amplified when grassroots legitimacy and institutional expertise are combined. (5) Policy reform requires simultaneous attention to implementation.</a:t>
            </a:r>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179801"/>
          </a:xfrm>
          <a:ln>
            <a:solidFill>
              <a:schemeClr val="tx1"/>
            </a:solidFill>
          </a:ln>
        </p:spPr>
        <p:txBody>
          <a:bodyPr>
            <a:normAutofit lnSpcReduction="10000"/>
          </a:bodyPr>
          <a:lstStyle/>
          <a:p>
            <a:pPr marL="0" indent="0">
              <a:buNone/>
            </a:pPr>
            <a:r>
              <a:rPr lang="en-US" b="1" i="1" dirty="0">
                <a:solidFill>
                  <a:srgbClr val="FF0000"/>
                </a:solidFill>
              </a:rPr>
              <a:t>Challenges</a:t>
            </a:r>
            <a:r>
              <a:rPr lang="en-US" dirty="0"/>
              <a:t>: Private sector employer compliance is challenging - mitigated through monitoring mechanisms and labor inspector capacity-building. Insurance coverage gaps persist - requiring sustained engagement with NHIF and private insurers. Curriculum integration faces bureaucratic hurdles - requiring long-term partnership with the Ministry of Education. Gap between policy enactment and practice - WFT-T is committed to supporting implementation monitoring and helping mothers claim their rights.</a:t>
            </a:r>
          </a:p>
        </p:txBody>
      </p:sp>
      <p:sp>
        <p:nvSpPr>
          <p:cNvPr id="6" name="TextBox 5">
            <a:extLst>
              <a:ext uri="{FF2B5EF4-FFF2-40B4-BE49-F238E27FC236}">
                <a16:creationId xmlns:a16="http://schemas.microsoft.com/office/drawing/2014/main" id="{F5931DBB-89EC-5850-C3D2-89352E3B1AD5}"/>
              </a:ext>
            </a:extLst>
          </p:cNvPr>
          <p:cNvSpPr txBox="1"/>
          <p:nvPr/>
        </p:nvSpPr>
        <p:spPr>
          <a:xfrm>
            <a:off x="3240833" y="351505"/>
            <a:ext cx="6183084" cy="646331"/>
          </a:xfrm>
          <a:prstGeom prst="rect">
            <a:avLst/>
          </a:prstGeom>
          <a:noFill/>
        </p:spPr>
        <p:txBody>
          <a:bodyPr wrap="square">
            <a:spAutoFit/>
          </a:bodyPr>
          <a:lstStyle/>
          <a:p>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Challenges and Lessons Learnt:</a:t>
            </a:r>
            <a:endParaRPr lang="en-TZ" sz="3600" dirty="0"/>
          </a:p>
        </p:txBody>
      </p:sp>
    </p:spTree>
    <p:extLst>
      <p:ext uri="{BB962C8B-B14F-4D97-AF65-F5344CB8AC3E}">
        <p14:creationId xmlns:p14="http://schemas.microsoft.com/office/powerpoint/2010/main" val="12333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7E8D-9BFC-D3CA-79C5-AA0CC783794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C1C5F-1C33-E258-D32A-82BE98CBF91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80C1F2B-B38C-55DF-116C-34FF16815F9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EA53F0C7-A13C-E7DB-8141-53083B0E74F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Beneficiaries</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C28CE1DD-B9A2-BFE6-7E98-60271CAF0A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CB1EC6FA-7874-891E-52D6-B0095DDB71C9}"/>
              </a:ext>
            </a:extLst>
          </p:cNvPr>
          <p:cNvGraphicFramePr>
            <a:graphicFrameLocks noGrp="1"/>
          </p:cNvGraphicFramePr>
          <p:nvPr>
            <p:extLst>
              <p:ext uri="{D42A27DB-BD31-4B8C-83A1-F6EECF244321}">
                <p14:modId xmlns:p14="http://schemas.microsoft.com/office/powerpoint/2010/main" val="2134985427"/>
              </p:ext>
            </p:extLst>
          </p:nvPr>
        </p:nvGraphicFramePr>
        <p:xfrm>
          <a:off x="2111729" y="1348625"/>
          <a:ext cx="8570656" cy="4543051"/>
        </p:xfrm>
        <a:graphic>
          <a:graphicData uri="http://schemas.openxmlformats.org/drawingml/2006/table">
            <a:tbl>
              <a:tblPr/>
              <a:tblGrid>
                <a:gridCol w="5790466">
                  <a:extLst>
                    <a:ext uri="{9D8B030D-6E8A-4147-A177-3AD203B41FA5}">
                      <a16:colId xmlns:a16="http://schemas.microsoft.com/office/drawing/2014/main" val="187783225"/>
                    </a:ext>
                  </a:extLst>
                </a:gridCol>
                <a:gridCol w="2780190">
                  <a:extLst>
                    <a:ext uri="{9D8B030D-6E8A-4147-A177-3AD203B41FA5}">
                      <a16:colId xmlns:a16="http://schemas.microsoft.com/office/drawing/2014/main" val="3547459719"/>
                    </a:ext>
                  </a:extLst>
                </a:gridCol>
              </a:tblGrid>
              <a:tr h="300367">
                <a:tc>
                  <a:txBody>
                    <a:bodyPr/>
                    <a:lstStyle/>
                    <a:p>
                      <a:pPr algn="l" fontAlgn="t">
                        <a:buNone/>
                      </a:pPr>
                      <a:r>
                        <a:rPr lang="en-ZA" sz="1800" b="1" i="0" u="none" strike="noStrike" dirty="0">
                          <a:solidFill>
                            <a:srgbClr val="000000"/>
                          </a:solidFill>
                          <a:effectLst/>
                          <a:latin typeface="+mn-lt"/>
                        </a:rPr>
                        <a:t> </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a:solidFill>
                            <a:srgbClr val="000000"/>
                          </a:solidFill>
                          <a:effectLst/>
                          <a:latin typeface="+mn-lt"/>
                        </a:rPr>
                        <a:t>Number of participants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7941511"/>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Female – Direct beneficiaries</a:t>
                      </a:r>
                    </a:p>
                    <a:p>
                      <a:pPr algn="l" rtl="0" fontAlgn="t">
                        <a:buClr>
                          <a:srgbClr val="000000"/>
                        </a:buClr>
                        <a:buSzPts val="1100"/>
                        <a:buFont typeface="Tahoma" panose="020B0604030504040204" pitchFamily="34" charset="0"/>
                        <a:buChar char="b"/>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332,000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6035623"/>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Male – Direct beneficiaries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332,000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96423"/>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1,200,000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820568"/>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800,000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9528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a:solidFill>
                            <a:srgbClr val="000000"/>
                          </a:solidFill>
                          <a:effectLst/>
                          <a:latin typeface="+mn-lt"/>
                        </a:rPr>
                        <a:t>500,000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92854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200,000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1057829"/>
                  </a:ext>
                </a:extLst>
              </a:tr>
              <a:tr h="312882">
                <a:tc>
                  <a:txBody>
                    <a:bodyPr/>
                    <a:lstStyle/>
                    <a:p>
                      <a:pPr algn="l" fontAlgn="t">
                        <a:buNone/>
                      </a:pPr>
                      <a:r>
                        <a:rPr lang="en-ZA" sz="1800" b="1" i="0" u="none" strike="noStrike">
                          <a:solidFill>
                            <a:srgbClr val="000000"/>
                          </a:solidFill>
                          <a:effectLst/>
                          <a:latin typeface="+mn-lt"/>
                        </a:rPr>
                        <a:t>Total</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dirty="0">
                          <a:solidFill>
                            <a:srgbClr val="000000"/>
                          </a:solidFill>
                          <a:effectLst/>
                          <a:latin typeface="+mn-lt"/>
                        </a:rPr>
                        <a:t>3,364,000</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323152"/>
                  </a:ext>
                </a:extLst>
              </a:tr>
            </a:tbl>
          </a:graphicData>
        </a:graphic>
      </p:graphicFrame>
    </p:spTree>
    <p:extLst>
      <p:ext uri="{BB962C8B-B14F-4D97-AF65-F5344CB8AC3E}">
        <p14:creationId xmlns:p14="http://schemas.microsoft.com/office/powerpoint/2010/main" val="6787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87753-2C9B-35D8-7FCF-38F4A89ABBC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2475D2-0418-F8E0-C022-A5884230C3A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E91959-F880-4570-5F23-D99318729B08}"/>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109DB7B4-082A-27A6-D6F8-1D02F2E14A35}"/>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F6DF1A58-2C78-118B-57BB-1905F2D1EBD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4328D3A4-5E93-B9AD-1771-2533D6A8C68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Scale Up: (1) Pursue universal maternity leave extension to 168 days for all mothers, using the preterm precedent. (2) Expand insurance coverage with NHIF and private insurers. (3) Integrate reproductive health curriculum in secondary schools and teacher training colleges with the Ministry of Education. (4) Share Tanzania’s experience as a replicable model for East African countries.</a:t>
            </a: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b="0" i="0" u="none" strike="noStrike" kern="1200" cap="none" spc="0" normalizeH="0" baseline="0" noProof="0" dirty="0">
              <a:ln>
                <a:noFill/>
              </a:ln>
              <a:solidFill>
                <a:srgbClr val="FF0000"/>
              </a:solidFill>
              <a:effectLst/>
              <a:uLnTx/>
              <a:uFillTx/>
              <a:latin typeface="Calibri" panose="020F0502020204030204"/>
              <a:ea typeface="Calibri"/>
              <a:cs typeface="Calibri"/>
            </a:endParaRPr>
          </a:p>
          <a:p>
            <a:pPr marL="0" indent="0" algn="just">
              <a:buNone/>
            </a:pPr>
            <a:endParaRPr lang="en-US" sz="2150" dirty="0"/>
          </a:p>
        </p:txBody>
      </p:sp>
      <p:sp>
        <p:nvSpPr>
          <p:cNvPr id="6" name="TextBox 5">
            <a:extLst>
              <a:ext uri="{FF2B5EF4-FFF2-40B4-BE49-F238E27FC236}">
                <a16:creationId xmlns:a16="http://schemas.microsoft.com/office/drawing/2014/main" id="{5983B19B-83C3-83BE-0A8F-6ACF9E50EFB4}"/>
              </a:ext>
            </a:extLst>
          </p:cNvPr>
          <p:cNvSpPr txBox="1"/>
          <p:nvPr/>
        </p:nvSpPr>
        <p:spPr>
          <a:xfrm>
            <a:off x="235131" y="351505"/>
            <a:ext cx="11721738"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Sustainability:</a:t>
            </a:r>
            <a:endParaRPr lang="en-TZ" sz="3200" dirty="0"/>
          </a:p>
        </p:txBody>
      </p:sp>
      <p:pic>
        <p:nvPicPr>
          <p:cNvPr id="8" name="Picture 7">
            <a:extLst>
              <a:ext uri="{FF2B5EF4-FFF2-40B4-BE49-F238E27FC236}">
                <a16:creationId xmlns:a16="http://schemas.microsoft.com/office/drawing/2014/main" id="{73937785-7DEE-E339-7085-ADCFD13A8B4A}"/>
              </a:ext>
            </a:extLst>
          </p:cNvPr>
          <p:cNvPicPr>
            <a:picLocks noChangeAspect="1"/>
          </p:cNvPicPr>
          <p:nvPr/>
        </p:nvPicPr>
        <p:blipFill>
          <a:blip r:embed="rId2"/>
          <a:stretch>
            <a:fillRect/>
          </a:stretch>
        </p:blipFill>
        <p:spPr>
          <a:xfrm>
            <a:off x="6272348" y="1091294"/>
            <a:ext cx="5743298" cy="3876527"/>
          </a:xfrm>
          <a:prstGeom prst="rect">
            <a:avLst/>
          </a:prstGeom>
        </p:spPr>
      </p:pic>
    </p:spTree>
    <p:extLst>
      <p:ext uri="{BB962C8B-B14F-4D97-AF65-F5344CB8AC3E}">
        <p14:creationId xmlns:p14="http://schemas.microsoft.com/office/powerpoint/2010/main" val="41637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0" y="957944"/>
            <a:ext cx="11502779" cy="5366830"/>
          </a:xfrm>
          <a:ln>
            <a:solidFill>
              <a:schemeClr val="tx1"/>
            </a:solidFill>
          </a:ln>
        </p:spPr>
        <p:txBody>
          <a:bodyPr>
            <a:noAutofit/>
          </a:bodyPr>
          <a:lstStyle/>
          <a:p>
            <a:pPr marL="0" indent="0">
              <a:lnSpc>
                <a:spcPts val="2800"/>
              </a:lnSpc>
              <a:spcBef>
                <a:spcPts val="400"/>
              </a:spcBef>
              <a:buNone/>
            </a:pPr>
            <a:r>
              <a:rPr lang="en-US" sz="1800" b="1" dirty="0">
                <a:latin typeface="Tahoma"/>
              </a:rPr>
              <a:t>1. Implementation Monitoring: </a:t>
            </a:r>
            <a:r>
              <a:rPr lang="en-US" sz="1800" dirty="0">
                <a:latin typeface="Tahoma"/>
              </a:rPr>
              <a:t>Launch a systematic compliance monitoring program to ensure employers – particularly in the private sector – adhere to the new maternity leave provisions. Support mothers in claiming their rights and document violations.</a:t>
            </a:r>
          </a:p>
          <a:p>
            <a:pPr marL="0" indent="0">
              <a:lnSpc>
                <a:spcPts val="2800"/>
              </a:lnSpc>
              <a:spcBef>
                <a:spcPts val="400"/>
              </a:spcBef>
              <a:buNone/>
            </a:pPr>
            <a:r>
              <a:rPr lang="en-US" sz="1800" b="1" dirty="0">
                <a:latin typeface="Tahoma"/>
              </a:rPr>
              <a:t>2. Universal Maternity Leave Campaign: </a:t>
            </a:r>
            <a:r>
              <a:rPr lang="en-US" sz="1800" dirty="0">
                <a:latin typeface="Tahoma"/>
              </a:rPr>
              <a:t>Initiate the next phase of advocacy for extension of maternity leave to 168 days for all mothers, framing this as logical progression from the preterm victory.</a:t>
            </a:r>
          </a:p>
          <a:p>
            <a:pPr marL="0" indent="0">
              <a:lnSpc>
                <a:spcPts val="2800"/>
              </a:lnSpc>
              <a:spcBef>
                <a:spcPts val="400"/>
              </a:spcBef>
              <a:buNone/>
            </a:pPr>
            <a:r>
              <a:rPr lang="en-US" sz="1800" b="1" dirty="0">
                <a:latin typeface="Tahoma"/>
              </a:rPr>
              <a:t>3. Insurance Coverage Reform: </a:t>
            </a:r>
            <a:r>
              <a:rPr lang="en-US" sz="1800" dirty="0">
                <a:latin typeface="Tahoma"/>
              </a:rPr>
              <a:t>Engage the National Health Insurance Fund and private insurers to expand coverage for the entire preterm care period, addressing financial barriers the policy reform alone cannot eliminate.</a:t>
            </a:r>
          </a:p>
          <a:p>
            <a:pPr marL="0" indent="0">
              <a:lnSpc>
                <a:spcPts val="2800"/>
              </a:lnSpc>
              <a:spcBef>
                <a:spcPts val="400"/>
              </a:spcBef>
              <a:buNone/>
            </a:pPr>
            <a:r>
              <a:rPr lang="en-US" sz="1800" b="1" dirty="0">
                <a:latin typeface="Tahoma"/>
              </a:rPr>
              <a:t>4. Curriculum Integration: </a:t>
            </a:r>
            <a:r>
              <a:rPr lang="en-US" sz="1800" dirty="0">
                <a:latin typeface="Tahoma"/>
              </a:rPr>
              <a:t>Begin sustained partnership with the Ministry of Education to integrate preterm birth prevention and reproductive health content into secondary school and teacher training college curricula.</a:t>
            </a:r>
          </a:p>
          <a:p>
            <a:pPr marL="0" indent="0">
              <a:lnSpc>
                <a:spcPts val="2800"/>
              </a:lnSpc>
              <a:spcBef>
                <a:spcPts val="400"/>
              </a:spcBef>
              <a:buNone/>
            </a:pPr>
            <a:r>
              <a:rPr lang="en-US" sz="1800" b="1" dirty="0">
                <a:latin typeface="Tahoma"/>
              </a:rPr>
              <a:t>5. Regional Knowledge Sharing: </a:t>
            </a:r>
            <a:r>
              <a:rPr lang="en-US" sz="1800" dirty="0">
                <a:latin typeface="Tahoma"/>
              </a:rPr>
              <a:t>Document and disseminate Tanzania's experience as a replicable model for East African countries facing similar maternal health policy challenges, amplifying impact beyond national borders.</a:t>
            </a:r>
            <a:endParaRPr lang="en-US" sz="1800" dirty="0"/>
          </a:p>
        </p:txBody>
      </p:sp>
      <p:sp>
        <p:nvSpPr>
          <p:cNvPr id="6" name="TextBox 5">
            <a:extLst>
              <a:ext uri="{FF2B5EF4-FFF2-40B4-BE49-F238E27FC236}">
                <a16:creationId xmlns:a16="http://schemas.microsoft.com/office/drawing/2014/main" id="{08DDCE3A-F589-700C-462B-C6B60D109F8D}"/>
              </a:ext>
            </a:extLst>
          </p:cNvPr>
          <p:cNvSpPr txBox="1"/>
          <p:nvPr/>
        </p:nvSpPr>
        <p:spPr>
          <a:xfrm>
            <a:off x="235130" y="240838"/>
            <a:ext cx="11502779" cy="523220"/>
          </a:xfrm>
          <a:prstGeom prst="rect">
            <a:avLst/>
          </a:prstGeom>
          <a:noFill/>
        </p:spPr>
        <p:txBody>
          <a:bodyPr wrap="square">
            <a:spAutoFit/>
          </a:bodyPr>
          <a:lstStyle/>
          <a:p>
            <a:pPr algn="ctr"/>
            <a:r>
              <a:rPr lang="en-ZW" sz="2800"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Tree>
    <p:extLst>
      <p:ext uri="{BB962C8B-B14F-4D97-AF65-F5344CB8AC3E}">
        <p14:creationId xmlns:p14="http://schemas.microsoft.com/office/powerpoint/2010/main" val="14015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703E-4D8F-D84E-F177-33336330273F}"/>
              </a:ext>
            </a:extLst>
          </p:cNvPr>
          <p:cNvSpPr>
            <a:spLocks noGrp="1"/>
          </p:cNvSpPr>
          <p:nvPr>
            <p:ph type="ctrTitle"/>
          </p:nvPr>
        </p:nvSpPr>
        <p:spPr>
          <a:xfrm>
            <a:off x="1524000" y="668273"/>
            <a:ext cx="9144000" cy="1235172"/>
          </a:xfrm>
        </p:spPr>
        <p:txBody>
          <a:bodyPr/>
          <a:lstStyle/>
          <a:p>
            <a:r>
              <a:rPr lang="en-GB" b="1" dirty="0">
                <a:solidFill>
                  <a:srgbClr val="7030A0"/>
                </a:solidFill>
              </a:rPr>
              <a:t>GRACIAS!</a:t>
            </a:r>
            <a:endParaRPr lang="en-TZ" b="1" dirty="0">
              <a:solidFill>
                <a:srgbClr val="7030A0"/>
              </a:solidFill>
            </a:endParaRPr>
          </a:p>
        </p:txBody>
      </p:sp>
      <p:grpSp>
        <p:nvGrpSpPr>
          <p:cNvPr id="4" name="Group 3">
            <a:extLst>
              <a:ext uri="{FF2B5EF4-FFF2-40B4-BE49-F238E27FC236}">
                <a16:creationId xmlns:a16="http://schemas.microsoft.com/office/drawing/2014/main" id="{9F972FBB-1387-17F5-11F9-80042EBD23E5}"/>
              </a:ext>
            </a:extLst>
          </p:cNvPr>
          <p:cNvGrpSpPr/>
          <p:nvPr/>
        </p:nvGrpSpPr>
        <p:grpSpPr>
          <a:xfrm>
            <a:off x="783771" y="1903445"/>
            <a:ext cx="10661779" cy="4509796"/>
            <a:chOff x="0" y="0"/>
            <a:chExt cx="6181725" cy="1849755"/>
          </a:xfrm>
        </p:grpSpPr>
        <p:pic>
          <p:nvPicPr>
            <p:cNvPr id="5" name="Picture 4">
              <a:extLst>
                <a:ext uri="{FF2B5EF4-FFF2-40B4-BE49-F238E27FC236}">
                  <a16:creationId xmlns:a16="http://schemas.microsoft.com/office/drawing/2014/main" id="{12321468-347B-04E6-4BD1-628A037C1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00100"/>
              <a:ext cx="4810125" cy="819785"/>
            </a:xfrm>
            <a:prstGeom prst="rect">
              <a:avLst/>
            </a:prstGeom>
          </p:spPr>
        </p:pic>
        <p:pic>
          <p:nvPicPr>
            <p:cNvPr id="6" name="Picture 5">
              <a:extLst>
                <a:ext uri="{FF2B5EF4-FFF2-40B4-BE49-F238E27FC236}">
                  <a16:creationId xmlns:a16="http://schemas.microsoft.com/office/drawing/2014/main" id="{2FCCBA10-35B0-4B86-C78C-B542FF5072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0" t="84490" r="78128" b="201"/>
            <a:stretch/>
          </p:blipFill>
          <p:spPr bwMode="auto">
            <a:xfrm>
              <a:off x="0" y="0"/>
              <a:ext cx="1304925" cy="184975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9000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Tanzania's Parliament Amends Labour Laws to Protect Preterm Mothers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3206900865"/>
              </p:ext>
            </p:extLst>
          </p:nvPr>
        </p:nvGraphicFramePr>
        <p:xfrm>
          <a:off x="541284" y="960852"/>
          <a:ext cx="11098608" cy="5388670"/>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Carol Mango</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Head of Resource Mobilization and Communications</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Women Fund Tanzania Trust (WFT-T)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Tanzania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Story of Change – Policy and Legislative Reform</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GB"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WFT-T &amp; the Tanzania SRHR Coalition led a multi-pronged advocacy campaign that resulted in Tanzania's Parliament amending Section 33 of the Labour Laws in 2024, extending paid maternity leave for mothers of preterm babies until their infants reach the full 40-week gestational age – benefiting approximately 332,000 mothers annually and establishing Tanzania as a regional leader in maternal and child health protection.</a:t>
                      </a:r>
                    </a:p>
                    <a:p>
                      <a:pPr>
                        <a:buNone/>
                      </a:pP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9783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9ED37-0EB2-6AF9-BEEC-776E25B4753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87A7935-66CF-832F-1319-D1252F5F7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56041E68-21EE-616A-D9EB-107AD0A8534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02A40AF-01F0-3FC4-F0D5-4972A3CCA9E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a:t>
            </a:r>
            <a:r>
              <a:rPr lang="fr-FR" dirty="0"/>
              <a:t>problem, actions, change, evidence</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219AF955-A0FB-0C27-B79E-97DB2262C504}"/>
              </a:ext>
            </a:extLst>
          </p:cNvPr>
          <p:cNvSpPr txBox="1">
            <a:spLocks/>
          </p:cNvSpPr>
          <p:nvPr/>
        </p:nvSpPr>
        <p:spPr>
          <a:xfrm>
            <a:off x="7166273" y="1091294"/>
            <a:ext cx="4908158" cy="4144709"/>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2102FED3-770E-745D-C969-BE77C382BA0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ADBA616-022F-035A-8D7E-151D518CA066}"/>
              </a:ext>
            </a:extLst>
          </p:cNvPr>
          <p:cNvSpPr>
            <a:spLocks noGrp="1"/>
          </p:cNvSpPr>
          <p:nvPr>
            <p:ph sz="half" idx="1"/>
          </p:nvPr>
        </p:nvSpPr>
        <p:spPr>
          <a:xfrm>
            <a:off x="117569" y="1026367"/>
            <a:ext cx="7048703" cy="5298406"/>
          </a:xfrm>
          <a:ln>
            <a:solidFill>
              <a:schemeClr val="tx1"/>
            </a:solidFill>
          </a:ln>
        </p:spPr>
        <p:txBody>
          <a:bodyPr vert="horz" lIns="91440" tIns="45720" rIns="91440" bIns="45720" rtlCol="0" anchor="t">
            <a:normAutofit fontScale="25000" lnSpcReduction="20000"/>
          </a:bodyPr>
          <a:lstStyle/>
          <a:p>
            <a:pPr>
              <a:lnSpc>
                <a:spcPct val="170000"/>
              </a:lnSpc>
            </a:pPr>
            <a:r>
              <a:rPr lang="en-US" sz="6400" b="1" dirty="0">
                <a:latin typeface="Tahoma"/>
              </a:rPr>
              <a:t>Context: </a:t>
            </a:r>
            <a:r>
              <a:rPr lang="en-US" sz="6400" dirty="0">
                <a:latin typeface="Tahoma"/>
              </a:rPr>
              <a:t>Tanzania's 84-day maternity leave policy was grossly inadequate for mothers of preterm babies. Mothers were forced to return to work with infants barely one month old, far too fragile for alternative care.</a:t>
            </a:r>
          </a:p>
          <a:p>
            <a:pPr>
              <a:lnSpc>
                <a:spcPct val="170000"/>
              </a:lnSpc>
              <a:spcBef>
                <a:spcPts val="400"/>
              </a:spcBef>
            </a:pPr>
            <a:r>
              <a:rPr lang="en-US" sz="6400" b="1" dirty="0">
                <a:latin typeface="Tahoma"/>
              </a:rPr>
              <a:t>Problem: </a:t>
            </a:r>
            <a:r>
              <a:rPr lang="en-US" sz="6400" dirty="0">
                <a:latin typeface="Tahoma"/>
              </a:rPr>
              <a:t>Premature births account for 40% of Tanzania's neonatal deaths. Mothers faced impossible choices between employment and infant survival, with inadequate insurance coverage compounding financial distress.</a:t>
            </a:r>
          </a:p>
          <a:p>
            <a:pPr>
              <a:lnSpc>
                <a:spcPct val="170000"/>
              </a:lnSpc>
              <a:spcBef>
                <a:spcPts val="400"/>
              </a:spcBef>
            </a:pPr>
            <a:r>
              <a:rPr lang="en-US" sz="6400" b="1" dirty="0">
                <a:latin typeface="Tahoma"/>
              </a:rPr>
              <a:t>Actions: </a:t>
            </a:r>
            <a:r>
              <a:rPr lang="en-US" sz="6400" dirty="0">
                <a:latin typeface="Tahoma"/>
              </a:rPr>
              <a:t>WFT-T and the Tanzania SRHR Coalition deployed evidence-based research, stakeholder mobilization, grassroots advocacy across all 31 regions, and direct legislative engagement.</a:t>
            </a:r>
          </a:p>
          <a:p>
            <a:pPr>
              <a:lnSpc>
                <a:spcPct val="170000"/>
              </a:lnSpc>
              <a:spcBef>
                <a:spcPts val="400"/>
              </a:spcBef>
            </a:pPr>
            <a:r>
              <a:rPr lang="en-US" sz="6400" b="1" dirty="0">
                <a:latin typeface="Tahoma"/>
              </a:rPr>
              <a:t>Change: </a:t>
            </a:r>
            <a:r>
              <a:rPr lang="en-US" sz="6400" dirty="0">
                <a:latin typeface="Tahoma"/>
              </a:rPr>
              <a:t>In 2024, Parliament amended Section 33 of the Labour Laws, extending paid maternity leave for preterm mothers until infants reach full 40-week gestational age – one of the first such policies in Africa.</a:t>
            </a:r>
          </a:p>
          <a:p>
            <a:endParaRPr sz="6400" dirty="0"/>
          </a:p>
          <a:p>
            <a:endParaRPr dirty="0"/>
          </a:p>
          <a:p>
            <a:endParaRPr dirty="0"/>
          </a:p>
          <a:p>
            <a:endParaRPr lang="en-US" dirty="0"/>
          </a:p>
        </p:txBody>
      </p:sp>
      <p:pic>
        <p:nvPicPr>
          <p:cNvPr id="4" name="Picture 3">
            <a:extLst>
              <a:ext uri="{FF2B5EF4-FFF2-40B4-BE49-F238E27FC236}">
                <a16:creationId xmlns:a16="http://schemas.microsoft.com/office/drawing/2014/main" id="{81831DBF-4EF9-578F-767B-23A48A5A5FFD}"/>
              </a:ext>
            </a:extLst>
          </p:cNvPr>
          <p:cNvPicPr>
            <a:picLocks noChangeAspect="1"/>
          </p:cNvPicPr>
          <p:nvPr/>
        </p:nvPicPr>
        <p:blipFill>
          <a:blip r:embed="rId2"/>
          <a:stretch>
            <a:fillRect/>
          </a:stretch>
        </p:blipFill>
        <p:spPr>
          <a:xfrm>
            <a:off x="7221894" y="1117756"/>
            <a:ext cx="4852536" cy="4144709"/>
          </a:xfrm>
          <a:prstGeom prst="rect">
            <a:avLst/>
          </a:prstGeom>
        </p:spPr>
      </p:pic>
    </p:spTree>
    <p:extLst>
      <p:ext uri="{BB962C8B-B14F-4D97-AF65-F5344CB8AC3E}">
        <p14:creationId xmlns:p14="http://schemas.microsoft.com/office/powerpoint/2010/main" val="26545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7931021" y="1126547"/>
            <a:ext cx="4162072" cy="4295105"/>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7527938" cy="5034869"/>
          </a:xfrm>
          <a:ln>
            <a:solidFill>
              <a:schemeClr val="tx1"/>
            </a:solidFill>
          </a:ln>
        </p:spPr>
        <p:txBody>
          <a:bodyPr vert="horz" lIns="91440" tIns="45720" rIns="91440" bIns="45720" rtlCol="0" anchor="t">
            <a:normAutofit fontScale="55000" lnSpcReduction="20000"/>
          </a:bodyPr>
          <a:lstStyle/>
          <a:p>
            <a:pPr>
              <a:lnSpc>
                <a:spcPts val="2800"/>
              </a:lnSpc>
              <a:spcBef>
                <a:spcPts val="400"/>
              </a:spcBef>
            </a:pPr>
            <a:r>
              <a:rPr lang="en-US" b="1" dirty="0">
                <a:latin typeface="Tahoma"/>
              </a:rPr>
              <a:t>Organisation: </a:t>
            </a:r>
            <a:r>
              <a:rPr lang="en-US" dirty="0">
                <a:latin typeface="Tahoma"/>
              </a:rPr>
              <a:t>Women Fund Tanzania Trust (WFT-T) is Tanzania's first national feminist fund (est. 2008), supporting 450+ grassroots WROs across 31 regions. WFT-T partnered with the Tanzania SRHR Coalition, a countrywide membership network. </a:t>
            </a:r>
            <a:r>
              <a:rPr lang="en-US" b="1" i="1" dirty="0">
                <a:latin typeface="Tahoma"/>
              </a:rPr>
              <a:t>https://youtu.be/N9fz0sfH64Q</a:t>
            </a:r>
          </a:p>
          <a:p>
            <a:pPr>
              <a:lnSpc>
                <a:spcPts val="2800"/>
              </a:lnSpc>
              <a:spcBef>
                <a:spcPts val="400"/>
              </a:spcBef>
            </a:pPr>
            <a:r>
              <a:rPr lang="en-US" b="1" dirty="0">
                <a:latin typeface="Tahoma"/>
              </a:rPr>
              <a:t>Situation Before: </a:t>
            </a:r>
            <a:r>
              <a:rPr lang="en-US" dirty="0">
                <a:latin typeface="Tahoma"/>
              </a:rPr>
              <a:t>Labour Laws provided only 84 days of maternity leave from birth. Preterm mothers returned to work with infants barely one month old. Premature births represent 16.6% of Tanzania's 2 million annual births and 40% of neonatal deaths.</a:t>
            </a:r>
          </a:p>
          <a:p>
            <a:pPr>
              <a:lnSpc>
                <a:spcPts val="2800"/>
              </a:lnSpc>
              <a:spcBef>
                <a:spcPts val="400"/>
              </a:spcBef>
            </a:pPr>
            <a:r>
              <a:rPr lang="en-US" b="1" dirty="0">
                <a:latin typeface="Tahoma"/>
              </a:rPr>
              <a:t>Key Objectives: </a:t>
            </a:r>
            <a:r>
              <a:rPr lang="en-US" dirty="0">
                <a:latin typeface="Tahoma"/>
              </a:rPr>
              <a:t>(1) Extend maternity leave for preterm mothers from 84 to 168 days; (2) Extend 168-day provision to all mothers; (3) Expand insurance coverage for full preterm care period; (4) Institutionalize policy reform; (5) Integrate preterm birth prevention education in school curricula.</a:t>
            </a:r>
          </a:p>
          <a:p>
            <a:pPr marL="0" indent="0">
              <a:buNone/>
            </a:pPr>
            <a:endParaRPr dirty="0"/>
          </a:p>
          <a:p>
            <a:endParaRPr lang="en-US" sz="2400" dirty="0"/>
          </a:p>
          <a:p>
            <a:endParaRPr lang="en-US" sz="2400" dirty="0"/>
          </a:p>
          <a:p>
            <a:endParaRPr lang="en-US" sz="2400" dirty="0"/>
          </a:p>
          <a:p>
            <a:endParaRPr lang="en-US" dirty="0"/>
          </a:p>
        </p:txBody>
      </p:sp>
      <p:pic>
        <p:nvPicPr>
          <p:cNvPr id="6" name="Picture 5">
            <a:extLst>
              <a:ext uri="{FF2B5EF4-FFF2-40B4-BE49-F238E27FC236}">
                <a16:creationId xmlns:a16="http://schemas.microsoft.com/office/drawing/2014/main" id="{579801A5-DBF6-13AE-C140-44939B889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021" y="1108940"/>
            <a:ext cx="4162071" cy="4312712"/>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29526-82CB-7512-82D9-A302109708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3FC155-8AB6-1230-D4DA-869B598D1E2D}"/>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4A708C1-10EB-5F12-BD91-56A7A23D23C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C1FF6018-E216-E155-A605-9CC4BBBB049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E6E0CE02-EA70-3B9B-CDA0-EED2087FF9B9}"/>
              </a:ext>
            </a:extLst>
          </p:cNvPr>
          <p:cNvSpPr txBox="1">
            <a:spLocks/>
          </p:cNvSpPr>
          <p:nvPr/>
        </p:nvSpPr>
        <p:spPr>
          <a:xfrm>
            <a:off x="6213562" y="1091294"/>
            <a:ext cx="5860869" cy="4999616"/>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00206824-DEFE-9D42-8DEB-845B44BFFB5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666376E-2E9B-49E9-97A8-0B117BA471FD}"/>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5000" lnSpcReduction="20000"/>
          </a:bodyPr>
          <a:lstStyle/>
          <a:p>
            <a:pPr>
              <a:lnSpc>
                <a:spcPts val="2800"/>
              </a:lnSpc>
              <a:spcBef>
                <a:spcPts val="400"/>
              </a:spcBef>
            </a:pPr>
            <a:r>
              <a:rPr lang="en-US" b="1" dirty="0">
                <a:latin typeface="Tahoma"/>
              </a:rPr>
              <a:t>Location: </a:t>
            </a:r>
            <a:r>
              <a:rPr lang="en-US" dirty="0">
                <a:latin typeface="Tahoma"/>
              </a:rPr>
              <a:t>Nationally implemented across Tanzania's 31 regions, coordinated from Dar es Salaam via the SRHR Coalition's countrywide membership network.</a:t>
            </a:r>
          </a:p>
          <a:p>
            <a:pPr>
              <a:lnSpc>
                <a:spcPts val="2800"/>
              </a:lnSpc>
              <a:spcBef>
                <a:spcPts val="400"/>
              </a:spcBef>
            </a:pPr>
            <a:r>
              <a:rPr lang="en-US" b="1" dirty="0">
                <a:latin typeface="Tahoma"/>
              </a:rPr>
              <a:t>Most Affected: </a:t>
            </a:r>
            <a:r>
              <a:rPr lang="en-US" dirty="0">
                <a:latin typeface="Tahoma"/>
              </a:rPr>
              <a:t>Approximately 332,000 mothers annually (16.6% of 2 million births) deliver preterm. These mothers faced impossible choices between employment and infant survival, with premature births accounting for 40% of Tanzania's neonatal deaths.</a:t>
            </a:r>
          </a:p>
          <a:p>
            <a:pPr>
              <a:lnSpc>
                <a:spcPts val="2800"/>
              </a:lnSpc>
              <a:spcBef>
                <a:spcPts val="400"/>
              </a:spcBef>
            </a:pPr>
            <a:r>
              <a:rPr lang="en-US" b="1" dirty="0">
                <a:latin typeface="Tahoma"/>
              </a:rPr>
              <a:t>Issues Addressed: </a:t>
            </a:r>
            <a:r>
              <a:rPr lang="en-US" dirty="0">
                <a:latin typeface="Tahoma"/>
              </a:rPr>
              <a:t>Inadequacy of 84-day maternity leave for preterm mothers; absence of gestational-age calculations in leave policy; lack of comprehensive insurance coverage for preterm medical care; and the need for preventive education on biological risk factors for preterm births.</a:t>
            </a:r>
          </a:p>
          <a:p>
            <a:endParaRPr dirty="0"/>
          </a:p>
          <a:p>
            <a:endParaRPr dirty="0"/>
          </a:p>
          <a:p>
            <a:endParaRPr dirty="0"/>
          </a:p>
          <a:p>
            <a:endParaRPr lang="en-US" dirty="0"/>
          </a:p>
        </p:txBody>
      </p:sp>
      <p:pic>
        <p:nvPicPr>
          <p:cNvPr id="4" name="Picture 3">
            <a:extLst>
              <a:ext uri="{FF2B5EF4-FFF2-40B4-BE49-F238E27FC236}">
                <a16:creationId xmlns:a16="http://schemas.microsoft.com/office/drawing/2014/main" id="{A4777AB5-834C-84D5-B490-CD5172FF7E8E}"/>
              </a:ext>
            </a:extLst>
          </p:cNvPr>
          <p:cNvPicPr>
            <a:picLocks noChangeAspect="1"/>
          </p:cNvPicPr>
          <p:nvPr/>
        </p:nvPicPr>
        <p:blipFill>
          <a:blip r:embed="rId2"/>
          <a:stretch>
            <a:fillRect/>
          </a:stretch>
        </p:blipFill>
        <p:spPr>
          <a:xfrm>
            <a:off x="6232207" y="1083786"/>
            <a:ext cx="5891632" cy="4999616"/>
          </a:xfrm>
          <a:prstGeom prst="rect">
            <a:avLst/>
          </a:prstGeom>
        </p:spPr>
      </p:pic>
    </p:spTree>
    <p:extLst>
      <p:ext uri="{BB962C8B-B14F-4D97-AF65-F5344CB8AC3E}">
        <p14:creationId xmlns:p14="http://schemas.microsoft.com/office/powerpoint/2010/main" val="33410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72E15-56CE-6421-F767-700F50E6981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B8C373B-BFC3-68C4-EFFB-BD0E2D538F5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AB05362-E3BE-1A3A-D972-E86A23898F92}"/>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6DF31493-9F5E-87E9-3CC6-95D1FB090F5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5149EA97-F9D9-907F-BCEE-0098B12F978E}"/>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3" name="Content Placeholder 12">
            <a:extLst>
              <a:ext uri="{FF2B5EF4-FFF2-40B4-BE49-F238E27FC236}">
                <a16:creationId xmlns:a16="http://schemas.microsoft.com/office/drawing/2014/main" id="{3897AD0E-9AC4-E16D-269C-23B6E9C1DF21}"/>
              </a:ext>
            </a:extLst>
          </p:cNvPr>
          <p:cNvPicPr>
            <a:picLocks noGrp="1" noChangeAspect="1"/>
          </p:cNvPicPr>
          <p:nvPr>
            <p:ph idx="1"/>
          </p:nvPr>
        </p:nvPicPr>
        <p:blipFill>
          <a:blip r:embed="rId2"/>
          <a:stretch>
            <a:fillRect/>
          </a:stretch>
        </p:blipFill>
        <p:spPr>
          <a:xfrm>
            <a:off x="478971" y="981675"/>
            <a:ext cx="11115870" cy="5244954"/>
          </a:xfrm>
          <a:prstGeom prst="rect">
            <a:avLst/>
          </a:prstGeom>
        </p:spPr>
      </p:pic>
    </p:spTree>
    <p:extLst>
      <p:ext uri="{BB962C8B-B14F-4D97-AF65-F5344CB8AC3E}">
        <p14:creationId xmlns:p14="http://schemas.microsoft.com/office/powerpoint/2010/main" val="125371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1E2"/>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0"/>
          </a:xfrm>
          <a:prstGeom prst="rect">
            <a:avLst/>
          </a:prstGeom>
          <a:solidFill>
            <a:srgbClr val="3D1F0A"/>
          </a:solidFill>
          <a:ln w="12700">
            <a:solidFill>
              <a:srgbClr val="3D1F0A"/>
            </a:solidFill>
            <a:prstDash val="solid"/>
          </a:ln>
        </p:spPr>
        <p:txBody>
          <a:bodyPr/>
          <a:lstStyle/>
          <a:p>
            <a:endParaRPr lang="en-ZA"/>
          </a:p>
        </p:txBody>
      </p:sp>
      <p:sp>
        <p:nvSpPr>
          <p:cNvPr id="3" name="Text 1"/>
          <p:cNvSpPr/>
          <p:nvPr/>
        </p:nvSpPr>
        <p:spPr>
          <a:xfrm>
            <a:off x="487680" y="219456"/>
            <a:ext cx="10972800" cy="426720"/>
          </a:xfrm>
          <a:prstGeom prst="rect">
            <a:avLst/>
          </a:prstGeom>
          <a:noFill/>
          <a:ln/>
        </p:spPr>
        <p:txBody>
          <a:bodyPr wrap="square" lIns="0" tIns="0" rIns="0" bIns="0" rtlCol="0" anchor="ctr"/>
          <a:lstStyle/>
          <a:p>
            <a:pPr defTabSz="1219170"/>
            <a:r>
              <a:rPr lang="en-US" sz="1600" b="1" kern="0" spc="533" dirty="0">
                <a:solidFill>
                  <a:srgbClr val="E8903A"/>
                </a:solidFill>
                <a:latin typeface="Calibri" pitchFamily="34" charset="0"/>
                <a:ea typeface="Calibri" pitchFamily="34" charset="-122"/>
                <a:cs typeface="Calibri" pitchFamily="34" charset="-120"/>
              </a:rPr>
              <a:t>FOUR CRITICAL POLICY GAPS</a:t>
            </a:r>
            <a:endParaRPr lang="en-US" sz="1600" dirty="0">
              <a:solidFill>
                <a:prstClr val="black"/>
              </a:solidFill>
              <a:latin typeface="Calibri" panose="020F0502020204030204"/>
            </a:endParaRPr>
          </a:p>
        </p:txBody>
      </p:sp>
      <p:sp>
        <p:nvSpPr>
          <p:cNvPr id="4" name="Text 2"/>
          <p:cNvSpPr/>
          <p:nvPr/>
        </p:nvSpPr>
        <p:spPr>
          <a:xfrm>
            <a:off x="487680" y="999744"/>
            <a:ext cx="11216640" cy="487680"/>
          </a:xfrm>
          <a:prstGeom prst="rect">
            <a:avLst/>
          </a:prstGeom>
          <a:noFill/>
          <a:ln/>
        </p:spPr>
        <p:txBody>
          <a:bodyPr wrap="square" lIns="0" tIns="0" rIns="0" bIns="0" rtlCol="0" anchor="ctr"/>
          <a:lstStyle/>
          <a:p>
            <a:pPr defTabSz="1219170"/>
            <a:r>
              <a:rPr lang="en-US" sz="1733" i="1" dirty="0">
                <a:solidFill>
                  <a:srgbClr val="8B3A1C"/>
                </a:solidFill>
                <a:latin typeface="Calibri" pitchFamily="34" charset="0"/>
                <a:ea typeface="Calibri" pitchFamily="34" charset="-122"/>
                <a:cs typeface="Calibri" pitchFamily="34" charset="-120"/>
              </a:rPr>
              <a:t>Structural failures in Tanzania's maternity policy that leave preterm mothers unprotected.</a:t>
            </a:r>
            <a:endParaRPr lang="en-US" sz="1733" dirty="0">
              <a:solidFill>
                <a:prstClr val="black"/>
              </a:solidFill>
              <a:latin typeface="Calibri" panose="020F0502020204030204"/>
            </a:endParaRPr>
          </a:p>
        </p:txBody>
      </p:sp>
      <p:sp>
        <p:nvSpPr>
          <p:cNvPr id="5" name="Shape 3"/>
          <p:cNvSpPr/>
          <p:nvPr/>
        </p:nvSpPr>
        <p:spPr>
          <a:xfrm>
            <a:off x="365760" y="1645920"/>
            <a:ext cx="5547360" cy="2255520"/>
          </a:xfrm>
          <a:prstGeom prst="rect">
            <a:avLst/>
          </a:prstGeom>
          <a:solidFill>
            <a:srgbClr val="FDF0E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6" name="Shape 4"/>
          <p:cNvSpPr/>
          <p:nvPr/>
        </p:nvSpPr>
        <p:spPr>
          <a:xfrm>
            <a:off x="365760" y="1645920"/>
            <a:ext cx="97536" cy="2255520"/>
          </a:xfrm>
          <a:prstGeom prst="rect">
            <a:avLst/>
          </a:prstGeom>
          <a:solidFill>
            <a:srgbClr val="C2562A"/>
          </a:solidFill>
          <a:ln w="12700">
            <a:solidFill>
              <a:srgbClr val="C2562A"/>
            </a:solidFill>
            <a:prstDash val="solid"/>
          </a:ln>
        </p:spPr>
        <p:txBody>
          <a:bodyPr/>
          <a:lstStyle/>
          <a:p>
            <a:endParaRPr lang="en-ZA"/>
          </a:p>
        </p:txBody>
      </p:sp>
      <p:sp>
        <p:nvSpPr>
          <p:cNvPr id="7" name="Shape 5"/>
          <p:cNvSpPr/>
          <p:nvPr/>
        </p:nvSpPr>
        <p:spPr>
          <a:xfrm>
            <a:off x="548640" y="1828800"/>
            <a:ext cx="609600" cy="609600"/>
          </a:xfrm>
          <a:prstGeom prst="ellipse">
            <a:avLst/>
          </a:prstGeom>
          <a:solidFill>
            <a:srgbClr val="C2562A">
              <a:alpha val="25000"/>
            </a:srgbClr>
          </a:solidFill>
          <a:ln w="12700">
            <a:solidFill>
              <a:srgbClr val="C2562A"/>
            </a:solidFill>
            <a:prstDash val="solid"/>
          </a:ln>
        </p:spPr>
        <p:txBody>
          <a:bodyPr/>
          <a:lstStyle/>
          <a:p>
            <a:endParaRPr lang="en-ZA"/>
          </a:p>
        </p:txBody>
      </p:sp>
      <p:sp>
        <p:nvSpPr>
          <p:cNvPr id="8" name="Text 6"/>
          <p:cNvSpPr/>
          <p:nvPr/>
        </p:nvSpPr>
        <p:spPr>
          <a:xfrm>
            <a:off x="548640" y="18044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9" name="Text 7"/>
          <p:cNvSpPr/>
          <p:nvPr/>
        </p:nvSpPr>
        <p:spPr>
          <a:xfrm>
            <a:off x="1255776" y="18653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Inadequate Leave Duration</a:t>
            </a:r>
            <a:endParaRPr lang="en-US" sz="1733" dirty="0">
              <a:solidFill>
                <a:prstClr val="black"/>
              </a:solidFill>
              <a:latin typeface="Calibri" panose="020F0502020204030204"/>
            </a:endParaRPr>
          </a:p>
        </p:txBody>
      </p:sp>
      <p:sp>
        <p:nvSpPr>
          <p:cNvPr id="10" name="Text 8"/>
          <p:cNvSpPr/>
          <p:nvPr/>
        </p:nvSpPr>
        <p:spPr>
          <a:xfrm>
            <a:off x="548640" y="24018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84-day leave was designed for full-term birth. A preterm infant may need 60–120+ days of NICU care — erasing the entire leave period before the child comes home.</a:t>
            </a:r>
            <a:endParaRPr lang="en-US" sz="1467" dirty="0">
              <a:solidFill>
                <a:prstClr val="black"/>
              </a:solidFill>
              <a:latin typeface="Calibri" panose="020F0502020204030204"/>
            </a:endParaRPr>
          </a:p>
        </p:txBody>
      </p:sp>
      <p:sp>
        <p:nvSpPr>
          <p:cNvPr id="11" name="Shape 9"/>
          <p:cNvSpPr/>
          <p:nvPr/>
        </p:nvSpPr>
        <p:spPr>
          <a:xfrm>
            <a:off x="6278880" y="1645920"/>
            <a:ext cx="5547360" cy="2255520"/>
          </a:xfrm>
          <a:prstGeom prst="rect">
            <a:avLst/>
          </a:prstGeom>
          <a:solidFill>
            <a:srgbClr val="FEF7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2" name="Shape 10"/>
          <p:cNvSpPr/>
          <p:nvPr/>
        </p:nvSpPr>
        <p:spPr>
          <a:xfrm>
            <a:off x="6278880" y="1645920"/>
            <a:ext cx="97536" cy="2255520"/>
          </a:xfrm>
          <a:prstGeom prst="rect">
            <a:avLst/>
          </a:prstGeom>
          <a:solidFill>
            <a:srgbClr val="E8903A"/>
          </a:solidFill>
          <a:ln w="12700">
            <a:solidFill>
              <a:srgbClr val="E8903A"/>
            </a:solidFill>
            <a:prstDash val="solid"/>
          </a:ln>
        </p:spPr>
        <p:txBody>
          <a:bodyPr/>
          <a:lstStyle/>
          <a:p>
            <a:endParaRPr lang="en-ZA"/>
          </a:p>
        </p:txBody>
      </p:sp>
      <p:sp>
        <p:nvSpPr>
          <p:cNvPr id="13" name="Shape 11"/>
          <p:cNvSpPr/>
          <p:nvPr/>
        </p:nvSpPr>
        <p:spPr>
          <a:xfrm>
            <a:off x="6461760" y="1828800"/>
            <a:ext cx="609600" cy="609600"/>
          </a:xfrm>
          <a:prstGeom prst="ellipse">
            <a:avLst/>
          </a:prstGeom>
          <a:solidFill>
            <a:srgbClr val="E8903A">
              <a:alpha val="25000"/>
            </a:srgbClr>
          </a:solidFill>
          <a:ln w="12700">
            <a:solidFill>
              <a:srgbClr val="E8903A"/>
            </a:solidFill>
            <a:prstDash val="solid"/>
          </a:ln>
        </p:spPr>
        <p:txBody>
          <a:bodyPr/>
          <a:lstStyle/>
          <a:p>
            <a:endParaRPr lang="en-ZA"/>
          </a:p>
        </p:txBody>
      </p:sp>
      <p:sp>
        <p:nvSpPr>
          <p:cNvPr id="14" name="Text 12"/>
          <p:cNvSpPr/>
          <p:nvPr/>
        </p:nvSpPr>
        <p:spPr>
          <a:xfrm>
            <a:off x="6461760" y="18044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15" name="Text 13"/>
          <p:cNvSpPr/>
          <p:nvPr/>
        </p:nvSpPr>
        <p:spPr>
          <a:xfrm>
            <a:off x="7168896" y="18653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No Gestational Age Calculation</a:t>
            </a:r>
            <a:endParaRPr lang="en-US" sz="1733" dirty="0">
              <a:solidFill>
                <a:prstClr val="black"/>
              </a:solidFill>
              <a:latin typeface="Calibri" panose="020F0502020204030204"/>
            </a:endParaRPr>
          </a:p>
        </p:txBody>
      </p:sp>
      <p:sp>
        <p:nvSpPr>
          <p:cNvPr id="16" name="Text 14"/>
          <p:cNvSpPr/>
          <p:nvPr/>
        </p:nvSpPr>
        <p:spPr>
          <a:xfrm>
            <a:off x="6461760" y="24018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Policy does not distinguish a 28-week from a 40-week birth. Leave begins at delivery regardless of gestational age, treating radically different medical realities as identical.</a:t>
            </a:r>
            <a:endParaRPr lang="en-US" sz="1467" dirty="0">
              <a:solidFill>
                <a:prstClr val="black"/>
              </a:solidFill>
              <a:latin typeface="Calibri" panose="020F0502020204030204"/>
            </a:endParaRPr>
          </a:p>
        </p:txBody>
      </p:sp>
      <p:sp>
        <p:nvSpPr>
          <p:cNvPr id="17" name="Shape 15"/>
          <p:cNvSpPr/>
          <p:nvPr/>
        </p:nvSpPr>
        <p:spPr>
          <a:xfrm>
            <a:off x="365760" y="4084320"/>
            <a:ext cx="5547360" cy="2255520"/>
          </a:xfrm>
          <a:prstGeom prst="rect">
            <a:avLst/>
          </a:prstGeom>
          <a:solidFill>
            <a:srgbClr val="EBF3F8"/>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18" name="Shape 16"/>
          <p:cNvSpPr/>
          <p:nvPr/>
        </p:nvSpPr>
        <p:spPr>
          <a:xfrm>
            <a:off x="365760" y="4084320"/>
            <a:ext cx="97536" cy="2255520"/>
          </a:xfrm>
          <a:prstGeom prst="rect">
            <a:avLst/>
          </a:prstGeom>
          <a:solidFill>
            <a:srgbClr val="2A5C7A"/>
          </a:solidFill>
          <a:ln w="12700">
            <a:solidFill>
              <a:srgbClr val="2A5C7A"/>
            </a:solidFill>
            <a:prstDash val="solid"/>
          </a:ln>
        </p:spPr>
        <p:txBody>
          <a:bodyPr/>
          <a:lstStyle/>
          <a:p>
            <a:endParaRPr lang="en-ZA"/>
          </a:p>
        </p:txBody>
      </p:sp>
      <p:sp>
        <p:nvSpPr>
          <p:cNvPr id="19" name="Shape 17"/>
          <p:cNvSpPr/>
          <p:nvPr/>
        </p:nvSpPr>
        <p:spPr>
          <a:xfrm>
            <a:off x="548640" y="4267200"/>
            <a:ext cx="609600" cy="609600"/>
          </a:xfrm>
          <a:prstGeom prst="ellipse">
            <a:avLst/>
          </a:prstGeom>
          <a:solidFill>
            <a:srgbClr val="2A5C7A">
              <a:alpha val="25000"/>
            </a:srgbClr>
          </a:solidFill>
          <a:ln w="12700">
            <a:solidFill>
              <a:srgbClr val="2A5C7A"/>
            </a:solidFill>
            <a:prstDash val="solid"/>
          </a:ln>
        </p:spPr>
        <p:txBody>
          <a:bodyPr/>
          <a:lstStyle/>
          <a:p>
            <a:endParaRPr lang="en-ZA"/>
          </a:p>
        </p:txBody>
      </p:sp>
      <p:sp>
        <p:nvSpPr>
          <p:cNvPr id="20" name="Text 18"/>
          <p:cNvSpPr/>
          <p:nvPr/>
        </p:nvSpPr>
        <p:spPr>
          <a:xfrm>
            <a:off x="548640" y="42428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21" name="Text 19"/>
          <p:cNvSpPr/>
          <p:nvPr/>
        </p:nvSpPr>
        <p:spPr>
          <a:xfrm>
            <a:off x="1255776" y="43037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Absent Insurance Coverage</a:t>
            </a:r>
            <a:endParaRPr lang="en-US" sz="1733" dirty="0">
              <a:solidFill>
                <a:prstClr val="black"/>
              </a:solidFill>
              <a:latin typeface="Calibri" panose="020F0502020204030204"/>
            </a:endParaRPr>
          </a:p>
        </p:txBody>
      </p:sp>
      <p:sp>
        <p:nvSpPr>
          <p:cNvPr id="22" name="Text 20"/>
          <p:cNvSpPr/>
          <p:nvPr/>
        </p:nvSpPr>
        <p:spPr>
          <a:xfrm>
            <a:off x="548640" y="48402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Comprehensive coverage for extended preterm NICU care is largely unavailable, forcing families into catastrophic out-of-pocket expenditure during the most vulnerable weeks of life.</a:t>
            </a:r>
            <a:endParaRPr lang="en-US" sz="1467" dirty="0">
              <a:solidFill>
                <a:prstClr val="black"/>
              </a:solidFill>
              <a:latin typeface="Calibri" panose="020F0502020204030204"/>
            </a:endParaRPr>
          </a:p>
        </p:txBody>
      </p:sp>
      <p:sp>
        <p:nvSpPr>
          <p:cNvPr id="23" name="Shape 21"/>
          <p:cNvSpPr/>
          <p:nvPr/>
        </p:nvSpPr>
        <p:spPr>
          <a:xfrm>
            <a:off x="6278880" y="4084320"/>
            <a:ext cx="5547360" cy="2255520"/>
          </a:xfrm>
          <a:prstGeom prst="rect">
            <a:avLst/>
          </a:prstGeom>
          <a:solidFill>
            <a:srgbClr val="EEF4EC"/>
          </a:solidFill>
          <a:ln w="12700">
            <a:solidFill>
              <a:srgbClr val="DDD0BC"/>
            </a:solidFill>
            <a:prstDash val="solid"/>
          </a:ln>
          <a:effectLst>
            <a:outerShdw blurRad="101600" dist="38100" dir="8100000" algn="bl" rotWithShape="0">
              <a:srgbClr val="000000">
                <a:alpha val="18000"/>
              </a:srgbClr>
            </a:outerShdw>
          </a:effectLst>
        </p:spPr>
        <p:txBody>
          <a:bodyPr/>
          <a:lstStyle/>
          <a:p>
            <a:endParaRPr lang="en-ZA"/>
          </a:p>
        </p:txBody>
      </p:sp>
      <p:sp>
        <p:nvSpPr>
          <p:cNvPr id="24" name="Shape 22"/>
          <p:cNvSpPr/>
          <p:nvPr/>
        </p:nvSpPr>
        <p:spPr>
          <a:xfrm>
            <a:off x="6278880" y="4084320"/>
            <a:ext cx="97536" cy="2255520"/>
          </a:xfrm>
          <a:prstGeom prst="rect">
            <a:avLst/>
          </a:prstGeom>
          <a:solidFill>
            <a:srgbClr val="4A6741"/>
          </a:solidFill>
          <a:ln w="12700">
            <a:solidFill>
              <a:srgbClr val="4A6741"/>
            </a:solidFill>
            <a:prstDash val="solid"/>
          </a:ln>
        </p:spPr>
        <p:txBody>
          <a:bodyPr/>
          <a:lstStyle/>
          <a:p>
            <a:endParaRPr lang="en-ZA"/>
          </a:p>
        </p:txBody>
      </p:sp>
      <p:sp>
        <p:nvSpPr>
          <p:cNvPr id="25" name="Shape 23"/>
          <p:cNvSpPr/>
          <p:nvPr/>
        </p:nvSpPr>
        <p:spPr>
          <a:xfrm>
            <a:off x="6461760" y="4267200"/>
            <a:ext cx="609600" cy="609600"/>
          </a:xfrm>
          <a:prstGeom prst="ellipse">
            <a:avLst/>
          </a:prstGeom>
          <a:solidFill>
            <a:srgbClr val="4A6741">
              <a:alpha val="25000"/>
            </a:srgbClr>
          </a:solidFill>
          <a:ln w="12700">
            <a:solidFill>
              <a:srgbClr val="4A6741"/>
            </a:solidFill>
            <a:prstDash val="solid"/>
          </a:ln>
        </p:spPr>
        <p:txBody>
          <a:bodyPr/>
          <a:lstStyle/>
          <a:p>
            <a:endParaRPr lang="en-ZA"/>
          </a:p>
        </p:txBody>
      </p:sp>
      <p:sp>
        <p:nvSpPr>
          <p:cNvPr id="26" name="Text 24"/>
          <p:cNvSpPr/>
          <p:nvPr/>
        </p:nvSpPr>
        <p:spPr>
          <a:xfrm>
            <a:off x="6461760" y="4242816"/>
            <a:ext cx="609600" cy="609600"/>
          </a:xfrm>
          <a:prstGeom prst="rect">
            <a:avLst/>
          </a:prstGeom>
          <a:noFill/>
          <a:ln/>
        </p:spPr>
        <p:txBody>
          <a:bodyPr wrap="square" lIns="0" tIns="0" rIns="0" bIns="0" rtlCol="0" anchor="ctr"/>
          <a:lstStyle/>
          <a:p>
            <a:pPr algn="ctr" defTabSz="1219170"/>
            <a:r>
              <a:rPr lang="en-US" sz="2400" dirty="0">
                <a:solidFill>
                  <a:srgbClr val="000000"/>
                </a:solidFill>
                <a:latin typeface="Calibri" panose="020F0502020204030204"/>
              </a:rPr>
              <a:t>📚</a:t>
            </a:r>
            <a:endParaRPr lang="en-US" sz="2400" dirty="0">
              <a:solidFill>
                <a:prstClr val="black"/>
              </a:solidFill>
              <a:latin typeface="Calibri" panose="020F0502020204030204"/>
            </a:endParaRPr>
          </a:p>
        </p:txBody>
      </p:sp>
      <p:sp>
        <p:nvSpPr>
          <p:cNvPr id="27" name="Text 25"/>
          <p:cNvSpPr/>
          <p:nvPr/>
        </p:nvSpPr>
        <p:spPr>
          <a:xfrm>
            <a:off x="7168896" y="4303776"/>
            <a:ext cx="4511040" cy="463296"/>
          </a:xfrm>
          <a:prstGeom prst="rect">
            <a:avLst/>
          </a:prstGeom>
          <a:noFill/>
          <a:ln/>
        </p:spPr>
        <p:txBody>
          <a:bodyPr wrap="square" lIns="0" tIns="0" rIns="0" bIns="0" rtlCol="0" anchor="ctr"/>
          <a:lstStyle/>
          <a:p>
            <a:pPr defTabSz="1219170"/>
            <a:r>
              <a:rPr lang="en-US" sz="1733" b="1" dirty="0">
                <a:solidFill>
                  <a:srgbClr val="3D1F0A"/>
                </a:solidFill>
                <a:latin typeface="Georgia" pitchFamily="34" charset="0"/>
                <a:ea typeface="Georgia" pitchFamily="34" charset="-122"/>
                <a:cs typeface="Georgia" pitchFamily="34" charset="-120"/>
              </a:rPr>
              <a:t>Lack of Preventive Education</a:t>
            </a:r>
            <a:endParaRPr lang="en-US" sz="1733" dirty="0">
              <a:solidFill>
                <a:prstClr val="black"/>
              </a:solidFill>
              <a:latin typeface="Calibri" panose="020F0502020204030204"/>
            </a:endParaRPr>
          </a:p>
        </p:txBody>
      </p:sp>
      <p:sp>
        <p:nvSpPr>
          <p:cNvPr id="28" name="Text 26"/>
          <p:cNvSpPr/>
          <p:nvPr/>
        </p:nvSpPr>
        <p:spPr>
          <a:xfrm>
            <a:off x="6461760" y="4840224"/>
            <a:ext cx="5242560" cy="1341120"/>
          </a:xfrm>
          <a:prstGeom prst="rect">
            <a:avLst/>
          </a:prstGeom>
          <a:noFill/>
          <a:ln/>
        </p:spPr>
        <p:txBody>
          <a:bodyPr wrap="square" lIns="0" tIns="0" rIns="0" bIns="0" rtlCol="0" anchor="t"/>
          <a:lstStyle/>
          <a:p>
            <a:pPr defTabSz="1219170"/>
            <a:r>
              <a:rPr lang="en-US" sz="1467" dirty="0">
                <a:solidFill>
                  <a:srgbClr val="5A3D25"/>
                </a:solidFill>
                <a:latin typeface="Calibri" pitchFamily="34" charset="0"/>
                <a:ea typeface="Calibri" pitchFamily="34" charset="-122"/>
                <a:cs typeface="Calibri" pitchFamily="34" charset="-120"/>
              </a:rPr>
              <a:t>Mothers lack information on biological risk factors — hypertension, infections, multiple gestation — that predict preterm birth and could reduce prevalence through early intervention.</a:t>
            </a:r>
            <a:endParaRPr lang="en-US" sz="1467" dirty="0">
              <a:solidFill>
                <a:prstClr val="black"/>
              </a:solidFill>
              <a:latin typeface="Calibri" panose="020F0502020204030204"/>
            </a:endParaRPr>
          </a:p>
        </p:txBody>
      </p:sp>
      <p:sp>
        <p:nvSpPr>
          <p:cNvPr id="29" name="Shape 27"/>
          <p:cNvSpPr/>
          <p:nvPr/>
        </p:nvSpPr>
        <p:spPr>
          <a:xfrm>
            <a:off x="0" y="6461760"/>
            <a:ext cx="12192000" cy="396240"/>
          </a:xfrm>
          <a:prstGeom prst="rect">
            <a:avLst/>
          </a:prstGeom>
          <a:solidFill>
            <a:srgbClr val="3D1F0A"/>
          </a:solidFill>
          <a:ln w="12700">
            <a:solidFill>
              <a:srgbClr val="3D1F0A"/>
            </a:solidFill>
            <a:prstDash val="solid"/>
          </a:ln>
        </p:spPr>
        <p:txBody>
          <a:bodyPr/>
          <a:lstStyle/>
          <a:p>
            <a:endParaRPr lang="en-ZA"/>
          </a:p>
        </p:txBody>
      </p:sp>
      <p:sp>
        <p:nvSpPr>
          <p:cNvPr id="30" name="Text 28"/>
          <p:cNvSpPr/>
          <p:nvPr/>
        </p:nvSpPr>
        <p:spPr>
          <a:xfrm>
            <a:off x="487680" y="6498336"/>
            <a:ext cx="10972800" cy="304800"/>
          </a:xfrm>
          <a:prstGeom prst="rect">
            <a:avLst/>
          </a:prstGeom>
          <a:noFill/>
          <a:ln/>
        </p:spPr>
        <p:txBody>
          <a:bodyPr wrap="square" lIns="0" tIns="0" rIns="0" bIns="0" rtlCol="0" anchor="ctr"/>
          <a:lstStyle/>
          <a:p>
            <a:pPr defTabSz="1219170"/>
            <a:r>
              <a:rPr lang="en-US" sz="1200" kern="0" spc="267" dirty="0">
                <a:solidFill>
                  <a:srgbClr val="C8B898"/>
                </a:solidFill>
                <a:latin typeface="Calibri" pitchFamily="34" charset="0"/>
                <a:ea typeface="Calibri" pitchFamily="34" charset="-122"/>
                <a:cs typeface="Calibri" pitchFamily="34" charset="-120"/>
              </a:rPr>
              <a:t>Women Fund Tanzania Trust · SRHR Coalition</a:t>
            </a:r>
            <a:endParaRPr lang="en-US" sz="1200" dirty="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Actions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7933881" y="1091294"/>
            <a:ext cx="3828909" cy="4544396"/>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7559040" cy="5034869"/>
          </a:xfrm>
          <a:ln>
            <a:solidFill>
              <a:schemeClr val="tx1"/>
            </a:solidFill>
          </a:ln>
        </p:spPr>
        <p:txBody>
          <a:bodyPr vert="horz" lIns="91440" tIns="45720" rIns="91440" bIns="45720" rtlCol="0" anchor="t">
            <a:normAutofit fontScale="40000" lnSpcReduction="20000"/>
          </a:bodyPr>
          <a:lstStyle/>
          <a:p>
            <a:pPr>
              <a:lnSpc>
                <a:spcPts val="2800"/>
              </a:lnSpc>
              <a:spcBef>
                <a:spcPts val="400"/>
              </a:spcBef>
            </a:pPr>
            <a:r>
              <a:rPr lang="en-US" sz="3000" b="1" dirty="0">
                <a:latin typeface="Tahoma"/>
              </a:rPr>
              <a:t>Leadership: </a:t>
            </a:r>
            <a:r>
              <a:rPr lang="en-US" sz="3000" dirty="0">
                <a:latin typeface="Tahoma"/>
              </a:rPr>
              <a:t>WFT-T and Tanzania SRHR Coalition led the initiative, leveraging the Coalition's countrywide membership network and WFT-T’s thought leadership, expertise and feminist grant-making support.</a:t>
            </a:r>
          </a:p>
          <a:p>
            <a:pPr>
              <a:lnSpc>
                <a:spcPts val="2800"/>
              </a:lnSpc>
              <a:spcBef>
                <a:spcPts val="400"/>
              </a:spcBef>
            </a:pPr>
            <a:r>
              <a:rPr lang="en-US" sz="3000" b="1" dirty="0">
                <a:latin typeface="Tahoma"/>
              </a:rPr>
              <a:t>Research &amp; Evidence: </a:t>
            </a:r>
            <a:r>
              <a:rPr lang="en-US" sz="3000" dirty="0">
                <a:latin typeface="Tahoma"/>
              </a:rPr>
              <a:t>Evidence-based research documented the inadequacy of 84-day maternity leave, building compelling cases for reform and informing proposals submitted to parliamentarians and labor ministry officials.</a:t>
            </a:r>
          </a:p>
          <a:p>
            <a:pPr>
              <a:lnSpc>
                <a:spcPts val="2800"/>
              </a:lnSpc>
              <a:spcBef>
                <a:spcPts val="400"/>
              </a:spcBef>
            </a:pPr>
            <a:r>
              <a:rPr lang="en-US" sz="3000" b="1" dirty="0">
                <a:latin typeface="Tahoma"/>
              </a:rPr>
              <a:t>Grassroots Mobilization: </a:t>
            </a:r>
            <a:r>
              <a:rPr lang="en-US" sz="3000" dirty="0">
                <a:latin typeface="Tahoma"/>
              </a:rPr>
              <a:t>The SRHR Coalition mobilized women's organizations across all 31 regions, creating localized pressure on policymakers while maintaining coordinated national advocacy. Public campaigns amplified mothers lived experiences.</a:t>
            </a:r>
          </a:p>
          <a:p>
            <a:pPr>
              <a:lnSpc>
                <a:spcPts val="2800"/>
              </a:lnSpc>
              <a:spcBef>
                <a:spcPts val="400"/>
              </a:spcBef>
            </a:pPr>
            <a:r>
              <a:rPr lang="en-US" sz="3000" b="1" dirty="0">
                <a:latin typeface="Tahoma"/>
              </a:rPr>
              <a:t>Legislative Engagement: </a:t>
            </a:r>
            <a:r>
              <a:rPr lang="en-US" sz="3000" dirty="0">
                <a:latin typeface="Tahoma"/>
              </a:rPr>
              <a:t>Direct dialogues with parliamentarians, labor ministry officials, and insurance regulators, presenting evidence-based proposals for extending maternity leave and expanding insurance coverage. Preterm mothers were strategically prioritized as the entry point.</a:t>
            </a:r>
          </a:p>
          <a:p>
            <a:pPr>
              <a:lnSpc>
                <a:spcPts val="2800"/>
              </a:lnSpc>
              <a:spcBef>
                <a:spcPts val="400"/>
              </a:spcBef>
            </a:pPr>
            <a:r>
              <a:rPr lang="en-US" sz="3000" b="1" dirty="0">
                <a:latin typeface="Tahoma"/>
              </a:rPr>
              <a:t>Education Partnership: </a:t>
            </a:r>
            <a:r>
              <a:rPr lang="en-US" sz="3000" dirty="0">
                <a:latin typeface="Tahoma"/>
              </a:rPr>
              <a:t>Educational institutions became crucial partners, with advocacy for integration of preterm birth prevention content into secondary school and teacher training college curricula.</a:t>
            </a:r>
          </a:p>
          <a:p>
            <a:pPr marL="0" indent="0">
              <a:buNone/>
            </a:pPr>
            <a:endParaRPr lang="en-ZA" sz="3000" b="1" dirty="0">
              <a:solidFill>
                <a:srgbClr val="FF0000"/>
              </a:solidFill>
              <a:ea typeface="Calibri"/>
              <a:cs typeface="Calibri"/>
            </a:endParaRPr>
          </a:p>
          <a:p>
            <a:pPr marL="0" indent="0">
              <a:buNone/>
            </a:pPr>
            <a:endParaRPr lang="en-ZA" b="1" dirty="0">
              <a:solidFill>
                <a:srgbClr val="FF0000"/>
              </a:solidFill>
              <a:ea typeface="Calibri"/>
              <a:cs typeface="Calibri"/>
            </a:endParaRPr>
          </a:p>
          <a:p>
            <a:pPr marL="0" indent="0">
              <a:buNone/>
            </a:pPr>
            <a:endParaRPr lang="en-ZA" b="1" dirty="0">
              <a:solidFill>
                <a:srgbClr val="FF0000"/>
              </a:solidFill>
              <a:ea typeface="Calibri"/>
              <a:cs typeface="Calibri"/>
            </a:endParaRPr>
          </a:p>
          <a:p>
            <a:pPr marL="0" indent="0">
              <a:buNone/>
            </a:pPr>
            <a:endParaRPr lang="en-US" dirty="0"/>
          </a:p>
        </p:txBody>
      </p:sp>
      <p:pic>
        <p:nvPicPr>
          <p:cNvPr id="4" name="Picture 3">
            <a:extLst>
              <a:ext uri="{FF2B5EF4-FFF2-40B4-BE49-F238E27FC236}">
                <a16:creationId xmlns:a16="http://schemas.microsoft.com/office/drawing/2014/main" id="{6BF49A8E-38D3-C81D-2FA4-8F695B229671}"/>
              </a:ext>
            </a:extLst>
          </p:cNvPr>
          <p:cNvPicPr>
            <a:picLocks noChangeAspect="1"/>
          </p:cNvPicPr>
          <p:nvPr/>
        </p:nvPicPr>
        <p:blipFill>
          <a:blip r:embed="rId2"/>
          <a:stretch>
            <a:fillRect/>
          </a:stretch>
        </p:blipFill>
        <p:spPr>
          <a:xfrm>
            <a:off x="7933882" y="1091294"/>
            <a:ext cx="3828909" cy="4544396"/>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 - impact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7046557" y="1091294"/>
            <a:ext cx="5027874" cy="3362518"/>
          </a:xfrm>
          <a:prstGeom prst="rect">
            <a:avLst/>
          </a:prstGeom>
          <a:noFill/>
          <a:ln>
            <a:solidFill>
              <a:schemeClr val="tx1"/>
            </a:solidFill>
          </a:ln>
        </p:spPr>
        <p:txBody>
          <a:bodyPr vert="horz" lIns="91440" tIns="45720" rIns="91440" bIns="45720" rtlCol="0" anchor="t">
            <a:normAutofit/>
          </a:bodyPr>
          <a:lstStyle/>
          <a:p>
            <a:pPr algn="l">
              <a:lnSpc>
                <a:spcPts val="2800"/>
              </a:lnSpc>
              <a:spcBef>
                <a:spcPts val="400"/>
              </a:spcBef>
            </a:pPr>
            <a:endParaRPr lang="en-US" sz="1500" dirty="0">
              <a:latin typeface="Tahoma"/>
            </a:endParaRP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6693863" cy="5034869"/>
          </a:xfrm>
          <a:ln>
            <a:solidFill>
              <a:schemeClr val="tx1"/>
            </a:solidFill>
          </a:ln>
        </p:spPr>
        <p:txBody>
          <a:bodyPr vert="horz" lIns="91440" tIns="45720" rIns="91440" bIns="45720" rtlCol="0" anchor="t">
            <a:normAutofit/>
          </a:bodyPr>
          <a:lstStyle/>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The Change: </a:t>
            </a:r>
            <a:r>
              <a:rPr kumimoji="0" lang="en-US" sz="1200" b="0" i="0" u="none" strike="noStrike" kern="1200" cap="none" spc="0" normalizeH="0" baseline="0" noProof="0" dirty="0">
                <a:ln>
                  <a:noFill/>
                </a:ln>
                <a:solidFill>
                  <a:prstClr val="black"/>
                </a:solidFill>
                <a:effectLst/>
                <a:uLnTx/>
                <a:uFillTx/>
                <a:latin typeface="Tahoma"/>
                <a:ea typeface="+mn-ea"/>
                <a:cs typeface="+mn-cs"/>
              </a:rPr>
              <a:t>In 2025, Tanzania's Parliament enacted a landmark amendment to Section 33 of the Labour Laws during the 18th Meeting of the Fourth Session, extending paid maternity leave until preterm infants reach full 40-week gestational age.</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When &amp; Where: </a:t>
            </a:r>
            <a:r>
              <a:rPr kumimoji="0" lang="en-US" sz="1200" b="0" i="0" u="none" strike="noStrike" kern="1200" cap="none" spc="0" normalizeH="0" baseline="0" noProof="0" dirty="0">
                <a:ln>
                  <a:noFill/>
                </a:ln>
                <a:solidFill>
                  <a:prstClr val="black"/>
                </a:solidFill>
                <a:effectLst/>
                <a:uLnTx/>
                <a:uFillTx/>
                <a:latin typeface="Tahoma"/>
                <a:ea typeface="+mn-ea"/>
                <a:cs typeface="+mn-cs"/>
              </a:rPr>
              <a:t>National policy reform enacted in Tanzania's Parliament in 2024. Implementation across all 31 regions, affecting all employed mothers of preterm babies in both public and private sectors.</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Positive Impact: </a:t>
            </a:r>
            <a:r>
              <a:rPr kumimoji="0" lang="en-US" sz="1200" b="0" i="0" u="none" strike="noStrike" kern="1200" cap="none" spc="0" normalizeH="0" baseline="0" noProof="0" dirty="0">
                <a:ln>
                  <a:noFill/>
                </a:ln>
                <a:solidFill>
                  <a:prstClr val="black"/>
                </a:solidFill>
                <a:effectLst/>
                <a:uLnTx/>
                <a:uFillTx/>
                <a:latin typeface="Tahoma"/>
                <a:ea typeface="+mn-ea"/>
                <a:cs typeface="+mn-cs"/>
              </a:rPr>
              <a:t>The change is unequivocally positive. Approximately 332,000 mothers annually gain legally protected time for intensive caregiving during their babies' critical early development – directly addressing the stark reality that premature births account for 40% of Tanzania's neonatal deaths.</a:t>
            </a:r>
          </a:p>
          <a:p>
            <a:pPr marL="0" marR="0" lvl="0" indent="0" algn="l" defTabSz="914400" rtl="0" eaLnBrk="1" fontAlgn="auto" latinLnBrk="0" hangingPunct="1">
              <a:lnSpc>
                <a:spcPts val="2800"/>
              </a:lnSpc>
              <a:spcBef>
                <a:spcPts val="4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Situation Now: </a:t>
            </a:r>
            <a:r>
              <a:rPr kumimoji="0" lang="en-US" sz="1200" b="0" i="0" u="none" strike="noStrike" kern="1200" cap="none" spc="0" normalizeH="0" baseline="0" noProof="0" dirty="0">
                <a:ln>
                  <a:noFill/>
                </a:ln>
                <a:solidFill>
                  <a:prstClr val="black"/>
                </a:solidFill>
                <a:effectLst/>
                <a:uLnTx/>
                <a:uFillTx/>
                <a:latin typeface="Tahoma"/>
                <a:ea typeface="+mn-ea"/>
                <a:cs typeface="+mn-cs"/>
              </a:rPr>
              <a:t>Mothers delivering two months early receive those additional two months fully paid, beyond standard leave. Tanzania is now established as a regional leader in maternal and child health protection – among the first in Africa with such a policy.</a:t>
            </a:r>
          </a:p>
          <a:p>
            <a:pPr marL="0" indent="0">
              <a:buNone/>
            </a:pPr>
            <a:endParaRPr dirty="0"/>
          </a:p>
          <a:p>
            <a:pPr marL="0" indent="0">
              <a:buNone/>
            </a:pPr>
            <a:endParaRPr lang="en-US" dirty="0">
              <a:ea typeface="Calibri"/>
              <a:cs typeface="Calibri"/>
            </a:endParaRPr>
          </a:p>
          <a:p>
            <a:pPr marL="0" indent="0">
              <a:buNone/>
            </a:pPr>
            <a:endParaRPr lang="en-US" dirty="0">
              <a:ea typeface="Calibri"/>
              <a:cs typeface="Calibri"/>
            </a:endParaRPr>
          </a:p>
          <a:p>
            <a:pPr marL="0" indent="0">
              <a:buNone/>
            </a:pPr>
            <a:endParaRPr lang="en-US" dirty="0"/>
          </a:p>
        </p:txBody>
      </p:sp>
      <p:pic>
        <p:nvPicPr>
          <p:cNvPr id="6" name="Picture 5">
            <a:extLst>
              <a:ext uri="{FF2B5EF4-FFF2-40B4-BE49-F238E27FC236}">
                <a16:creationId xmlns:a16="http://schemas.microsoft.com/office/drawing/2014/main" id="{52313C51-1A67-A37E-8007-668DD42D795F}"/>
              </a:ext>
            </a:extLst>
          </p:cNvPr>
          <p:cNvPicPr>
            <a:picLocks noChangeAspect="1"/>
          </p:cNvPicPr>
          <p:nvPr/>
        </p:nvPicPr>
        <p:blipFill>
          <a:blip r:embed="rId2"/>
          <a:stretch>
            <a:fillRect/>
          </a:stretch>
        </p:blipFill>
        <p:spPr>
          <a:xfrm>
            <a:off x="7046557" y="1091294"/>
            <a:ext cx="5027874" cy="3362518"/>
          </a:xfrm>
          <a:prstGeom prst="rect">
            <a:avLst/>
          </a:prstGeom>
        </p:spPr>
      </p:pic>
    </p:spTree>
    <p:extLst>
      <p:ext uri="{BB962C8B-B14F-4D97-AF65-F5344CB8AC3E}">
        <p14:creationId xmlns:p14="http://schemas.microsoft.com/office/powerpoint/2010/main" val="720335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Processed xmlns="406893f5-2274-413a-be44-8f15a8803862">false</Processed>
    <Putonline xmlns="406893f5-2274-413a-be44-8f15a8803862">false</Putonlin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20" ma:contentTypeDescription="Create a new document." ma:contentTypeScope="" ma:versionID="d0e39d122dc38eaf5337f9d63b259252">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4c205e8fb3f2b6a960843d3fcb0d6ecb"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Processed" minOccurs="0"/>
                <xsd:element ref="ns2:Puton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Processed" ma:index="26" nillable="true" ma:displayName="Processed" ma:default="0" ma:format="Dropdown" ma:internalName="Processed">
      <xsd:simpleType>
        <xsd:restriction base="dms:Boolean"/>
      </xsd:simpleType>
    </xsd:element>
    <xsd:element name="Putonline" ma:index="27" nillable="true" ma:displayName="Put online" ma:default="0" ma:format="Dropdown" ma:internalName="Putonlin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D1E7C8-C861-44C8-BAE3-4FC0E3091545}">
  <ds:schemaRefs>
    <ds:schemaRef ds:uri="http://schemas.microsoft.com/sharepoint/v3/contenttype/forms"/>
  </ds:schemaRefs>
</ds:datastoreItem>
</file>

<file path=customXml/itemProps2.xml><?xml version="1.0" encoding="utf-8"?>
<ds:datastoreItem xmlns:ds="http://schemas.openxmlformats.org/officeDocument/2006/customXml" ds:itemID="{A56A7A3C-85E3-4865-A02C-C5A95692C5BA}">
  <ds:schemaRefs>
    <ds:schemaRef ds:uri="http://purl.org/dc/elements/1.1/"/>
    <ds:schemaRef ds:uri="http://schemas.microsoft.com/office/2006/documentManagement/types"/>
    <ds:schemaRef ds:uri="http://schemas.microsoft.com/office/infopath/2007/PartnerControl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5c72703c-1067-4fa7-89cc-ef245258de7b"/>
    <ds:schemaRef ds:uri="406893f5-2274-413a-be44-8f15a8803862"/>
  </ds:schemaRefs>
</ds:datastoreItem>
</file>

<file path=customXml/itemProps3.xml><?xml version="1.0" encoding="utf-8"?>
<ds:datastoreItem xmlns:ds="http://schemas.openxmlformats.org/officeDocument/2006/customXml" ds:itemID="{625D8C0B-BE6D-4B86-B6F2-2BAF3FAC4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93f5-2274-413a-be44-8f15a8803862"/>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TotalTime>
  <Words>1904</Words>
  <Application>Microsoft Office PowerPoint</Application>
  <PresentationFormat>Widescreen</PresentationFormat>
  <Paragraphs>130</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Arial</vt:lpstr>
      <vt:lpstr>Calibri</vt:lpstr>
      <vt:lpstr>Calibri Light</vt:lpstr>
      <vt:lpstr>Georgia</vt:lpstr>
      <vt:lpstr>Tahoma</vt:lpstr>
      <vt:lpstr>Office Theme</vt:lpstr>
      <vt:lpstr>1_Office Theme</vt:lpstr>
      <vt:lpstr>                 Voice and Choice Summit 2026-Story of Change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Thenjiwe Ngcobo - Women's Voice and Leadership SA</cp:lastModifiedBy>
  <cp:revision>8</cp:revision>
  <dcterms:created xsi:type="dcterms:W3CDTF">2025-10-09T06:55:09Z</dcterms:created>
  <dcterms:modified xsi:type="dcterms:W3CDTF">2026-03-10T07:49:41Z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ies>
</file>