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7" r:id="rId5"/>
    <p:sldId id="284" r:id="rId6"/>
    <p:sldId id="274" r:id="rId7"/>
    <p:sldId id="285" r:id="rId8"/>
    <p:sldId id="276" r:id="rId9"/>
    <p:sldId id="288" r:id="rId10"/>
    <p:sldId id="287" r:id="rId11"/>
    <p:sldId id="277" r:id="rId12"/>
    <p:sldId id="290" r:id="rId13"/>
    <p:sldId id="286" r:id="rId14"/>
    <p:sldId id="289" r:id="rId15"/>
    <p:sldId id="280" r:id="rId16"/>
    <p:sldId id="279" r:id="rId17"/>
    <p:sldId id="28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17B060"/>
    <a:srgbClr val="F7DA06"/>
    <a:srgbClr val="E37191"/>
    <a:srgbClr val="A57FA6"/>
    <a:srgbClr val="7D59A5"/>
    <a:srgbClr val="FF0000"/>
    <a:srgbClr val="25B56A"/>
    <a:srgbClr val="7B2C42"/>
    <a:srgbClr val="D19D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674" autoAdjust="0"/>
    <p:restoredTop sz="93634" autoAdjust="0"/>
  </p:normalViewPr>
  <p:slideViewPr>
    <p:cSldViewPr snapToGrid="0">
      <p:cViewPr varScale="1">
        <p:scale>
          <a:sx n="81" d="100"/>
          <a:sy n="81" d="100"/>
        </p:scale>
        <p:origin x="53"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E2CE2-5A7E-4EE2-9250-484598939D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E9062C76-4F4C-BDDA-A97A-165EB3359E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5D24042E-3907-93CB-4E2E-55F85AE4F4AA}"/>
              </a:ext>
            </a:extLst>
          </p:cNvPr>
          <p:cNvSpPr>
            <a:spLocks noGrp="1"/>
          </p:cNvSpPr>
          <p:nvPr>
            <p:ph type="dt" sz="half" idx="10"/>
          </p:nvPr>
        </p:nvSpPr>
        <p:spPr/>
        <p:txBody>
          <a:bodyPr/>
          <a:lstStyle/>
          <a:p>
            <a:fld id="{D77A6DBE-B882-4EF2-AACB-D4DAF18A6183}" type="datetimeFigureOut">
              <a:rPr lang="en-ZA" smtClean="0"/>
              <a:t>2026/03/09</a:t>
            </a:fld>
            <a:endParaRPr lang="en-ZA"/>
          </a:p>
        </p:txBody>
      </p:sp>
      <p:sp>
        <p:nvSpPr>
          <p:cNvPr id="5" name="Footer Placeholder 4">
            <a:extLst>
              <a:ext uri="{FF2B5EF4-FFF2-40B4-BE49-F238E27FC236}">
                <a16:creationId xmlns:a16="http://schemas.microsoft.com/office/drawing/2014/main" id="{9AE905BC-5A99-07E4-DD66-2ED4D4B6089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5E42D9CB-D969-E8CA-BC4E-7974855A5709}"/>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576127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0B160-8340-37E5-9194-2F2A769EC870}"/>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C2EC659-D4C7-815D-9806-42DE933B41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DE70717-E0D3-22F2-A9A6-EB49979C49C7}"/>
              </a:ext>
            </a:extLst>
          </p:cNvPr>
          <p:cNvSpPr>
            <a:spLocks noGrp="1"/>
          </p:cNvSpPr>
          <p:nvPr>
            <p:ph type="dt" sz="half" idx="10"/>
          </p:nvPr>
        </p:nvSpPr>
        <p:spPr/>
        <p:txBody>
          <a:bodyPr/>
          <a:lstStyle/>
          <a:p>
            <a:fld id="{D77A6DBE-B882-4EF2-AACB-D4DAF18A6183}" type="datetimeFigureOut">
              <a:rPr lang="en-ZA" smtClean="0"/>
              <a:t>2026/03/09</a:t>
            </a:fld>
            <a:endParaRPr lang="en-ZA"/>
          </a:p>
        </p:txBody>
      </p:sp>
      <p:sp>
        <p:nvSpPr>
          <p:cNvPr id="5" name="Footer Placeholder 4">
            <a:extLst>
              <a:ext uri="{FF2B5EF4-FFF2-40B4-BE49-F238E27FC236}">
                <a16:creationId xmlns:a16="http://schemas.microsoft.com/office/drawing/2014/main" id="{946A3E06-6483-7692-99D3-BF56E4FEB891}"/>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57C564DD-F12F-22CC-E23A-D3F4EBF330E5}"/>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1416335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12EF1F-5EB7-19ED-3053-C12F9E82D94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C87F3B99-431D-CACD-E9F7-044331D74C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5EDF3BFF-9C24-BC50-E529-8CB16AB7F208}"/>
              </a:ext>
            </a:extLst>
          </p:cNvPr>
          <p:cNvSpPr>
            <a:spLocks noGrp="1"/>
          </p:cNvSpPr>
          <p:nvPr>
            <p:ph type="dt" sz="half" idx="10"/>
          </p:nvPr>
        </p:nvSpPr>
        <p:spPr/>
        <p:txBody>
          <a:bodyPr/>
          <a:lstStyle/>
          <a:p>
            <a:fld id="{D77A6DBE-B882-4EF2-AACB-D4DAF18A6183}" type="datetimeFigureOut">
              <a:rPr lang="en-ZA" smtClean="0"/>
              <a:t>2026/03/09</a:t>
            </a:fld>
            <a:endParaRPr lang="en-ZA"/>
          </a:p>
        </p:txBody>
      </p:sp>
      <p:sp>
        <p:nvSpPr>
          <p:cNvPr id="5" name="Footer Placeholder 4">
            <a:extLst>
              <a:ext uri="{FF2B5EF4-FFF2-40B4-BE49-F238E27FC236}">
                <a16:creationId xmlns:a16="http://schemas.microsoft.com/office/drawing/2014/main" id="{C80CBEFD-866C-65D7-CE39-814194A5E56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CCCD7994-4C60-75E4-1FC9-C0CB024F39C3}"/>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2442018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14B42-CF62-4194-C72A-A7DBF745C8B3}"/>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B00E7432-04B2-6FD3-F13F-E433CB0B03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9AF369B-6E2C-44A2-C44B-960C6F79AB6F}"/>
              </a:ext>
            </a:extLst>
          </p:cNvPr>
          <p:cNvSpPr>
            <a:spLocks noGrp="1"/>
          </p:cNvSpPr>
          <p:nvPr>
            <p:ph type="dt" sz="half" idx="10"/>
          </p:nvPr>
        </p:nvSpPr>
        <p:spPr/>
        <p:txBody>
          <a:bodyPr/>
          <a:lstStyle/>
          <a:p>
            <a:fld id="{D77A6DBE-B882-4EF2-AACB-D4DAF18A6183}" type="datetimeFigureOut">
              <a:rPr lang="en-ZA" smtClean="0"/>
              <a:t>2026/03/09</a:t>
            </a:fld>
            <a:endParaRPr lang="en-ZA"/>
          </a:p>
        </p:txBody>
      </p:sp>
      <p:sp>
        <p:nvSpPr>
          <p:cNvPr id="5" name="Footer Placeholder 4">
            <a:extLst>
              <a:ext uri="{FF2B5EF4-FFF2-40B4-BE49-F238E27FC236}">
                <a16:creationId xmlns:a16="http://schemas.microsoft.com/office/drawing/2014/main" id="{38D5F7EB-37BA-CA88-4827-CE3D85823B04}"/>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CB477F02-BA4E-5071-883F-9D2A26249DFC}"/>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1025963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7CA92-20F4-58C5-1C31-6408299DB6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97C1CA49-3BF8-BF14-7BED-F3F8A685FB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7032CD-4264-03DD-C589-9BA7870CACC5}"/>
              </a:ext>
            </a:extLst>
          </p:cNvPr>
          <p:cNvSpPr>
            <a:spLocks noGrp="1"/>
          </p:cNvSpPr>
          <p:nvPr>
            <p:ph type="dt" sz="half" idx="10"/>
          </p:nvPr>
        </p:nvSpPr>
        <p:spPr/>
        <p:txBody>
          <a:bodyPr/>
          <a:lstStyle/>
          <a:p>
            <a:fld id="{D77A6DBE-B882-4EF2-AACB-D4DAF18A6183}" type="datetimeFigureOut">
              <a:rPr lang="en-ZA" smtClean="0"/>
              <a:t>2026/03/09</a:t>
            </a:fld>
            <a:endParaRPr lang="en-ZA"/>
          </a:p>
        </p:txBody>
      </p:sp>
      <p:sp>
        <p:nvSpPr>
          <p:cNvPr id="5" name="Footer Placeholder 4">
            <a:extLst>
              <a:ext uri="{FF2B5EF4-FFF2-40B4-BE49-F238E27FC236}">
                <a16:creationId xmlns:a16="http://schemas.microsoft.com/office/drawing/2014/main" id="{B42BCE3E-4B41-185A-7A35-D749F0809E5A}"/>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D39BEE40-9835-2DD0-9F62-8951777CB73C}"/>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2906070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3E565-4E9E-7B98-C1CE-10815FC47464}"/>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C7A2A0D1-4932-BA81-9435-966CB555517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DBFE32DD-814D-29E3-D855-B03D34F1A2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59C3B16A-F81E-2678-3268-D6193E5026DE}"/>
              </a:ext>
            </a:extLst>
          </p:cNvPr>
          <p:cNvSpPr>
            <a:spLocks noGrp="1"/>
          </p:cNvSpPr>
          <p:nvPr>
            <p:ph type="dt" sz="half" idx="10"/>
          </p:nvPr>
        </p:nvSpPr>
        <p:spPr/>
        <p:txBody>
          <a:bodyPr/>
          <a:lstStyle/>
          <a:p>
            <a:fld id="{D77A6DBE-B882-4EF2-AACB-D4DAF18A6183}" type="datetimeFigureOut">
              <a:rPr lang="en-ZA" smtClean="0"/>
              <a:t>2026/03/09</a:t>
            </a:fld>
            <a:endParaRPr lang="en-ZA"/>
          </a:p>
        </p:txBody>
      </p:sp>
      <p:sp>
        <p:nvSpPr>
          <p:cNvPr id="6" name="Footer Placeholder 5">
            <a:extLst>
              <a:ext uri="{FF2B5EF4-FFF2-40B4-BE49-F238E27FC236}">
                <a16:creationId xmlns:a16="http://schemas.microsoft.com/office/drawing/2014/main" id="{7FDFE573-B73D-A4EB-B1C9-80861D292903}"/>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17CC6204-207C-1FC7-84B3-52869117D573}"/>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1275974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32DD5-FC51-03AA-C38C-084CEACA116F}"/>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02525E9-5151-1739-016C-AB555B9EA0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F6984E-90A7-7C25-60E1-5CB82948EAD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A134B5A-FBC9-FAEE-AEF8-BE2AE21490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A824E7-056E-E352-BF6D-0AD64D5A62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97A11C77-DC7B-375C-FB80-E5D64EE43921}"/>
              </a:ext>
            </a:extLst>
          </p:cNvPr>
          <p:cNvSpPr>
            <a:spLocks noGrp="1"/>
          </p:cNvSpPr>
          <p:nvPr>
            <p:ph type="dt" sz="half" idx="10"/>
          </p:nvPr>
        </p:nvSpPr>
        <p:spPr/>
        <p:txBody>
          <a:bodyPr/>
          <a:lstStyle/>
          <a:p>
            <a:fld id="{D77A6DBE-B882-4EF2-AACB-D4DAF18A6183}" type="datetimeFigureOut">
              <a:rPr lang="en-ZA" smtClean="0"/>
              <a:t>2026/03/09</a:t>
            </a:fld>
            <a:endParaRPr lang="en-ZA"/>
          </a:p>
        </p:txBody>
      </p:sp>
      <p:sp>
        <p:nvSpPr>
          <p:cNvPr id="8" name="Footer Placeholder 7">
            <a:extLst>
              <a:ext uri="{FF2B5EF4-FFF2-40B4-BE49-F238E27FC236}">
                <a16:creationId xmlns:a16="http://schemas.microsoft.com/office/drawing/2014/main" id="{DBFFD020-764F-4DBF-36AB-CECB52036CBB}"/>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5E7D402A-D7B1-FD7D-0E89-F9F80FFAA79A}"/>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32315759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3B5F8-BCE2-C277-4A15-A31D4A1FD7D2}"/>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E5D8D650-16E4-2EFF-3E62-24FAFF8CA7C4}"/>
              </a:ext>
            </a:extLst>
          </p:cNvPr>
          <p:cNvSpPr>
            <a:spLocks noGrp="1"/>
          </p:cNvSpPr>
          <p:nvPr>
            <p:ph type="dt" sz="half" idx="10"/>
          </p:nvPr>
        </p:nvSpPr>
        <p:spPr/>
        <p:txBody>
          <a:bodyPr/>
          <a:lstStyle/>
          <a:p>
            <a:fld id="{D77A6DBE-B882-4EF2-AACB-D4DAF18A6183}" type="datetimeFigureOut">
              <a:rPr lang="en-ZA" smtClean="0"/>
              <a:t>2026/03/09</a:t>
            </a:fld>
            <a:endParaRPr lang="en-ZA"/>
          </a:p>
        </p:txBody>
      </p:sp>
      <p:sp>
        <p:nvSpPr>
          <p:cNvPr id="4" name="Footer Placeholder 3">
            <a:extLst>
              <a:ext uri="{FF2B5EF4-FFF2-40B4-BE49-F238E27FC236}">
                <a16:creationId xmlns:a16="http://schemas.microsoft.com/office/drawing/2014/main" id="{BE286D35-4D39-C2DE-D480-05B9A1D8BBD1}"/>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BDFE74BE-731C-6639-F730-3218D5AF6E3B}"/>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1047669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A8641D-EAF8-569A-50B4-2AA6391B10BA}"/>
              </a:ext>
            </a:extLst>
          </p:cNvPr>
          <p:cNvSpPr>
            <a:spLocks noGrp="1"/>
          </p:cNvSpPr>
          <p:nvPr>
            <p:ph type="dt" sz="half" idx="10"/>
          </p:nvPr>
        </p:nvSpPr>
        <p:spPr/>
        <p:txBody>
          <a:bodyPr/>
          <a:lstStyle/>
          <a:p>
            <a:fld id="{D77A6DBE-B882-4EF2-AACB-D4DAF18A6183}" type="datetimeFigureOut">
              <a:rPr lang="en-ZA" smtClean="0"/>
              <a:t>2026/03/09</a:t>
            </a:fld>
            <a:endParaRPr lang="en-ZA"/>
          </a:p>
        </p:txBody>
      </p:sp>
      <p:sp>
        <p:nvSpPr>
          <p:cNvPr id="3" name="Footer Placeholder 2">
            <a:extLst>
              <a:ext uri="{FF2B5EF4-FFF2-40B4-BE49-F238E27FC236}">
                <a16:creationId xmlns:a16="http://schemas.microsoft.com/office/drawing/2014/main" id="{71B501D3-C043-466F-1636-AC2D5479B566}"/>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66D7BEF9-CAFC-0B9C-395B-6AB4934952A6}"/>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287118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1A8E1-CF86-C610-970C-DAA48696C0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6F607325-E76B-28E6-548E-F69713A693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858D414A-E527-E786-5515-CDC19AC6F5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390575-141A-BBBF-46C3-C678A74880C8}"/>
              </a:ext>
            </a:extLst>
          </p:cNvPr>
          <p:cNvSpPr>
            <a:spLocks noGrp="1"/>
          </p:cNvSpPr>
          <p:nvPr>
            <p:ph type="dt" sz="half" idx="10"/>
          </p:nvPr>
        </p:nvSpPr>
        <p:spPr/>
        <p:txBody>
          <a:bodyPr/>
          <a:lstStyle/>
          <a:p>
            <a:fld id="{D77A6DBE-B882-4EF2-AACB-D4DAF18A6183}" type="datetimeFigureOut">
              <a:rPr lang="en-ZA" smtClean="0"/>
              <a:t>2026/03/09</a:t>
            </a:fld>
            <a:endParaRPr lang="en-ZA"/>
          </a:p>
        </p:txBody>
      </p:sp>
      <p:sp>
        <p:nvSpPr>
          <p:cNvPr id="6" name="Footer Placeholder 5">
            <a:extLst>
              <a:ext uri="{FF2B5EF4-FFF2-40B4-BE49-F238E27FC236}">
                <a16:creationId xmlns:a16="http://schemas.microsoft.com/office/drawing/2014/main" id="{1AD9A23C-8C33-FA22-3A9A-B651D2CD136F}"/>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47AC2CA9-CD5D-1DB2-0F88-FE30AC0355A5}"/>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3383696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7C95D-49B8-B393-2C6C-C6CC80B231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DD48A346-B68E-8E6B-5F18-18CC7E9515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0E5DF0AE-4A4D-FDDB-C7AE-686EF72FE6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FA5C17-10A9-E7BB-2BDB-A88E49B779E1}"/>
              </a:ext>
            </a:extLst>
          </p:cNvPr>
          <p:cNvSpPr>
            <a:spLocks noGrp="1"/>
          </p:cNvSpPr>
          <p:nvPr>
            <p:ph type="dt" sz="half" idx="10"/>
          </p:nvPr>
        </p:nvSpPr>
        <p:spPr/>
        <p:txBody>
          <a:bodyPr/>
          <a:lstStyle/>
          <a:p>
            <a:fld id="{D77A6DBE-B882-4EF2-AACB-D4DAF18A6183}" type="datetimeFigureOut">
              <a:rPr lang="en-ZA" smtClean="0"/>
              <a:t>2026/03/09</a:t>
            </a:fld>
            <a:endParaRPr lang="en-ZA"/>
          </a:p>
        </p:txBody>
      </p:sp>
      <p:sp>
        <p:nvSpPr>
          <p:cNvPr id="6" name="Footer Placeholder 5">
            <a:extLst>
              <a:ext uri="{FF2B5EF4-FFF2-40B4-BE49-F238E27FC236}">
                <a16:creationId xmlns:a16="http://schemas.microsoft.com/office/drawing/2014/main" id="{BAF19F9C-51AA-658B-3711-5F7253989C95}"/>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E32E0C1C-F2C1-4D77-F475-CC1C99731A7C}"/>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1651570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124A1C-250A-5E3D-0A23-FE958DB6D4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4A73F7C5-3EF1-5AF3-741A-8C49D5CCA0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5465CBFC-55BE-DDB4-4B5B-7991616B17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7A6DBE-B882-4EF2-AACB-D4DAF18A6183}" type="datetimeFigureOut">
              <a:rPr lang="en-ZA" smtClean="0"/>
              <a:t>2026/03/09</a:t>
            </a:fld>
            <a:endParaRPr lang="en-ZA"/>
          </a:p>
        </p:txBody>
      </p:sp>
      <p:sp>
        <p:nvSpPr>
          <p:cNvPr id="5" name="Footer Placeholder 4">
            <a:extLst>
              <a:ext uri="{FF2B5EF4-FFF2-40B4-BE49-F238E27FC236}">
                <a16:creationId xmlns:a16="http://schemas.microsoft.com/office/drawing/2014/main" id="{31238554-8BC3-B422-534E-2FD7D578B0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3ABF892D-C923-EB87-001B-2596F909D0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60EAC9-0C06-411E-A697-0ABDBDE72850}" type="slidenum">
              <a:rPr lang="en-ZA" smtClean="0"/>
              <a:t>‹#›</a:t>
            </a:fld>
            <a:endParaRPr lang="en-ZA"/>
          </a:p>
        </p:txBody>
      </p:sp>
    </p:spTree>
    <p:extLst>
      <p:ext uri="{BB962C8B-B14F-4D97-AF65-F5344CB8AC3E}">
        <p14:creationId xmlns:p14="http://schemas.microsoft.com/office/powerpoint/2010/main" val="20783961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newsdayonline.co.ls/labour-force-survey-ode-to-invisibility-when-leaving-no-one-behind-is-just-folklore/" TargetMode="External"/><Relationship Id="rId2" Type="http://schemas.openxmlformats.org/officeDocument/2006/relationships/hyperlink" Target="https://newsdayonline.co.ls/inside-bokang-banes-vision-for-queer-economic-freedom/" TargetMode="Externa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6ACCD9B-E70C-ADFC-B920-EE6ADA6A28A3}"/>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35ED15BD-62CF-3020-9479-F9804A70CF0D}"/>
              </a:ext>
            </a:extLst>
          </p:cNvPr>
          <p:cNvGrpSpPr/>
          <p:nvPr/>
        </p:nvGrpSpPr>
        <p:grpSpPr>
          <a:xfrm>
            <a:off x="-5410" y="0"/>
            <a:ext cx="12197407" cy="6882714"/>
            <a:chOff x="-5410" y="0"/>
            <a:chExt cx="12197407" cy="6882714"/>
          </a:xfrm>
        </p:grpSpPr>
        <p:pic>
          <p:nvPicPr>
            <p:cNvPr id="11" name="Picture 10">
              <a:extLst>
                <a:ext uri="{FF2B5EF4-FFF2-40B4-BE49-F238E27FC236}">
                  <a16:creationId xmlns:a16="http://schemas.microsoft.com/office/drawing/2014/main" id="{99DEEB93-91E8-7F7B-7E25-06550DE1EF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5653" y="444608"/>
              <a:ext cx="8088706" cy="1194348"/>
            </a:xfrm>
            <a:prstGeom prst="rect">
              <a:avLst/>
            </a:prstGeom>
          </p:spPr>
        </p:pic>
        <p:sp>
          <p:nvSpPr>
            <p:cNvPr id="48" name="Rectangle 47">
              <a:extLst>
                <a:ext uri="{FF2B5EF4-FFF2-40B4-BE49-F238E27FC236}">
                  <a16:creationId xmlns:a16="http://schemas.microsoft.com/office/drawing/2014/main" id="{15CC5DF8-4FA2-D1E3-130A-E3E06CC5CBFE}"/>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47" name="Rectangle 46">
              <a:extLst>
                <a:ext uri="{FF2B5EF4-FFF2-40B4-BE49-F238E27FC236}">
                  <a16:creationId xmlns:a16="http://schemas.microsoft.com/office/drawing/2014/main" id="{B6BAE425-FDF9-457D-29C9-145C8024CBCF}"/>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42" name="TextBox 9">
              <a:extLst>
                <a:ext uri="{FF2B5EF4-FFF2-40B4-BE49-F238E27FC236}">
                  <a16:creationId xmlns:a16="http://schemas.microsoft.com/office/drawing/2014/main" id="{403E2E81-9601-1970-B83A-F4245917F760}"/>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grpSp>
      <p:sp>
        <p:nvSpPr>
          <p:cNvPr id="21" name="Freeform: Shape 20">
            <a:extLst>
              <a:ext uri="{FF2B5EF4-FFF2-40B4-BE49-F238E27FC236}">
                <a16:creationId xmlns:a16="http://schemas.microsoft.com/office/drawing/2014/main" id="{3877A6DB-18A6-C55E-C0FB-4E1D2DAA6CBE}"/>
              </a:ext>
            </a:extLst>
          </p:cNvPr>
          <p:cNvSpPr/>
          <p:nvPr/>
        </p:nvSpPr>
        <p:spPr>
          <a:xfrm>
            <a:off x="1" y="2584078"/>
            <a:ext cx="12191999" cy="2643876"/>
          </a:xfrm>
          <a:custGeom>
            <a:avLst/>
            <a:gdLst>
              <a:gd name="connsiteX0" fmla="*/ 12191999 w 12191999"/>
              <a:gd name="connsiteY0" fmla="*/ 0 h 2643876"/>
              <a:gd name="connsiteX1" fmla="*/ 12191999 w 12191999"/>
              <a:gd name="connsiteY1" fmla="*/ 464989 h 2643876"/>
              <a:gd name="connsiteX2" fmla="*/ 12090690 w 12191999"/>
              <a:gd name="connsiteY2" fmla="*/ 483907 h 2643876"/>
              <a:gd name="connsiteX3" fmla="*/ 5319131 w 12191999"/>
              <a:gd name="connsiteY3" fmla="*/ 2639171 h 2643876"/>
              <a:gd name="connsiteX4" fmla="*/ 0 w 12191999"/>
              <a:gd name="connsiteY4" fmla="*/ 1806892 h 2643876"/>
              <a:gd name="connsiteX5" fmla="*/ 22303 w 12191999"/>
              <a:gd name="connsiteY5" fmla="*/ 1351345 h 2643876"/>
              <a:gd name="connsiteX6" fmla="*/ 5330284 w 12191999"/>
              <a:gd name="connsiteY6" fmla="*/ 2452625 h 2643876"/>
              <a:gd name="connsiteX7" fmla="*/ 10868965 w 12191999"/>
              <a:gd name="connsiteY7" fmla="*/ 389807 h 2643876"/>
              <a:gd name="connsiteX8" fmla="*/ 12104896 w 12191999"/>
              <a:gd name="connsiteY8" fmla="*/ 1644 h 2643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1999" h="2643876">
                <a:moveTo>
                  <a:pt x="12191999" y="0"/>
                </a:moveTo>
                <a:lnTo>
                  <a:pt x="12191999" y="464989"/>
                </a:lnTo>
                <a:lnTo>
                  <a:pt x="12090690" y="483907"/>
                </a:lnTo>
                <a:cubicBezTo>
                  <a:pt x="10319058" y="857183"/>
                  <a:pt x="7278028" y="2750381"/>
                  <a:pt x="5319131" y="2639171"/>
                </a:cubicBezTo>
                <a:cubicBezTo>
                  <a:pt x="3297044" y="2524373"/>
                  <a:pt x="2378926" y="1362052"/>
                  <a:pt x="0" y="1806892"/>
                </a:cubicBezTo>
                <a:lnTo>
                  <a:pt x="22303" y="1351345"/>
                </a:lnTo>
                <a:cubicBezTo>
                  <a:pt x="1256371" y="1285276"/>
                  <a:pt x="3401123" y="2389872"/>
                  <a:pt x="5330284" y="2452625"/>
                </a:cubicBezTo>
                <a:cubicBezTo>
                  <a:pt x="8259338" y="2486108"/>
                  <a:pt x="9788675" y="947659"/>
                  <a:pt x="10868965" y="389807"/>
                </a:cubicBezTo>
                <a:cubicBezTo>
                  <a:pt x="11409110" y="110881"/>
                  <a:pt x="11816948" y="21434"/>
                  <a:pt x="12104896" y="1644"/>
                </a:cubicBezTo>
                <a:close/>
              </a:path>
            </a:pathLst>
          </a:custGeom>
          <a:solidFill>
            <a:schemeClr val="bg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ZA"/>
          </a:p>
        </p:txBody>
      </p:sp>
      <p:sp>
        <p:nvSpPr>
          <p:cNvPr id="7" name="Title 6">
            <a:extLst>
              <a:ext uri="{FF2B5EF4-FFF2-40B4-BE49-F238E27FC236}">
                <a16:creationId xmlns:a16="http://schemas.microsoft.com/office/drawing/2014/main" id="{D5ED7C6B-3215-606E-4317-F8BF01F39E96}"/>
              </a:ext>
            </a:extLst>
          </p:cNvPr>
          <p:cNvSpPr>
            <a:spLocks noGrp="1"/>
          </p:cNvSpPr>
          <p:nvPr>
            <p:ph type="ctrTitle"/>
          </p:nvPr>
        </p:nvSpPr>
        <p:spPr>
          <a:xfrm>
            <a:off x="1230357" y="2170052"/>
            <a:ext cx="9144000" cy="1811407"/>
          </a:xfrm>
        </p:spPr>
        <p:txBody>
          <a:bodyPr>
            <a:normAutofit fontScale="90000"/>
          </a:bodyPr>
          <a:lstStyle/>
          <a:p>
            <a:r>
              <a:rPr lang="en-US"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a:t>
            </a:r>
            <a:br>
              <a:rPr lang="en-US"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en-US"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Summit 2026 - </a:t>
            </a:r>
            <a:r>
              <a:rPr lang="en-ZA" dirty="0"/>
              <a:t>Leadership Category</a:t>
            </a:r>
            <a:endParaRPr lang="en-ZA"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4">
            <a:extLst>
              <a:ext uri="{FF2B5EF4-FFF2-40B4-BE49-F238E27FC236}">
                <a16:creationId xmlns:a16="http://schemas.microsoft.com/office/drawing/2014/main" id="{949EF0D1-C3D3-A50D-E26B-5D7CDB04134B}"/>
              </a:ext>
            </a:extLst>
          </p:cNvPr>
          <p:cNvSpPr txBox="1">
            <a:spLocks/>
          </p:cNvSpPr>
          <p:nvPr/>
        </p:nvSpPr>
        <p:spPr>
          <a:xfrm>
            <a:off x="9722368" y="469806"/>
            <a:ext cx="1303979" cy="897215"/>
          </a:xfrm>
          <a:prstGeom prst="rect">
            <a:avLst/>
          </a:prstGeom>
          <a:solidFill>
            <a:schemeClr val="bg1"/>
          </a:solidFill>
          <a:ln>
            <a:noFill/>
          </a:ln>
        </p:spPr>
        <p:txBody>
          <a:bodyPr vert="horz" lIns="91440" tIns="45720" rIns="91440" bIns="45720" rtlCol="0">
            <a:normAutofit/>
          </a:bodyPr>
          <a:lstStyle>
            <a:defPPr>
              <a:defRPr lang="en-US"/>
            </a:defPPr>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2000" dirty="0">
              <a:solidFill>
                <a:srgbClr val="FF0000"/>
              </a:solidFill>
            </a:endParaRPr>
          </a:p>
        </p:txBody>
      </p:sp>
      <p:pic>
        <p:nvPicPr>
          <p:cNvPr id="4" name="Picture 3">
            <a:extLst>
              <a:ext uri="{FF2B5EF4-FFF2-40B4-BE49-F238E27FC236}">
                <a16:creationId xmlns:a16="http://schemas.microsoft.com/office/drawing/2014/main" id="{5C73ED26-62D0-CFF2-9D58-3AE6FFB80D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0857" y="348212"/>
            <a:ext cx="1367000" cy="1367000"/>
          </a:xfrm>
          <a:prstGeom prst="rect">
            <a:avLst/>
          </a:prstGeom>
        </p:spPr>
      </p:pic>
      <p:sp>
        <p:nvSpPr>
          <p:cNvPr id="3" name="TextBox 1">
            <a:extLst>
              <a:ext uri="{FF2B5EF4-FFF2-40B4-BE49-F238E27FC236}">
                <a16:creationId xmlns:a16="http://schemas.microsoft.com/office/drawing/2014/main" id="{17B7DE90-518E-12AA-F66D-287DF663E6A8}"/>
              </a:ext>
            </a:extLst>
          </p:cNvPr>
          <p:cNvSpPr txBox="1"/>
          <p:nvPr/>
        </p:nvSpPr>
        <p:spPr>
          <a:xfrm>
            <a:off x="604188" y="3981459"/>
            <a:ext cx="10972800" cy="249299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a:solidFill>
                  <a:srgbClr val="FF0000"/>
                </a:solidFill>
              </a:rPr>
              <a:t>Lesotho: Building New Norms for LGBTIQ+ Economic Empowerment Through Mindset Change</a:t>
            </a:r>
          </a:p>
          <a:p>
            <a:pPr algn="ctr"/>
            <a:r>
              <a:rPr lang="en-US" sz="2000" dirty="0">
                <a:solidFill>
                  <a:srgbClr val="333333"/>
                </a:solidFill>
              </a:rPr>
              <a:t>Bokang Bane | Executive Director, Queer WorX | Lesotho</a:t>
            </a:r>
          </a:p>
          <a:p>
            <a:pPr algn="ctr"/>
            <a:r>
              <a:rPr lang="en-US" sz="1800" i="1" dirty="0">
                <a:solidFill>
                  <a:srgbClr val="555555"/>
                </a:solidFill>
              </a:rPr>
              <a:t>Driver of Change | Marang LGBTIQ Fund | Voice and Choice Summit 2026</a:t>
            </a:r>
          </a:p>
        </p:txBody>
      </p:sp>
    </p:spTree>
    <p:extLst>
      <p:ext uri="{BB962C8B-B14F-4D97-AF65-F5344CB8AC3E}">
        <p14:creationId xmlns:p14="http://schemas.microsoft.com/office/powerpoint/2010/main" val="4066380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EA19F4A-7A35-488F-B0D0-EAB6FDAFFE61}"/>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FEC67462-0075-311C-9CC8-8349093026DE}"/>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a:extLst>
              <a:ext uri="{FF2B5EF4-FFF2-40B4-BE49-F238E27FC236}">
                <a16:creationId xmlns:a16="http://schemas.microsoft.com/office/drawing/2014/main" id="{EB2AF2ED-D7E3-38DA-1DA9-BC158C28CB6B}"/>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a:extLst>
              <a:ext uri="{FF2B5EF4-FFF2-40B4-BE49-F238E27FC236}">
                <a16:creationId xmlns:a16="http://schemas.microsoft.com/office/drawing/2014/main" id="{C2CEB76E-7CDE-47F8-ADF6-3E5E872BB9A6}"/>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W"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rPr>
              <a:t>Recognition </a:t>
            </a:r>
          </a:p>
        </p:txBody>
      </p:sp>
      <p:sp>
        <p:nvSpPr>
          <p:cNvPr id="7" name="Content Placeholder 4">
            <a:extLst>
              <a:ext uri="{FF2B5EF4-FFF2-40B4-BE49-F238E27FC236}">
                <a16:creationId xmlns:a16="http://schemas.microsoft.com/office/drawing/2014/main" id="{094FE46E-7B34-6EC4-EC45-4EE8C2CDB9A9}"/>
              </a:ext>
            </a:extLst>
          </p:cNvPr>
          <p:cNvSpPr txBox="1">
            <a:spLocks/>
          </p:cNvSpPr>
          <p:nvPr/>
        </p:nvSpPr>
        <p:spPr>
          <a:xfrm>
            <a:off x="6213562" y="1091294"/>
            <a:ext cx="5973024" cy="4999616"/>
          </a:xfrm>
          <a:prstGeom prst="rect">
            <a:avLst/>
          </a:prstGeom>
          <a:noFill/>
          <a:ln>
            <a:solidFill>
              <a:schemeClr val="tx1"/>
            </a:solidFill>
          </a:ln>
        </p:spPr>
        <p:txBody>
          <a:bodyPr vert="horz" lIns="91440" tIns="45720" rIns="91440" bIns="45720" rtlCol="0">
            <a:normAutofit/>
          </a:bodyPr>
          <a:lstStyle>
            <a:defPPr>
              <a:defRPr lang="en-US"/>
            </a:defPPr>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ZA" dirty="0"/>
          </a:p>
        </p:txBody>
      </p:sp>
      <p:sp>
        <p:nvSpPr>
          <p:cNvPr id="3" name="TextBox 9">
            <a:extLst>
              <a:ext uri="{FF2B5EF4-FFF2-40B4-BE49-F238E27FC236}">
                <a16:creationId xmlns:a16="http://schemas.microsoft.com/office/drawing/2014/main" id="{9E932E1E-4424-AF24-1F59-E56746817F66}"/>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a:extLst>
              <a:ext uri="{FF2B5EF4-FFF2-40B4-BE49-F238E27FC236}">
                <a16:creationId xmlns:a16="http://schemas.microsoft.com/office/drawing/2014/main" id="{F16172CF-3268-10F5-483F-46AA24AAF47F}"/>
              </a:ext>
            </a:extLst>
          </p:cNvPr>
          <p:cNvSpPr>
            <a:spLocks noGrp="1"/>
          </p:cNvSpPr>
          <p:nvPr>
            <p:ph sz="half" idx="1"/>
          </p:nvPr>
        </p:nvSpPr>
        <p:spPr>
          <a:xfrm>
            <a:off x="235131" y="1091294"/>
            <a:ext cx="5860869" cy="5034869"/>
          </a:xfrm>
          <a:ln>
            <a:solidFill>
              <a:schemeClr val="tx1"/>
            </a:solidFill>
          </a:ln>
        </p:spPr>
        <p:txBody>
          <a:bodyPr vert="horz" lIns="91440" tIns="45720" rIns="91440" bIns="45720" rtlCol="0" anchor="t">
            <a:normAutofit/>
          </a:bodyPr>
          <a:lstStyle/>
          <a:p>
            <a:pPr marL="0" indent="0" algn="just">
              <a:buNone/>
            </a:pPr>
            <a:r>
              <a:rPr lang="en-US" b="1" dirty="0"/>
              <a:t>The leadership of Queer WorX is increasingly </a:t>
            </a:r>
            <a:r>
              <a:rPr lang="en-US" b="1" dirty="0" err="1"/>
              <a:t>recognised</a:t>
            </a:r>
            <a:r>
              <a:rPr lang="en-US" b="1" dirty="0"/>
              <a:t> through invitations to contribute to regional and global platforms advancing economies and LGBTIQ+ rights.</a:t>
            </a:r>
            <a:endParaRPr lang="en-US" dirty="0"/>
          </a:p>
          <a:p>
            <a:pPr marL="0" indent="0" algn="just">
              <a:buNone/>
            </a:pPr>
            <a:r>
              <a:rPr lang="en-US" b="1" dirty="0"/>
              <a:t>Key engagements include:</a:t>
            </a:r>
            <a:endParaRPr lang="en-US" dirty="0"/>
          </a:p>
          <a:p>
            <a:pPr algn="just"/>
            <a:r>
              <a:rPr lang="en-US" dirty="0"/>
              <a:t>International advocacy engagement through the </a:t>
            </a:r>
            <a:r>
              <a:rPr lang="en-US" b="1" dirty="0"/>
              <a:t>Building Bridges Programme</a:t>
            </a:r>
            <a:r>
              <a:rPr lang="en-US" dirty="0"/>
              <a:t> </a:t>
            </a:r>
            <a:r>
              <a:rPr lang="en-US" dirty="0" err="1"/>
              <a:t>organised</a:t>
            </a:r>
            <a:r>
              <a:rPr lang="en-US" dirty="0"/>
              <a:t> by the Dutch Ministry of Foreign Affairs.</a:t>
            </a:r>
          </a:p>
          <a:p>
            <a:pPr marL="0" indent="0" algn="just">
              <a:buNone/>
            </a:pPr>
            <a:r>
              <a:rPr lang="en-US" dirty="0"/>
              <a:t> </a:t>
            </a:r>
          </a:p>
        </p:txBody>
      </p:sp>
      <p:pic>
        <p:nvPicPr>
          <p:cNvPr id="9" name="Picture 8">
            <a:extLst>
              <a:ext uri="{FF2B5EF4-FFF2-40B4-BE49-F238E27FC236}">
                <a16:creationId xmlns:a16="http://schemas.microsoft.com/office/drawing/2014/main" id="{D16314E7-71C6-B2D1-AB2F-6FE5F24C9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8278" y="1086686"/>
            <a:ext cx="3510254" cy="4971087"/>
          </a:xfrm>
          <a:prstGeom prst="rect">
            <a:avLst/>
          </a:prstGeom>
        </p:spPr>
      </p:pic>
    </p:spTree>
    <p:extLst>
      <p:ext uri="{BB962C8B-B14F-4D97-AF65-F5344CB8AC3E}">
        <p14:creationId xmlns:p14="http://schemas.microsoft.com/office/powerpoint/2010/main" val="9343366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3D84A78-1C50-4DF6-32BB-6D00B95F0885}"/>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AD07B8A9-C656-52BF-6E5F-725DC35CEBAF}"/>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a:extLst>
              <a:ext uri="{FF2B5EF4-FFF2-40B4-BE49-F238E27FC236}">
                <a16:creationId xmlns:a16="http://schemas.microsoft.com/office/drawing/2014/main" id="{2267EA69-9182-B302-FD44-4C8A192FE6A5}"/>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a:extLst>
              <a:ext uri="{FF2B5EF4-FFF2-40B4-BE49-F238E27FC236}">
                <a16:creationId xmlns:a16="http://schemas.microsoft.com/office/drawing/2014/main" id="{CA796A41-FBF6-4CAE-73EA-E05032D33E29}"/>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W"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rPr>
              <a:t>Recognition </a:t>
            </a:r>
          </a:p>
        </p:txBody>
      </p:sp>
      <p:sp>
        <p:nvSpPr>
          <p:cNvPr id="3" name="TextBox 9">
            <a:extLst>
              <a:ext uri="{FF2B5EF4-FFF2-40B4-BE49-F238E27FC236}">
                <a16:creationId xmlns:a16="http://schemas.microsoft.com/office/drawing/2014/main" id="{DB45487E-9FB2-047B-B5F6-A80D8248E1F5}"/>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a:extLst>
              <a:ext uri="{FF2B5EF4-FFF2-40B4-BE49-F238E27FC236}">
                <a16:creationId xmlns:a16="http://schemas.microsoft.com/office/drawing/2014/main" id="{9F407066-A4C2-F00D-488A-365BFD13E7FC}"/>
              </a:ext>
            </a:extLst>
          </p:cNvPr>
          <p:cNvSpPr>
            <a:spLocks noGrp="1"/>
          </p:cNvSpPr>
          <p:nvPr>
            <p:ph sz="half" idx="1"/>
          </p:nvPr>
        </p:nvSpPr>
        <p:spPr>
          <a:xfrm>
            <a:off x="235131" y="1091294"/>
            <a:ext cx="5860869" cy="5034869"/>
          </a:xfrm>
          <a:ln>
            <a:solidFill>
              <a:schemeClr val="tx1"/>
            </a:solidFill>
          </a:ln>
        </p:spPr>
        <p:txBody>
          <a:bodyPr vert="horz" lIns="91440" tIns="45720" rIns="91440" bIns="45720" rtlCol="0" anchor="t">
            <a:normAutofit fontScale="62500" lnSpcReduction="20000"/>
          </a:bodyPr>
          <a:lstStyle/>
          <a:p>
            <a:pPr marL="0" indent="0" algn="just">
              <a:buNone/>
            </a:pPr>
            <a:r>
              <a:rPr lang="en-US" b="1" dirty="0"/>
              <a:t>The leadership of Queer WorX is increasingly </a:t>
            </a:r>
            <a:r>
              <a:rPr lang="en-US" b="1" dirty="0" err="1"/>
              <a:t>recognised</a:t>
            </a:r>
            <a:r>
              <a:rPr lang="en-US" b="1" dirty="0"/>
              <a:t> through invitations to contribute to regional and global platforms advancing economies and LGBTIQ+ rights.</a:t>
            </a:r>
            <a:endParaRPr lang="en-US" dirty="0"/>
          </a:p>
          <a:p>
            <a:pPr marL="0" indent="0" algn="just">
              <a:buNone/>
            </a:pPr>
            <a:r>
              <a:rPr lang="en-US" b="1" dirty="0"/>
              <a:t>Key engagements include:</a:t>
            </a:r>
            <a:endParaRPr lang="en-US" dirty="0"/>
          </a:p>
          <a:p>
            <a:pPr algn="just"/>
            <a:r>
              <a:rPr lang="en-US" dirty="0"/>
              <a:t>Panel speaker at the </a:t>
            </a:r>
            <a:r>
              <a:rPr lang="en-US" b="1" dirty="0"/>
              <a:t>Banana Club Economic Inclusion Forum</a:t>
            </a:r>
            <a:r>
              <a:rPr lang="en-US" dirty="0"/>
              <a:t> in Gaborone, Botswana, contributing to discussions on </a:t>
            </a:r>
            <a:r>
              <a:rPr lang="en-US" b="1" dirty="0"/>
              <a:t>legal and policy frameworks for inclusive economies</a:t>
            </a:r>
            <a:r>
              <a:rPr lang="en-US" dirty="0"/>
              <a:t>.</a:t>
            </a:r>
          </a:p>
          <a:p>
            <a:pPr algn="just"/>
            <a:r>
              <a:rPr lang="en-US" dirty="0"/>
              <a:t>Participation in the Pan Africa ILGA Conference, sharing perspectives from Lesotho’s LGBTIQ+ economic justice movement.</a:t>
            </a:r>
          </a:p>
          <a:p>
            <a:pPr algn="just"/>
            <a:r>
              <a:rPr lang="en-US" dirty="0"/>
              <a:t>Engagement in the </a:t>
            </a:r>
            <a:r>
              <a:rPr lang="en-US" b="1" dirty="0"/>
              <a:t>Business &amp; Entrepreneurship Community of Practice</a:t>
            </a:r>
            <a:r>
              <a:rPr lang="en-US" dirty="0"/>
              <a:t> hosted by Koppa Lab, connecting practitioners across </a:t>
            </a:r>
            <a:r>
              <a:rPr lang="en-US" b="1" dirty="0"/>
              <a:t>Africa and Asia</a:t>
            </a:r>
            <a:r>
              <a:rPr lang="en-US" dirty="0"/>
              <a:t> working on LGBTIQ+ economic empowerment.</a:t>
            </a:r>
          </a:p>
          <a:p>
            <a:pPr algn="just"/>
            <a:r>
              <a:rPr lang="en-US" dirty="0"/>
              <a:t>Selection into the Youth Power Hub incubation </a:t>
            </a:r>
            <a:r>
              <a:rPr lang="en-US" dirty="0" err="1"/>
              <a:t>programme</a:t>
            </a:r>
            <a:r>
              <a:rPr lang="en-US" dirty="0"/>
              <a:t>, strengthening </a:t>
            </a:r>
            <a:r>
              <a:rPr lang="en-US" dirty="0" err="1"/>
              <a:t>organisational</a:t>
            </a:r>
            <a:r>
              <a:rPr lang="en-US" dirty="0"/>
              <a:t> leadership and governance capacity.</a:t>
            </a:r>
          </a:p>
          <a:p>
            <a:pPr marL="0" indent="0" algn="just">
              <a:buNone/>
            </a:pPr>
            <a:r>
              <a:rPr lang="en-US" dirty="0"/>
              <a:t> </a:t>
            </a:r>
          </a:p>
        </p:txBody>
      </p:sp>
      <p:pic>
        <p:nvPicPr>
          <p:cNvPr id="6" name="Picture 5">
            <a:extLst>
              <a:ext uri="{FF2B5EF4-FFF2-40B4-BE49-F238E27FC236}">
                <a16:creationId xmlns:a16="http://schemas.microsoft.com/office/drawing/2014/main" id="{52328181-33BD-072D-9BE4-FC80B20604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8154" y="1128331"/>
            <a:ext cx="3182502" cy="2120941"/>
          </a:xfrm>
          <a:prstGeom prst="rect">
            <a:avLst/>
          </a:prstGeom>
        </p:spPr>
      </p:pic>
      <p:pic>
        <p:nvPicPr>
          <p:cNvPr id="12" name="Picture 11">
            <a:extLst>
              <a:ext uri="{FF2B5EF4-FFF2-40B4-BE49-F238E27FC236}">
                <a16:creationId xmlns:a16="http://schemas.microsoft.com/office/drawing/2014/main" id="{5E30D8A7-C487-4004-560A-CC43E909F30A}"/>
              </a:ext>
            </a:extLst>
          </p:cNvPr>
          <p:cNvPicPr>
            <a:picLocks noChangeAspect="1"/>
          </p:cNvPicPr>
          <p:nvPr/>
        </p:nvPicPr>
        <p:blipFill>
          <a:blip r:embed="rId3">
            <a:extLst>
              <a:ext uri="{28A0092B-C50C-407E-A947-70E740481C1C}">
                <a14:useLocalDpi xmlns:a14="http://schemas.microsoft.com/office/drawing/2010/main" val="0"/>
              </a:ext>
            </a:extLst>
          </a:blip>
          <a:srcRect t="31478"/>
          <a:stretch>
            <a:fillRect/>
          </a:stretch>
        </p:blipFill>
        <p:spPr>
          <a:xfrm>
            <a:off x="6331133" y="3608728"/>
            <a:ext cx="2940616" cy="2686639"/>
          </a:xfrm>
          <a:prstGeom prst="rect">
            <a:avLst/>
          </a:prstGeom>
        </p:spPr>
      </p:pic>
      <p:pic>
        <p:nvPicPr>
          <p:cNvPr id="14" name="Picture 13">
            <a:extLst>
              <a:ext uri="{FF2B5EF4-FFF2-40B4-BE49-F238E27FC236}">
                <a16:creationId xmlns:a16="http://schemas.microsoft.com/office/drawing/2014/main" id="{A57398DC-0091-C129-718B-25C41AFC2D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02810" y="2016475"/>
            <a:ext cx="2572995" cy="2935572"/>
          </a:xfrm>
          <a:prstGeom prst="rect">
            <a:avLst/>
          </a:prstGeom>
        </p:spPr>
      </p:pic>
    </p:spTree>
    <p:extLst>
      <p:ext uri="{BB962C8B-B14F-4D97-AF65-F5344CB8AC3E}">
        <p14:creationId xmlns:p14="http://schemas.microsoft.com/office/powerpoint/2010/main" val="30269558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688C560-4E7E-21B1-8183-F8DEA6383D40}"/>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345CD6F1-92F5-68C6-9652-737EFAF37968}"/>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a:extLst>
              <a:ext uri="{FF2B5EF4-FFF2-40B4-BE49-F238E27FC236}">
                <a16:creationId xmlns:a16="http://schemas.microsoft.com/office/drawing/2014/main" id="{2A43B553-6A4A-6FFA-D9C7-409524AF91A6}"/>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a:extLst>
              <a:ext uri="{FF2B5EF4-FFF2-40B4-BE49-F238E27FC236}">
                <a16:creationId xmlns:a16="http://schemas.microsoft.com/office/drawing/2014/main" id="{BAF189A8-6523-694B-6E04-5CFCE64EBF01}"/>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W" b="1" spc="300" dirty="0">
                <a:ln>
                  <a:solidFill>
                    <a:sysClr val="windowText" lastClr="000000"/>
                  </a:solidFill>
                </a:ln>
                <a:solidFill>
                  <a:sysClr val="windowText" lastClr="000000"/>
                </a:solidFill>
                <a:ea typeface="Tahoma" panose="020B0604030504040204" pitchFamily="34" charset="0"/>
                <a:cs typeface="Tahoma" panose="020B0604030504040204" pitchFamily="34" charset="0"/>
              </a:rPr>
              <a:t>Challenges &amp; Lessons learnt</a:t>
            </a:r>
            <a:endParaRPr lang="en-ZW" spc="300" dirty="0">
              <a:ln>
                <a:solidFill>
                  <a:sysClr val="windowText" lastClr="000000"/>
                </a:solidFill>
              </a:ln>
              <a:solidFill>
                <a:sysClr val="windowText" lastClr="000000"/>
              </a:solidFill>
              <a:ea typeface="Tahoma" panose="020B0604030504040204" pitchFamily="34" charset="0"/>
              <a:cs typeface="Tahoma" panose="020B0604030504040204" pitchFamily="34" charset="0"/>
            </a:endParaRPr>
          </a:p>
        </p:txBody>
      </p:sp>
      <p:sp>
        <p:nvSpPr>
          <p:cNvPr id="7" name="Content Placeholder 4">
            <a:extLst>
              <a:ext uri="{FF2B5EF4-FFF2-40B4-BE49-F238E27FC236}">
                <a16:creationId xmlns:a16="http://schemas.microsoft.com/office/drawing/2014/main" id="{4A3FB9CB-DF47-8F93-F22C-75A22171C5D3}"/>
              </a:ext>
            </a:extLst>
          </p:cNvPr>
          <p:cNvSpPr txBox="1">
            <a:spLocks/>
          </p:cNvSpPr>
          <p:nvPr/>
        </p:nvSpPr>
        <p:spPr>
          <a:xfrm>
            <a:off x="6213562" y="1091294"/>
            <a:ext cx="5973024" cy="4999616"/>
          </a:xfrm>
          <a:prstGeom prst="rect">
            <a:avLst/>
          </a:prstGeom>
          <a:noFill/>
          <a:ln>
            <a:solidFill>
              <a:schemeClr val="tx1"/>
            </a:solidFill>
          </a:ln>
        </p:spPr>
        <p:txBody>
          <a:bodyPr vert="horz" lIns="91440" tIns="45720" rIns="91440" bIns="45720" rtlCol="0">
            <a:normAutofit fontScale="85000" lnSpcReduction="20000"/>
          </a:bodyPr>
          <a:lstStyle>
            <a:defPPr>
              <a:defRPr lang="en-US"/>
            </a:defPPr>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Several lessons have shaped our approach</a:t>
            </a:r>
          </a:p>
          <a:p>
            <a:r>
              <a:rPr lang="en-US" dirty="0"/>
              <a:t>Economic empowerment must include dignity and visibility.</a:t>
            </a:r>
          </a:p>
          <a:p>
            <a:r>
              <a:rPr lang="en-US" dirty="0"/>
              <a:t>Listening to community voices must come before </a:t>
            </a:r>
            <a:r>
              <a:rPr lang="en-US" dirty="0" err="1"/>
              <a:t>programme</a:t>
            </a:r>
            <a:r>
              <a:rPr lang="en-US" dirty="0"/>
              <a:t> design.</a:t>
            </a:r>
          </a:p>
          <a:p>
            <a:r>
              <a:rPr lang="en-US" dirty="0"/>
              <a:t>Skills training works best when combined with confidence-building.</a:t>
            </a:r>
            <a:endParaRPr lang="en-LS" dirty="0"/>
          </a:p>
          <a:p>
            <a:r>
              <a:rPr lang="en-US" dirty="0"/>
              <a:t>Targeting early-career journalists creates longer-lasting media change than engaging established voices. </a:t>
            </a:r>
            <a:endParaRPr lang="en-LS" dirty="0"/>
          </a:p>
          <a:p>
            <a:r>
              <a:rPr lang="en-US" dirty="0"/>
              <a:t>Peer networks and community ownership sustain impact beyond formal </a:t>
            </a:r>
            <a:r>
              <a:rPr lang="en-US" dirty="0" err="1"/>
              <a:t>programmes</a:t>
            </a:r>
            <a:r>
              <a:rPr lang="en-US" dirty="0"/>
              <a:t>. </a:t>
            </a:r>
            <a:endParaRPr lang="en-LS" dirty="0"/>
          </a:p>
          <a:p>
            <a:r>
              <a:rPr lang="en-US" dirty="0"/>
              <a:t>Partnerships multiply reach and credibility without requiring large internal capacity.</a:t>
            </a:r>
            <a:endParaRPr lang="en-LS" dirty="0"/>
          </a:p>
          <a:p>
            <a:pPr marL="0" indent="0">
              <a:buNone/>
            </a:pPr>
            <a:endParaRPr lang="en-LS" dirty="0"/>
          </a:p>
          <a:p>
            <a:pPr marL="0" indent="0">
              <a:buFont typeface="Arial" panose="020B0604020202020204" pitchFamily="34" charset="0"/>
              <a:buNone/>
            </a:pPr>
            <a:endParaRPr lang="en-US" dirty="0"/>
          </a:p>
        </p:txBody>
      </p:sp>
      <p:sp>
        <p:nvSpPr>
          <p:cNvPr id="3" name="TextBox 9">
            <a:extLst>
              <a:ext uri="{FF2B5EF4-FFF2-40B4-BE49-F238E27FC236}">
                <a16:creationId xmlns:a16="http://schemas.microsoft.com/office/drawing/2014/main" id="{66260B74-A3B6-97DE-07D0-2F960EAD4595}"/>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a:extLst>
              <a:ext uri="{FF2B5EF4-FFF2-40B4-BE49-F238E27FC236}">
                <a16:creationId xmlns:a16="http://schemas.microsoft.com/office/drawing/2014/main" id="{57DC9A21-6869-6A74-0B9B-5EB047F11770}"/>
              </a:ext>
            </a:extLst>
          </p:cNvPr>
          <p:cNvSpPr>
            <a:spLocks noGrp="1"/>
          </p:cNvSpPr>
          <p:nvPr>
            <p:ph sz="half" idx="1"/>
          </p:nvPr>
        </p:nvSpPr>
        <p:spPr>
          <a:xfrm>
            <a:off x="235131" y="1091294"/>
            <a:ext cx="5860869" cy="5034869"/>
          </a:xfrm>
          <a:ln>
            <a:solidFill>
              <a:schemeClr val="tx1"/>
            </a:solidFill>
          </a:ln>
        </p:spPr>
        <p:txBody>
          <a:bodyPr>
            <a:normAutofit fontScale="62500" lnSpcReduction="20000"/>
          </a:bodyPr>
          <a:lstStyle/>
          <a:p>
            <a:r>
              <a:rPr lang="en-US" dirty="0"/>
              <a:t>Geographic barriers — LGBTIQ+ people outside Maseru struggle to access in-person training.</a:t>
            </a:r>
          </a:p>
          <a:p>
            <a:pPr marL="0" indent="0">
              <a:buNone/>
            </a:pPr>
            <a:r>
              <a:rPr lang="en-US" dirty="0"/>
              <a:t>One participant noted: "I would participate more in those online courses if I didn’t have to travel to Maseru every time." </a:t>
            </a:r>
          </a:p>
          <a:p>
            <a:pPr marL="0" indent="0">
              <a:buNone/>
            </a:pPr>
            <a:r>
              <a:rPr lang="en-US" b="1" dirty="0"/>
              <a:t>Mitigation: </a:t>
            </a:r>
            <a:r>
              <a:rPr lang="en-US" dirty="0"/>
              <a:t>Exploring blended learning models and regional outreach. </a:t>
            </a:r>
            <a:endParaRPr lang="en-LS" dirty="0"/>
          </a:p>
          <a:p>
            <a:r>
              <a:rPr lang="en-US" dirty="0"/>
              <a:t>Statistical invisibility — national data systems exclude gender-diverse people, weakening policy advocacy. </a:t>
            </a:r>
          </a:p>
          <a:p>
            <a:pPr marL="0" indent="0">
              <a:buNone/>
            </a:pPr>
            <a:r>
              <a:rPr lang="en-US" b="1" dirty="0"/>
              <a:t>Mitigation: </a:t>
            </a:r>
            <a:r>
              <a:rPr lang="en-US" dirty="0"/>
              <a:t>Documenting own baseline data to fill gaps. </a:t>
            </a:r>
            <a:endParaRPr lang="en-LS" dirty="0"/>
          </a:p>
          <a:p>
            <a:r>
              <a:rPr lang="en-US" dirty="0" err="1"/>
              <a:t>Internalised</a:t>
            </a:r>
            <a:r>
              <a:rPr lang="en-US" dirty="0"/>
              <a:t> stigma — fear of engaging institutions limits participation. </a:t>
            </a:r>
          </a:p>
          <a:p>
            <a:pPr marL="0" indent="0">
              <a:buNone/>
            </a:pPr>
            <a:r>
              <a:rPr lang="en-US" b="1" dirty="0"/>
              <a:t>Mitigation: </a:t>
            </a:r>
            <a:r>
              <a:rPr lang="en-US" dirty="0"/>
              <a:t>Confidence-building integrated into all </a:t>
            </a:r>
            <a:r>
              <a:rPr lang="en-US" dirty="0" err="1"/>
              <a:t>programmes</a:t>
            </a:r>
            <a:r>
              <a:rPr lang="en-US" dirty="0"/>
              <a:t>. </a:t>
            </a:r>
            <a:endParaRPr lang="en-LS" dirty="0"/>
          </a:p>
          <a:p>
            <a:r>
              <a:rPr lang="en-US" dirty="0"/>
              <a:t>As a young </a:t>
            </a:r>
            <a:r>
              <a:rPr lang="en-US" dirty="0" err="1"/>
              <a:t>organisation</a:t>
            </a:r>
            <a:r>
              <a:rPr lang="en-US" dirty="0"/>
              <a:t>, building institutional credibility takes time. </a:t>
            </a:r>
          </a:p>
          <a:p>
            <a:pPr marL="0" indent="0">
              <a:buNone/>
            </a:pPr>
            <a:r>
              <a:rPr lang="en-US" b="1" dirty="0"/>
              <a:t>Mitigation: </a:t>
            </a:r>
            <a:r>
              <a:rPr lang="en-US" dirty="0"/>
              <a:t>Strategic partnerships strengthen legitimacy.</a:t>
            </a:r>
            <a:endParaRPr lang="en-LS" dirty="0"/>
          </a:p>
          <a:p>
            <a:pPr marL="0" indent="0">
              <a:buNone/>
            </a:pPr>
            <a:endParaRPr lang="en-US" dirty="0"/>
          </a:p>
        </p:txBody>
      </p:sp>
    </p:spTree>
    <p:extLst>
      <p:ext uri="{BB962C8B-B14F-4D97-AF65-F5344CB8AC3E}">
        <p14:creationId xmlns:p14="http://schemas.microsoft.com/office/powerpoint/2010/main" val="12333629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43B0031-63EA-8E80-847E-A49FDD901053}"/>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6BC12918-22CC-EE8C-5A72-F5AF89EC1A13}"/>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6AEB1EA-ECE7-8C0B-5EF6-F02CE2860D2C}"/>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3">
            <a:extLst>
              <a:ext uri="{FF2B5EF4-FFF2-40B4-BE49-F238E27FC236}">
                <a16:creationId xmlns:a16="http://schemas.microsoft.com/office/drawing/2014/main" id="{D39CEA60-9A17-BA61-9FE8-7D0CB3247C47}"/>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ZW" sz="4400" b="1" i="0" u="none" strike="noStrike" kern="1200" cap="none" spc="0" normalizeH="0" baseline="0" noProof="0" dirty="0">
                <a:ln>
                  <a:noFill/>
                </a:ln>
                <a:solidFill>
                  <a:prstClr val="black"/>
                </a:solidFill>
                <a:effectLst/>
                <a:uLnTx/>
                <a:uFillTx/>
                <a:latin typeface="Calibri Light" panose="020F0302020204030204"/>
                <a:ea typeface="+mj-ea"/>
                <a:cs typeface="+mj-cs"/>
              </a:rPr>
              <a:t>Sustainability</a:t>
            </a:r>
            <a:endParaRPr kumimoji="0" lang="en-ZW" sz="4400" b="1" i="1" u="none" strike="noStrike" kern="1200" cap="none" spc="300" normalizeH="0" baseline="0" noProof="0" dirty="0">
              <a:ln>
                <a:solidFill>
                  <a:sysClr val="windowText" lastClr="000000"/>
                </a:solid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4">
            <a:extLst>
              <a:ext uri="{FF2B5EF4-FFF2-40B4-BE49-F238E27FC236}">
                <a16:creationId xmlns:a16="http://schemas.microsoft.com/office/drawing/2014/main" id="{DBD34202-6996-B79F-8351-8A5C13250CA6}"/>
              </a:ext>
            </a:extLst>
          </p:cNvPr>
          <p:cNvSpPr txBox="1">
            <a:spLocks/>
          </p:cNvSpPr>
          <p:nvPr/>
        </p:nvSpPr>
        <p:spPr>
          <a:xfrm>
            <a:off x="6213562" y="1091294"/>
            <a:ext cx="5973024" cy="4999616"/>
          </a:xfrm>
          <a:prstGeom prst="rect">
            <a:avLst/>
          </a:prstGeom>
          <a:noFill/>
          <a:ln>
            <a:solidFill>
              <a:schemeClr val="tx1"/>
            </a:solidFill>
          </a:ln>
        </p:spPr>
        <p:txBody>
          <a:bodyPr vert="horz" lIns="91440" tIns="45720" rIns="91440" bIns="45720" rtlCol="0">
            <a:normAutofit/>
          </a:bodyPr>
          <a:lstStyle>
            <a:defPPr>
              <a:defRPr lang="en-US"/>
            </a:defPPr>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ZA"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 name="TextBox 9">
            <a:extLst>
              <a:ext uri="{FF2B5EF4-FFF2-40B4-BE49-F238E27FC236}">
                <a16:creationId xmlns:a16="http://schemas.microsoft.com/office/drawing/2014/main" id="{77DA4309-6CB8-7EDA-209C-0809B524B56D}"/>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400" b="0" i="1" u="none" strike="noStrike" kern="1200" cap="none" spc="300" normalizeH="0" baseline="0" noProof="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kumimoji="0" lang="en-ZW" sz="2400" b="0" i="0" u="none" strike="noStrike" kern="1200" cap="none" spc="30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a:extLst>
              <a:ext uri="{FF2B5EF4-FFF2-40B4-BE49-F238E27FC236}">
                <a16:creationId xmlns:a16="http://schemas.microsoft.com/office/drawing/2014/main" id="{883FEAD5-D955-074D-D7EE-0C4BCFB1874F}"/>
              </a:ext>
            </a:extLst>
          </p:cNvPr>
          <p:cNvSpPr>
            <a:spLocks noGrp="1"/>
          </p:cNvSpPr>
          <p:nvPr>
            <p:ph sz="half" idx="1"/>
          </p:nvPr>
        </p:nvSpPr>
        <p:spPr>
          <a:xfrm>
            <a:off x="235131" y="1091294"/>
            <a:ext cx="5860869" cy="5034869"/>
          </a:xfrm>
          <a:ln>
            <a:solidFill>
              <a:schemeClr val="tx1"/>
            </a:solidFill>
          </a:ln>
        </p:spPr>
        <p:txBody>
          <a:bodyPr vert="horz" lIns="91440" tIns="45720" rIns="91440" bIns="45720" rtlCol="0" anchor="t">
            <a:normAutofit fontScale="47500" lnSpcReduction="20000"/>
          </a:bodyPr>
          <a:lstStyle/>
          <a:p>
            <a:pPr algn="just"/>
            <a:r>
              <a:rPr lang="en-US" sz="3300" dirty="0"/>
              <a:t>Community ownership — Queer Econ participants gain transferable skills they apply independently and share with peers. </a:t>
            </a:r>
            <a:endParaRPr lang="en-LS" sz="3300" dirty="0"/>
          </a:p>
          <a:p>
            <a:pPr algn="just"/>
            <a:r>
              <a:rPr lang="en-US" sz="3300" dirty="0"/>
              <a:t>Phutheho Business Network — repeated market events and networking opportunities create ongoing platforms for skills application, visibility, and peer connection. </a:t>
            </a:r>
            <a:endParaRPr lang="en-LS" sz="3300" dirty="0"/>
          </a:p>
          <a:p>
            <a:pPr algn="just"/>
            <a:r>
              <a:rPr lang="en-US" sz="3300" dirty="0"/>
              <a:t>Junior Journalist Initiative — shaping the values of future media leaders creates a ripple effect in public narratives long after the initial cycle.</a:t>
            </a:r>
            <a:endParaRPr lang="en-LS" sz="3300" dirty="0"/>
          </a:p>
          <a:p>
            <a:pPr algn="just"/>
            <a:r>
              <a:rPr lang="en-US" sz="3300" dirty="0"/>
              <a:t> Strategic partnerships with media houses, legal </a:t>
            </a:r>
            <a:r>
              <a:rPr lang="en-US" sz="3300" dirty="0" err="1"/>
              <a:t>organisations</a:t>
            </a:r>
            <a:r>
              <a:rPr lang="en-US" sz="3300" dirty="0"/>
              <a:t>, and regional LGBTIQ+ networks sustain momentum and extend impact.</a:t>
            </a:r>
            <a:endParaRPr lang="en-LS" sz="3300" dirty="0"/>
          </a:p>
          <a:p>
            <a:pPr marL="0" indent="0" algn="just">
              <a:buNone/>
            </a:pPr>
            <a:r>
              <a:rPr lang="en-US" sz="3300" dirty="0"/>
              <a:t>SCALE-UP PLANS: </a:t>
            </a:r>
          </a:p>
          <a:p>
            <a:pPr algn="just"/>
            <a:r>
              <a:rPr lang="en-US" sz="3300" dirty="0"/>
              <a:t>Blended learning to extend reach beyond Maseru. </a:t>
            </a:r>
          </a:p>
          <a:p>
            <a:pPr algn="just"/>
            <a:r>
              <a:rPr lang="en-US" sz="3300" dirty="0"/>
              <a:t>Attract ongoing funding through demonstrated evidence and credibility with public and private sector actors. </a:t>
            </a:r>
          </a:p>
          <a:p>
            <a:pPr algn="just"/>
            <a:r>
              <a:rPr lang="en-US" sz="3300" dirty="0"/>
              <a:t>Build a self-reinforcing cycle: as participants gain skills and confidence, they become advocates and mentors. </a:t>
            </a:r>
          </a:p>
          <a:p>
            <a:pPr algn="just"/>
            <a:r>
              <a:rPr lang="en-US" sz="3300" dirty="0"/>
              <a:t>Move from individual impact to systemic and societal transformation — informing national discussions on inclusion and economic policy</a:t>
            </a:r>
            <a:r>
              <a:rPr lang="en-US" dirty="0"/>
              <a:t>.</a:t>
            </a:r>
            <a:endParaRPr lang="en-LS" dirty="0"/>
          </a:p>
        </p:txBody>
      </p:sp>
      <p:pic>
        <p:nvPicPr>
          <p:cNvPr id="6" name="Picture 5">
            <a:extLst>
              <a:ext uri="{FF2B5EF4-FFF2-40B4-BE49-F238E27FC236}">
                <a16:creationId xmlns:a16="http://schemas.microsoft.com/office/drawing/2014/main" id="{41615148-8F4D-5DAE-94A7-82607F7F3F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7786" y="1553685"/>
            <a:ext cx="5559708" cy="3706472"/>
          </a:xfrm>
          <a:prstGeom prst="rect">
            <a:avLst/>
          </a:prstGeom>
        </p:spPr>
      </p:pic>
    </p:spTree>
    <p:extLst>
      <p:ext uri="{BB962C8B-B14F-4D97-AF65-F5344CB8AC3E}">
        <p14:creationId xmlns:p14="http://schemas.microsoft.com/office/powerpoint/2010/main" val="8279629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0830DD7-A1FF-1021-DD84-29DE3B5286D1}"/>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424D61CB-C678-0CFB-5CC2-A8F6F89E7281}"/>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a:extLst>
              <a:ext uri="{FF2B5EF4-FFF2-40B4-BE49-F238E27FC236}">
                <a16:creationId xmlns:a16="http://schemas.microsoft.com/office/drawing/2014/main" id="{281557C4-9B66-0B85-550A-E39ECA451607}"/>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a:extLst>
              <a:ext uri="{FF2B5EF4-FFF2-40B4-BE49-F238E27FC236}">
                <a16:creationId xmlns:a16="http://schemas.microsoft.com/office/drawing/2014/main" id="{8E71CE6C-A383-0E47-D439-B4105E0A28CB}"/>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W" b="1" spc="300" dirty="0">
                <a:ln>
                  <a:solidFill>
                    <a:sysClr val="windowText" lastClr="000000"/>
                  </a:solidFill>
                </a:ln>
                <a:solidFill>
                  <a:sysClr val="windowText" lastClr="000000"/>
                </a:solidFill>
                <a:ea typeface="Tahoma" panose="020B0604030504040204" pitchFamily="34" charset="0"/>
                <a:cs typeface="Tahoma" panose="020B0604030504040204" pitchFamily="34" charset="0"/>
              </a:rPr>
              <a:t>Next Steps</a:t>
            </a:r>
          </a:p>
        </p:txBody>
      </p:sp>
      <p:sp>
        <p:nvSpPr>
          <p:cNvPr id="3" name="TextBox 9">
            <a:extLst>
              <a:ext uri="{FF2B5EF4-FFF2-40B4-BE49-F238E27FC236}">
                <a16:creationId xmlns:a16="http://schemas.microsoft.com/office/drawing/2014/main" id="{1ABCEAF2-8AA8-6F6E-660A-8F94A4A3AD1A}"/>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a:extLst>
              <a:ext uri="{FF2B5EF4-FFF2-40B4-BE49-F238E27FC236}">
                <a16:creationId xmlns:a16="http://schemas.microsoft.com/office/drawing/2014/main" id="{DFB566B1-6B2D-F682-574B-5548DDD642D7}"/>
              </a:ext>
            </a:extLst>
          </p:cNvPr>
          <p:cNvSpPr>
            <a:spLocks noGrp="1"/>
          </p:cNvSpPr>
          <p:nvPr>
            <p:ph sz="half" idx="1"/>
          </p:nvPr>
        </p:nvSpPr>
        <p:spPr>
          <a:xfrm>
            <a:off x="235131" y="1091294"/>
            <a:ext cx="11248946" cy="5034869"/>
          </a:xfrm>
          <a:ln>
            <a:solidFill>
              <a:schemeClr val="tx1"/>
            </a:solidFill>
          </a:ln>
        </p:spPr>
        <p:txBody>
          <a:bodyPr>
            <a:normAutofit fontScale="77500" lnSpcReduction="20000"/>
          </a:bodyPr>
          <a:lstStyle/>
          <a:p>
            <a:r>
              <a:rPr lang="en-US" b="1" dirty="0"/>
              <a:t>Next Steps</a:t>
            </a:r>
          </a:p>
          <a:p>
            <a:r>
              <a:rPr lang="en-US" b="1" dirty="0"/>
              <a:t>Launch Phutheho — Lesotho’s first LGBTIQ+ Business Network and Market (Oct 2026):</a:t>
            </a:r>
            <a:r>
              <a:rPr lang="en-US" dirty="0"/>
              <a:t> create visibility, peer learning, and market access for LGBTIQ+ entrepreneurs in Lesotho.</a:t>
            </a:r>
          </a:p>
          <a:p>
            <a:r>
              <a:rPr lang="en-US" b="1" dirty="0"/>
              <a:t>Complete the Junior Journalist Development Initiative:</a:t>
            </a:r>
            <a:r>
              <a:rPr lang="en-US" dirty="0"/>
              <a:t> support early-career journalists to produce ethical, human-</a:t>
            </a:r>
            <a:r>
              <a:rPr lang="en-US" dirty="0" err="1"/>
              <a:t>centred</a:t>
            </a:r>
            <a:r>
              <a:rPr lang="en-US" dirty="0"/>
              <a:t> reporting on LGBTIQ+ economic participation.</a:t>
            </a:r>
          </a:p>
          <a:p>
            <a:r>
              <a:rPr lang="en-US" b="1" dirty="0"/>
              <a:t>Expand Queer Econ training:</a:t>
            </a:r>
            <a:r>
              <a:rPr lang="en-US" dirty="0"/>
              <a:t> reach communities beyond Maseru through blended and online learning models.</a:t>
            </a:r>
          </a:p>
          <a:p>
            <a:r>
              <a:rPr lang="en-US" b="1" dirty="0"/>
              <a:t>Develop and publish an advocacy toolkit:</a:t>
            </a:r>
            <a:r>
              <a:rPr lang="en-US" dirty="0"/>
              <a:t> a </a:t>
            </a:r>
            <a:r>
              <a:rPr lang="en-US" b="1" dirty="0"/>
              <a:t>SOGIE-inclusive economic framework</a:t>
            </a:r>
            <a:r>
              <a:rPr lang="en-US" dirty="0"/>
              <a:t> to inform national conversations on inclusive economic planning.</a:t>
            </a:r>
          </a:p>
          <a:p>
            <a:r>
              <a:rPr lang="en-US" b="1" dirty="0"/>
              <a:t>Strengthen regional partnerships:</a:t>
            </a:r>
            <a:r>
              <a:rPr lang="en-US" dirty="0"/>
              <a:t> deepen collaboration with </a:t>
            </a:r>
            <a:r>
              <a:rPr lang="en-US" dirty="0" err="1"/>
              <a:t>organisations</a:t>
            </a:r>
            <a:r>
              <a:rPr lang="en-US" dirty="0"/>
              <a:t> supported by the Marang Southern Africa LGBTIQ+ Fund and other Southern African LGBTQI+ networks.</a:t>
            </a:r>
          </a:p>
          <a:p>
            <a:r>
              <a:rPr lang="en-US" b="1" dirty="0"/>
              <a:t>Build the evidence base:</a:t>
            </a:r>
            <a:r>
              <a:rPr lang="en-US" dirty="0"/>
              <a:t> document lessons, community stories, and economic participation data to strengthen advocacy and </a:t>
            </a:r>
            <a:r>
              <a:rPr lang="en-US" dirty="0" err="1"/>
              <a:t>programme</a:t>
            </a:r>
            <a:r>
              <a:rPr lang="en-US" dirty="0"/>
              <a:t> design.</a:t>
            </a:r>
          </a:p>
          <a:p>
            <a:r>
              <a:rPr lang="en-US" b="1" dirty="0"/>
              <a:t>Position for policy engagement:</a:t>
            </a:r>
            <a:r>
              <a:rPr lang="en-US" dirty="0"/>
              <a:t> use evidence, partnerships, and public narratives to influence national discussions on inclusive economic policy and data systems.</a:t>
            </a:r>
          </a:p>
        </p:txBody>
      </p:sp>
    </p:spTree>
    <p:extLst>
      <p:ext uri="{BB962C8B-B14F-4D97-AF65-F5344CB8AC3E}">
        <p14:creationId xmlns:p14="http://schemas.microsoft.com/office/powerpoint/2010/main" val="1401554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BDF62-03A8-E1BE-8D66-BABB03CFEE07}"/>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F4B90E07-C93A-6A8F-732A-71A501902553}"/>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a:extLst>
              <a:ext uri="{FF2B5EF4-FFF2-40B4-BE49-F238E27FC236}">
                <a16:creationId xmlns:a16="http://schemas.microsoft.com/office/drawing/2014/main" id="{9840AD7F-1872-0118-7992-1DD970A0CF1C}"/>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a:extLst>
              <a:ext uri="{FF2B5EF4-FFF2-40B4-BE49-F238E27FC236}">
                <a16:creationId xmlns:a16="http://schemas.microsoft.com/office/drawing/2014/main" id="{363297AC-CB5E-6F1F-82E2-9E9614934832}"/>
              </a:ext>
            </a:extLst>
          </p:cNvPr>
          <p:cNvSpPr>
            <a:spLocks noGrp="1"/>
          </p:cNvSpPr>
          <p:nvPr/>
        </p:nvSpPr>
        <p:spPr>
          <a:xfrm>
            <a:off x="0" y="305693"/>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t>Synopsis</a:t>
            </a:r>
            <a:r>
              <a:rPr lang="en-ZA" dirty="0"/>
              <a:t>– brief overview what this is about </a:t>
            </a:r>
            <a:endParaRPr lang="en-ZW" i="1"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9">
            <a:extLst>
              <a:ext uri="{FF2B5EF4-FFF2-40B4-BE49-F238E27FC236}">
                <a16:creationId xmlns:a16="http://schemas.microsoft.com/office/drawing/2014/main" id="{3B0E22A2-E3D6-AAEE-7338-0F6A3D6FCD7C}"/>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Content Placeholder 3">
            <a:extLst>
              <a:ext uri="{FF2B5EF4-FFF2-40B4-BE49-F238E27FC236}">
                <a16:creationId xmlns:a16="http://schemas.microsoft.com/office/drawing/2014/main" id="{E1D7B932-815E-0AD2-B271-217AC29AC71F}"/>
              </a:ext>
            </a:extLst>
          </p:cNvPr>
          <p:cNvGraphicFramePr>
            <a:graphicFrameLocks noGrp="1"/>
          </p:cNvGraphicFramePr>
          <p:nvPr>
            <p:ph sz="half" idx="1"/>
            <p:extLst>
              <p:ext uri="{D42A27DB-BD31-4B8C-83A1-F6EECF244321}">
                <p14:modId xmlns:p14="http://schemas.microsoft.com/office/powerpoint/2010/main" val="2566694751"/>
              </p:ext>
            </p:extLst>
          </p:nvPr>
        </p:nvGraphicFramePr>
        <p:xfrm>
          <a:off x="541284" y="1343408"/>
          <a:ext cx="11098608" cy="4678185"/>
        </p:xfrm>
        <a:graphic>
          <a:graphicData uri="http://schemas.openxmlformats.org/drawingml/2006/table">
            <a:tbl>
              <a:tblPr firstRow="1" firstCol="1" bandRow="1">
                <a:tableStyleId>{5C22544A-7EE6-4342-B048-85BDC9FD1C3A}</a:tableStyleId>
              </a:tblPr>
              <a:tblGrid>
                <a:gridCol w="2080618">
                  <a:extLst>
                    <a:ext uri="{9D8B030D-6E8A-4147-A177-3AD203B41FA5}">
                      <a16:colId xmlns:a16="http://schemas.microsoft.com/office/drawing/2014/main" val="123376925"/>
                    </a:ext>
                  </a:extLst>
                </a:gridCol>
                <a:gridCol w="9017990">
                  <a:extLst>
                    <a:ext uri="{9D8B030D-6E8A-4147-A177-3AD203B41FA5}">
                      <a16:colId xmlns:a16="http://schemas.microsoft.com/office/drawing/2014/main" val="3439560178"/>
                    </a:ext>
                  </a:extLst>
                </a:gridCol>
              </a:tblGrid>
              <a:tr h="428431">
                <a:tc>
                  <a:txBody>
                    <a:bodyPr/>
                    <a:lstStyle/>
                    <a:p>
                      <a:pPr>
                        <a:buNone/>
                      </a:pPr>
                      <a:r>
                        <a:rPr lang="en-ZA" sz="2400" dirty="0">
                          <a:solidFill>
                            <a:schemeClr val="tx1"/>
                          </a:solidFill>
                          <a:effectLst/>
                        </a:rPr>
                        <a:t>Name </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buNone/>
                      </a:pPr>
                      <a:r>
                        <a:rPr lang="en-ZA" sz="2400" dirty="0">
                          <a:solidFill>
                            <a:schemeClr val="tx1"/>
                          </a:solidFill>
                          <a:effectLst/>
                        </a:rPr>
                        <a:t> Bokang Bane</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14164091"/>
                  </a:ext>
                </a:extLst>
              </a:tr>
              <a:tr h="459983">
                <a:tc>
                  <a:txBody>
                    <a:bodyPr/>
                    <a:lstStyle/>
                    <a:p>
                      <a:pPr>
                        <a:buNone/>
                      </a:pPr>
                      <a:r>
                        <a:rPr lang="en-ZA" sz="2400" dirty="0">
                          <a:solidFill>
                            <a:schemeClr val="tx1"/>
                          </a:solidFill>
                          <a:effectLst/>
                        </a:rPr>
                        <a:t>Designation </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buNone/>
                      </a:pPr>
                      <a:r>
                        <a:rPr lang="en-ZA" sz="2400" dirty="0">
                          <a:solidFill>
                            <a:schemeClr val="tx1"/>
                          </a:solidFill>
                          <a:effectLst/>
                        </a:rPr>
                        <a:t> Executive Director</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63078158"/>
                  </a:ext>
                </a:extLst>
              </a:tr>
              <a:tr h="444121">
                <a:tc>
                  <a:txBody>
                    <a:bodyPr/>
                    <a:lstStyle/>
                    <a:p>
                      <a:pPr>
                        <a:buNone/>
                      </a:pPr>
                      <a:r>
                        <a:rPr lang="en-ZA" sz="2400" dirty="0">
                          <a:solidFill>
                            <a:schemeClr val="tx1"/>
                          </a:solidFill>
                          <a:effectLst/>
                        </a:rPr>
                        <a:t>Organisation </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buNone/>
                      </a:pPr>
                      <a:r>
                        <a:rPr lang="en-ZA" sz="2400" dirty="0">
                          <a:solidFill>
                            <a:schemeClr val="tx1"/>
                          </a:solidFill>
                          <a:effectLst/>
                        </a:rPr>
                        <a:t> Queer WorX</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73067951"/>
                  </a:ext>
                </a:extLst>
              </a:tr>
              <a:tr h="341021">
                <a:tc>
                  <a:txBody>
                    <a:bodyPr/>
                    <a:lstStyle/>
                    <a:p>
                      <a:pPr>
                        <a:buNone/>
                      </a:pPr>
                      <a:r>
                        <a:rPr lang="en-ZA" sz="2400">
                          <a:solidFill>
                            <a:schemeClr val="tx1"/>
                          </a:solidFill>
                          <a:effectLst/>
                        </a:rPr>
                        <a:t>Country </a:t>
                      </a:r>
                      <a:endParaRPr lang="en-ZA" sz="240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buNone/>
                      </a:pPr>
                      <a:r>
                        <a:rPr lang="en-ZA" sz="2400" dirty="0">
                          <a:solidFill>
                            <a:schemeClr val="tx1"/>
                          </a:solidFill>
                          <a:effectLst/>
                        </a:rPr>
                        <a:t> Lesotho</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9574574"/>
                  </a:ext>
                </a:extLst>
              </a:tr>
              <a:tr h="419570">
                <a:tc>
                  <a:txBody>
                    <a:bodyPr/>
                    <a:lstStyle/>
                    <a:p>
                      <a:pPr>
                        <a:buNone/>
                      </a:pPr>
                      <a:r>
                        <a:rPr lang="en-ZA" sz="2400" dirty="0">
                          <a:solidFill>
                            <a:schemeClr val="tx1"/>
                          </a:solidFill>
                          <a:effectLst/>
                        </a:rPr>
                        <a:t>Category </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buNone/>
                      </a:pPr>
                      <a:r>
                        <a:rPr lang="en-ZA" sz="2400" dirty="0">
                          <a:solidFill>
                            <a:schemeClr val="tx1"/>
                          </a:solidFill>
                          <a:effectLst/>
                        </a:rPr>
                        <a:t> </a:t>
                      </a:r>
                      <a:r>
                        <a:rPr lang="en-US" sz="2400" dirty="0">
                          <a:solidFill>
                            <a:schemeClr val="tx1"/>
                          </a:solidFill>
                          <a:effectLst/>
                        </a:rPr>
                        <a:t>Driver of Change | Marang LGBTIQ Fund</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56865186"/>
                  </a:ext>
                </a:extLst>
              </a:tr>
              <a:tr h="2332395">
                <a:tc>
                  <a:txBody>
                    <a:bodyPr/>
                    <a:lstStyle/>
                    <a:p>
                      <a:pPr>
                        <a:buNone/>
                      </a:pPr>
                      <a:r>
                        <a:rPr lang="en-US" sz="2400" dirty="0">
                          <a:solidFill>
                            <a:schemeClr val="tx1"/>
                          </a:solidFill>
                          <a:effectLst/>
                          <a:latin typeface="Aptos" panose="020B0004020202020204" pitchFamily="34" charset="0"/>
                          <a:ea typeface="Aptos" panose="020B0004020202020204" pitchFamily="34" charset="0"/>
                          <a:cs typeface="Aptos" panose="020B0004020202020204" pitchFamily="34" charset="0"/>
                        </a:rPr>
                        <a:t>Summary</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buNone/>
                      </a:pPr>
                      <a:r>
                        <a:rPr lang="en-US" sz="1400" dirty="0">
                          <a:solidFill>
                            <a:schemeClr val="tx1"/>
                          </a:solidFill>
                          <a:effectLst/>
                          <a:latin typeface="Aptos" panose="020B0004020202020204" pitchFamily="34" charset="0"/>
                          <a:ea typeface="Aptos" panose="020B0004020202020204" pitchFamily="34" charset="0"/>
                          <a:cs typeface="Aptos" panose="020B0004020202020204" pitchFamily="34" charset="0"/>
                        </a:rPr>
                        <a:t>Lesotho’s LGBTIQ+ movement has made important progress in advancing visibility, health access, and protection from discrimination. These efforts remain essential in expanding space for LGBTIQ+ people to live more openly and safely. Building on this foundation, Queer WorX introduces an economic justice lens to LGBTIQ+ advocacy by focusing on economic participation, human capital development, and community capability.</a:t>
                      </a:r>
                    </a:p>
                    <a:p>
                      <a:pPr algn="just">
                        <a:buNone/>
                      </a:pPr>
                      <a:endParaRPr lang="en-US" sz="1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p>
                      <a:pPr algn="just">
                        <a:buNone/>
                      </a:pPr>
                      <a:r>
                        <a:rPr lang="en-US" sz="1400" dirty="0">
                          <a:solidFill>
                            <a:schemeClr val="tx1"/>
                          </a:solidFill>
                          <a:effectLst/>
                          <a:latin typeface="Aptos" panose="020B0004020202020204" pitchFamily="34" charset="0"/>
                          <a:ea typeface="Aptos" panose="020B0004020202020204" pitchFamily="34" charset="0"/>
                          <a:cs typeface="Aptos" panose="020B0004020202020204" pitchFamily="34" charset="0"/>
                        </a:rPr>
                        <a:t>Through baseline research and community consultations, Queer WorX identified that many LGBTIQ+ people face barriers to employment, entrepreneurship, and financial systems due to stigma, limited access to skills, and lack of institutional knowledge. In response, the organization developed initiatives such as Queer Econ, legal education sessions, and the upcoming Phutheho Business Network, to improve economic participation , confidence and community collaboration and access to opportunities. By investing in skills, confidence, and public narratives, Queer WorX is contributing to the a broader understanding of inclusion one that recognizes LGBTIQ+ people not only as rights holders, but also as contributors to Lesotho’s social and economic development.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7855669"/>
                  </a:ext>
                </a:extLst>
              </a:tr>
            </a:tbl>
          </a:graphicData>
        </a:graphic>
      </p:graphicFrame>
    </p:spTree>
    <p:extLst>
      <p:ext uri="{BB962C8B-B14F-4D97-AF65-F5344CB8AC3E}">
        <p14:creationId xmlns:p14="http://schemas.microsoft.com/office/powerpoint/2010/main" val="39783212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8FBDF62-03A8-E1BE-8D66-BABB03CFEE07}"/>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F4B90E07-C93A-6A8F-732A-71A501902553}"/>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a:extLst>
              <a:ext uri="{FF2B5EF4-FFF2-40B4-BE49-F238E27FC236}">
                <a16:creationId xmlns:a16="http://schemas.microsoft.com/office/drawing/2014/main" id="{9840AD7F-1872-0118-7992-1DD970A0CF1C}"/>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a:extLst>
              <a:ext uri="{FF2B5EF4-FFF2-40B4-BE49-F238E27FC236}">
                <a16:creationId xmlns:a16="http://schemas.microsoft.com/office/drawing/2014/main" id="{363297AC-CB5E-6F1F-82E2-9E9614934832}"/>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W" b="1" dirty="0"/>
              <a:t>Background</a:t>
            </a:r>
            <a:r>
              <a:rPr lang="en-ZA" dirty="0"/>
              <a:t> </a:t>
            </a:r>
            <a:endParaRPr lang="en-ZW" i="1"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4">
            <a:extLst>
              <a:ext uri="{FF2B5EF4-FFF2-40B4-BE49-F238E27FC236}">
                <a16:creationId xmlns:a16="http://schemas.microsoft.com/office/drawing/2014/main" id="{449580A2-9E5C-E6B7-6DA1-B6663C801AE7}"/>
              </a:ext>
            </a:extLst>
          </p:cNvPr>
          <p:cNvSpPr txBox="1">
            <a:spLocks/>
          </p:cNvSpPr>
          <p:nvPr/>
        </p:nvSpPr>
        <p:spPr>
          <a:xfrm>
            <a:off x="6213562" y="1091294"/>
            <a:ext cx="5973024" cy="4999616"/>
          </a:xfrm>
          <a:prstGeom prst="rect">
            <a:avLst/>
          </a:prstGeom>
          <a:noFill/>
          <a:ln>
            <a:solidFill>
              <a:schemeClr val="tx1"/>
            </a:solidFill>
          </a:ln>
        </p:spPr>
        <p:txBody>
          <a:bodyPr vert="horz" lIns="91440" tIns="45720" rIns="91440" bIns="45720" rtlCol="0">
            <a:normAutofit/>
          </a:bodyPr>
          <a:lstStyle>
            <a:defPPr>
              <a:defRPr lang="en-US"/>
            </a:defPPr>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ZA" dirty="0"/>
          </a:p>
          <a:p>
            <a:pPr marL="0" indent="0">
              <a:buNone/>
            </a:pPr>
            <a:endParaRPr lang="en-ZA" dirty="0"/>
          </a:p>
          <a:p>
            <a:pPr marL="0" indent="0">
              <a:buNone/>
            </a:pPr>
            <a:endParaRPr lang="en-ZA" dirty="0"/>
          </a:p>
          <a:p>
            <a:pPr marL="0" indent="0">
              <a:buNone/>
            </a:pPr>
            <a:endParaRPr lang="en-ZA" dirty="0"/>
          </a:p>
          <a:p>
            <a:pPr marL="0" indent="0">
              <a:buNone/>
            </a:pPr>
            <a:endParaRPr lang="en-ZA" dirty="0"/>
          </a:p>
          <a:p>
            <a:pPr marL="0" indent="0">
              <a:buNone/>
            </a:pPr>
            <a:endParaRPr lang="en-ZA" dirty="0"/>
          </a:p>
          <a:p>
            <a:pPr marL="0" indent="0">
              <a:buNone/>
            </a:pPr>
            <a:endParaRPr lang="en-ZA" dirty="0"/>
          </a:p>
          <a:p>
            <a:pPr marL="0" indent="0">
              <a:buNone/>
            </a:pPr>
            <a:endParaRPr lang="en-ZA" dirty="0"/>
          </a:p>
          <a:p>
            <a:pPr marL="0" indent="0">
              <a:buNone/>
            </a:pPr>
            <a:endParaRPr lang="en-ZA" dirty="0"/>
          </a:p>
          <a:p>
            <a:pPr marL="0" indent="0">
              <a:buNone/>
            </a:pPr>
            <a:r>
              <a:rPr lang="en-ZA" sz="1200" i="1" dirty="0">
                <a:solidFill>
                  <a:schemeClr val="accent2"/>
                </a:solidFill>
              </a:rPr>
              <a:t>	Queer WorX Team at the end of year retreat and reflection</a:t>
            </a:r>
          </a:p>
        </p:txBody>
      </p:sp>
      <p:sp>
        <p:nvSpPr>
          <p:cNvPr id="3" name="TextBox 9">
            <a:extLst>
              <a:ext uri="{FF2B5EF4-FFF2-40B4-BE49-F238E27FC236}">
                <a16:creationId xmlns:a16="http://schemas.microsoft.com/office/drawing/2014/main" id="{3B0E22A2-E3D6-AAEE-7338-0F6A3D6FCD7C}"/>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a:extLst>
              <a:ext uri="{FF2B5EF4-FFF2-40B4-BE49-F238E27FC236}">
                <a16:creationId xmlns:a16="http://schemas.microsoft.com/office/drawing/2014/main" id="{8B50C9DA-60C5-FA59-CDDA-21A0006E0295}"/>
              </a:ext>
            </a:extLst>
          </p:cNvPr>
          <p:cNvSpPr>
            <a:spLocks noGrp="1"/>
          </p:cNvSpPr>
          <p:nvPr>
            <p:ph sz="half" idx="1"/>
          </p:nvPr>
        </p:nvSpPr>
        <p:spPr>
          <a:xfrm>
            <a:off x="235131" y="1091294"/>
            <a:ext cx="5860869" cy="5034869"/>
          </a:xfrm>
          <a:ln>
            <a:solidFill>
              <a:schemeClr val="tx1"/>
            </a:solidFill>
          </a:ln>
        </p:spPr>
        <p:txBody>
          <a:bodyPr vert="horz" lIns="91440" tIns="45720" rIns="91440" bIns="45720" rtlCol="0" anchor="t">
            <a:normAutofit fontScale="40000" lnSpcReduction="20000"/>
          </a:bodyPr>
          <a:lstStyle/>
          <a:p>
            <a:pPr marL="0" indent="0" algn="just">
              <a:lnSpc>
                <a:spcPct val="170000"/>
              </a:lnSpc>
              <a:buNone/>
            </a:pPr>
            <a:r>
              <a:rPr lang="en-US" b="1" dirty="0"/>
              <a:t>Queer WorX is an emerging leader in Lesotho’s LGBTQI+ movement, advancing advocacy through an economic justice lens. The </a:t>
            </a:r>
            <a:r>
              <a:rPr lang="en-US" b="1" dirty="0" err="1"/>
              <a:t>organisation</a:t>
            </a:r>
            <a:r>
              <a:rPr lang="en-US" b="1" dirty="0"/>
              <a:t> connects human rights work with economic participation by building </a:t>
            </a:r>
            <a:r>
              <a:rPr lang="en-US" b="1" dirty="0" err="1"/>
              <a:t>programmes</a:t>
            </a:r>
            <a:r>
              <a:rPr lang="en-US" b="1" dirty="0"/>
              <a:t> that strengthen skills, knowledge, and confidence within LGBTQI+ communities. </a:t>
            </a:r>
          </a:p>
          <a:p>
            <a:pPr marL="0" indent="0" algn="just">
              <a:lnSpc>
                <a:spcPct val="170000"/>
              </a:lnSpc>
              <a:buNone/>
            </a:pPr>
            <a:r>
              <a:rPr lang="en-US" b="1" dirty="0"/>
              <a:t>Economic participation is closely linked to dignity, independence, and long-term inclusion. </a:t>
            </a:r>
            <a:r>
              <a:rPr lang="en-US" b="1" dirty="0" err="1"/>
              <a:t>Recognising</a:t>
            </a:r>
            <a:r>
              <a:rPr lang="en-US" b="1" dirty="0"/>
              <a:t> that limited access to skills, employment, entrepreneurship opportunities, and financial systems continues to </a:t>
            </a:r>
            <a:r>
              <a:rPr lang="en-US" b="1" dirty="0" err="1"/>
              <a:t>marginalise</a:t>
            </a:r>
            <a:r>
              <a:rPr lang="en-US" b="1" dirty="0"/>
              <a:t> LGBTQI+ people, Queer WorX focuses on strengthening the human capital and capabilities within communities so individuals can participate more fully in economic life. </a:t>
            </a:r>
            <a:endParaRPr lang="en-US" b="1" dirty="0">
              <a:ea typeface="Calibri"/>
              <a:cs typeface="Calibri"/>
            </a:endParaRPr>
          </a:p>
          <a:p>
            <a:pPr marL="0" indent="0" algn="just">
              <a:lnSpc>
                <a:spcPct val="170000"/>
              </a:lnSpc>
              <a:buNone/>
            </a:pPr>
            <a:r>
              <a:rPr lang="en-US" b="1" dirty="0">
                <a:ea typeface="Calibri"/>
                <a:cs typeface="Calibri"/>
              </a:rPr>
              <a:t>Problem Being Addressed</a:t>
            </a:r>
          </a:p>
          <a:p>
            <a:pPr algn="just">
              <a:lnSpc>
                <a:spcPct val="120000"/>
              </a:lnSpc>
            </a:pPr>
            <a:r>
              <a:rPr lang="en-US" dirty="0">
                <a:ea typeface="Calibri"/>
                <a:cs typeface="Calibri"/>
              </a:rPr>
              <a:t>Lesotho’s LGBTQI+ people continue to face significant economic </a:t>
            </a:r>
            <a:r>
              <a:rPr lang="en-US" dirty="0" err="1">
                <a:ea typeface="Calibri"/>
                <a:cs typeface="Calibri"/>
              </a:rPr>
              <a:t>marginalisation</a:t>
            </a:r>
            <a:r>
              <a:rPr lang="en-US" dirty="0">
                <a:ea typeface="Calibri"/>
                <a:cs typeface="Calibri"/>
              </a:rPr>
              <a:t>, including limited access to employment, entrepreneurship opportunities, financial services, and skills development. As a result, many remain excluded from meaningful economic participation despite broader progress in human rights advocacy.</a:t>
            </a:r>
          </a:p>
          <a:p>
            <a:pPr marL="0" indent="0" algn="just">
              <a:lnSpc>
                <a:spcPct val="120000"/>
              </a:lnSpc>
              <a:buNone/>
            </a:pPr>
            <a:r>
              <a:rPr lang="en-US" b="1" dirty="0">
                <a:ea typeface="Calibri"/>
                <a:cs typeface="Calibri"/>
              </a:rPr>
              <a:t>How the Problem is Informed</a:t>
            </a:r>
          </a:p>
          <a:p>
            <a:pPr algn="just">
              <a:lnSpc>
                <a:spcPct val="120000"/>
              </a:lnSpc>
            </a:pPr>
            <a:r>
              <a:rPr lang="en-US" dirty="0">
                <a:ea typeface="Calibri"/>
                <a:cs typeface="Calibri"/>
              </a:rPr>
              <a:t>Through community consultations, lived experiences within LGBTQI+ communities, and engagement with grassroots networks, Queer WorX identified economic exclusion as a critical but under-addressed barrier to dignity, independence, and long-term inclusion. These insights have shaped the </a:t>
            </a:r>
            <a:r>
              <a:rPr lang="en-US" dirty="0" err="1">
                <a:ea typeface="Calibri"/>
                <a:cs typeface="Calibri"/>
              </a:rPr>
              <a:t>organisation’s</a:t>
            </a:r>
            <a:r>
              <a:rPr lang="en-US" dirty="0">
                <a:ea typeface="Calibri"/>
                <a:cs typeface="Calibri"/>
              </a:rPr>
              <a:t> focus on economic empowerment as a key pathway for advancing LGBTQI+ equality in Lesotho.</a:t>
            </a:r>
          </a:p>
          <a:p>
            <a:pPr marL="0" indent="0" algn="just">
              <a:lnSpc>
                <a:spcPct val="120000"/>
              </a:lnSpc>
              <a:buNone/>
            </a:pPr>
            <a:endParaRPr lang="en-US" dirty="0"/>
          </a:p>
        </p:txBody>
      </p:sp>
      <p:pic>
        <p:nvPicPr>
          <p:cNvPr id="6" name="Picture 5">
            <a:extLst>
              <a:ext uri="{FF2B5EF4-FFF2-40B4-BE49-F238E27FC236}">
                <a16:creationId xmlns:a16="http://schemas.microsoft.com/office/drawing/2014/main" id="{EA845185-03AE-8CC5-2771-B0128D734A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8692" y="1329684"/>
            <a:ext cx="5697894" cy="4273421"/>
          </a:xfrm>
          <a:prstGeom prst="rect">
            <a:avLst/>
          </a:prstGeom>
        </p:spPr>
      </p:pic>
    </p:spTree>
    <p:extLst>
      <p:ext uri="{BB962C8B-B14F-4D97-AF65-F5344CB8AC3E}">
        <p14:creationId xmlns:p14="http://schemas.microsoft.com/office/powerpoint/2010/main" val="38009040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2BDDDDA-94CF-8EB0-7CD8-2ED6998DB16C}"/>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48D1A9BD-9453-BA10-049E-62A06458C370}"/>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a:extLst>
              <a:ext uri="{FF2B5EF4-FFF2-40B4-BE49-F238E27FC236}">
                <a16:creationId xmlns:a16="http://schemas.microsoft.com/office/drawing/2014/main" id="{049A6371-813F-A65B-EC9B-0267E9215F06}"/>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a:extLst>
              <a:ext uri="{FF2B5EF4-FFF2-40B4-BE49-F238E27FC236}">
                <a16:creationId xmlns:a16="http://schemas.microsoft.com/office/drawing/2014/main" id="{E9BE28E8-39DF-3E3F-EA2F-7EAD54AADC87}"/>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W" b="1" dirty="0"/>
              <a:t>Background</a:t>
            </a:r>
            <a:r>
              <a:rPr lang="en-ZA" dirty="0"/>
              <a:t>(</a:t>
            </a:r>
            <a:r>
              <a:rPr lang="fr-FR" dirty="0" err="1"/>
              <a:t>problem</a:t>
            </a:r>
            <a:r>
              <a:rPr lang="fr-FR" dirty="0"/>
              <a:t>, actions, change, </a:t>
            </a:r>
            <a:r>
              <a:rPr lang="fr-FR" dirty="0" err="1"/>
              <a:t>evidence</a:t>
            </a:r>
            <a:r>
              <a:rPr lang="en-ZA" dirty="0"/>
              <a:t>) </a:t>
            </a:r>
            <a:endParaRPr lang="en-ZW" i="1"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4">
            <a:extLst>
              <a:ext uri="{FF2B5EF4-FFF2-40B4-BE49-F238E27FC236}">
                <a16:creationId xmlns:a16="http://schemas.microsoft.com/office/drawing/2014/main" id="{75D53456-8B85-899B-2921-3F6BA1B06AB1}"/>
              </a:ext>
            </a:extLst>
          </p:cNvPr>
          <p:cNvSpPr txBox="1">
            <a:spLocks/>
          </p:cNvSpPr>
          <p:nvPr/>
        </p:nvSpPr>
        <p:spPr>
          <a:xfrm>
            <a:off x="6213562" y="1091294"/>
            <a:ext cx="5973024" cy="4999616"/>
          </a:xfrm>
          <a:prstGeom prst="rect">
            <a:avLst/>
          </a:prstGeom>
          <a:noFill/>
          <a:ln>
            <a:solidFill>
              <a:schemeClr val="tx1"/>
            </a:solidFill>
          </a:ln>
        </p:spPr>
        <p:txBody>
          <a:bodyPr vert="horz" lIns="91440" tIns="45720" rIns="91440" bIns="45720" rtlCol="0">
            <a:normAutofit/>
          </a:bodyPr>
          <a:lstStyle>
            <a:defPPr>
              <a:defRPr lang="en-US"/>
            </a:defPPr>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ZA" dirty="0"/>
          </a:p>
          <a:p>
            <a:endParaRPr lang="en-ZA" dirty="0"/>
          </a:p>
          <a:p>
            <a:endParaRPr lang="en-ZA" dirty="0"/>
          </a:p>
          <a:p>
            <a:endParaRPr lang="en-ZA" dirty="0"/>
          </a:p>
          <a:p>
            <a:endParaRPr lang="en-ZA" dirty="0"/>
          </a:p>
          <a:p>
            <a:endParaRPr lang="en-ZA" dirty="0"/>
          </a:p>
          <a:p>
            <a:endParaRPr lang="en-ZA" dirty="0"/>
          </a:p>
          <a:p>
            <a:endParaRPr lang="en-ZA" dirty="0"/>
          </a:p>
          <a:p>
            <a:pPr marL="0" indent="0" algn="ctr">
              <a:buNone/>
            </a:pPr>
            <a:r>
              <a:rPr lang="en-ZA" sz="1400" i="1" dirty="0" err="1">
                <a:solidFill>
                  <a:schemeClr val="accent2"/>
                </a:solidFill>
              </a:rPr>
              <a:t>Leribe</a:t>
            </a:r>
            <a:r>
              <a:rPr lang="en-ZA" sz="1400" i="1" dirty="0">
                <a:solidFill>
                  <a:schemeClr val="accent2"/>
                </a:solidFill>
              </a:rPr>
              <a:t>, Berea, and </a:t>
            </a:r>
            <a:r>
              <a:rPr lang="en-ZA" sz="1400" i="1" dirty="0" err="1">
                <a:solidFill>
                  <a:schemeClr val="accent2"/>
                </a:solidFill>
              </a:rPr>
              <a:t>Butha</a:t>
            </a:r>
            <a:r>
              <a:rPr lang="en-ZA" sz="1400" i="1" dirty="0">
                <a:solidFill>
                  <a:schemeClr val="accent2"/>
                </a:solidFill>
              </a:rPr>
              <a:t>-Buthe Participants</a:t>
            </a:r>
          </a:p>
        </p:txBody>
      </p:sp>
      <p:sp>
        <p:nvSpPr>
          <p:cNvPr id="3" name="TextBox 9">
            <a:extLst>
              <a:ext uri="{FF2B5EF4-FFF2-40B4-BE49-F238E27FC236}">
                <a16:creationId xmlns:a16="http://schemas.microsoft.com/office/drawing/2014/main" id="{84B24800-D43F-C6AC-1DED-6E2AA27B4CBD}"/>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a:extLst>
              <a:ext uri="{FF2B5EF4-FFF2-40B4-BE49-F238E27FC236}">
                <a16:creationId xmlns:a16="http://schemas.microsoft.com/office/drawing/2014/main" id="{7E21EDD7-F537-3B0C-874D-A4C577708139}"/>
              </a:ext>
            </a:extLst>
          </p:cNvPr>
          <p:cNvSpPr>
            <a:spLocks noGrp="1"/>
          </p:cNvSpPr>
          <p:nvPr>
            <p:ph sz="half" idx="1"/>
          </p:nvPr>
        </p:nvSpPr>
        <p:spPr>
          <a:xfrm>
            <a:off x="235131" y="1091294"/>
            <a:ext cx="5860869" cy="5034869"/>
          </a:xfrm>
          <a:ln>
            <a:solidFill>
              <a:schemeClr val="tx1"/>
            </a:solidFill>
          </a:ln>
        </p:spPr>
        <p:txBody>
          <a:bodyPr vert="horz" lIns="91440" tIns="45720" rIns="91440" bIns="45720" rtlCol="0" anchor="t">
            <a:normAutofit fontScale="62500" lnSpcReduction="20000"/>
          </a:bodyPr>
          <a:lstStyle/>
          <a:p>
            <a:pPr algn="just"/>
            <a:r>
              <a:rPr lang="en-US" sz="2600" dirty="0">
                <a:ea typeface="Calibri"/>
                <a:cs typeface="Calibri"/>
              </a:rPr>
              <a:t>Queer WorX is one of the few LGBTQI+ </a:t>
            </a:r>
            <a:r>
              <a:rPr lang="en-US" sz="2600" dirty="0" err="1">
                <a:ea typeface="Calibri"/>
                <a:cs typeface="Calibri"/>
              </a:rPr>
              <a:t>organisations</a:t>
            </a:r>
            <a:r>
              <a:rPr lang="en-US" sz="2600" dirty="0">
                <a:ea typeface="Calibri"/>
                <a:cs typeface="Calibri"/>
              </a:rPr>
              <a:t> in Lesotho that places economic justice at the </a:t>
            </a:r>
            <a:r>
              <a:rPr lang="en-US" sz="2600" dirty="0" err="1">
                <a:ea typeface="Calibri"/>
                <a:cs typeface="Calibri"/>
              </a:rPr>
              <a:t>centre</a:t>
            </a:r>
            <a:r>
              <a:rPr lang="en-US" sz="2600" dirty="0">
                <a:ea typeface="Calibri"/>
                <a:cs typeface="Calibri"/>
              </a:rPr>
              <a:t> of its advocacy. While many initiatives focus primarily on legal or social rights, Queer WorX bridges human rights advocacy with economic empowerment, </a:t>
            </a:r>
            <a:r>
              <a:rPr lang="en-US" sz="2600" dirty="0" err="1">
                <a:ea typeface="Calibri"/>
                <a:cs typeface="Calibri"/>
              </a:rPr>
              <a:t>recognising</a:t>
            </a:r>
            <a:r>
              <a:rPr lang="en-US" sz="2600" dirty="0">
                <a:ea typeface="Calibri"/>
                <a:cs typeface="Calibri"/>
              </a:rPr>
              <a:t> that dignity and inclusion are closely tied to people’s ability to participate in economic life.</a:t>
            </a:r>
          </a:p>
          <a:p>
            <a:pPr algn="just"/>
            <a:r>
              <a:rPr lang="en-US" sz="2600" dirty="0">
                <a:ea typeface="Calibri"/>
                <a:cs typeface="Calibri"/>
              </a:rPr>
              <a:t>The </a:t>
            </a:r>
            <a:r>
              <a:rPr lang="en-US" sz="2600" dirty="0" err="1">
                <a:ea typeface="Calibri"/>
                <a:cs typeface="Calibri"/>
              </a:rPr>
              <a:t>organisation</a:t>
            </a:r>
            <a:r>
              <a:rPr lang="en-US" sz="2600" dirty="0">
                <a:ea typeface="Calibri"/>
                <a:cs typeface="Calibri"/>
              </a:rPr>
              <a:t> focuses on building human capital within LGBTQI+ communities by strengthening skills, knowledge, confidence, and entrepreneurship pathways. This approach positions economic participation not only as a livelihood strategy but also as a long-term pathway to social inclusion and resilience.</a:t>
            </a:r>
          </a:p>
          <a:p>
            <a:pPr marL="0" indent="0" algn="just">
              <a:buNone/>
            </a:pPr>
            <a:r>
              <a:rPr lang="en-US" sz="2600" dirty="0">
                <a:ea typeface="Calibri"/>
                <a:cs typeface="Calibri"/>
              </a:rPr>
              <a:t>Many LGBTIQ+ people in Lesotho face barriers to economic </a:t>
            </a:r>
            <a:r>
              <a:rPr lang="en-US" sz="2600" dirty="0" err="1">
                <a:ea typeface="Calibri"/>
                <a:cs typeface="Calibri"/>
              </a:rPr>
              <a:t>participation.These</a:t>
            </a:r>
            <a:r>
              <a:rPr lang="en-US" sz="2600" dirty="0">
                <a:ea typeface="Calibri"/>
                <a:cs typeface="Calibri"/>
              </a:rPr>
              <a:t> include:</a:t>
            </a:r>
          </a:p>
          <a:p>
            <a:pPr lvl="1" algn="just"/>
            <a:r>
              <a:rPr lang="en-US" sz="2600" dirty="0">
                <a:ea typeface="Calibri"/>
                <a:cs typeface="Calibri"/>
              </a:rPr>
              <a:t>discrimination in employment and entrepreneurship</a:t>
            </a:r>
          </a:p>
          <a:p>
            <a:pPr lvl="1" algn="just"/>
            <a:r>
              <a:rPr lang="en-US" sz="2600" dirty="0">
                <a:ea typeface="Calibri"/>
                <a:cs typeface="Calibri"/>
              </a:rPr>
              <a:t>limited access to business and digital skills</a:t>
            </a:r>
          </a:p>
          <a:p>
            <a:pPr lvl="1" algn="just"/>
            <a:r>
              <a:rPr lang="en-US" sz="2600" dirty="0">
                <a:ea typeface="Calibri"/>
                <a:cs typeface="Calibri"/>
              </a:rPr>
              <a:t>fear of engaging institutions due to stigma</a:t>
            </a:r>
          </a:p>
          <a:p>
            <a:pPr lvl="1" algn="just"/>
            <a:r>
              <a:rPr lang="en-US" sz="2600" dirty="0">
                <a:ea typeface="Calibri"/>
                <a:cs typeface="Calibri"/>
              </a:rPr>
              <a:t>lack of inclusive national data systems</a:t>
            </a:r>
          </a:p>
          <a:p>
            <a:pPr marL="0" indent="0" algn="just">
              <a:buNone/>
            </a:pPr>
            <a:r>
              <a:rPr lang="en-US" sz="2600" dirty="0">
                <a:ea typeface="Calibri"/>
                <a:cs typeface="Calibri"/>
              </a:rPr>
              <a:t>National surveys still </a:t>
            </a:r>
            <a:r>
              <a:rPr lang="en-US" sz="2600" dirty="0" err="1">
                <a:ea typeface="Calibri"/>
                <a:cs typeface="Calibri"/>
              </a:rPr>
              <a:t>recognise</a:t>
            </a:r>
            <a:r>
              <a:rPr lang="en-US" sz="2600" dirty="0">
                <a:ea typeface="Calibri"/>
                <a:cs typeface="Calibri"/>
              </a:rPr>
              <a:t> Basotho only within a male/female binary, leaving gender-diverse communities statistically invisible.</a:t>
            </a:r>
          </a:p>
          <a:p>
            <a:pPr marL="0" indent="0" algn="just">
              <a:buNone/>
            </a:pPr>
            <a:r>
              <a:rPr lang="en-US" sz="2600" dirty="0">
                <a:ea typeface="Calibri"/>
                <a:cs typeface="Calibri"/>
              </a:rPr>
              <a:t>Without access to livelihoods and opportunities, inclusion remains fragile.</a:t>
            </a:r>
          </a:p>
        </p:txBody>
      </p:sp>
      <p:pic>
        <p:nvPicPr>
          <p:cNvPr id="13" name="Picture 12">
            <a:extLst>
              <a:ext uri="{FF2B5EF4-FFF2-40B4-BE49-F238E27FC236}">
                <a16:creationId xmlns:a16="http://schemas.microsoft.com/office/drawing/2014/main" id="{37E814DA-BFD3-3B1D-CA2E-120C1DC43909}"/>
              </a:ext>
            </a:extLst>
          </p:cNvPr>
          <p:cNvPicPr>
            <a:picLocks noChangeAspect="1"/>
          </p:cNvPicPr>
          <p:nvPr/>
        </p:nvPicPr>
        <p:blipFill>
          <a:blip r:embed="rId2">
            <a:extLst>
              <a:ext uri="{28A0092B-C50C-407E-A947-70E740481C1C}">
                <a14:useLocalDpi xmlns:a14="http://schemas.microsoft.com/office/drawing/2010/main" val="0"/>
              </a:ext>
            </a:extLst>
          </a:blip>
          <a:srcRect l="21488" r="12862"/>
          <a:stretch>
            <a:fillRect/>
          </a:stretch>
        </p:blipFill>
        <p:spPr>
          <a:xfrm>
            <a:off x="6513493" y="1381610"/>
            <a:ext cx="5443376" cy="3740910"/>
          </a:xfrm>
          <a:prstGeom prst="rect">
            <a:avLst/>
          </a:prstGeom>
        </p:spPr>
      </p:pic>
    </p:spTree>
    <p:extLst>
      <p:ext uri="{BB962C8B-B14F-4D97-AF65-F5344CB8AC3E}">
        <p14:creationId xmlns:p14="http://schemas.microsoft.com/office/powerpoint/2010/main" val="30938961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5A8E692-9EA8-7C9C-F745-0B142435D39F}"/>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15FDA67A-358B-9E66-645D-FF58B500162B}"/>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a:extLst>
              <a:ext uri="{FF2B5EF4-FFF2-40B4-BE49-F238E27FC236}">
                <a16:creationId xmlns:a16="http://schemas.microsoft.com/office/drawing/2014/main" id="{B05B27EB-7C45-6EA4-0E04-F9CBEA54BC44}"/>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a:extLst>
              <a:ext uri="{FF2B5EF4-FFF2-40B4-BE49-F238E27FC236}">
                <a16:creationId xmlns:a16="http://schemas.microsoft.com/office/drawing/2014/main" id="{5706DD1E-29A2-AB8D-8903-4E8E84F3A62C}"/>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W" b="1" dirty="0"/>
              <a:t>Change</a:t>
            </a:r>
            <a:endParaRPr lang="en-ZW" i="1"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4">
            <a:extLst>
              <a:ext uri="{FF2B5EF4-FFF2-40B4-BE49-F238E27FC236}">
                <a16:creationId xmlns:a16="http://schemas.microsoft.com/office/drawing/2014/main" id="{D66E7404-EC74-A551-44B2-799722FA617D}"/>
              </a:ext>
            </a:extLst>
          </p:cNvPr>
          <p:cNvSpPr txBox="1">
            <a:spLocks/>
          </p:cNvSpPr>
          <p:nvPr/>
        </p:nvSpPr>
        <p:spPr>
          <a:xfrm>
            <a:off x="6213562" y="1091294"/>
            <a:ext cx="5973024" cy="4999616"/>
          </a:xfrm>
          <a:prstGeom prst="rect">
            <a:avLst/>
          </a:prstGeom>
          <a:noFill/>
          <a:ln>
            <a:solidFill>
              <a:schemeClr val="tx1"/>
            </a:solidFill>
          </a:ln>
        </p:spPr>
        <p:txBody>
          <a:bodyPr vert="horz" lIns="91440" tIns="45720" rIns="91440" bIns="45720" rtlCol="0">
            <a:normAutofit/>
          </a:bodyPr>
          <a:lstStyle>
            <a:defPPr>
              <a:defRPr lang="en-US"/>
            </a:defPPr>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r>
              <a:rPr lang="en-US" sz="1200" i="1" dirty="0" err="1">
                <a:solidFill>
                  <a:schemeClr val="accent2"/>
                </a:solidFill>
              </a:rPr>
              <a:t>Leribe</a:t>
            </a:r>
            <a:r>
              <a:rPr lang="en-US" sz="1200" i="1" dirty="0">
                <a:solidFill>
                  <a:schemeClr val="accent2"/>
                </a:solidFill>
              </a:rPr>
              <a:t> Queer Community focus group session (Baseline assessment)</a:t>
            </a:r>
            <a:endParaRPr lang="en-ZA" sz="1200" i="1" dirty="0">
              <a:solidFill>
                <a:schemeClr val="accent2"/>
              </a:solidFill>
            </a:endParaRPr>
          </a:p>
        </p:txBody>
      </p:sp>
      <p:sp>
        <p:nvSpPr>
          <p:cNvPr id="3" name="TextBox 9">
            <a:extLst>
              <a:ext uri="{FF2B5EF4-FFF2-40B4-BE49-F238E27FC236}">
                <a16:creationId xmlns:a16="http://schemas.microsoft.com/office/drawing/2014/main" id="{24A8993B-E843-68BE-DA1B-04E494615963}"/>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a:extLst>
              <a:ext uri="{FF2B5EF4-FFF2-40B4-BE49-F238E27FC236}">
                <a16:creationId xmlns:a16="http://schemas.microsoft.com/office/drawing/2014/main" id="{1356042C-87BF-ABF0-F8A3-88794087CA6B}"/>
              </a:ext>
            </a:extLst>
          </p:cNvPr>
          <p:cNvSpPr>
            <a:spLocks noGrp="1"/>
          </p:cNvSpPr>
          <p:nvPr>
            <p:ph sz="half" idx="1"/>
          </p:nvPr>
        </p:nvSpPr>
        <p:spPr>
          <a:xfrm>
            <a:off x="235131" y="1091294"/>
            <a:ext cx="5860869" cy="5034869"/>
          </a:xfrm>
          <a:ln>
            <a:solidFill>
              <a:schemeClr val="tx1"/>
            </a:solidFill>
          </a:ln>
        </p:spPr>
        <p:txBody>
          <a:bodyPr vert="horz" lIns="91440" tIns="45720" rIns="91440" bIns="45720" rtlCol="0" anchor="t">
            <a:normAutofit fontScale="85000" lnSpcReduction="10000"/>
          </a:bodyPr>
          <a:lstStyle/>
          <a:p>
            <a:pPr marL="0" indent="0" algn="just">
              <a:buNone/>
            </a:pPr>
            <a:r>
              <a:rPr lang="en-US" dirty="0"/>
              <a:t>This work is relatively new as a focus in activism, change can not be sudden - it needs to be deliberate, incremental, and rooted in a belief that human capability, not charity, is the foundation of lasting inclusion. </a:t>
            </a:r>
          </a:p>
          <a:p>
            <a:pPr marL="0" indent="0" algn="just">
              <a:buNone/>
            </a:pPr>
            <a:r>
              <a:rPr lang="en-US" dirty="0"/>
              <a:t>Anchored in the Human Capital and Capabilities Approach, our work starts from the premise that LGBTIQ+ people in Lesotho are not lacking potential—they lack the conditions to </a:t>
            </a:r>
            <a:r>
              <a:rPr lang="en-US" dirty="0" err="1"/>
              <a:t>realise</a:t>
            </a:r>
            <a:r>
              <a:rPr lang="en-US" dirty="0"/>
              <a:t> it. </a:t>
            </a:r>
          </a:p>
          <a:p>
            <a:pPr marL="0" indent="0" algn="just">
              <a:buNone/>
            </a:pPr>
            <a:r>
              <a:rPr lang="en-US" dirty="0"/>
              <a:t>Early participant feedback suggests something is beginning to move: not transformation overnight, but a growing sense of agency, readiness, and possibility where there was previously fear and exclusion</a:t>
            </a:r>
          </a:p>
          <a:p>
            <a:pPr marL="0" indent="0" algn="just">
              <a:buNone/>
            </a:pPr>
            <a:endParaRPr lang="en-US" dirty="0"/>
          </a:p>
        </p:txBody>
      </p:sp>
      <p:pic>
        <p:nvPicPr>
          <p:cNvPr id="6" name="Picture 5">
            <a:extLst>
              <a:ext uri="{FF2B5EF4-FFF2-40B4-BE49-F238E27FC236}">
                <a16:creationId xmlns:a16="http://schemas.microsoft.com/office/drawing/2014/main" id="{1342F71A-AA1B-56E9-7BFE-811DF362D409}"/>
              </a:ext>
            </a:extLst>
          </p:cNvPr>
          <p:cNvPicPr>
            <a:picLocks noChangeAspect="1"/>
          </p:cNvPicPr>
          <p:nvPr/>
        </p:nvPicPr>
        <p:blipFill>
          <a:blip r:embed="rId2">
            <a:extLst>
              <a:ext uri="{28A0092B-C50C-407E-A947-70E740481C1C}">
                <a14:useLocalDpi xmlns:a14="http://schemas.microsoft.com/office/drawing/2010/main" val="0"/>
              </a:ext>
            </a:extLst>
          </a:blip>
          <a:srcRect b="20471"/>
          <a:stretch>
            <a:fillRect/>
          </a:stretch>
        </p:blipFill>
        <p:spPr>
          <a:xfrm>
            <a:off x="7088469" y="1189862"/>
            <a:ext cx="4223209" cy="4478275"/>
          </a:xfrm>
          <a:prstGeom prst="rect">
            <a:avLst/>
          </a:prstGeom>
        </p:spPr>
      </p:pic>
    </p:spTree>
    <p:extLst>
      <p:ext uri="{BB962C8B-B14F-4D97-AF65-F5344CB8AC3E}">
        <p14:creationId xmlns:p14="http://schemas.microsoft.com/office/powerpoint/2010/main" val="29006235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383C67E-DE66-E8CD-6ACA-C1F6B4BFFBF8}"/>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8CB3793A-FBCA-FB9B-96CA-83C1C3A69584}"/>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a:extLst>
              <a:ext uri="{FF2B5EF4-FFF2-40B4-BE49-F238E27FC236}">
                <a16:creationId xmlns:a16="http://schemas.microsoft.com/office/drawing/2014/main" id="{0CCA72A2-21D9-963B-FB85-228B77A5CF6C}"/>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a:extLst>
              <a:ext uri="{FF2B5EF4-FFF2-40B4-BE49-F238E27FC236}">
                <a16:creationId xmlns:a16="http://schemas.microsoft.com/office/drawing/2014/main" id="{7A1021D2-4AF4-EE82-700B-D3E76BF3F232}"/>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W" b="1" dirty="0"/>
              <a:t>Change</a:t>
            </a:r>
            <a:endParaRPr lang="en-ZW" i="1"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9">
            <a:extLst>
              <a:ext uri="{FF2B5EF4-FFF2-40B4-BE49-F238E27FC236}">
                <a16:creationId xmlns:a16="http://schemas.microsoft.com/office/drawing/2014/main" id="{266787ED-F388-0076-AABB-DC603B33D474}"/>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6" name="Content Placeholder 5">
            <a:extLst>
              <a:ext uri="{FF2B5EF4-FFF2-40B4-BE49-F238E27FC236}">
                <a16:creationId xmlns:a16="http://schemas.microsoft.com/office/drawing/2014/main" id="{8FD131A6-6145-7294-1F19-536652C8996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55479" y="336572"/>
            <a:ext cx="3302122" cy="2476592"/>
          </a:xfrm>
          <a:prstGeom prst="rect">
            <a:avLst/>
          </a:prstGeom>
          <a:ln>
            <a:solidFill>
              <a:prstClr val="black"/>
            </a:solidFill>
          </a:ln>
        </p:spPr>
      </p:pic>
      <p:pic>
        <p:nvPicPr>
          <p:cNvPr id="9" name="Picture 8">
            <a:extLst>
              <a:ext uri="{FF2B5EF4-FFF2-40B4-BE49-F238E27FC236}">
                <a16:creationId xmlns:a16="http://schemas.microsoft.com/office/drawing/2014/main" id="{62D1DDE8-6FDF-D4D8-2DEC-A3266EF3ED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0570" y="336572"/>
            <a:ext cx="3264651" cy="2448488"/>
          </a:xfrm>
          <a:prstGeom prst="rect">
            <a:avLst/>
          </a:prstGeom>
        </p:spPr>
      </p:pic>
      <p:pic>
        <p:nvPicPr>
          <p:cNvPr id="15" name="Picture 14">
            <a:extLst>
              <a:ext uri="{FF2B5EF4-FFF2-40B4-BE49-F238E27FC236}">
                <a16:creationId xmlns:a16="http://schemas.microsoft.com/office/drawing/2014/main" id="{4899442F-5424-7817-DC78-5C868C0E09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479" y="3282686"/>
            <a:ext cx="3302122" cy="2476592"/>
          </a:xfrm>
          <a:prstGeom prst="rect">
            <a:avLst/>
          </a:prstGeom>
        </p:spPr>
      </p:pic>
      <p:pic>
        <p:nvPicPr>
          <p:cNvPr id="17" name="Picture 16">
            <a:extLst>
              <a:ext uri="{FF2B5EF4-FFF2-40B4-BE49-F238E27FC236}">
                <a16:creationId xmlns:a16="http://schemas.microsoft.com/office/drawing/2014/main" id="{77EDD64F-D4E6-D22D-F570-AFD1D266E2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1963" y="1016948"/>
            <a:ext cx="2771835" cy="4793970"/>
          </a:xfrm>
          <a:prstGeom prst="rect">
            <a:avLst/>
          </a:prstGeom>
        </p:spPr>
      </p:pic>
      <p:pic>
        <p:nvPicPr>
          <p:cNvPr id="19" name="Picture 18">
            <a:extLst>
              <a:ext uri="{FF2B5EF4-FFF2-40B4-BE49-F238E27FC236}">
                <a16:creationId xmlns:a16="http://schemas.microsoft.com/office/drawing/2014/main" id="{8235509B-2D65-3C7F-7962-97EAC3EF9C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10650" y="3052478"/>
            <a:ext cx="2304571" cy="3072762"/>
          </a:xfrm>
          <a:prstGeom prst="rect">
            <a:avLst/>
          </a:prstGeom>
        </p:spPr>
      </p:pic>
      <p:sp>
        <p:nvSpPr>
          <p:cNvPr id="20" name="TextBox 19">
            <a:extLst>
              <a:ext uri="{FF2B5EF4-FFF2-40B4-BE49-F238E27FC236}">
                <a16:creationId xmlns:a16="http://schemas.microsoft.com/office/drawing/2014/main" id="{DC9AFDE0-4B61-C594-B7E3-38AB27E3F9C1}"/>
              </a:ext>
            </a:extLst>
          </p:cNvPr>
          <p:cNvSpPr txBox="1"/>
          <p:nvPr/>
        </p:nvSpPr>
        <p:spPr>
          <a:xfrm>
            <a:off x="527899" y="2867369"/>
            <a:ext cx="3572759" cy="276999"/>
          </a:xfrm>
          <a:prstGeom prst="rect">
            <a:avLst/>
          </a:prstGeom>
          <a:noFill/>
        </p:spPr>
        <p:txBody>
          <a:bodyPr wrap="square" rtlCol="0">
            <a:spAutoFit/>
          </a:bodyPr>
          <a:lstStyle/>
          <a:p>
            <a:r>
              <a:rPr lang="en-US" sz="1200" i="1" dirty="0">
                <a:solidFill>
                  <a:schemeClr val="accent2"/>
                </a:solidFill>
              </a:rPr>
              <a:t>Maseru Participants – Financial Literacy Session</a:t>
            </a:r>
            <a:endParaRPr lang="en-LS" sz="1200" i="1" dirty="0">
              <a:solidFill>
                <a:schemeClr val="accent2"/>
              </a:solidFill>
            </a:endParaRPr>
          </a:p>
        </p:txBody>
      </p:sp>
      <p:sp>
        <p:nvSpPr>
          <p:cNvPr id="21" name="TextBox 20">
            <a:extLst>
              <a:ext uri="{FF2B5EF4-FFF2-40B4-BE49-F238E27FC236}">
                <a16:creationId xmlns:a16="http://schemas.microsoft.com/office/drawing/2014/main" id="{3BD2425C-0875-983B-FD36-75956AD81EF9}"/>
              </a:ext>
            </a:extLst>
          </p:cNvPr>
          <p:cNvSpPr txBox="1"/>
          <p:nvPr/>
        </p:nvSpPr>
        <p:spPr>
          <a:xfrm>
            <a:off x="355479" y="5894849"/>
            <a:ext cx="3572759" cy="276999"/>
          </a:xfrm>
          <a:prstGeom prst="rect">
            <a:avLst/>
          </a:prstGeom>
          <a:noFill/>
        </p:spPr>
        <p:txBody>
          <a:bodyPr wrap="square" rtlCol="0">
            <a:spAutoFit/>
          </a:bodyPr>
          <a:lstStyle/>
          <a:p>
            <a:r>
              <a:rPr lang="en-US" sz="1200" i="1" dirty="0">
                <a:solidFill>
                  <a:schemeClr val="accent2"/>
                </a:solidFill>
              </a:rPr>
              <a:t>Maseru Participants – Mindset Change Session</a:t>
            </a:r>
            <a:endParaRPr lang="en-LS" sz="1200" i="1" dirty="0">
              <a:solidFill>
                <a:schemeClr val="accent2"/>
              </a:solidFill>
            </a:endParaRPr>
          </a:p>
        </p:txBody>
      </p:sp>
      <p:sp>
        <p:nvSpPr>
          <p:cNvPr id="22" name="TextBox 21">
            <a:extLst>
              <a:ext uri="{FF2B5EF4-FFF2-40B4-BE49-F238E27FC236}">
                <a16:creationId xmlns:a16="http://schemas.microsoft.com/office/drawing/2014/main" id="{80025323-0402-D8ED-089F-BA88692B16BA}"/>
              </a:ext>
            </a:extLst>
          </p:cNvPr>
          <p:cNvSpPr txBox="1"/>
          <p:nvPr/>
        </p:nvSpPr>
        <p:spPr>
          <a:xfrm>
            <a:off x="4691005" y="5894849"/>
            <a:ext cx="3572759" cy="276999"/>
          </a:xfrm>
          <a:prstGeom prst="rect">
            <a:avLst/>
          </a:prstGeom>
          <a:noFill/>
        </p:spPr>
        <p:txBody>
          <a:bodyPr wrap="square" rtlCol="0">
            <a:spAutoFit/>
          </a:bodyPr>
          <a:lstStyle/>
          <a:p>
            <a:r>
              <a:rPr lang="en-US" sz="1200" i="1" dirty="0">
                <a:solidFill>
                  <a:schemeClr val="accent2"/>
                </a:solidFill>
              </a:rPr>
              <a:t>Law and Business Session – </a:t>
            </a:r>
            <a:r>
              <a:rPr lang="en-US" sz="1200" i="1" dirty="0" err="1">
                <a:solidFill>
                  <a:schemeClr val="accent2"/>
                </a:solidFill>
              </a:rPr>
              <a:t>Leribe</a:t>
            </a:r>
            <a:r>
              <a:rPr lang="en-US" sz="1200" i="1" dirty="0">
                <a:solidFill>
                  <a:schemeClr val="accent2"/>
                </a:solidFill>
              </a:rPr>
              <a:t> </a:t>
            </a:r>
            <a:endParaRPr lang="en-LS" sz="1200" i="1" dirty="0">
              <a:solidFill>
                <a:schemeClr val="accent2"/>
              </a:solidFill>
            </a:endParaRPr>
          </a:p>
        </p:txBody>
      </p:sp>
      <p:sp>
        <p:nvSpPr>
          <p:cNvPr id="23" name="TextBox 22">
            <a:extLst>
              <a:ext uri="{FF2B5EF4-FFF2-40B4-BE49-F238E27FC236}">
                <a16:creationId xmlns:a16="http://schemas.microsoft.com/office/drawing/2014/main" id="{BFE9A662-0457-6EF1-8C19-7BA54FAA263C}"/>
              </a:ext>
            </a:extLst>
          </p:cNvPr>
          <p:cNvSpPr txBox="1"/>
          <p:nvPr/>
        </p:nvSpPr>
        <p:spPr>
          <a:xfrm>
            <a:off x="8613827" y="2783099"/>
            <a:ext cx="3572759" cy="276999"/>
          </a:xfrm>
          <a:prstGeom prst="rect">
            <a:avLst/>
          </a:prstGeom>
          <a:noFill/>
        </p:spPr>
        <p:txBody>
          <a:bodyPr wrap="square" rtlCol="0">
            <a:spAutoFit/>
          </a:bodyPr>
          <a:lstStyle/>
          <a:p>
            <a:r>
              <a:rPr lang="en-US" sz="1200" i="1" dirty="0">
                <a:solidFill>
                  <a:schemeClr val="accent2"/>
                </a:solidFill>
              </a:rPr>
              <a:t>Mafeteng and Mohale’s Hoek Participants</a:t>
            </a:r>
            <a:endParaRPr lang="en-LS" sz="1200" i="1" dirty="0">
              <a:solidFill>
                <a:schemeClr val="accent2"/>
              </a:solidFill>
            </a:endParaRPr>
          </a:p>
        </p:txBody>
      </p:sp>
      <p:sp>
        <p:nvSpPr>
          <p:cNvPr id="24" name="TextBox 23">
            <a:extLst>
              <a:ext uri="{FF2B5EF4-FFF2-40B4-BE49-F238E27FC236}">
                <a16:creationId xmlns:a16="http://schemas.microsoft.com/office/drawing/2014/main" id="{9E42443B-0740-D0D5-5239-FE13C80C67EB}"/>
              </a:ext>
            </a:extLst>
          </p:cNvPr>
          <p:cNvSpPr txBox="1"/>
          <p:nvPr/>
        </p:nvSpPr>
        <p:spPr>
          <a:xfrm>
            <a:off x="9368653" y="6125240"/>
            <a:ext cx="3572759" cy="276999"/>
          </a:xfrm>
          <a:prstGeom prst="rect">
            <a:avLst/>
          </a:prstGeom>
          <a:noFill/>
        </p:spPr>
        <p:txBody>
          <a:bodyPr wrap="square" rtlCol="0">
            <a:spAutoFit/>
          </a:bodyPr>
          <a:lstStyle/>
          <a:p>
            <a:r>
              <a:rPr lang="en-US" sz="1200" i="1" dirty="0">
                <a:solidFill>
                  <a:schemeClr val="accent2"/>
                </a:solidFill>
              </a:rPr>
              <a:t>Teams working on their pitch</a:t>
            </a:r>
            <a:endParaRPr lang="en-LS" sz="1200" i="1" dirty="0">
              <a:solidFill>
                <a:schemeClr val="accent2"/>
              </a:solidFill>
            </a:endParaRPr>
          </a:p>
        </p:txBody>
      </p:sp>
    </p:spTree>
    <p:extLst>
      <p:ext uri="{BB962C8B-B14F-4D97-AF65-F5344CB8AC3E}">
        <p14:creationId xmlns:p14="http://schemas.microsoft.com/office/powerpoint/2010/main" val="589618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3CFBE2A-D8A5-149F-253C-D5C2648EB4F4}"/>
            </a:ext>
          </a:extLst>
        </p:cNvPr>
        <p:cNvGrpSpPr/>
        <p:nvPr/>
      </p:nvGrpSpPr>
      <p:grpSpPr>
        <a:xfrm>
          <a:off x="0" y="0"/>
          <a:ext cx="0" cy="0"/>
          <a:chOff x="0" y="0"/>
          <a:chExt cx="0" cy="0"/>
        </a:xfrm>
      </p:grpSpPr>
      <p:sp>
        <p:nvSpPr>
          <p:cNvPr id="44" name="Shape 9">
            <a:extLst>
              <a:ext uri="{FF2B5EF4-FFF2-40B4-BE49-F238E27FC236}">
                <a16:creationId xmlns:a16="http://schemas.microsoft.com/office/drawing/2014/main" id="{97A20F09-9AAE-7431-00E7-3682B40A5210}"/>
              </a:ext>
            </a:extLst>
          </p:cNvPr>
          <p:cNvSpPr/>
          <p:nvPr/>
        </p:nvSpPr>
        <p:spPr>
          <a:xfrm>
            <a:off x="4733788" y="3599249"/>
            <a:ext cx="3798572" cy="1787123"/>
          </a:xfrm>
          <a:prstGeom prst="rect">
            <a:avLst/>
          </a:prstGeom>
          <a:solidFill>
            <a:srgbClr val="DDDDDD"/>
          </a:solidFill>
          <a:ln w="12700">
            <a:solidFill>
              <a:srgbClr val="DDDDDD"/>
            </a:solidFill>
            <a:prstDash val="solid"/>
          </a:ln>
        </p:spPr>
        <p:txBody>
          <a:bodyPr/>
          <a:lstStyle/>
          <a:p>
            <a:endParaRPr lang="en-LS"/>
          </a:p>
        </p:txBody>
      </p:sp>
      <p:sp>
        <p:nvSpPr>
          <p:cNvPr id="36" name="Shape 9">
            <a:extLst>
              <a:ext uri="{FF2B5EF4-FFF2-40B4-BE49-F238E27FC236}">
                <a16:creationId xmlns:a16="http://schemas.microsoft.com/office/drawing/2014/main" id="{78E43CBC-AAE5-935C-A706-0A3741255A29}"/>
              </a:ext>
            </a:extLst>
          </p:cNvPr>
          <p:cNvSpPr/>
          <p:nvPr/>
        </p:nvSpPr>
        <p:spPr>
          <a:xfrm>
            <a:off x="4743379" y="1460542"/>
            <a:ext cx="3742340" cy="1840442"/>
          </a:xfrm>
          <a:prstGeom prst="rect">
            <a:avLst/>
          </a:prstGeom>
          <a:solidFill>
            <a:srgbClr val="DDDDDD"/>
          </a:solidFill>
          <a:ln w="12700">
            <a:solidFill>
              <a:srgbClr val="DDDDDD"/>
            </a:solidFill>
            <a:prstDash val="solid"/>
          </a:ln>
        </p:spPr>
        <p:txBody>
          <a:bodyPr/>
          <a:lstStyle/>
          <a:p>
            <a:endParaRPr lang="en-LS"/>
          </a:p>
        </p:txBody>
      </p:sp>
      <p:sp>
        <p:nvSpPr>
          <p:cNvPr id="27" name="Shape 9">
            <a:extLst>
              <a:ext uri="{FF2B5EF4-FFF2-40B4-BE49-F238E27FC236}">
                <a16:creationId xmlns:a16="http://schemas.microsoft.com/office/drawing/2014/main" id="{C70DFEA0-97B9-8E0A-9442-D22D9F00151D}"/>
              </a:ext>
            </a:extLst>
          </p:cNvPr>
          <p:cNvSpPr/>
          <p:nvPr/>
        </p:nvSpPr>
        <p:spPr>
          <a:xfrm>
            <a:off x="534928" y="3535240"/>
            <a:ext cx="3458511" cy="1851133"/>
          </a:xfrm>
          <a:prstGeom prst="rect">
            <a:avLst/>
          </a:prstGeom>
          <a:solidFill>
            <a:srgbClr val="DDDDDD"/>
          </a:solidFill>
          <a:ln w="12700">
            <a:solidFill>
              <a:srgbClr val="DDDDDD"/>
            </a:solidFill>
            <a:prstDash val="solid"/>
          </a:ln>
        </p:spPr>
        <p:txBody>
          <a:bodyPr/>
          <a:lstStyle/>
          <a:p>
            <a:endParaRPr lang="en-LS"/>
          </a:p>
        </p:txBody>
      </p:sp>
      <p:sp>
        <p:nvSpPr>
          <p:cNvPr id="20" name="Shape 9">
            <a:extLst>
              <a:ext uri="{FF2B5EF4-FFF2-40B4-BE49-F238E27FC236}">
                <a16:creationId xmlns:a16="http://schemas.microsoft.com/office/drawing/2014/main" id="{5265921A-2368-190C-CF7E-8F2A0066D58B}"/>
              </a:ext>
            </a:extLst>
          </p:cNvPr>
          <p:cNvSpPr/>
          <p:nvPr/>
        </p:nvSpPr>
        <p:spPr>
          <a:xfrm>
            <a:off x="396934" y="1418065"/>
            <a:ext cx="3633890" cy="1863889"/>
          </a:xfrm>
          <a:prstGeom prst="rect">
            <a:avLst/>
          </a:prstGeom>
          <a:solidFill>
            <a:srgbClr val="DDDDDD"/>
          </a:solidFill>
          <a:ln w="12700">
            <a:solidFill>
              <a:srgbClr val="DDDDDD"/>
            </a:solidFill>
            <a:prstDash val="solid"/>
          </a:ln>
        </p:spPr>
        <p:txBody>
          <a:bodyPr/>
          <a:lstStyle/>
          <a:p>
            <a:endParaRPr lang="en-LS"/>
          </a:p>
        </p:txBody>
      </p:sp>
      <p:sp>
        <p:nvSpPr>
          <p:cNvPr id="10" name="Rectangle 9">
            <a:extLst>
              <a:ext uri="{FF2B5EF4-FFF2-40B4-BE49-F238E27FC236}">
                <a16:creationId xmlns:a16="http://schemas.microsoft.com/office/drawing/2014/main" id="{B72169F6-575E-3474-C46C-BA5F7DB95FD4}"/>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a:extLst>
              <a:ext uri="{FF2B5EF4-FFF2-40B4-BE49-F238E27FC236}">
                <a16:creationId xmlns:a16="http://schemas.microsoft.com/office/drawing/2014/main" id="{453B4937-7DBA-7962-CEA6-FAB94FA74254}"/>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a:extLst>
              <a:ext uri="{FF2B5EF4-FFF2-40B4-BE49-F238E27FC236}">
                <a16:creationId xmlns:a16="http://schemas.microsoft.com/office/drawing/2014/main" id="{138FA4B0-A8DF-5836-E02E-866430B3AE7B}"/>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W" b="1" dirty="0"/>
              <a:t>Change</a:t>
            </a:r>
            <a:endParaRPr lang="en-ZW" i="1"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9">
            <a:extLst>
              <a:ext uri="{FF2B5EF4-FFF2-40B4-BE49-F238E27FC236}">
                <a16:creationId xmlns:a16="http://schemas.microsoft.com/office/drawing/2014/main" id="{FF754D24-2C1E-9244-3CC6-1E3C9C8F7F69}"/>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4" name="Text 8">
            <a:extLst>
              <a:ext uri="{FF2B5EF4-FFF2-40B4-BE49-F238E27FC236}">
                <a16:creationId xmlns:a16="http://schemas.microsoft.com/office/drawing/2014/main" id="{0CD93319-670B-0523-C7D5-11E713D08B9B}"/>
              </a:ext>
            </a:extLst>
          </p:cNvPr>
          <p:cNvSpPr/>
          <p:nvPr/>
        </p:nvSpPr>
        <p:spPr>
          <a:xfrm>
            <a:off x="3062245" y="969801"/>
            <a:ext cx="6604434" cy="288706"/>
          </a:xfrm>
          <a:prstGeom prst="rect">
            <a:avLst/>
          </a:prstGeom>
          <a:noFill/>
          <a:ln/>
        </p:spPr>
        <p:txBody>
          <a:bodyPr wrap="square" lIns="25400" tIns="25400" rIns="25400" bIns="25400" rtlCol="0" anchor="ctr"/>
          <a:lstStyle/>
          <a:p>
            <a:pPr marL="0" indent="0">
              <a:buNone/>
            </a:pPr>
            <a:r>
              <a:rPr lang="en-US" sz="1400" i="1" dirty="0">
                <a:solidFill>
                  <a:srgbClr val="7D59A5"/>
                </a:solidFill>
                <a:latin typeface="Tahoma" pitchFamily="34" charset="0"/>
                <a:ea typeface="Tahoma" pitchFamily="34" charset="-122"/>
                <a:cs typeface="Tahoma" pitchFamily="34" charset="-120"/>
              </a:rPr>
              <a:t>Human Capital &amp; Capabilities Approach — building conditions to exercise potential</a:t>
            </a:r>
            <a:endParaRPr lang="en-US" sz="1400" dirty="0"/>
          </a:p>
        </p:txBody>
      </p:sp>
      <p:sp>
        <p:nvSpPr>
          <p:cNvPr id="13" name="Shape 10">
            <a:extLst>
              <a:ext uri="{FF2B5EF4-FFF2-40B4-BE49-F238E27FC236}">
                <a16:creationId xmlns:a16="http://schemas.microsoft.com/office/drawing/2014/main" id="{38B9B126-0D91-C605-08A3-154587ED1C99}"/>
              </a:ext>
            </a:extLst>
          </p:cNvPr>
          <p:cNvSpPr/>
          <p:nvPr/>
        </p:nvSpPr>
        <p:spPr>
          <a:xfrm>
            <a:off x="396934" y="1398703"/>
            <a:ext cx="3563672" cy="1829129"/>
          </a:xfrm>
          <a:prstGeom prst="rect">
            <a:avLst/>
          </a:prstGeom>
          <a:solidFill>
            <a:srgbClr val="F8F6FB"/>
          </a:solidFill>
          <a:ln w="6350">
            <a:solidFill>
              <a:srgbClr val="E8E4F0"/>
            </a:solidFill>
            <a:prstDash val="solid"/>
          </a:ln>
        </p:spPr>
        <p:txBody>
          <a:bodyPr/>
          <a:lstStyle/>
          <a:p>
            <a:endParaRPr lang="en-LS" dirty="0"/>
          </a:p>
        </p:txBody>
      </p:sp>
      <p:pic>
        <p:nvPicPr>
          <p:cNvPr id="14" name="Image 0" descr="preencoded.png">
            <a:extLst>
              <a:ext uri="{FF2B5EF4-FFF2-40B4-BE49-F238E27FC236}">
                <a16:creationId xmlns:a16="http://schemas.microsoft.com/office/drawing/2014/main" id="{681FD70A-7914-9308-4323-2E420C152CD6}"/>
              </a:ext>
            </a:extLst>
          </p:cNvPr>
          <p:cNvPicPr>
            <a:picLocks noChangeAspect="1"/>
          </p:cNvPicPr>
          <p:nvPr/>
        </p:nvPicPr>
        <p:blipFill>
          <a:blip r:embed="rId2"/>
          <a:stretch>
            <a:fillRect/>
          </a:stretch>
        </p:blipFill>
        <p:spPr>
          <a:xfrm>
            <a:off x="640080" y="1508760"/>
            <a:ext cx="256032" cy="256032"/>
          </a:xfrm>
          <a:prstGeom prst="rect">
            <a:avLst/>
          </a:prstGeom>
        </p:spPr>
      </p:pic>
      <p:sp>
        <p:nvSpPr>
          <p:cNvPr id="15" name="Shape 11">
            <a:extLst>
              <a:ext uri="{FF2B5EF4-FFF2-40B4-BE49-F238E27FC236}">
                <a16:creationId xmlns:a16="http://schemas.microsoft.com/office/drawing/2014/main" id="{EFC783D0-4EE9-1C50-DD98-3C2BD551E7EF}"/>
              </a:ext>
            </a:extLst>
          </p:cNvPr>
          <p:cNvSpPr/>
          <p:nvPr/>
        </p:nvSpPr>
        <p:spPr>
          <a:xfrm>
            <a:off x="365760" y="1436354"/>
            <a:ext cx="159184" cy="1791478"/>
          </a:xfrm>
          <a:prstGeom prst="rect">
            <a:avLst/>
          </a:prstGeom>
          <a:solidFill>
            <a:srgbClr val="7D59A5"/>
          </a:solidFill>
          <a:ln w="12700">
            <a:solidFill>
              <a:srgbClr val="7D59A5"/>
            </a:solidFill>
            <a:prstDash val="solid"/>
          </a:ln>
        </p:spPr>
        <p:txBody>
          <a:bodyPr/>
          <a:lstStyle/>
          <a:p>
            <a:endParaRPr lang="en-LS"/>
          </a:p>
        </p:txBody>
      </p:sp>
      <p:sp>
        <p:nvSpPr>
          <p:cNvPr id="17" name="Text 13">
            <a:extLst>
              <a:ext uri="{FF2B5EF4-FFF2-40B4-BE49-F238E27FC236}">
                <a16:creationId xmlns:a16="http://schemas.microsoft.com/office/drawing/2014/main" id="{9177E196-3AF7-FBDC-F559-F519F5E97C37}"/>
              </a:ext>
            </a:extLst>
          </p:cNvPr>
          <p:cNvSpPr/>
          <p:nvPr/>
        </p:nvSpPr>
        <p:spPr>
          <a:xfrm>
            <a:off x="960120" y="1508760"/>
            <a:ext cx="4910328" cy="274320"/>
          </a:xfrm>
          <a:prstGeom prst="rect">
            <a:avLst/>
          </a:prstGeom>
          <a:noFill/>
          <a:ln/>
        </p:spPr>
        <p:txBody>
          <a:bodyPr wrap="square" lIns="0" tIns="0" rIns="0" bIns="0" rtlCol="0" anchor="ctr"/>
          <a:lstStyle/>
          <a:p>
            <a:pPr marL="0" indent="0">
              <a:buNone/>
            </a:pPr>
            <a:r>
              <a:rPr lang="en-US" sz="900" b="1" kern="0" spc="150" dirty="0">
                <a:solidFill>
                  <a:srgbClr val="7D59A5"/>
                </a:solidFill>
                <a:latin typeface="Tahoma" pitchFamily="34" charset="0"/>
                <a:ea typeface="Tahoma" pitchFamily="34" charset="-122"/>
                <a:cs typeface="Tahoma" pitchFamily="34" charset="-120"/>
              </a:rPr>
              <a:t>SKILLS &amp; MINDSET</a:t>
            </a:r>
            <a:endParaRPr lang="en-US" sz="900" dirty="0"/>
          </a:p>
        </p:txBody>
      </p:sp>
      <p:sp>
        <p:nvSpPr>
          <p:cNvPr id="18" name="Text 14">
            <a:extLst>
              <a:ext uri="{FF2B5EF4-FFF2-40B4-BE49-F238E27FC236}">
                <a16:creationId xmlns:a16="http://schemas.microsoft.com/office/drawing/2014/main" id="{60F08A83-7E17-4121-8A96-3359376FAD84}"/>
              </a:ext>
            </a:extLst>
          </p:cNvPr>
          <p:cNvSpPr/>
          <p:nvPr/>
        </p:nvSpPr>
        <p:spPr>
          <a:xfrm>
            <a:off x="671270" y="1801368"/>
            <a:ext cx="3019760" cy="404655"/>
          </a:xfrm>
          <a:prstGeom prst="rect">
            <a:avLst/>
          </a:prstGeom>
          <a:noFill/>
          <a:ln/>
        </p:spPr>
        <p:txBody>
          <a:bodyPr wrap="square" lIns="0" tIns="0" rIns="0" bIns="0" rtlCol="0" anchor="ctr"/>
          <a:lstStyle/>
          <a:p>
            <a:pPr marL="0" indent="0">
              <a:buNone/>
            </a:pPr>
            <a:r>
              <a:rPr lang="en-US" sz="1150" b="1" dirty="0">
                <a:solidFill>
                  <a:srgbClr val="1A1A2E"/>
                </a:solidFill>
                <a:latin typeface="Tahoma" pitchFamily="34" charset="0"/>
                <a:ea typeface="Tahoma" pitchFamily="34" charset="-122"/>
                <a:cs typeface="Tahoma" pitchFamily="34" charset="-120"/>
              </a:rPr>
              <a:t>Queer Econ</a:t>
            </a:r>
            <a:endParaRPr lang="en-US" sz="1150" dirty="0"/>
          </a:p>
        </p:txBody>
      </p:sp>
      <p:sp>
        <p:nvSpPr>
          <p:cNvPr id="19" name="Text 15">
            <a:extLst>
              <a:ext uri="{FF2B5EF4-FFF2-40B4-BE49-F238E27FC236}">
                <a16:creationId xmlns:a16="http://schemas.microsoft.com/office/drawing/2014/main" id="{48959AAD-6BFF-3844-94C5-7AE571B840AC}"/>
              </a:ext>
            </a:extLst>
          </p:cNvPr>
          <p:cNvSpPr/>
          <p:nvPr/>
        </p:nvSpPr>
        <p:spPr>
          <a:xfrm>
            <a:off x="706296" y="2099968"/>
            <a:ext cx="3019760" cy="1094124"/>
          </a:xfrm>
          <a:prstGeom prst="rect">
            <a:avLst/>
          </a:prstGeom>
          <a:noFill/>
          <a:ln/>
        </p:spPr>
        <p:txBody>
          <a:bodyPr wrap="square" lIns="0" tIns="0" rIns="0" bIns="0" rtlCol="0" anchor="t"/>
          <a:lstStyle/>
          <a:p>
            <a:pPr marL="0" indent="0" algn="just">
              <a:spcAft>
                <a:spcPts val="600"/>
              </a:spcAft>
              <a:buNone/>
            </a:pPr>
            <a:r>
              <a:rPr lang="en-US" sz="1200" dirty="0">
                <a:solidFill>
                  <a:srgbClr val="6B6B8A"/>
                </a:solidFill>
                <a:latin typeface="Tahoma" pitchFamily="34" charset="0"/>
                <a:ea typeface="Tahoma" pitchFamily="34" charset="-122"/>
                <a:cs typeface="Tahoma" pitchFamily="34" charset="-120"/>
              </a:rPr>
              <a:t>Business skills, digital literacy, and legal awareness — delivered alongside deliberate mindset and confidence-building.</a:t>
            </a:r>
            <a:endParaRPr lang="en-US" sz="1200" dirty="0"/>
          </a:p>
          <a:p>
            <a:pPr marL="0" indent="0">
              <a:spcAft>
                <a:spcPts val="600"/>
              </a:spcAft>
              <a:buNone/>
            </a:pPr>
            <a:r>
              <a:rPr lang="en-US" sz="1200" dirty="0">
                <a:solidFill>
                  <a:srgbClr val="6B6B8A"/>
                </a:solidFill>
                <a:latin typeface="Tahoma" pitchFamily="34" charset="0"/>
                <a:ea typeface="Tahoma" pitchFamily="34" charset="-122"/>
                <a:cs typeface="Tahoma" pitchFamily="34" charset="-120"/>
              </a:rPr>
              <a:t>Because skills alone mean little if people do not believe they belong in economic spaces.</a:t>
            </a:r>
            <a:endParaRPr lang="en-US" sz="1200" dirty="0"/>
          </a:p>
        </p:txBody>
      </p:sp>
      <p:sp>
        <p:nvSpPr>
          <p:cNvPr id="21" name="Shape 24">
            <a:extLst>
              <a:ext uri="{FF2B5EF4-FFF2-40B4-BE49-F238E27FC236}">
                <a16:creationId xmlns:a16="http://schemas.microsoft.com/office/drawing/2014/main" id="{91F5F37D-C79F-9824-A949-0D74239471A1}"/>
              </a:ext>
            </a:extLst>
          </p:cNvPr>
          <p:cNvSpPr/>
          <p:nvPr/>
        </p:nvSpPr>
        <p:spPr>
          <a:xfrm>
            <a:off x="365760" y="3520440"/>
            <a:ext cx="3563671" cy="1782663"/>
          </a:xfrm>
          <a:prstGeom prst="rect">
            <a:avLst/>
          </a:prstGeom>
          <a:solidFill>
            <a:srgbClr val="F8F6FB"/>
          </a:solidFill>
          <a:ln w="6350">
            <a:solidFill>
              <a:srgbClr val="E8E4F0"/>
            </a:solidFill>
            <a:prstDash val="solid"/>
          </a:ln>
        </p:spPr>
        <p:txBody>
          <a:bodyPr/>
          <a:lstStyle/>
          <a:p>
            <a:endParaRPr lang="en-LS"/>
          </a:p>
        </p:txBody>
      </p:sp>
      <p:sp>
        <p:nvSpPr>
          <p:cNvPr id="22" name="Shape 25">
            <a:extLst>
              <a:ext uri="{FF2B5EF4-FFF2-40B4-BE49-F238E27FC236}">
                <a16:creationId xmlns:a16="http://schemas.microsoft.com/office/drawing/2014/main" id="{974563EB-A836-FC54-4AAE-3B2437983114}"/>
              </a:ext>
            </a:extLst>
          </p:cNvPr>
          <p:cNvSpPr/>
          <p:nvPr/>
        </p:nvSpPr>
        <p:spPr>
          <a:xfrm>
            <a:off x="365760" y="3520440"/>
            <a:ext cx="159184" cy="1782663"/>
          </a:xfrm>
          <a:prstGeom prst="rect">
            <a:avLst/>
          </a:prstGeom>
          <a:solidFill>
            <a:srgbClr val="2E7D32"/>
          </a:solidFill>
          <a:ln w="12700">
            <a:solidFill>
              <a:srgbClr val="2E7D32"/>
            </a:solidFill>
            <a:prstDash val="solid"/>
          </a:ln>
        </p:spPr>
        <p:txBody>
          <a:bodyPr/>
          <a:lstStyle/>
          <a:p>
            <a:endParaRPr lang="en-LS"/>
          </a:p>
        </p:txBody>
      </p:sp>
      <p:pic>
        <p:nvPicPr>
          <p:cNvPr id="23" name="Image 2" descr="preencoded.png">
            <a:extLst>
              <a:ext uri="{FF2B5EF4-FFF2-40B4-BE49-F238E27FC236}">
                <a16:creationId xmlns:a16="http://schemas.microsoft.com/office/drawing/2014/main" id="{7A9B393A-649D-7DDD-5B6D-16643461B287}"/>
              </a:ext>
            </a:extLst>
          </p:cNvPr>
          <p:cNvPicPr>
            <a:picLocks noChangeAspect="1"/>
          </p:cNvPicPr>
          <p:nvPr/>
        </p:nvPicPr>
        <p:blipFill>
          <a:blip r:embed="rId3"/>
          <a:stretch>
            <a:fillRect/>
          </a:stretch>
        </p:blipFill>
        <p:spPr>
          <a:xfrm>
            <a:off x="621792" y="3566160"/>
            <a:ext cx="256032" cy="256032"/>
          </a:xfrm>
          <a:prstGeom prst="rect">
            <a:avLst/>
          </a:prstGeom>
        </p:spPr>
      </p:pic>
      <p:sp>
        <p:nvSpPr>
          <p:cNvPr id="24" name="Text 27">
            <a:extLst>
              <a:ext uri="{FF2B5EF4-FFF2-40B4-BE49-F238E27FC236}">
                <a16:creationId xmlns:a16="http://schemas.microsoft.com/office/drawing/2014/main" id="{06705E1E-6B9C-8EBA-3F8F-0D1106A0C827}"/>
              </a:ext>
            </a:extLst>
          </p:cNvPr>
          <p:cNvSpPr/>
          <p:nvPr/>
        </p:nvSpPr>
        <p:spPr>
          <a:xfrm>
            <a:off x="941832" y="3557016"/>
            <a:ext cx="4910328" cy="274320"/>
          </a:xfrm>
          <a:prstGeom prst="rect">
            <a:avLst/>
          </a:prstGeom>
          <a:noFill/>
          <a:ln/>
        </p:spPr>
        <p:txBody>
          <a:bodyPr wrap="square" lIns="0" tIns="0" rIns="0" bIns="0" rtlCol="0" anchor="ctr"/>
          <a:lstStyle/>
          <a:p>
            <a:pPr marL="0" indent="0">
              <a:buNone/>
            </a:pPr>
            <a:r>
              <a:rPr lang="en-US" sz="900" b="1" kern="0" spc="150" dirty="0">
                <a:solidFill>
                  <a:srgbClr val="2E7D32"/>
                </a:solidFill>
                <a:latin typeface="Tahoma" pitchFamily="34" charset="0"/>
                <a:ea typeface="Tahoma" pitchFamily="34" charset="-122"/>
                <a:cs typeface="Tahoma" pitchFamily="34" charset="-120"/>
              </a:rPr>
              <a:t>MEDIA &amp; NARRATIVE</a:t>
            </a:r>
            <a:endParaRPr lang="en-US" sz="900" dirty="0"/>
          </a:p>
        </p:txBody>
      </p:sp>
      <p:sp>
        <p:nvSpPr>
          <p:cNvPr id="25" name="Text 28">
            <a:extLst>
              <a:ext uri="{FF2B5EF4-FFF2-40B4-BE49-F238E27FC236}">
                <a16:creationId xmlns:a16="http://schemas.microsoft.com/office/drawing/2014/main" id="{C1A24074-DC28-3470-E4F4-E5FE4FCCD436}"/>
              </a:ext>
            </a:extLst>
          </p:cNvPr>
          <p:cNvSpPr/>
          <p:nvPr/>
        </p:nvSpPr>
        <p:spPr>
          <a:xfrm>
            <a:off x="640080" y="3904488"/>
            <a:ext cx="5230368" cy="292608"/>
          </a:xfrm>
          <a:prstGeom prst="rect">
            <a:avLst/>
          </a:prstGeom>
          <a:noFill/>
          <a:ln/>
        </p:spPr>
        <p:txBody>
          <a:bodyPr wrap="square" lIns="0" tIns="0" rIns="0" bIns="0" rtlCol="0" anchor="ctr"/>
          <a:lstStyle/>
          <a:p>
            <a:pPr marL="0" indent="0">
              <a:buNone/>
            </a:pPr>
            <a:r>
              <a:rPr lang="en-US" sz="1150" b="1" dirty="0">
                <a:solidFill>
                  <a:srgbClr val="1A1A2E"/>
                </a:solidFill>
                <a:latin typeface="Tahoma" pitchFamily="34" charset="0"/>
                <a:ea typeface="Tahoma" pitchFamily="34" charset="-122"/>
                <a:cs typeface="Tahoma" pitchFamily="34" charset="-120"/>
              </a:rPr>
              <a:t>Junior Journalist Initiative</a:t>
            </a:r>
            <a:endParaRPr lang="en-US" sz="1150" dirty="0"/>
          </a:p>
        </p:txBody>
      </p:sp>
      <p:sp>
        <p:nvSpPr>
          <p:cNvPr id="26" name="Text 29">
            <a:extLst>
              <a:ext uri="{FF2B5EF4-FFF2-40B4-BE49-F238E27FC236}">
                <a16:creationId xmlns:a16="http://schemas.microsoft.com/office/drawing/2014/main" id="{51CA7FC4-02CA-2401-BD63-9380878A2378}"/>
              </a:ext>
            </a:extLst>
          </p:cNvPr>
          <p:cNvSpPr/>
          <p:nvPr/>
        </p:nvSpPr>
        <p:spPr>
          <a:xfrm>
            <a:off x="640080" y="4233672"/>
            <a:ext cx="3261920" cy="1179164"/>
          </a:xfrm>
          <a:prstGeom prst="rect">
            <a:avLst/>
          </a:prstGeom>
          <a:noFill/>
          <a:ln/>
        </p:spPr>
        <p:txBody>
          <a:bodyPr wrap="square" lIns="0" tIns="0" rIns="0" bIns="0" rtlCol="0" anchor="t"/>
          <a:lstStyle/>
          <a:p>
            <a:pPr marL="0" indent="0">
              <a:spcAft>
                <a:spcPts val="600"/>
              </a:spcAft>
              <a:buNone/>
            </a:pPr>
            <a:r>
              <a:rPr lang="en-US" sz="1200" dirty="0">
                <a:solidFill>
                  <a:srgbClr val="6B6B8A"/>
                </a:solidFill>
                <a:latin typeface="Tahoma" pitchFamily="34" charset="0"/>
                <a:ea typeface="Tahoma" pitchFamily="34" charset="-122"/>
                <a:cs typeface="Tahoma" pitchFamily="34" charset="-120"/>
              </a:rPr>
              <a:t>Early-career and freelance journalists — still forming their values — are supported to tell queer economic stories ethically.</a:t>
            </a:r>
            <a:endParaRPr lang="en-US" sz="1200" dirty="0"/>
          </a:p>
          <a:p>
            <a:pPr marL="0" indent="0">
              <a:spcAft>
                <a:spcPts val="600"/>
              </a:spcAft>
              <a:buNone/>
            </a:pPr>
            <a:r>
              <a:rPr lang="en-US" sz="1200" dirty="0">
                <a:solidFill>
                  <a:srgbClr val="6B6B8A"/>
                </a:solidFill>
                <a:latin typeface="Tahoma" pitchFamily="34" charset="0"/>
                <a:ea typeface="Tahoma" pitchFamily="34" charset="-122"/>
                <a:cs typeface="Tahoma" pitchFamily="34" charset="-120"/>
              </a:rPr>
              <a:t>A long game: shaping how LGBTIQ+ lives are covered before habits form.</a:t>
            </a:r>
            <a:endParaRPr lang="en-US" sz="1200" dirty="0"/>
          </a:p>
        </p:txBody>
      </p:sp>
      <p:sp>
        <p:nvSpPr>
          <p:cNvPr id="28" name="Shape 17">
            <a:extLst>
              <a:ext uri="{FF2B5EF4-FFF2-40B4-BE49-F238E27FC236}">
                <a16:creationId xmlns:a16="http://schemas.microsoft.com/office/drawing/2014/main" id="{F78EC748-EDCA-7F52-4BCD-204F5BB247E0}"/>
              </a:ext>
            </a:extLst>
          </p:cNvPr>
          <p:cNvSpPr/>
          <p:nvPr/>
        </p:nvSpPr>
        <p:spPr>
          <a:xfrm>
            <a:off x="4538576" y="1412064"/>
            <a:ext cx="3883523" cy="1829129"/>
          </a:xfrm>
          <a:prstGeom prst="rect">
            <a:avLst/>
          </a:prstGeom>
          <a:solidFill>
            <a:srgbClr val="F8F6FB"/>
          </a:solidFill>
          <a:ln w="6350">
            <a:solidFill>
              <a:srgbClr val="E8E4F0"/>
            </a:solidFill>
            <a:prstDash val="solid"/>
          </a:ln>
        </p:spPr>
        <p:txBody>
          <a:bodyPr/>
          <a:lstStyle/>
          <a:p>
            <a:endParaRPr lang="en-LS" dirty="0"/>
          </a:p>
        </p:txBody>
      </p:sp>
      <p:sp>
        <p:nvSpPr>
          <p:cNvPr id="29" name="Shape 37">
            <a:extLst>
              <a:ext uri="{FF2B5EF4-FFF2-40B4-BE49-F238E27FC236}">
                <a16:creationId xmlns:a16="http://schemas.microsoft.com/office/drawing/2014/main" id="{F4207D7D-9DCD-D592-DF30-3DAC1E0C8630}"/>
              </a:ext>
            </a:extLst>
          </p:cNvPr>
          <p:cNvSpPr/>
          <p:nvPr/>
        </p:nvSpPr>
        <p:spPr>
          <a:xfrm flipH="1">
            <a:off x="4270787" y="1412064"/>
            <a:ext cx="27826" cy="3937176"/>
          </a:xfrm>
          <a:prstGeom prst="line">
            <a:avLst/>
          </a:prstGeom>
          <a:noFill/>
          <a:ln w="12700">
            <a:solidFill>
              <a:srgbClr val="D8D0E8"/>
            </a:solidFill>
            <a:prstDash val="dash"/>
          </a:ln>
        </p:spPr>
        <p:txBody>
          <a:bodyPr/>
          <a:lstStyle/>
          <a:p>
            <a:endParaRPr lang="en-LS"/>
          </a:p>
        </p:txBody>
      </p:sp>
      <p:sp>
        <p:nvSpPr>
          <p:cNvPr id="30" name="Shape 18">
            <a:extLst>
              <a:ext uri="{FF2B5EF4-FFF2-40B4-BE49-F238E27FC236}">
                <a16:creationId xmlns:a16="http://schemas.microsoft.com/office/drawing/2014/main" id="{15C3E775-1F82-998D-F83A-DFA8284CBB50}"/>
              </a:ext>
            </a:extLst>
          </p:cNvPr>
          <p:cNvSpPr/>
          <p:nvPr/>
        </p:nvSpPr>
        <p:spPr>
          <a:xfrm>
            <a:off x="4550755" y="1398703"/>
            <a:ext cx="183033" cy="1860048"/>
          </a:xfrm>
          <a:prstGeom prst="rect">
            <a:avLst/>
          </a:prstGeom>
          <a:solidFill>
            <a:srgbClr val="E37191"/>
          </a:solidFill>
          <a:ln w="12700">
            <a:solidFill>
              <a:srgbClr val="E37191"/>
            </a:solidFill>
            <a:prstDash val="solid"/>
          </a:ln>
        </p:spPr>
        <p:txBody>
          <a:bodyPr/>
          <a:lstStyle/>
          <a:p>
            <a:endParaRPr lang="en-LS"/>
          </a:p>
        </p:txBody>
      </p:sp>
      <p:sp>
        <p:nvSpPr>
          <p:cNvPr id="31" name="Shape 19">
            <a:extLst>
              <a:ext uri="{FF2B5EF4-FFF2-40B4-BE49-F238E27FC236}">
                <a16:creationId xmlns:a16="http://schemas.microsoft.com/office/drawing/2014/main" id="{AD1BCD2B-B5A9-935A-6FCD-E365B2640770}"/>
              </a:ext>
            </a:extLst>
          </p:cNvPr>
          <p:cNvSpPr/>
          <p:nvPr/>
        </p:nvSpPr>
        <p:spPr>
          <a:xfrm>
            <a:off x="4608793" y="1418065"/>
            <a:ext cx="3818887" cy="347472"/>
          </a:xfrm>
          <a:prstGeom prst="rect">
            <a:avLst/>
          </a:prstGeom>
          <a:solidFill>
            <a:srgbClr val="E37191">
              <a:alpha val="12000"/>
            </a:srgbClr>
          </a:solidFill>
          <a:ln w="12700">
            <a:solidFill>
              <a:srgbClr val="E37191">
                <a:alpha val="12000"/>
              </a:srgbClr>
            </a:solidFill>
            <a:prstDash val="solid"/>
          </a:ln>
        </p:spPr>
        <p:txBody>
          <a:bodyPr/>
          <a:lstStyle/>
          <a:p>
            <a:endParaRPr lang="en-LS"/>
          </a:p>
        </p:txBody>
      </p:sp>
      <p:pic>
        <p:nvPicPr>
          <p:cNvPr id="32" name="Image 1" descr="preencoded.png">
            <a:extLst>
              <a:ext uri="{FF2B5EF4-FFF2-40B4-BE49-F238E27FC236}">
                <a16:creationId xmlns:a16="http://schemas.microsoft.com/office/drawing/2014/main" id="{A376DB85-F423-8156-E23C-745BCD6C6661}"/>
              </a:ext>
            </a:extLst>
          </p:cNvPr>
          <p:cNvPicPr>
            <a:picLocks noChangeAspect="1"/>
          </p:cNvPicPr>
          <p:nvPr/>
        </p:nvPicPr>
        <p:blipFill>
          <a:blip r:embed="rId4"/>
          <a:stretch>
            <a:fillRect/>
          </a:stretch>
        </p:blipFill>
        <p:spPr>
          <a:xfrm>
            <a:off x="4997687" y="1508760"/>
            <a:ext cx="256032" cy="256032"/>
          </a:xfrm>
          <a:prstGeom prst="rect">
            <a:avLst/>
          </a:prstGeom>
        </p:spPr>
      </p:pic>
      <p:sp>
        <p:nvSpPr>
          <p:cNvPr id="33" name="Text 20">
            <a:extLst>
              <a:ext uri="{FF2B5EF4-FFF2-40B4-BE49-F238E27FC236}">
                <a16:creationId xmlns:a16="http://schemas.microsoft.com/office/drawing/2014/main" id="{1A6A588C-C9D1-C7E0-AC74-E6FC55BC3666}"/>
              </a:ext>
            </a:extLst>
          </p:cNvPr>
          <p:cNvSpPr/>
          <p:nvPr/>
        </p:nvSpPr>
        <p:spPr>
          <a:xfrm>
            <a:off x="5363981" y="1499616"/>
            <a:ext cx="4910328" cy="274320"/>
          </a:xfrm>
          <a:prstGeom prst="rect">
            <a:avLst/>
          </a:prstGeom>
          <a:noFill/>
          <a:ln/>
        </p:spPr>
        <p:txBody>
          <a:bodyPr wrap="square" lIns="0" tIns="0" rIns="0" bIns="0" rtlCol="0" anchor="ctr"/>
          <a:lstStyle/>
          <a:p>
            <a:pPr marL="0" indent="0">
              <a:buNone/>
            </a:pPr>
            <a:r>
              <a:rPr lang="en-US" sz="900" b="1" kern="0" spc="150" dirty="0">
                <a:solidFill>
                  <a:srgbClr val="E37191"/>
                </a:solidFill>
                <a:latin typeface="Tahoma" pitchFamily="34" charset="0"/>
                <a:ea typeface="Tahoma" pitchFamily="34" charset="-122"/>
                <a:cs typeface="Tahoma" pitchFamily="34" charset="-120"/>
              </a:rPr>
              <a:t>LEGAL &amp; VOICE</a:t>
            </a:r>
            <a:endParaRPr lang="en-US" sz="900" dirty="0"/>
          </a:p>
        </p:txBody>
      </p:sp>
      <p:sp>
        <p:nvSpPr>
          <p:cNvPr id="34" name="Text 21">
            <a:extLst>
              <a:ext uri="{FF2B5EF4-FFF2-40B4-BE49-F238E27FC236}">
                <a16:creationId xmlns:a16="http://schemas.microsoft.com/office/drawing/2014/main" id="{A72CAABB-CE16-2CF3-DBEA-55B03E64B87C}"/>
              </a:ext>
            </a:extLst>
          </p:cNvPr>
          <p:cNvSpPr/>
          <p:nvPr/>
        </p:nvSpPr>
        <p:spPr>
          <a:xfrm>
            <a:off x="4997687" y="1838689"/>
            <a:ext cx="5230368" cy="292608"/>
          </a:xfrm>
          <a:prstGeom prst="rect">
            <a:avLst/>
          </a:prstGeom>
          <a:noFill/>
          <a:ln/>
        </p:spPr>
        <p:txBody>
          <a:bodyPr wrap="square" lIns="0" tIns="0" rIns="0" bIns="0" rtlCol="0" anchor="ctr"/>
          <a:lstStyle/>
          <a:p>
            <a:pPr marL="0" indent="0">
              <a:buNone/>
            </a:pPr>
            <a:r>
              <a:rPr lang="en-US" sz="1150" b="1" dirty="0">
                <a:solidFill>
                  <a:srgbClr val="1A1A2E"/>
                </a:solidFill>
                <a:latin typeface="Tahoma" pitchFamily="34" charset="0"/>
                <a:ea typeface="Tahoma" pitchFamily="34" charset="-122"/>
                <a:cs typeface="Tahoma" pitchFamily="34" charset="-120"/>
              </a:rPr>
              <a:t>Legal Education for Economic Participation</a:t>
            </a:r>
            <a:endParaRPr lang="en-US" sz="1150" dirty="0"/>
          </a:p>
        </p:txBody>
      </p:sp>
      <p:sp>
        <p:nvSpPr>
          <p:cNvPr id="35" name="Text 22">
            <a:extLst>
              <a:ext uri="{FF2B5EF4-FFF2-40B4-BE49-F238E27FC236}">
                <a16:creationId xmlns:a16="http://schemas.microsoft.com/office/drawing/2014/main" id="{E47E7A52-B8A4-2BFF-18A7-9025E6B92608}"/>
              </a:ext>
            </a:extLst>
          </p:cNvPr>
          <p:cNvSpPr/>
          <p:nvPr/>
        </p:nvSpPr>
        <p:spPr>
          <a:xfrm>
            <a:off x="4985929" y="2114564"/>
            <a:ext cx="3436169" cy="1032046"/>
          </a:xfrm>
          <a:prstGeom prst="rect">
            <a:avLst/>
          </a:prstGeom>
          <a:noFill/>
          <a:ln/>
        </p:spPr>
        <p:txBody>
          <a:bodyPr wrap="square" lIns="0" tIns="0" rIns="0" bIns="0" rtlCol="0" anchor="t"/>
          <a:lstStyle/>
          <a:p>
            <a:pPr marL="0" indent="0">
              <a:spcAft>
                <a:spcPts val="600"/>
              </a:spcAft>
              <a:buNone/>
            </a:pPr>
            <a:r>
              <a:rPr lang="en-US" sz="1200" dirty="0">
                <a:solidFill>
                  <a:srgbClr val="6B6B8A"/>
                </a:solidFill>
                <a:latin typeface="Tahoma" pitchFamily="34" charset="0"/>
                <a:ea typeface="Tahoma" pitchFamily="34" charset="-122"/>
                <a:cs typeface="Tahoma" pitchFamily="34" charset="-120"/>
              </a:rPr>
              <a:t>Demystifying regulatory and compliance barriers. </a:t>
            </a:r>
          </a:p>
          <a:p>
            <a:pPr marL="171450" indent="-171450">
              <a:spcAft>
                <a:spcPts val="600"/>
              </a:spcAft>
              <a:buFont typeface="Arial" panose="020B0604020202020204" pitchFamily="34" charset="0"/>
              <a:buChar char="•"/>
            </a:pPr>
            <a:r>
              <a:rPr lang="en-US" sz="1200" dirty="0">
                <a:solidFill>
                  <a:srgbClr val="6B6B8A"/>
                </a:solidFill>
                <a:latin typeface="Tahoma" pitchFamily="34" charset="0"/>
                <a:ea typeface="Tahoma" pitchFamily="34" charset="-122"/>
                <a:cs typeface="Tahoma" pitchFamily="34" charset="-120"/>
              </a:rPr>
              <a:t>legal literacy sessions</a:t>
            </a:r>
          </a:p>
          <a:p>
            <a:pPr marL="171450" indent="-171450">
              <a:spcAft>
                <a:spcPts val="600"/>
              </a:spcAft>
              <a:buFont typeface="Arial" panose="020B0604020202020204" pitchFamily="34" charset="0"/>
              <a:buChar char="•"/>
            </a:pPr>
            <a:r>
              <a:rPr lang="en-US" sz="1200" dirty="0">
                <a:solidFill>
                  <a:srgbClr val="6B6B8A"/>
                </a:solidFill>
                <a:latin typeface="Tahoma" pitchFamily="34" charset="0"/>
                <a:ea typeface="Tahoma" pitchFamily="34" charset="-122"/>
                <a:cs typeface="Tahoma" pitchFamily="34" charset="-120"/>
              </a:rPr>
              <a:t>regulatory guidance for businesses</a:t>
            </a:r>
          </a:p>
          <a:p>
            <a:pPr marL="171450" indent="-171450">
              <a:spcAft>
                <a:spcPts val="600"/>
              </a:spcAft>
              <a:buFont typeface="Arial" panose="020B0604020202020204" pitchFamily="34" charset="0"/>
              <a:buChar char="•"/>
            </a:pPr>
            <a:r>
              <a:rPr lang="en-US" sz="1200" dirty="0">
                <a:solidFill>
                  <a:srgbClr val="6B6B8A"/>
                </a:solidFill>
                <a:latin typeface="Tahoma" pitchFamily="34" charset="0"/>
                <a:ea typeface="Tahoma" pitchFamily="34" charset="-122"/>
                <a:cs typeface="Tahoma" pitchFamily="34" charset="-120"/>
              </a:rPr>
              <a:t>information on </a:t>
            </a:r>
            <a:r>
              <a:rPr lang="en-US" sz="1200" dirty="0" err="1">
                <a:solidFill>
                  <a:srgbClr val="6B6B8A"/>
                </a:solidFill>
                <a:latin typeface="Tahoma" pitchFamily="34" charset="0"/>
                <a:ea typeface="Tahoma" pitchFamily="34" charset="-122"/>
                <a:cs typeface="Tahoma" pitchFamily="34" charset="-120"/>
              </a:rPr>
              <a:t>labour</a:t>
            </a:r>
            <a:r>
              <a:rPr lang="en-US" sz="1200" dirty="0">
                <a:solidFill>
                  <a:srgbClr val="6B6B8A"/>
                </a:solidFill>
                <a:latin typeface="Tahoma" pitchFamily="34" charset="0"/>
                <a:ea typeface="Tahoma" pitchFamily="34" charset="-122"/>
                <a:cs typeface="Tahoma" pitchFamily="34" charset="-120"/>
              </a:rPr>
              <a:t> and rights frameworks</a:t>
            </a:r>
          </a:p>
          <a:p>
            <a:pPr marL="0" indent="0">
              <a:spcAft>
                <a:spcPts val="600"/>
              </a:spcAft>
              <a:buNone/>
            </a:pPr>
            <a:endParaRPr lang="en-US" sz="1200" dirty="0"/>
          </a:p>
        </p:txBody>
      </p:sp>
      <p:sp>
        <p:nvSpPr>
          <p:cNvPr id="37" name="Shape 31">
            <a:extLst>
              <a:ext uri="{FF2B5EF4-FFF2-40B4-BE49-F238E27FC236}">
                <a16:creationId xmlns:a16="http://schemas.microsoft.com/office/drawing/2014/main" id="{66B23573-F2D4-931B-9202-183872499DB0}"/>
              </a:ext>
            </a:extLst>
          </p:cNvPr>
          <p:cNvSpPr/>
          <p:nvPr/>
        </p:nvSpPr>
        <p:spPr>
          <a:xfrm>
            <a:off x="4554609" y="3525215"/>
            <a:ext cx="3891552" cy="1786035"/>
          </a:xfrm>
          <a:prstGeom prst="rect">
            <a:avLst/>
          </a:prstGeom>
          <a:solidFill>
            <a:srgbClr val="F8F6FB"/>
          </a:solidFill>
          <a:ln w="6350">
            <a:solidFill>
              <a:srgbClr val="E8E4F0"/>
            </a:solidFill>
            <a:prstDash val="solid"/>
          </a:ln>
        </p:spPr>
        <p:txBody>
          <a:bodyPr/>
          <a:lstStyle/>
          <a:p>
            <a:endParaRPr lang="en-LS"/>
          </a:p>
        </p:txBody>
      </p:sp>
      <p:sp>
        <p:nvSpPr>
          <p:cNvPr id="38" name="Shape 32">
            <a:extLst>
              <a:ext uri="{FF2B5EF4-FFF2-40B4-BE49-F238E27FC236}">
                <a16:creationId xmlns:a16="http://schemas.microsoft.com/office/drawing/2014/main" id="{BF9BCA9B-FC28-4DB5-8A07-0FB928F63073}"/>
              </a:ext>
            </a:extLst>
          </p:cNvPr>
          <p:cNvSpPr/>
          <p:nvPr/>
        </p:nvSpPr>
        <p:spPr>
          <a:xfrm>
            <a:off x="4550755" y="3520440"/>
            <a:ext cx="183033" cy="1782663"/>
          </a:xfrm>
          <a:prstGeom prst="rect">
            <a:avLst/>
          </a:prstGeom>
          <a:solidFill>
            <a:srgbClr val="C8860A"/>
          </a:solidFill>
          <a:ln w="12700">
            <a:solidFill>
              <a:srgbClr val="C8860A"/>
            </a:solidFill>
            <a:prstDash val="solid"/>
          </a:ln>
        </p:spPr>
        <p:txBody>
          <a:bodyPr/>
          <a:lstStyle/>
          <a:p>
            <a:endParaRPr lang="en-LS"/>
          </a:p>
        </p:txBody>
      </p:sp>
      <p:pic>
        <p:nvPicPr>
          <p:cNvPr id="39" name="Image 3" descr="preencoded.png">
            <a:extLst>
              <a:ext uri="{FF2B5EF4-FFF2-40B4-BE49-F238E27FC236}">
                <a16:creationId xmlns:a16="http://schemas.microsoft.com/office/drawing/2014/main" id="{D0645243-7503-E592-4F60-F006726C5A38}"/>
              </a:ext>
            </a:extLst>
          </p:cNvPr>
          <p:cNvPicPr>
            <a:picLocks noChangeAspect="1"/>
          </p:cNvPicPr>
          <p:nvPr/>
        </p:nvPicPr>
        <p:blipFill>
          <a:blip r:embed="rId5"/>
          <a:stretch>
            <a:fillRect/>
          </a:stretch>
        </p:blipFill>
        <p:spPr>
          <a:xfrm>
            <a:off x="4997687" y="3621024"/>
            <a:ext cx="256032" cy="256032"/>
          </a:xfrm>
          <a:prstGeom prst="rect">
            <a:avLst/>
          </a:prstGeom>
        </p:spPr>
      </p:pic>
      <p:sp>
        <p:nvSpPr>
          <p:cNvPr id="40" name="Shape 33">
            <a:extLst>
              <a:ext uri="{FF2B5EF4-FFF2-40B4-BE49-F238E27FC236}">
                <a16:creationId xmlns:a16="http://schemas.microsoft.com/office/drawing/2014/main" id="{EE427149-31FD-7C0A-DBAE-E7E7F9C6E70A}"/>
              </a:ext>
            </a:extLst>
          </p:cNvPr>
          <p:cNvSpPr/>
          <p:nvPr/>
        </p:nvSpPr>
        <p:spPr>
          <a:xfrm>
            <a:off x="4694659" y="3548869"/>
            <a:ext cx="3727439" cy="347472"/>
          </a:xfrm>
          <a:prstGeom prst="rect">
            <a:avLst/>
          </a:prstGeom>
          <a:solidFill>
            <a:srgbClr val="C8860A">
              <a:alpha val="12000"/>
            </a:srgbClr>
          </a:solidFill>
          <a:ln w="12700">
            <a:solidFill>
              <a:srgbClr val="C8860A">
                <a:alpha val="12000"/>
              </a:srgbClr>
            </a:solidFill>
            <a:prstDash val="solid"/>
          </a:ln>
        </p:spPr>
        <p:txBody>
          <a:bodyPr/>
          <a:lstStyle/>
          <a:p>
            <a:endParaRPr lang="en-LS"/>
          </a:p>
        </p:txBody>
      </p:sp>
      <p:sp>
        <p:nvSpPr>
          <p:cNvPr id="41" name="Text 34">
            <a:extLst>
              <a:ext uri="{FF2B5EF4-FFF2-40B4-BE49-F238E27FC236}">
                <a16:creationId xmlns:a16="http://schemas.microsoft.com/office/drawing/2014/main" id="{6140651F-3C80-D9C5-3079-4A8AC2B86265}"/>
              </a:ext>
            </a:extLst>
          </p:cNvPr>
          <p:cNvSpPr/>
          <p:nvPr/>
        </p:nvSpPr>
        <p:spPr>
          <a:xfrm>
            <a:off x="5363981" y="3602736"/>
            <a:ext cx="4910328" cy="274320"/>
          </a:xfrm>
          <a:prstGeom prst="rect">
            <a:avLst/>
          </a:prstGeom>
          <a:noFill/>
          <a:ln/>
        </p:spPr>
        <p:txBody>
          <a:bodyPr wrap="square" lIns="0" tIns="0" rIns="0" bIns="0" rtlCol="0" anchor="ctr"/>
          <a:lstStyle/>
          <a:p>
            <a:pPr marL="0" indent="0">
              <a:buNone/>
            </a:pPr>
            <a:r>
              <a:rPr lang="en-US" sz="900" b="1" kern="0" spc="150" dirty="0">
                <a:solidFill>
                  <a:srgbClr val="C8860A"/>
                </a:solidFill>
                <a:latin typeface="Tahoma" pitchFamily="34" charset="0"/>
                <a:ea typeface="Tahoma" pitchFamily="34" charset="-122"/>
                <a:cs typeface="Tahoma" pitchFamily="34" charset="-120"/>
              </a:rPr>
              <a:t>COMMUNITY &amp; MARKETS</a:t>
            </a:r>
            <a:endParaRPr lang="en-US" sz="900" dirty="0"/>
          </a:p>
        </p:txBody>
      </p:sp>
      <p:sp>
        <p:nvSpPr>
          <p:cNvPr id="42" name="Text 35">
            <a:extLst>
              <a:ext uri="{FF2B5EF4-FFF2-40B4-BE49-F238E27FC236}">
                <a16:creationId xmlns:a16="http://schemas.microsoft.com/office/drawing/2014/main" id="{E295FD36-4DAA-7E05-82FC-B28A881B145B}"/>
              </a:ext>
            </a:extLst>
          </p:cNvPr>
          <p:cNvSpPr/>
          <p:nvPr/>
        </p:nvSpPr>
        <p:spPr>
          <a:xfrm>
            <a:off x="4997687" y="3951496"/>
            <a:ext cx="5230368" cy="292608"/>
          </a:xfrm>
          <a:prstGeom prst="rect">
            <a:avLst/>
          </a:prstGeom>
          <a:noFill/>
          <a:ln/>
        </p:spPr>
        <p:txBody>
          <a:bodyPr wrap="square" lIns="0" tIns="0" rIns="0" bIns="0" rtlCol="0" anchor="ctr"/>
          <a:lstStyle/>
          <a:p>
            <a:pPr marL="0" indent="0">
              <a:buNone/>
            </a:pPr>
            <a:r>
              <a:rPr lang="en-US" sz="1150" b="1" dirty="0">
                <a:solidFill>
                  <a:srgbClr val="1A1A2E"/>
                </a:solidFill>
                <a:latin typeface="Tahoma" pitchFamily="34" charset="0"/>
                <a:ea typeface="Tahoma" pitchFamily="34" charset="-122"/>
                <a:cs typeface="Tahoma" pitchFamily="34" charset="-120"/>
              </a:rPr>
              <a:t>Phutheho — in development</a:t>
            </a:r>
            <a:endParaRPr lang="en-US" sz="1150" dirty="0"/>
          </a:p>
        </p:txBody>
      </p:sp>
      <p:sp>
        <p:nvSpPr>
          <p:cNvPr id="43" name="Text 36">
            <a:extLst>
              <a:ext uri="{FF2B5EF4-FFF2-40B4-BE49-F238E27FC236}">
                <a16:creationId xmlns:a16="http://schemas.microsoft.com/office/drawing/2014/main" id="{7D094FAF-A6A8-FA4F-E263-EEF5C1B11907}"/>
              </a:ext>
            </a:extLst>
          </p:cNvPr>
          <p:cNvSpPr/>
          <p:nvPr/>
        </p:nvSpPr>
        <p:spPr>
          <a:xfrm>
            <a:off x="4985929" y="4164872"/>
            <a:ext cx="3478459" cy="1134521"/>
          </a:xfrm>
          <a:prstGeom prst="rect">
            <a:avLst/>
          </a:prstGeom>
          <a:noFill/>
          <a:ln/>
        </p:spPr>
        <p:txBody>
          <a:bodyPr wrap="square" lIns="0" tIns="0" rIns="0" bIns="0" rtlCol="0" anchor="t"/>
          <a:lstStyle/>
          <a:p>
            <a:pPr marL="0" indent="0">
              <a:spcAft>
                <a:spcPts val="600"/>
              </a:spcAft>
              <a:buNone/>
            </a:pPr>
            <a:r>
              <a:rPr lang="en-US" sz="1200" dirty="0">
                <a:solidFill>
                  <a:srgbClr val="6B6B8A"/>
                </a:solidFill>
                <a:latin typeface="Tahoma" pitchFamily="34" charset="0"/>
                <a:ea typeface="Tahoma" pitchFamily="34" charset="-122"/>
                <a:cs typeface="Tahoma" pitchFamily="34" charset="-120"/>
              </a:rPr>
              <a:t>Lesotho’s first LGBTIQ+ Business Network and Market. Phutheho aims to provide:</a:t>
            </a:r>
          </a:p>
          <a:p>
            <a:pPr marL="171450" indent="-171450">
              <a:spcAft>
                <a:spcPts val="600"/>
              </a:spcAft>
              <a:buFont typeface="Arial" panose="020B0604020202020204" pitchFamily="34" charset="0"/>
              <a:buChar char="•"/>
            </a:pPr>
            <a:r>
              <a:rPr lang="en-US" sz="1200" dirty="0">
                <a:solidFill>
                  <a:srgbClr val="6B6B8A"/>
                </a:solidFill>
                <a:latin typeface="Tahoma" pitchFamily="34" charset="0"/>
                <a:ea typeface="Tahoma" pitchFamily="34" charset="-122"/>
                <a:cs typeface="Tahoma" pitchFamily="34" charset="-120"/>
              </a:rPr>
              <a:t>peer networking for entrepreneurs</a:t>
            </a:r>
          </a:p>
          <a:p>
            <a:pPr marL="171450" indent="-171450">
              <a:spcAft>
                <a:spcPts val="600"/>
              </a:spcAft>
              <a:buFont typeface="Arial" panose="020B0604020202020204" pitchFamily="34" charset="0"/>
              <a:buChar char="•"/>
            </a:pPr>
            <a:r>
              <a:rPr lang="en-US" sz="1200" dirty="0">
                <a:solidFill>
                  <a:srgbClr val="6B6B8A"/>
                </a:solidFill>
                <a:latin typeface="Tahoma" pitchFamily="34" charset="0"/>
                <a:ea typeface="Tahoma" pitchFamily="34" charset="-122"/>
                <a:cs typeface="Tahoma" pitchFamily="34" charset="-120"/>
              </a:rPr>
              <a:t>opportunities to showcase products and services</a:t>
            </a:r>
          </a:p>
          <a:p>
            <a:pPr marL="171450" indent="-171450">
              <a:spcAft>
                <a:spcPts val="600"/>
              </a:spcAft>
              <a:buFont typeface="Arial" panose="020B0604020202020204" pitchFamily="34" charset="0"/>
              <a:buChar char="•"/>
            </a:pPr>
            <a:r>
              <a:rPr lang="en-US" sz="1200" dirty="0">
                <a:solidFill>
                  <a:srgbClr val="6B6B8A"/>
                </a:solidFill>
                <a:latin typeface="Tahoma" pitchFamily="34" charset="0"/>
                <a:ea typeface="Tahoma" pitchFamily="34" charset="-122"/>
                <a:cs typeface="Tahoma" pitchFamily="34" charset="-120"/>
              </a:rPr>
              <a:t>community-driven economic collaboration</a:t>
            </a:r>
            <a:endParaRPr lang="en-US" sz="1200" dirty="0"/>
          </a:p>
        </p:txBody>
      </p:sp>
      <p:sp>
        <p:nvSpPr>
          <p:cNvPr id="46" name="TextBox 45">
            <a:extLst>
              <a:ext uri="{FF2B5EF4-FFF2-40B4-BE49-F238E27FC236}">
                <a16:creationId xmlns:a16="http://schemas.microsoft.com/office/drawing/2014/main" id="{EA201AA5-29ED-D255-5481-00C75780B339}"/>
              </a:ext>
            </a:extLst>
          </p:cNvPr>
          <p:cNvSpPr txBox="1"/>
          <p:nvPr/>
        </p:nvSpPr>
        <p:spPr>
          <a:xfrm>
            <a:off x="1802386" y="5665063"/>
            <a:ext cx="6955970" cy="646331"/>
          </a:xfrm>
          <a:prstGeom prst="rect">
            <a:avLst/>
          </a:prstGeom>
          <a:noFill/>
        </p:spPr>
        <p:txBody>
          <a:bodyPr wrap="square">
            <a:spAutoFit/>
          </a:bodyPr>
          <a:lstStyle/>
          <a:p>
            <a:pPr marL="0" indent="0">
              <a:buNone/>
            </a:pPr>
            <a:r>
              <a:rPr lang="en-US" sz="1800" i="1" dirty="0">
                <a:solidFill>
                  <a:srgbClr val="C8860A"/>
                </a:solidFill>
                <a:latin typeface="Tahoma" pitchFamily="34" charset="0"/>
                <a:ea typeface="Tahoma" pitchFamily="34" charset="-122"/>
                <a:cs typeface="Tahoma" pitchFamily="34" charset="-120"/>
              </a:rPr>
              <a:t>"I would like to start a business, but I also wish we could come together and form a cooperative."— </a:t>
            </a:r>
            <a:r>
              <a:rPr lang="en-US" i="1" dirty="0">
                <a:solidFill>
                  <a:srgbClr val="C8860A"/>
                </a:solidFill>
                <a:latin typeface="Tahoma" pitchFamily="34" charset="0"/>
                <a:ea typeface="Tahoma" pitchFamily="34" charset="-122"/>
                <a:cs typeface="Tahoma" pitchFamily="34" charset="-120"/>
              </a:rPr>
              <a:t> Participant</a:t>
            </a:r>
            <a:endParaRPr lang="en-US" sz="1800" dirty="0"/>
          </a:p>
        </p:txBody>
      </p:sp>
      <p:pic>
        <p:nvPicPr>
          <p:cNvPr id="71" name="Picture 70">
            <a:extLst>
              <a:ext uri="{FF2B5EF4-FFF2-40B4-BE49-F238E27FC236}">
                <a16:creationId xmlns:a16="http://schemas.microsoft.com/office/drawing/2014/main" id="{9CB70D7E-1FCA-7DBF-C8CA-B4F04A3233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30772" y="2069598"/>
            <a:ext cx="3283696" cy="2462772"/>
          </a:xfrm>
          <a:prstGeom prst="rect">
            <a:avLst/>
          </a:prstGeom>
        </p:spPr>
      </p:pic>
    </p:spTree>
    <p:extLst>
      <p:ext uri="{BB962C8B-B14F-4D97-AF65-F5344CB8AC3E}">
        <p14:creationId xmlns:p14="http://schemas.microsoft.com/office/powerpoint/2010/main" val="14990951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62C222E-9CA8-8403-03F7-39AB7C43300D}"/>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55F48053-7FF7-EF86-7C65-74B4E9CDF8D8}"/>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a:extLst>
              <a:ext uri="{FF2B5EF4-FFF2-40B4-BE49-F238E27FC236}">
                <a16:creationId xmlns:a16="http://schemas.microsoft.com/office/drawing/2014/main" id="{A3D8A7EE-1A4B-0C6D-EB46-8DFA22913D81}"/>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a:extLst>
              <a:ext uri="{FF2B5EF4-FFF2-40B4-BE49-F238E27FC236}">
                <a16:creationId xmlns:a16="http://schemas.microsoft.com/office/drawing/2014/main" id="{0EE6B401-2653-D653-9B4D-8943BC878917}"/>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W"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rPr>
              <a:t>Impact (Early-Stage Change) </a:t>
            </a:r>
            <a:r>
              <a:rPr lang="en-ZW" b="1" i="1"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endParaRPr lang="en-ZW" i="1"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9">
            <a:extLst>
              <a:ext uri="{FF2B5EF4-FFF2-40B4-BE49-F238E27FC236}">
                <a16:creationId xmlns:a16="http://schemas.microsoft.com/office/drawing/2014/main" id="{A4C54F62-A22A-20B2-66E0-37CF7AD71836}"/>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a:extLst>
              <a:ext uri="{FF2B5EF4-FFF2-40B4-BE49-F238E27FC236}">
                <a16:creationId xmlns:a16="http://schemas.microsoft.com/office/drawing/2014/main" id="{874CE9D1-7973-DCFC-ABB9-15BE7C35B517}"/>
              </a:ext>
            </a:extLst>
          </p:cNvPr>
          <p:cNvSpPr>
            <a:spLocks noGrp="1"/>
          </p:cNvSpPr>
          <p:nvPr>
            <p:ph sz="half" idx="1"/>
          </p:nvPr>
        </p:nvSpPr>
        <p:spPr>
          <a:xfrm>
            <a:off x="235131" y="1091294"/>
            <a:ext cx="5860869" cy="5233479"/>
          </a:xfrm>
          <a:ln>
            <a:solidFill>
              <a:schemeClr val="tx1"/>
            </a:solidFill>
          </a:ln>
        </p:spPr>
        <p:txBody>
          <a:bodyPr vert="horz" lIns="91440" tIns="45720" rIns="91440" bIns="45720" rtlCol="0" anchor="t">
            <a:noAutofit/>
          </a:bodyPr>
          <a:lstStyle/>
          <a:p>
            <a:pPr marL="0" indent="0" algn="just">
              <a:buNone/>
            </a:pPr>
            <a:r>
              <a:rPr lang="en-US" sz="1600" dirty="0"/>
              <a:t>LGBTQI+ entrepreneurs and professionals in the marked districts are beginning to access practical business, financial literacy, digital, and legal skills that were previously out of reach.  While this change is still early-stage, participants report:</a:t>
            </a:r>
          </a:p>
          <a:p>
            <a:pPr algn="just"/>
            <a:r>
              <a:rPr lang="en-US" sz="1600" dirty="0"/>
              <a:t> Increased confidence, clearer understanding of economic systems, business and legal processes and motivation to pursue opportunities. The change is individual first — a person believing they can start a business, navigate a legal process, or tell their story publicly. Collectively, these shifts begin to build new norms.</a:t>
            </a:r>
          </a:p>
          <a:p>
            <a:pPr algn="just"/>
            <a:r>
              <a:rPr lang="en-US" sz="1600" dirty="0"/>
              <a:t>Queer WorX is building the evidence, trust, and community readiness needed for future policy engagement.</a:t>
            </a:r>
          </a:p>
          <a:p>
            <a:pPr algn="just"/>
            <a:r>
              <a:rPr lang="en-US" sz="1600" dirty="0"/>
              <a:t>Feeling more equipped and less alone, which is itself a meaningful step in communities where </a:t>
            </a:r>
            <a:r>
              <a:rPr lang="en-US" sz="1600" dirty="0" err="1"/>
              <a:t>internalised</a:t>
            </a:r>
            <a:r>
              <a:rPr lang="en-US" sz="1600" dirty="0"/>
              <a:t> stigma has long been a barrier to economic participation.</a:t>
            </a:r>
          </a:p>
          <a:p>
            <a:pPr algn="just"/>
            <a:r>
              <a:rPr lang="en-US" sz="1600" dirty="0"/>
              <a:t>Evidence is emerging, not yet complete. </a:t>
            </a:r>
          </a:p>
          <a:p>
            <a:pPr lvl="1" algn="just"/>
            <a:r>
              <a:rPr lang="en-US" sz="1400" dirty="0"/>
              <a:t>Calls for participation in Phutheho and the Junior Journalist Initiative have drawn early interest from community members, media houses, and journalists — signals of relevance and demand, even before full implementation. </a:t>
            </a:r>
          </a:p>
          <a:p>
            <a:pPr lvl="1" algn="just"/>
            <a:r>
              <a:rPr lang="en-US" sz="1400" dirty="0"/>
              <a:t>Queer WorX treats this as evidence of need as much as evidence of change.</a:t>
            </a:r>
          </a:p>
          <a:p>
            <a:pPr marL="0" indent="0" algn="just">
              <a:buNone/>
            </a:pPr>
            <a:endParaRPr lang="en-US" sz="1400" dirty="0"/>
          </a:p>
        </p:txBody>
      </p:sp>
      <p:grpSp>
        <p:nvGrpSpPr>
          <p:cNvPr id="47" name="组合 40">
            <a:extLst>
              <a:ext uri="{FF2B5EF4-FFF2-40B4-BE49-F238E27FC236}">
                <a16:creationId xmlns:a16="http://schemas.microsoft.com/office/drawing/2014/main" id="{3CD0897E-0740-A06A-E351-F51DE61447CF}"/>
              </a:ext>
            </a:extLst>
          </p:cNvPr>
          <p:cNvGrpSpPr/>
          <p:nvPr/>
        </p:nvGrpSpPr>
        <p:grpSpPr>
          <a:xfrm>
            <a:off x="6147371" y="1150291"/>
            <a:ext cx="5819059" cy="4641179"/>
            <a:chOff x="888142" y="1289724"/>
            <a:chExt cx="5819059" cy="4641179"/>
          </a:xfrm>
        </p:grpSpPr>
        <p:grpSp>
          <p:nvGrpSpPr>
            <p:cNvPr id="48" name="组合 13">
              <a:extLst>
                <a:ext uri="{FF2B5EF4-FFF2-40B4-BE49-F238E27FC236}">
                  <a16:creationId xmlns:a16="http://schemas.microsoft.com/office/drawing/2014/main" id="{52659AD1-F40C-21F9-650C-DEB08D3E9DFB}"/>
                </a:ext>
              </a:extLst>
            </p:cNvPr>
            <p:cNvGrpSpPr/>
            <p:nvPr/>
          </p:nvGrpSpPr>
          <p:grpSpPr>
            <a:xfrm>
              <a:off x="2717813" y="2020891"/>
              <a:ext cx="3989388" cy="3910012"/>
              <a:chOff x="860425" y="1592263"/>
              <a:chExt cx="3989388" cy="3910012"/>
            </a:xfrm>
          </p:grpSpPr>
          <p:sp>
            <p:nvSpPr>
              <p:cNvPr id="60" name="任意多边形 6">
                <a:extLst>
                  <a:ext uri="{FF2B5EF4-FFF2-40B4-BE49-F238E27FC236}">
                    <a16:creationId xmlns:a16="http://schemas.microsoft.com/office/drawing/2014/main" id="{B2F45641-E762-EFD7-7E98-FD782BD3B472}"/>
                  </a:ext>
                </a:extLst>
              </p:cNvPr>
              <p:cNvSpPr>
                <a:spLocks/>
              </p:cNvSpPr>
              <p:nvPr/>
            </p:nvSpPr>
            <p:spPr bwMode="auto">
              <a:xfrm>
                <a:off x="2830513" y="1592263"/>
                <a:ext cx="985838" cy="963612"/>
              </a:xfrm>
              <a:custGeom>
                <a:avLst/>
                <a:gdLst>
                  <a:gd name="T0" fmla="*/ 0 w 4930079"/>
                  <a:gd name="T1" fmla="*/ 0 h 4819144"/>
                  <a:gd name="T2" fmla="*/ 4930079 w 4930079"/>
                  <a:gd name="T3" fmla="*/ 4819144 h 4819144"/>
                </a:gdLst>
                <a:ahLst/>
                <a:cxnLst>
                  <a:cxn ang="0">
                    <a:pos x="105791" y="1406491"/>
                  </a:cxn>
                  <a:cxn ang="0">
                    <a:pos x="190375" y="1768441"/>
                  </a:cxn>
                  <a:cxn ang="0">
                    <a:pos x="192906" y="2177470"/>
                  </a:cxn>
                  <a:cxn ang="0">
                    <a:pos x="591194" y="2310994"/>
                  </a:cxn>
                  <a:cxn ang="0">
                    <a:pos x="998487" y="2282419"/>
                  </a:cxn>
                  <a:cxn ang="0">
                    <a:pos x="1249188" y="2538453"/>
                  </a:cxn>
                  <a:cxn ang="0">
                    <a:pos x="1569615" y="2674854"/>
                  </a:cxn>
                  <a:cxn ang="0">
                    <a:pos x="1758974" y="2868405"/>
                  </a:cxn>
                  <a:cxn ang="0">
                    <a:pos x="2113309" y="2824972"/>
                  </a:cxn>
                  <a:cxn ang="0">
                    <a:pos x="2251248" y="3153014"/>
                  </a:cxn>
                  <a:cxn ang="0">
                    <a:pos x="2263427" y="3412099"/>
                  </a:cxn>
                  <a:cxn ang="0">
                    <a:pos x="2309911" y="3696707"/>
                  </a:cxn>
                  <a:cxn ang="0">
                    <a:pos x="2140743" y="4123050"/>
                  </a:cxn>
                  <a:cxn ang="0">
                    <a:pos x="2050826" y="4529202"/>
                  </a:cxn>
                  <a:cxn ang="0">
                    <a:pos x="2259235" y="4819144"/>
                  </a:cxn>
                  <a:cxn ang="0">
                    <a:pos x="2464221" y="4613786"/>
                  </a:cxn>
                  <a:cxn ang="0">
                    <a:pos x="2571278" y="4360803"/>
                  </a:cxn>
                  <a:cxn ang="0">
                    <a:pos x="2940471" y="4428619"/>
                  </a:cxn>
                  <a:cxn ang="0">
                    <a:pos x="3275756" y="4541778"/>
                  </a:cxn>
                  <a:cxn ang="0">
                    <a:pos x="3658666" y="4352419"/>
                  </a:cxn>
                  <a:cxn ang="0">
                    <a:pos x="3899842" y="4187443"/>
                  </a:cxn>
                  <a:cxn ang="0">
                    <a:pos x="3920802" y="3843774"/>
                  </a:cxn>
                  <a:cxn ang="0">
                    <a:pos x="4344094" y="3097773"/>
                  </a:cxn>
                  <a:cxn ang="0">
                    <a:pos x="4660328" y="3024996"/>
                  </a:cxn>
                  <a:cxn ang="0">
                    <a:pos x="4911029" y="2923644"/>
                  </a:cxn>
                  <a:cxn ang="0">
                    <a:pos x="4796729" y="2663418"/>
                  </a:cxn>
                  <a:cxn ang="0">
                    <a:pos x="4787204" y="2355567"/>
                  </a:cxn>
                  <a:cxn ang="0">
                    <a:pos x="4881686" y="1870561"/>
                  </a:cxn>
                  <a:cxn ang="0">
                    <a:pos x="4722052" y="1589752"/>
                  </a:cxn>
                  <a:cxn ang="0">
                    <a:pos x="4667948" y="1284188"/>
                  </a:cxn>
                  <a:cxn ang="0">
                    <a:pos x="4320092" y="1127596"/>
                  </a:cxn>
                  <a:cxn ang="0">
                    <a:pos x="3983284" y="1022052"/>
                  </a:cxn>
                  <a:cxn ang="0">
                    <a:pos x="3952040" y="455880"/>
                  </a:cxn>
                  <a:cxn ang="0">
                    <a:pos x="3683812" y="164792"/>
                  </a:cxn>
                  <a:cxn ang="0">
                    <a:pos x="3163360" y="232608"/>
                  </a:cxn>
                  <a:cxn ang="0">
                    <a:pos x="2708060" y="358720"/>
                  </a:cxn>
                  <a:cxn ang="0">
                    <a:pos x="2410116" y="412060"/>
                  </a:cxn>
                  <a:cxn ang="0">
                    <a:pos x="2023396" y="389964"/>
                  </a:cxn>
                  <a:cxn ang="0">
                    <a:pos x="1447312" y="551512"/>
                  </a:cxn>
                  <a:cxn ang="0">
                    <a:pos x="1317008" y="777448"/>
                  </a:cxn>
                  <a:cxn ang="0">
                    <a:pos x="1147840" y="1144736"/>
                  </a:cxn>
                  <a:cxn ang="0">
                    <a:pos x="826272" y="1191220"/>
                  </a:cxn>
                  <a:cxn ang="0">
                    <a:pos x="523372" y="1308948"/>
                  </a:cxn>
                  <a:cxn ang="0">
                    <a:pos x="245624" y="1209124"/>
                  </a:cxn>
                </a:cxnLst>
                <a:rect l="T0" t="T1" r="T2" b="T3"/>
                <a:pathLst>
                  <a:path w="4930079" h="4819144">
                    <a:moveTo>
                      <a:pt x="0" y="1309281"/>
                    </a:moveTo>
                    <a:lnTo>
                      <a:pt x="105791" y="1406491"/>
                    </a:lnTo>
                    <a:lnTo>
                      <a:pt x="186183" y="1443450"/>
                    </a:lnTo>
                    <a:cubicBezTo>
                      <a:pt x="187580" y="1551780"/>
                      <a:pt x="188978" y="1660111"/>
                      <a:pt x="190375" y="1768441"/>
                    </a:cubicBezTo>
                    <a:lnTo>
                      <a:pt x="152275" y="1985234"/>
                    </a:lnTo>
                    <a:lnTo>
                      <a:pt x="192906" y="2177470"/>
                    </a:lnTo>
                    <a:lnTo>
                      <a:pt x="401835" y="2244319"/>
                    </a:lnTo>
                    <a:lnTo>
                      <a:pt x="591194" y="2310994"/>
                    </a:lnTo>
                    <a:lnTo>
                      <a:pt x="799603" y="2258036"/>
                    </a:lnTo>
                    <a:lnTo>
                      <a:pt x="998487" y="2282419"/>
                    </a:lnTo>
                    <a:lnTo>
                      <a:pt x="1133747" y="2400911"/>
                    </a:lnTo>
                    <a:lnTo>
                      <a:pt x="1249188" y="2538453"/>
                    </a:lnTo>
                    <a:lnTo>
                      <a:pt x="1445790" y="2579604"/>
                    </a:lnTo>
                    <a:lnTo>
                      <a:pt x="1569615" y="2674854"/>
                    </a:lnTo>
                    <a:lnTo>
                      <a:pt x="1621432" y="2812396"/>
                    </a:lnTo>
                    <a:lnTo>
                      <a:pt x="1758974" y="2868405"/>
                    </a:lnTo>
                    <a:lnTo>
                      <a:pt x="1903759" y="2863072"/>
                    </a:lnTo>
                    <a:lnTo>
                      <a:pt x="2113309" y="2824972"/>
                    </a:lnTo>
                    <a:lnTo>
                      <a:pt x="2287438" y="2939272"/>
                    </a:lnTo>
                    <a:lnTo>
                      <a:pt x="2251248" y="3153014"/>
                    </a:lnTo>
                    <a:lnTo>
                      <a:pt x="2246287" y="3332848"/>
                    </a:lnTo>
                    <a:lnTo>
                      <a:pt x="2263427" y="3412099"/>
                    </a:lnTo>
                    <a:lnTo>
                      <a:pt x="2349152" y="3554973"/>
                    </a:lnTo>
                    <a:lnTo>
                      <a:pt x="2309911" y="3696707"/>
                    </a:lnTo>
                    <a:lnTo>
                      <a:pt x="2188368" y="3913500"/>
                    </a:lnTo>
                    <a:lnTo>
                      <a:pt x="2140743" y="4123050"/>
                    </a:lnTo>
                    <a:lnTo>
                      <a:pt x="2094259" y="4273168"/>
                    </a:lnTo>
                    <a:lnTo>
                      <a:pt x="2050826" y="4529202"/>
                    </a:lnTo>
                    <a:lnTo>
                      <a:pt x="2140743" y="4638169"/>
                    </a:lnTo>
                    <a:lnTo>
                      <a:pt x="2259235" y="4819144"/>
                    </a:lnTo>
                    <a:lnTo>
                      <a:pt x="2417737" y="4805799"/>
                    </a:lnTo>
                    <a:lnTo>
                      <a:pt x="2464221" y="4613786"/>
                    </a:lnTo>
                    <a:lnTo>
                      <a:pt x="2533178" y="4526920"/>
                    </a:lnTo>
                    <a:lnTo>
                      <a:pt x="2571278" y="4360803"/>
                    </a:lnTo>
                    <a:lnTo>
                      <a:pt x="2827312" y="4348227"/>
                    </a:lnTo>
                    <a:lnTo>
                      <a:pt x="2940471" y="4428619"/>
                    </a:lnTo>
                    <a:lnTo>
                      <a:pt x="3158405" y="4533394"/>
                    </a:lnTo>
                    <a:lnTo>
                      <a:pt x="3275756" y="4541778"/>
                    </a:lnTo>
                    <a:lnTo>
                      <a:pt x="3484165" y="4470911"/>
                    </a:lnTo>
                    <a:lnTo>
                      <a:pt x="3658666" y="4352419"/>
                    </a:lnTo>
                    <a:lnTo>
                      <a:pt x="3781350" y="4258310"/>
                    </a:lnTo>
                    <a:lnTo>
                      <a:pt x="3899842" y="4187443"/>
                    </a:lnTo>
                    <a:lnTo>
                      <a:pt x="3964235" y="4014083"/>
                    </a:lnTo>
                    <a:lnTo>
                      <a:pt x="3920802" y="3843774"/>
                    </a:lnTo>
                    <a:lnTo>
                      <a:pt x="3963094" y="3682990"/>
                    </a:lnTo>
                    <a:lnTo>
                      <a:pt x="4344094" y="3097773"/>
                    </a:lnTo>
                    <a:lnTo>
                      <a:pt x="4500601" y="3060552"/>
                    </a:lnTo>
                    <a:lnTo>
                      <a:pt x="4660328" y="3024996"/>
                    </a:lnTo>
                    <a:lnTo>
                      <a:pt x="4797870" y="3016612"/>
                    </a:lnTo>
                    <a:lnTo>
                      <a:pt x="4911029" y="2923644"/>
                    </a:lnTo>
                    <a:lnTo>
                      <a:pt x="4930079" y="2776577"/>
                    </a:lnTo>
                    <a:lnTo>
                      <a:pt x="4796729" y="2663418"/>
                    </a:lnTo>
                    <a:lnTo>
                      <a:pt x="4830637" y="2449676"/>
                    </a:lnTo>
                    <a:lnTo>
                      <a:pt x="4787204" y="2355567"/>
                    </a:lnTo>
                    <a:lnTo>
                      <a:pt x="4768154" y="2179925"/>
                    </a:lnTo>
                    <a:lnTo>
                      <a:pt x="4881686" y="1870561"/>
                    </a:lnTo>
                    <a:lnTo>
                      <a:pt x="4752532" y="1723484"/>
                    </a:lnTo>
                    <a:lnTo>
                      <a:pt x="4722052" y="1589752"/>
                    </a:lnTo>
                    <a:lnTo>
                      <a:pt x="4714432" y="1384012"/>
                    </a:lnTo>
                    <a:lnTo>
                      <a:pt x="4667948" y="1284188"/>
                    </a:lnTo>
                    <a:lnTo>
                      <a:pt x="4496116" y="1226656"/>
                    </a:lnTo>
                    <a:lnTo>
                      <a:pt x="4320092" y="1127596"/>
                    </a:lnTo>
                    <a:lnTo>
                      <a:pt x="4105204" y="1156548"/>
                    </a:lnTo>
                    <a:lnTo>
                      <a:pt x="3983284" y="1022052"/>
                    </a:lnTo>
                    <a:lnTo>
                      <a:pt x="3959660" y="760680"/>
                    </a:lnTo>
                    <a:lnTo>
                      <a:pt x="3952040" y="455880"/>
                    </a:lnTo>
                    <a:lnTo>
                      <a:pt x="3863264" y="279856"/>
                    </a:lnTo>
                    <a:lnTo>
                      <a:pt x="3683812" y="164792"/>
                    </a:lnTo>
                    <a:lnTo>
                      <a:pt x="3496502" y="0"/>
                    </a:lnTo>
                    <a:lnTo>
                      <a:pt x="3163360" y="232608"/>
                    </a:lnTo>
                    <a:lnTo>
                      <a:pt x="2952664" y="358720"/>
                    </a:lnTo>
                    <a:lnTo>
                      <a:pt x="2708060" y="358720"/>
                    </a:lnTo>
                    <a:lnTo>
                      <a:pt x="2501556" y="340052"/>
                    </a:lnTo>
                    <a:lnTo>
                      <a:pt x="2410116" y="412060"/>
                    </a:lnTo>
                    <a:lnTo>
                      <a:pt x="2227017" y="401175"/>
                    </a:lnTo>
                    <a:lnTo>
                      <a:pt x="2023396" y="389964"/>
                    </a:lnTo>
                    <a:lnTo>
                      <a:pt x="1778792" y="496644"/>
                    </a:lnTo>
                    <a:lnTo>
                      <a:pt x="1447312" y="551512"/>
                    </a:lnTo>
                    <a:lnTo>
                      <a:pt x="1443120" y="662384"/>
                    </a:lnTo>
                    <a:lnTo>
                      <a:pt x="1317008" y="777448"/>
                    </a:lnTo>
                    <a:lnTo>
                      <a:pt x="1217184" y="927184"/>
                    </a:lnTo>
                    <a:lnTo>
                      <a:pt x="1147840" y="1144736"/>
                    </a:lnTo>
                    <a:lnTo>
                      <a:pt x="971816" y="1213316"/>
                    </a:lnTo>
                    <a:lnTo>
                      <a:pt x="826272" y="1191220"/>
                    </a:lnTo>
                    <a:lnTo>
                      <a:pt x="676297" y="1299219"/>
                    </a:lnTo>
                    <a:lnTo>
                      <a:pt x="523372" y="1308948"/>
                    </a:lnTo>
                    <a:lnTo>
                      <a:pt x="366780" y="1281896"/>
                    </a:lnTo>
                    <a:lnTo>
                      <a:pt x="245624" y="1209124"/>
                    </a:lnTo>
                    <a:lnTo>
                      <a:pt x="0" y="1309281"/>
                    </a:lnTo>
                    <a:close/>
                  </a:path>
                </a:pathLst>
              </a:custGeom>
              <a:solidFill>
                <a:schemeClr val="accent1">
                  <a:lumMod val="75000"/>
                </a:schemeClr>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dirty="0">
                  <a:solidFill>
                    <a:sysClr val="windowText" lastClr="000000"/>
                  </a:solidFill>
                </a:endParaRPr>
              </a:p>
            </p:txBody>
          </p:sp>
          <p:sp>
            <p:nvSpPr>
              <p:cNvPr id="61" name="任意多边形 7">
                <a:extLst>
                  <a:ext uri="{FF2B5EF4-FFF2-40B4-BE49-F238E27FC236}">
                    <a16:creationId xmlns:a16="http://schemas.microsoft.com/office/drawing/2014/main" id="{1C2C2B68-4F7A-F8D9-97A0-49E9FF555B41}"/>
                  </a:ext>
                </a:extLst>
              </p:cNvPr>
              <p:cNvSpPr>
                <a:spLocks/>
              </p:cNvSpPr>
              <p:nvPr/>
            </p:nvSpPr>
            <p:spPr bwMode="auto">
              <a:xfrm>
                <a:off x="1870075" y="1825625"/>
                <a:ext cx="1892300" cy="1231900"/>
              </a:xfrm>
              <a:custGeom>
                <a:avLst/>
                <a:gdLst>
                  <a:gd name="T0" fmla="*/ 0 w 9463714"/>
                  <a:gd name="T1" fmla="*/ 0 h 6161614"/>
                  <a:gd name="T2" fmla="*/ 9463714 w 9463714"/>
                  <a:gd name="T3" fmla="*/ 6161614 h 6161614"/>
                </a:gdLst>
                <a:ahLst/>
                <a:cxnLst>
                  <a:cxn ang="0">
                    <a:pos x="4993761" y="600083"/>
                  </a:cxn>
                  <a:cxn ang="0">
                    <a:pos x="5394580" y="1142636"/>
                  </a:cxn>
                  <a:cxn ang="0">
                    <a:pos x="6052574" y="1370095"/>
                  </a:cxn>
                  <a:cxn ang="0">
                    <a:pos x="6562360" y="1700047"/>
                  </a:cxn>
                  <a:cxn ang="0">
                    <a:pos x="7054634" y="1984656"/>
                  </a:cxn>
                  <a:cxn ang="0">
                    <a:pos x="7113297" y="2528349"/>
                  </a:cxn>
                  <a:cxn ang="0">
                    <a:pos x="6854212" y="3360844"/>
                  </a:cxn>
                  <a:cxn ang="0">
                    <a:pos x="7267607" y="3445428"/>
                  </a:cxn>
                  <a:cxn ang="0">
                    <a:pos x="7743857" y="3260261"/>
                  </a:cxn>
                  <a:cxn ang="0">
                    <a:pos x="8462052" y="3184061"/>
                  </a:cxn>
                  <a:cxn ang="0">
                    <a:pos x="8724188" y="2675416"/>
                  </a:cxn>
                  <a:cxn ang="0">
                    <a:pos x="9463714" y="1856638"/>
                  </a:cxn>
                  <a:cxn ang="0">
                    <a:pos x="9265797" y="2673307"/>
                  </a:cxn>
                  <a:cxn ang="0">
                    <a:pos x="9232635" y="3448477"/>
                  </a:cxn>
                  <a:cxn ang="0">
                    <a:pos x="8812959" y="3844340"/>
                  </a:cxn>
                  <a:cxn ang="0">
                    <a:pos x="8250215" y="4384988"/>
                  </a:cxn>
                  <a:cxn ang="0">
                    <a:pos x="7804058" y="4677599"/>
                  </a:cxn>
                  <a:cxn ang="0">
                    <a:pos x="7540384" y="5345465"/>
                  </a:cxn>
                  <a:cxn ang="0">
                    <a:pos x="7855875" y="5759654"/>
                  </a:cxn>
                  <a:cxn ang="0">
                    <a:pos x="7809391" y="6099131"/>
                  </a:cxn>
                  <a:cxn ang="0">
                    <a:pos x="7140731" y="5838906"/>
                  </a:cxn>
                  <a:cxn ang="0">
                    <a:pos x="6373001" y="5635830"/>
                  </a:cxn>
                  <a:cxn ang="0">
                    <a:pos x="6050292" y="5120711"/>
                  </a:cxn>
                  <a:cxn ang="0">
                    <a:pos x="5829307" y="4421566"/>
                  </a:cxn>
                  <a:cxn ang="0">
                    <a:pos x="5650614" y="3971981"/>
                  </a:cxn>
                  <a:cxn ang="0">
                    <a:pos x="5070358" y="3982647"/>
                  </a:cxn>
                  <a:cxn ang="0">
                    <a:pos x="4235179" y="3236640"/>
                  </a:cxn>
                  <a:cxn ang="0">
                    <a:pos x="3772259" y="2937168"/>
                  </a:cxn>
                  <a:cxn ang="0">
                    <a:pos x="3167223" y="2344708"/>
                  </a:cxn>
                  <a:cxn ang="0">
                    <a:pos x="2742403" y="2502064"/>
                  </a:cxn>
                  <a:cxn ang="0">
                    <a:pos x="2468022" y="2771777"/>
                  </a:cxn>
                  <a:cxn ang="0">
                    <a:pos x="2236427" y="3315504"/>
                  </a:cxn>
                  <a:cxn ang="0">
                    <a:pos x="1780363" y="3411136"/>
                  </a:cxn>
                  <a:cxn ang="0">
                    <a:pos x="1379931" y="3361224"/>
                  </a:cxn>
                  <a:cxn ang="0">
                    <a:pos x="1056835" y="3438952"/>
                  </a:cxn>
                  <a:cxn ang="0">
                    <a:pos x="596579" y="3855388"/>
                  </a:cxn>
                  <a:cxn ang="0">
                    <a:pos x="139824" y="3800371"/>
                  </a:cxn>
                  <a:cxn ang="0">
                    <a:pos x="143943" y="3518580"/>
                  </a:cxn>
                  <a:cxn ang="0">
                    <a:pos x="65079" y="3166532"/>
                  </a:cxn>
                  <a:cxn ang="0">
                    <a:pos x="382455" y="2853348"/>
                  </a:cxn>
                  <a:cxn ang="0">
                    <a:pos x="723455" y="2302416"/>
                  </a:cxn>
                  <a:cxn ang="0">
                    <a:pos x="1228667" y="2005608"/>
                  </a:cxn>
                  <a:cxn ang="0">
                    <a:pos x="2075643" y="1971700"/>
                  </a:cxn>
                  <a:cxn ang="0">
                    <a:pos x="2657055" y="1534304"/>
                  </a:cxn>
                  <a:cxn ang="0">
                    <a:pos x="2979387" y="1711092"/>
                  </a:cxn>
                  <a:cxn ang="0">
                    <a:pos x="3312767" y="1359044"/>
                  </a:cxn>
                  <a:cxn ang="0">
                    <a:pos x="3892279" y="607700"/>
                  </a:cxn>
                  <a:cxn ang="0">
                    <a:pos x="4427207" y="88012"/>
                  </a:cxn>
                </a:cxnLst>
                <a:rect l="T0" t="T1" r="T2" b="T3"/>
                <a:pathLst>
                  <a:path w="9463714" h="6161614">
                    <a:moveTo>
                      <a:pt x="4803386" y="140923"/>
                    </a:moveTo>
                    <a:lnTo>
                      <a:pt x="4909177" y="238133"/>
                    </a:lnTo>
                    <a:lnTo>
                      <a:pt x="4989569" y="275092"/>
                    </a:lnTo>
                    <a:cubicBezTo>
                      <a:pt x="4990966" y="383422"/>
                      <a:pt x="4992364" y="491753"/>
                      <a:pt x="4993761" y="600083"/>
                    </a:cubicBezTo>
                    <a:lnTo>
                      <a:pt x="4955661" y="816876"/>
                    </a:lnTo>
                    <a:lnTo>
                      <a:pt x="4996292" y="1009112"/>
                    </a:lnTo>
                    <a:lnTo>
                      <a:pt x="5205221" y="1075961"/>
                    </a:lnTo>
                    <a:lnTo>
                      <a:pt x="5394580" y="1142636"/>
                    </a:lnTo>
                    <a:lnTo>
                      <a:pt x="5602989" y="1089678"/>
                    </a:lnTo>
                    <a:lnTo>
                      <a:pt x="5801873" y="1114061"/>
                    </a:lnTo>
                    <a:lnTo>
                      <a:pt x="5937133" y="1232553"/>
                    </a:lnTo>
                    <a:lnTo>
                      <a:pt x="6052574" y="1370095"/>
                    </a:lnTo>
                    <a:lnTo>
                      <a:pt x="6249176" y="1411246"/>
                    </a:lnTo>
                    <a:lnTo>
                      <a:pt x="6373001" y="1506496"/>
                    </a:lnTo>
                    <a:lnTo>
                      <a:pt x="6424818" y="1644038"/>
                    </a:lnTo>
                    <a:lnTo>
                      <a:pt x="6562360" y="1700047"/>
                    </a:lnTo>
                    <a:lnTo>
                      <a:pt x="6707145" y="1694714"/>
                    </a:lnTo>
                    <a:lnTo>
                      <a:pt x="6916695" y="1656614"/>
                    </a:lnTo>
                    <a:lnTo>
                      <a:pt x="7090824" y="1770914"/>
                    </a:lnTo>
                    <a:lnTo>
                      <a:pt x="7054634" y="1984656"/>
                    </a:lnTo>
                    <a:lnTo>
                      <a:pt x="7049673" y="2164490"/>
                    </a:lnTo>
                    <a:lnTo>
                      <a:pt x="7066813" y="2243741"/>
                    </a:lnTo>
                    <a:lnTo>
                      <a:pt x="7152538" y="2386615"/>
                    </a:lnTo>
                    <a:lnTo>
                      <a:pt x="7113297" y="2528349"/>
                    </a:lnTo>
                    <a:lnTo>
                      <a:pt x="6991754" y="2745142"/>
                    </a:lnTo>
                    <a:lnTo>
                      <a:pt x="6944129" y="2954692"/>
                    </a:lnTo>
                    <a:lnTo>
                      <a:pt x="6897645" y="3104810"/>
                    </a:lnTo>
                    <a:lnTo>
                      <a:pt x="6854212" y="3360844"/>
                    </a:lnTo>
                    <a:lnTo>
                      <a:pt x="6944129" y="3469811"/>
                    </a:lnTo>
                    <a:lnTo>
                      <a:pt x="7062621" y="3650786"/>
                    </a:lnTo>
                    <a:lnTo>
                      <a:pt x="7221123" y="3637441"/>
                    </a:lnTo>
                    <a:lnTo>
                      <a:pt x="7267607" y="3445428"/>
                    </a:lnTo>
                    <a:lnTo>
                      <a:pt x="7336564" y="3358562"/>
                    </a:lnTo>
                    <a:lnTo>
                      <a:pt x="7374664" y="3192445"/>
                    </a:lnTo>
                    <a:lnTo>
                      <a:pt x="7630698" y="3179869"/>
                    </a:lnTo>
                    <a:lnTo>
                      <a:pt x="7743857" y="3260261"/>
                    </a:lnTo>
                    <a:lnTo>
                      <a:pt x="7961791" y="3365036"/>
                    </a:lnTo>
                    <a:lnTo>
                      <a:pt x="8079142" y="3373420"/>
                    </a:lnTo>
                    <a:lnTo>
                      <a:pt x="8287551" y="3302553"/>
                    </a:lnTo>
                    <a:lnTo>
                      <a:pt x="8462052" y="3184061"/>
                    </a:lnTo>
                    <a:lnTo>
                      <a:pt x="8584736" y="3089952"/>
                    </a:lnTo>
                    <a:lnTo>
                      <a:pt x="8703228" y="3019085"/>
                    </a:lnTo>
                    <a:lnTo>
                      <a:pt x="8767621" y="2845725"/>
                    </a:lnTo>
                    <a:lnTo>
                      <a:pt x="8724188" y="2675416"/>
                    </a:lnTo>
                    <a:lnTo>
                      <a:pt x="8766480" y="2514632"/>
                    </a:lnTo>
                    <a:lnTo>
                      <a:pt x="9147480" y="1929415"/>
                    </a:lnTo>
                    <a:lnTo>
                      <a:pt x="9303987" y="1892194"/>
                    </a:lnTo>
                    <a:lnTo>
                      <a:pt x="9463714" y="1856638"/>
                    </a:lnTo>
                    <a:lnTo>
                      <a:pt x="9409814" y="2018761"/>
                    </a:lnTo>
                    <a:lnTo>
                      <a:pt x="9279514" y="2093051"/>
                    </a:lnTo>
                    <a:lnTo>
                      <a:pt x="9250939" y="2480525"/>
                    </a:lnTo>
                    <a:lnTo>
                      <a:pt x="9265797" y="2673307"/>
                    </a:lnTo>
                    <a:lnTo>
                      <a:pt x="9271130" y="2827989"/>
                    </a:lnTo>
                    <a:lnTo>
                      <a:pt x="9237222" y="3234513"/>
                    </a:lnTo>
                    <a:lnTo>
                      <a:pt x="9280655" y="3336237"/>
                    </a:lnTo>
                    <a:lnTo>
                      <a:pt x="9232635" y="3448477"/>
                    </a:lnTo>
                    <a:lnTo>
                      <a:pt x="9142147" y="3431332"/>
                    </a:lnTo>
                    <a:lnTo>
                      <a:pt x="9046515" y="3607356"/>
                    </a:lnTo>
                    <a:lnTo>
                      <a:pt x="8950883" y="3786808"/>
                    </a:lnTo>
                    <a:lnTo>
                      <a:pt x="8812959" y="3844340"/>
                    </a:lnTo>
                    <a:lnTo>
                      <a:pt x="8622459" y="4008552"/>
                    </a:lnTo>
                    <a:lnTo>
                      <a:pt x="8534447" y="4142284"/>
                    </a:lnTo>
                    <a:lnTo>
                      <a:pt x="8362615" y="4237916"/>
                    </a:lnTo>
                    <a:lnTo>
                      <a:pt x="8250215" y="4384988"/>
                    </a:lnTo>
                    <a:lnTo>
                      <a:pt x="8191919" y="4526340"/>
                    </a:lnTo>
                    <a:lnTo>
                      <a:pt x="8062379" y="4510336"/>
                    </a:lnTo>
                    <a:lnTo>
                      <a:pt x="7970944" y="4444038"/>
                    </a:lnTo>
                    <a:lnTo>
                      <a:pt x="7804058" y="4677599"/>
                    </a:lnTo>
                    <a:lnTo>
                      <a:pt x="7648607" y="4860484"/>
                    </a:lnTo>
                    <a:lnTo>
                      <a:pt x="7591457" y="5068893"/>
                    </a:lnTo>
                    <a:lnTo>
                      <a:pt x="7600982" y="5206435"/>
                    </a:lnTo>
                    <a:lnTo>
                      <a:pt x="7540384" y="5345465"/>
                    </a:lnTo>
                    <a:lnTo>
                      <a:pt x="7667657" y="5399986"/>
                    </a:lnTo>
                    <a:lnTo>
                      <a:pt x="7624224" y="5541720"/>
                    </a:lnTo>
                    <a:lnTo>
                      <a:pt x="7746908" y="5660212"/>
                    </a:lnTo>
                    <a:lnTo>
                      <a:pt x="7855875" y="5759654"/>
                    </a:lnTo>
                    <a:lnTo>
                      <a:pt x="7910743" y="5910144"/>
                    </a:lnTo>
                    <a:lnTo>
                      <a:pt x="8066938" y="5903646"/>
                    </a:lnTo>
                    <a:lnTo>
                      <a:pt x="7965983" y="6142564"/>
                    </a:lnTo>
                    <a:lnTo>
                      <a:pt x="7809391" y="6099131"/>
                    </a:lnTo>
                    <a:lnTo>
                      <a:pt x="7662324" y="6161614"/>
                    </a:lnTo>
                    <a:lnTo>
                      <a:pt x="7412936" y="6097866"/>
                    </a:lnTo>
                    <a:lnTo>
                      <a:pt x="7234244" y="5990041"/>
                    </a:lnTo>
                    <a:lnTo>
                      <a:pt x="7140731" y="5838906"/>
                    </a:lnTo>
                    <a:lnTo>
                      <a:pt x="6922797" y="5791281"/>
                    </a:lnTo>
                    <a:lnTo>
                      <a:pt x="6689236" y="5744797"/>
                    </a:lnTo>
                    <a:lnTo>
                      <a:pt x="6595127" y="5678122"/>
                    </a:lnTo>
                    <a:lnTo>
                      <a:pt x="6373001" y="5635830"/>
                    </a:lnTo>
                    <a:lnTo>
                      <a:pt x="6272418" y="5579821"/>
                    </a:lnTo>
                    <a:lnTo>
                      <a:pt x="6121159" y="5428562"/>
                    </a:lnTo>
                    <a:lnTo>
                      <a:pt x="6150875" y="5258253"/>
                    </a:lnTo>
                    <a:lnTo>
                      <a:pt x="6050292" y="5120711"/>
                    </a:lnTo>
                    <a:lnTo>
                      <a:pt x="5975233" y="4961068"/>
                    </a:lnTo>
                    <a:lnTo>
                      <a:pt x="6003808" y="4771709"/>
                    </a:lnTo>
                    <a:lnTo>
                      <a:pt x="5904366" y="4591875"/>
                    </a:lnTo>
                    <a:lnTo>
                      <a:pt x="5829307" y="4421566"/>
                    </a:lnTo>
                    <a:lnTo>
                      <a:pt x="5739390" y="4298882"/>
                    </a:lnTo>
                    <a:lnTo>
                      <a:pt x="5753107" y="4180390"/>
                    </a:lnTo>
                    <a:lnTo>
                      <a:pt x="5801873" y="4033323"/>
                    </a:lnTo>
                    <a:lnTo>
                      <a:pt x="5650614" y="3971981"/>
                    </a:lnTo>
                    <a:lnTo>
                      <a:pt x="5470780" y="3891589"/>
                    </a:lnTo>
                    <a:lnTo>
                      <a:pt x="5323713" y="3876731"/>
                    </a:lnTo>
                    <a:lnTo>
                      <a:pt x="5143879" y="3880923"/>
                    </a:lnTo>
                    <a:lnTo>
                      <a:pt x="5070358" y="3982647"/>
                    </a:lnTo>
                    <a:lnTo>
                      <a:pt x="4795259" y="3948356"/>
                    </a:lnTo>
                    <a:lnTo>
                      <a:pt x="4818119" y="3807004"/>
                    </a:lnTo>
                    <a:lnTo>
                      <a:pt x="4602467" y="3523536"/>
                    </a:lnTo>
                    <a:lnTo>
                      <a:pt x="4235179" y="3236640"/>
                    </a:lnTo>
                    <a:lnTo>
                      <a:pt x="4070203" y="3213780"/>
                    </a:lnTo>
                    <a:lnTo>
                      <a:pt x="3866868" y="3181231"/>
                    </a:lnTo>
                    <a:lnTo>
                      <a:pt x="3817979" y="3078520"/>
                    </a:lnTo>
                    <a:lnTo>
                      <a:pt x="3772259" y="2937168"/>
                    </a:lnTo>
                    <a:lnTo>
                      <a:pt x="3722347" y="2815248"/>
                    </a:lnTo>
                    <a:lnTo>
                      <a:pt x="3534511" y="2673132"/>
                    </a:lnTo>
                    <a:lnTo>
                      <a:pt x="3305147" y="2497108"/>
                    </a:lnTo>
                    <a:lnTo>
                      <a:pt x="3167223" y="2344708"/>
                    </a:lnTo>
                    <a:lnTo>
                      <a:pt x="3094451" y="2367568"/>
                    </a:lnTo>
                    <a:lnTo>
                      <a:pt x="2940523" y="2317656"/>
                    </a:lnTo>
                    <a:lnTo>
                      <a:pt x="2757643" y="2333660"/>
                    </a:lnTo>
                    <a:lnTo>
                      <a:pt x="2742403" y="2502064"/>
                    </a:lnTo>
                    <a:lnTo>
                      <a:pt x="2769940" y="2738879"/>
                    </a:lnTo>
                    <a:lnTo>
                      <a:pt x="2734783" y="2819440"/>
                    </a:lnTo>
                    <a:lnTo>
                      <a:pt x="2646007" y="2860968"/>
                    </a:lnTo>
                    <a:lnTo>
                      <a:pt x="2468022" y="2771777"/>
                    </a:lnTo>
                    <a:lnTo>
                      <a:pt x="2484459" y="2986316"/>
                    </a:lnTo>
                    <a:lnTo>
                      <a:pt x="2393019" y="3028608"/>
                    </a:lnTo>
                    <a:lnTo>
                      <a:pt x="2350727" y="3169960"/>
                    </a:lnTo>
                    <a:lnTo>
                      <a:pt x="2236427" y="3315504"/>
                    </a:lnTo>
                    <a:lnTo>
                      <a:pt x="2178895" y="3467904"/>
                    </a:lnTo>
                    <a:lnTo>
                      <a:pt x="2045163" y="3498384"/>
                    </a:lnTo>
                    <a:lnTo>
                      <a:pt x="1930099" y="3452664"/>
                    </a:lnTo>
                    <a:lnTo>
                      <a:pt x="1780363" y="3411136"/>
                    </a:lnTo>
                    <a:lnTo>
                      <a:pt x="1643203" y="3285024"/>
                    </a:lnTo>
                    <a:lnTo>
                      <a:pt x="1573188" y="3142367"/>
                    </a:lnTo>
                    <a:lnTo>
                      <a:pt x="1403555" y="3273212"/>
                    </a:lnTo>
                    <a:lnTo>
                      <a:pt x="1379931" y="3361224"/>
                    </a:lnTo>
                    <a:lnTo>
                      <a:pt x="1265631" y="3327316"/>
                    </a:lnTo>
                    <a:lnTo>
                      <a:pt x="1285435" y="3431332"/>
                    </a:lnTo>
                    <a:lnTo>
                      <a:pt x="1160087" y="3503340"/>
                    </a:lnTo>
                    <a:lnTo>
                      <a:pt x="1056835" y="3438952"/>
                    </a:lnTo>
                    <a:lnTo>
                      <a:pt x="884239" y="3607356"/>
                    </a:lnTo>
                    <a:lnTo>
                      <a:pt x="761555" y="3691940"/>
                    </a:lnTo>
                    <a:lnTo>
                      <a:pt x="719263" y="3783380"/>
                    </a:lnTo>
                    <a:lnTo>
                      <a:pt x="596579" y="3855388"/>
                    </a:lnTo>
                    <a:lnTo>
                      <a:pt x="546667" y="3664888"/>
                    </a:lnTo>
                    <a:lnTo>
                      <a:pt x="328351" y="3748708"/>
                    </a:lnTo>
                    <a:lnTo>
                      <a:pt x="209859" y="3669080"/>
                    </a:lnTo>
                    <a:lnTo>
                      <a:pt x="139824" y="3800371"/>
                    </a:lnTo>
                    <a:lnTo>
                      <a:pt x="46069" y="3787930"/>
                    </a:lnTo>
                    <a:lnTo>
                      <a:pt x="90603" y="3682792"/>
                    </a:lnTo>
                    <a:lnTo>
                      <a:pt x="22023" y="3522772"/>
                    </a:lnTo>
                    <a:lnTo>
                      <a:pt x="143943" y="3518580"/>
                    </a:lnTo>
                    <a:lnTo>
                      <a:pt x="231955" y="3450000"/>
                    </a:lnTo>
                    <a:lnTo>
                      <a:pt x="242312" y="3369067"/>
                    </a:lnTo>
                    <a:lnTo>
                      <a:pt x="0" y="3242955"/>
                    </a:lnTo>
                    <a:lnTo>
                      <a:pt x="65079" y="3166532"/>
                    </a:lnTo>
                    <a:lnTo>
                      <a:pt x="221671" y="3154720"/>
                    </a:lnTo>
                    <a:lnTo>
                      <a:pt x="378263" y="3052232"/>
                    </a:lnTo>
                    <a:lnTo>
                      <a:pt x="351975" y="2941360"/>
                    </a:lnTo>
                    <a:lnTo>
                      <a:pt x="382455" y="2853348"/>
                    </a:lnTo>
                    <a:lnTo>
                      <a:pt x="608391" y="2787432"/>
                    </a:lnTo>
                    <a:lnTo>
                      <a:pt x="692975" y="2661320"/>
                    </a:lnTo>
                    <a:lnTo>
                      <a:pt x="670115" y="2508920"/>
                    </a:lnTo>
                    <a:lnTo>
                      <a:pt x="723455" y="2302416"/>
                    </a:lnTo>
                    <a:lnTo>
                      <a:pt x="922339" y="2266216"/>
                    </a:lnTo>
                    <a:lnTo>
                      <a:pt x="1029783" y="2163728"/>
                    </a:lnTo>
                    <a:lnTo>
                      <a:pt x="938343" y="2007136"/>
                    </a:lnTo>
                    <a:lnTo>
                      <a:pt x="1228667" y="2005608"/>
                    </a:lnTo>
                    <a:lnTo>
                      <a:pt x="1374975" y="2097048"/>
                    </a:lnTo>
                    <a:lnTo>
                      <a:pt x="1631391" y="1994560"/>
                    </a:lnTo>
                    <a:lnTo>
                      <a:pt x="1883615" y="2081808"/>
                    </a:lnTo>
                    <a:lnTo>
                      <a:pt x="2075643" y="1971700"/>
                    </a:lnTo>
                    <a:lnTo>
                      <a:pt x="2171275" y="1799868"/>
                    </a:lnTo>
                    <a:lnTo>
                      <a:pt x="2209375" y="1661944"/>
                    </a:lnTo>
                    <a:lnTo>
                      <a:pt x="2404831" y="1466488"/>
                    </a:lnTo>
                    <a:lnTo>
                      <a:pt x="2657055" y="1534304"/>
                    </a:lnTo>
                    <a:lnTo>
                      <a:pt x="2703539" y="1664608"/>
                    </a:lnTo>
                    <a:lnTo>
                      <a:pt x="2806791" y="1764432"/>
                    </a:lnTo>
                    <a:lnTo>
                      <a:pt x="2918427" y="1672992"/>
                    </a:lnTo>
                    <a:lnTo>
                      <a:pt x="2979387" y="1711092"/>
                    </a:lnTo>
                    <a:lnTo>
                      <a:pt x="3063207" y="1806724"/>
                    </a:lnTo>
                    <a:lnTo>
                      <a:pt x="3136743" y="1733952"/>
                    </a:lnTo>
                    <a:lnTo>
                      <a:pt x="3144363" y="1501924"/>
                    </a:lnTo>
                    <a:lnTo>
                      <a:pt x="3312767" y="1359044"/>
                    </a:lnTo>
                    <a:lnTo>
                      <a:pt x="3480407" y="1103392"/>
                    </a:lnTo>
                    <a:lnTo>
                      <a:pt x="3671671" y="1037476"/>
                    </a:lnTo>
                    <a:lnTo>
                      <a:pt x="3774551" y="760864"/>
                    </a:lnTo>
                    <a:lnTo>
                      <a:pt x="3892279" y="607700"/>
                    </a:lnTo>
                    <a:lnTo>
                      <a:pt x="3972671" y="413008"/>
                    </a:lnTo>
                    <a:lnTo>
                      <a:pt x="4186795" y="297944"/>
                    </a:lnTo>
                    <a:lnTo>
                      <a:pt x="4297667" y="183644"/>
                    </a:lnTo>
                    <a:lnTo>
                      <a:pt x="4427207" y="88012"/>
                    </a:lnTo>
                    <a:lnTo>
                      <a:pt x="4527031" y="0"/>
                    </a:lnTo>
                    <a:lnTo>
                      <a:pt x="4622663" y="160020"/>
                    </a:lnTo>
                    <a:lnTo>
                      <a:pt x="4803386" y="140923"/>
                    </a:lnTo>
                    <a:close/>
                  </a:path>
                </a:pathLst>
              </a:custGeom>
              <a:solidFill>
                <a:srgbClr val="73BC44"/>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dirty="0">
                  <a:solidFill>
                    <a:sysClr val="windowText" lastClr="000000"/>
                  </a:solidFill>
                </a:endParaRPr>
              </a:p>
            </p:txBody>
          </p:sp>
          <p:sp>
            <p:nvSpPr>
              <p:cNvPr id="62" name="任意多边形 8">
                <a:extLst>
                  <a:ext uri="{FF2B5EF4-FFF2-40B4-BE49-F238E27FC236}">
                    <a16:creationId xmlns:a16="http://schemas.microsoft.com/office/drawing/2014/main" id="{B1D4C540-4B2B-7199-2BE5-13051FDB5C77}"/>
                  </a:ext>
                </a:extLst>
              </p:cNvPr>
              <p:cNvSpPr>
                <a:spLocks/>
              </p:cNvSpPr>
              <p:nvPr/>
            </p:nvSpPr>
            <p:spPr bwMode="auto">
              <a:xfrm>
                <a:off x="2624138" y="2600325"/>
                <a:ext cx="1992313" cy="1438275"/>
              </a:xfrm>
              <a:custGeom>
                <a:avLst/>
                <a:gdLst>
                  <a:gd name="T0" fmla="*/ 0 w 14927457"/>
                  <a:gd name="T1" fmla="*/ 0 h 10776083"/>
                  <a:gd name="T2" fmla="*/ 14927457 w 14927457"/>
                  <a:gd name="T3" fmla="*/ 10776083 h 10776083"/>
                </a:gdLst>
                <a:ahLst/>
                <a:cxnLst>
                  <a:cxn ang="0">
                    <a:pos x="8431520" y="3201003"/>
                  </a:cxn>
                  <a:cxn ang="0">
                    <a:pos x="7729228" y="3478493"/>
                  </a:cxn>
                  <a:cxn ang="0">
                    <a:pos x="7226773" y="2960053"/>
                  </a:cxn>
                  <a:cxn ang="0">
                    <a:pos x="7288441" y="2224641"/>
                  </a:cxn>
                  <a:cxn ang="0">
                    <a:pos x="7623027" y="1536622"/>
                  </a:cxn>
                  <a:cxn ang="0">
                    <a:pos x="7028645" y="1377899"/>
                  </a:cxn>
                  <a:cxn ang="0">
                    <a:pos x="6080831" y="2143570"/>
                  </a:cxn>
                  <a:cxn ang="0">
                    <a:pos x="5771228" y="2498857"/>
                  </a:cxn>
                  <a:cxn ang="0">
                    <a:pos x="6280671" y="3392996"/>
                  </a:cxn>
                  <a:cxn ang="0">
                    <a:pos x="5191120" y="3176171"/>
                  </a:cxn>
                  <a:cxn ang="0">
                    <a:pos x="4233454" y="2702264"/>
                  </a:cxn>
                  <a:cxn ang="0">
                    <a:pos x="3560566" y="2079332"/>
                  </a:cxn>
                  <a:cxn ang="0">
                    <a:pos x="3194718" y="1083417"/>
                  </a:cxn>
                  <a:cxn ang="0">
                    <a:pos x="3042834" y="239240"/>
                  </a:cxn>
                  <a:cxn ang="0">
                    <a:pos x="2081748" y="277642"/>
                  </a:cxn>
                  <a:cxn ang="0">
                    <a:pos x="1883620" y="1000490"/>
                  </a:cxn>
                  <a:cxn ang="0">
                    <a:pos x="2394068" y="2037369"/>
                  </a:cxn>
                  <a:cxn ang="0">
                    <a:pos x="1637542" y="2633461"/>
                  </a:cxn>
                  <a:cxn ang="0">
                    <a:pos x="1081410" y="3403704"/>
                  </a:cxn>
                  <a:cxn ang="0">
                    <a:pos x="258643" y="3861627"/>
                  </a:cxn>
                  <a:cxn ang="0">
                    <a:pos x="28548" y="4838547"/>
                  </a:cxn>
                  <a:cxn ang="0">
                    <a:pos x="364843" y="5237664"/>
                  </a:cxn>
                  <a:cxn ang="0">
                    <a:pos x="667604" y="6042919"/>
                  </a:cxn>
                  <a:cxn ang="0">
                    <a:pos x="748534" y="6955719"/>
                  </a:cxn>
                  <a:cxn ang="0">
                    <a:pos x="971974" y="7615636"/>
                  </a:cxn>
                  <a:cxn ang="0">
                    <a:pos x="1065426" y="8390004"/>
                  </a:cxn>
                  <a:cxn ang="0">
                    <a:pos x="1279538" y="8954686"/>
                  </a:cxn>
                  <a:cxn ang="0">
                    <a:pos x="1612414" y="9645566"/>
                  </a:cxn>
                  <a:cxn ang="0">
                    <a:pos x="2092603" y="10037250"/>
                  </a:cxn>
                  <a:cxn ang="0">
                    <a:pos x="3311625" y="9614157"/>
                  </a:cxn>
                  <a:cxn ang="0">
                    <a:pos x="4555774" y="9583899"/>
                  </a:cxn>
                  <a:cxn ang="0">
                    <a:pos x="5930101" y="9225337"/>
                  </a:cxn>
                  <a:cxn ang="0">
                    <a:pos x="7163099" y="10540745"/>
                  </a:cxn>
                  <a:cxn ang="0">
                    <a:pos x="7992446" y="10454060"/>
                  </a:cxn>
                  <a:cxn ang="0">
                    <a:pos x="8309338" y="9774033"/>
                  </a:cxn>
                  <a:cxn ang="0">
                    <a:pos x="9526650" y="10253070"/>
                  </a:cxn>
                  <a:cxn ang="0">
                    <a:pos x="10433351" y="10378117"/>
                  </a:cxn>
                  <a:cxn ang="0">
                    <a:pos x="11167054" y="9436585"/>
                  </a:cxn>
                  <a:cxn ang="0">
                    <a:pos x="11736308" y="8891307"/>
                  </a:cxn>
                  <a:cxn ang="0">
                    <a:pos x="12792032" y="8507617"/>
                  </a:cxn>
                  <a:cxn ang="0">
                    <a:pos x="13299060" y="7750495"/>
                  </a:cxn>
                  <a:cxn ang="0">
                    <a:pos x="14351922" y="7358813"/>
                  </a:cxn>
                  <a:cxn ang="0">
                    <a:pos x="14927457" y="6518352"/>
                  </a:cxn>
                  <a:cxn ang="0">
                    <a:pos x="14675279" y="5903791"/>
                  </a:cxn>
                  <a:cxn ang="0">
                    <a:pos x="13654199" y="6184287"/>
                  </a:cxn>
                  <a:cxn ang="0">
                    <a:pos x="12851988" y="6384124"/>
                  </a:cxn>
                  <a:cxn ang="0">
                    <a:pos x="12319275" y="5654473"/>
                  </a:cxn>
                  <a:cxn ang="0">
                    <a:pos x="11151625" y="5291339"/>
                  </a:cxn>
                  <a:cxn ang="0">
                    <a:pos x="9769306" y="5599087"/>
                  </a:cxn>
                  <a:cxn ang="0">
                    <a:pos x="8813500" y="5327879"/>
                  </a:cxn>
                  <a:cxn ang="0">
                    <a:pos x="8428100" y="4933334"/>
                  </a:cxn>
                  <a:cxn ang="0">
                    <a:pos x="8542293" y="4098003"/>
                  </a:cxn>
                </a:cxnLst>
                <a:rect l="T0" t="T1" r="T2" b="T3"/>
                <a:pathLst>
                  <a:path w="14927457" h="10776083">
                    <a:moveTo>
                      <a:pt x="8688834" y="3733905"/>
                    </a:moveTo>
                    <a:lnTo>
                      <a:pt x="8578833" y="3606959"/>
                    </a:lnTo>
                    <a:lnTo>
                      <a:pt x="8572551" y="3315196"/>
                    </a:lnTo>
                    <a:lnTo>
                      <a:pt x="8431520" y="3201003"/>
                    </a:lnTo>
                    <a:lnTo>
                      <a:pt x="8241385" y="3266091"/>
                    </a:lnTo>
                    <a:lnTo>
                      <a:pt x="7898807" y="3177027"/>
                    </a:lnTo>
                    <a:lnTo>
                      <a:pt x="7921073" y="3405412"/>
                    </a:lnTo>
                    <a:lnTo>
                      <a:pt x="7729228" y="3478493"/>
                    </a:lnTo>
                    <a:lnTo>
                      <a:pt x="7608753" y="3313486"/>
                    </a:lnTo>
                    <a:lnTo>
                      <a:pt x="7616745" y="3143907"/>
                    </a:lnTo>
                    <a:lnTo>
                      <a:pt x="7504262" y="3094802"/>
                    </a:lnTo>
                    <a:lnTo>
                      <a:pt x="7226773" y="2960053"/>
                    </a:lnTo>
                    <a:lnTo>
                      <a:pt x="6990395" y="2926933"/>
                    </a:lnTo>
                    <a:lnTo>
                      <a:pt x="7018943" y="2749362"/>
                    </a:lnTo>
                    <a:lnTo>
                      <a:pt x="7202797" y="2502130"/>
                    </a:lnTo>
                    <a:lnTo>
                      <a:pt x="7288441" y="2224641"/>
                    </a:lnTo>
                    <a:lnTo>
                      <a:pt x="7400924" y="2026513"/>
                    </a:lnTo>
                    <a:lnTo>
                      <a:pt x="7350110" y="1928305"/>
                    </a:lnTo>
                    <a:lnTo>
                      <a:pt x="7500842" y="1757016"/>
                    </a:lnTo>
                    <a:lnTo>
                      <a:pt x="7623027" y="1536622"/>
                    </a:lnTo>
                    <a:lnTo>
                      <a:pt x="7560801" y="1327641"/>
                    </a:lnTo>
                    <a:lnTo>
                      <a:pt x="7484560" y="1145870"/>
                    </a:lnTo>
                    <a:lnTo>
                      <a:pt x="7198224" y="1251142"/>
                    </a:lnTo>
                    <a:lnTo>
                      <a:pt x="7028645" y="1377899"/>
                    </a:lnTo>
                    <a:lnTo>
                      <a:pt x="6852226" y="1601712"/>
                    </a:lnTo>
                    <a:lnTo>
                      <a:pt x="6625551" y="1830097"/>
                    </a:lnTo>
                    <a:lnTo>
                      <a:pt x="6334345" y="1866080"/>
                    </a:lnTo>
                    <a:lnTo>
                      <a:pt x="6080831" y="2143570"/>
                    </a:lnTo>
                    <a:lnTo>
                      <a:pt x="5852446" y="2143570"/>
                    </a:lnTo>
                    <a:lnTo>
                      <a:pt x="5639785" y="2195144"/>
                    </a:lnTo>
                    <a:lnTo>
                      <a:pt x="5830034" y="2283742"/>
                    </a:lnTo>
                    <a:lnTo>
                      <a:pt x="5771228" y="2498857"/>
                    </a:lnTo>
                    <a:lnTo>
                      <a:pt x="6117374" y="2833443"/>
                    </a:lnTo>
                    <a:lnTo>
                      <a:pt x="6197740" y="3050270"/>
                    </a:lnTo>
                    <a:lnTo>
                      <a:pt x="6430509" y="3041797"/>
                    </a:lnTo>
                    <a:lnTo>
                      <a:pt x="6280671" y="3392996"/>
                    </a:lnTo>
                    <a:lnTo>
                      <a:pt x="6041581" y="3335044"/>
                    </a:lnTo>
                    <a:lnTo>
                      <a:pt x="5819031" y="3430242"/>
                    </a:lnTo>
                    <a:lnTo>
                      <a:pt x="5453480" y="3328762"/>
                    </a:lnTo>
                    <a:lnTo>
                      <a:pt x="5191120" y="3176171"/>
                    </a:lnTo>
                    <a:lnTo>
                      <a:pt x="5047188" y="2947451"/>
                    </a:lnTo>
                    <a:lnTo>
                      <a:pt x="4727919" y="2875411"/>
                    </a:lnTo>
                    <a:lnTo>
                      <a:pt x="4373631" y="2804896"/>
                    </a:lnTo>
                    <a:lnTo>
                      <a:pt x="4233454" y="2702264"/>
                    </a:lnTo>
                    <a:lnTo>
                      <a:pt x="3899724" y="2645166"/>
                    </a:lnTo>
                    <a:lnTo>
                      <a:pt x="3735573" y="2549671"/>
                    </a:lnTo>
                    <a:lnTo>
                      <a:pt x="3514622" y="2325561"/>
                    </a:lnTo>
                    <a:lnTo>
                      <a:pt x="3560566" y="2079332"/>
                    </a:lnTo>
                    <a:lnTo>
                      <a:pt x="3407975" y="1866932"/>
                    </a:lnTo>
                    <a:lnTo>
                      <a:pt x="3295862" y="1636058"/>
                    </a:lnTo>
                    <a:lnTo>
                      <a:pt x="3341027" y="1353771"/>
                    </a:lnTo>
                    <a:lnTo>
                      <a:pt x="3194718" y="1083417"/>
                    </a:lnTo>
                    <a:lnTo>
                      <a:pt x="3085805" y="832618"/>
                    </a:lnTo>
                    <a:lnTo>
                      <a:pt x="2945778" y="634490"/>
                    </a:lnTo>
                    <a:lnTo>
                      <a:pt x="2968044" y="447069"/>
                    </a:lnTo>
                    <a:lnTo>
                      <a:pt x="3042834" y="239240"/>
                    </a:lnTo>
                    <a:lnTo>
                      <a:pt x="2537813" y="24980"/>
                    </a:lnTo>
                    <a:lnTo>
                      <a:pt x="2332548" y="0"/>
                    </a:lnTo>
                    <a:lnTo>
                      <a:pt x="2056283" y="6804"/>
                    </a:lnTo>
                    <a:lnTo>
                      <a:pt x="2081748" y="277642"/>
                    </a:lnTo>
                    <a:lnTo>
                      <a:pt x="1959563" y="320464"/>
                    </a:lnTo>
                    <a:lnTo>
                      <a:pt x="1810540" y="440939"/>
                    </a:lnTo>
                    <a:lnTo>
                      <a:pt x="1718614" y="710437"/>
                    </a:lnTo>
                    <a:lnTo>
                      <a:pt x="1883620" y="1000490"/>
                    </a:lnTo>
                    <a:lnTo>
                      <a:pt x="2061191" y="1149513"/>
                    </a:lnTo>
                    <a:lnTo>
                      <a:pt x="2130852" y="1455551"/>
                    </a:lnTo>
                    <a:lnTo>
                      <a:pt x="2273593" y="1667953"/>
                    </a:lnTo>
                    <a:lnTo>
                      <a:pt x="2394068" y="2037369"/>
                    </a:lnTo>
                    <a:lnTo>
                      <a:pt x="2235344" y="2092755"/>
                    </a:lnTo>
                    <a:lnTo>
                      <a:pt x="2149699" y="2327423"/>
                    </a:lnTo>
                    <a:lnTo>
                      <a:pt x="1937298" y="2413067"/>
                    </a:lnTo>
                    <a:lnTo>
                      <a:pt x="1637542" y="2633461"/>
                    </a:lnTo>
                    <a:lnTo>
                      <a:pt x="1545616" y="2803040"/>
                    </a:lnTo>
                    <a:lnTo>
                      <a:pt x="1426851" y="2950353"/>
                    </a:lnTo>
                    <a:lnTo>
                      <a:pt x="1407221" y="3080937"/>
                    </a:lnTo>
                    <a:lnTo>
                      <a:pt x="1081410" y="3403704"/>
                    </a:lnTo>
                    <a:lnTo>
                      <a:pt x="781655" y="3652645"/>
                    </a:lnTo>
                    <a:lnTo>
                      <a:pt x="610366" y="3881031"/>
                    </a:lnTo>
                    <a:lnTo>
                      <a:pt x="463053" y="4001506"/>
                    </a:lnTo>
                    <a:lnTo>
                      <a:pt x="258643" y="3861627"/>
                    </a:lnTo>
                    <a:lnTo>
                      <a:pt x="0" y="4454857"/>
                    </a:lnTo>
                    <a:lnTo>
                      <a:pt x="55386" y="4613581"/>
                    </a:lnTo>
                    <a:lnTo>
                      <a:pt x="177571" y="4691234"/>
                    </a:lnTo>
                    <a:lnTo>
                      <a:pt x="28548" y="4838547"/>
                    </a:lnTo>
                    <a:lnTo>
                      <a:pt x="100660" y="5030244"/>
                    </a:lnTo>
                    <a:lnTo>
                      <a:pt x="130175" y="5139455"/>
                    </a:lnTo>
                    <a:lnTo>
                      <a:pt x="230094" y="5274204"/>
                    </a:lnTo>
                    <a:lnTo>
                      <a:pt x="364843" y="5237664"/>
                    </a:lnTo>
                    <a:lnTo>
                      <a:pt x="407178" y="5507424"/>
                    </a:lnTo>
                    <a:lnTo>
                      <a:pt x="570962" y="5492888"/>
                    </a:lnTo>
                    <a:lnTo>
                      <a:pt x="646905" y="5805765"/>
                    </a:lnTo>
                    <a:lnTo>
                      <a:pt x="667604" y="6042919"/>
                    </a:lnTo>
                    <a:lnTo>
                      <a:pt x="714857" y="6227110"/>
                    </a:lnTo>
                    <a:lnTo>
                      <a:pt x="813623" y="6397877"/>
                    </a:lnTo>
                    <a:lnTo>
                      <a:pt x="734260" y="6687931"/>
                    </a:lnTo>
                    <a:lnTo>
                      <a:pt x="748534" y="6955719"/>
                    </a:lnTo>
                    <a:lnTo>
                      <a:pt x="835516" y="7087494"/>
                    </a:lnTo>
                    <a:lnTo>
                      <a:pt x="891275" y="7333127"/>
                    </a:lnTo>
                    <a:lnTo>
                      <a:pt x="797639" y="7547238"/>
                    </a:lnTo>
                    <a:lnTo>
                      <a:pt x="971974" y="7615636"/>
                    </a:lnTo>
                    <a:lnTo>
                      <a:pt x="946662" y="7791050"/>
                    </a:lnTo>
                    <a:lnTo>
                      <a:pt x="967218" y="8070250"/>
                    </a:lnTo>
                    <a:lnTo>
                      <a:pt x="1175047" y="8197007"/>
                    </a:lnTo>
                    <a:lnTo>
                      <a:pt x="1065426" y="8390004"/>
                    </a:lnTo>
                    <a:lnTo>
                      <a:pt x="1109959" y="8564713"/>
                    </a:lnTo>
                    <a:lnTo>
                      <a:pt x="1250990" y="8648648"/>
                    </a:lnTo>
                    <a:lnTo>
                      <a:pt x="1165345" y="8769123"/>
                    </a:lnTo>
                    <a:lnTo>
                      <a:pt x="1279538" y="8954686"/>
                    </a:lnTo>
                    <a:lnTo>
                      <a:pt x="1456736" y="9068210"/>
                    </a:lnTo>
                    <a:lnTo>
                      <a:pt x="1320650" y="9243030"/>
                    </a:lnTo>
                    <a:lnTo>
                      <a:pt x="1449117" y="9433165"/>
                    </a:lnTo>
                    <a:lnTo>
                      <a:pt x="1612414" y="9645566"/>
                    </a:lnTo>
                    <a:lnTo>
                      <a:pt x="1575874" y="9894508"/>
                    </a:lnTo>
                    <a:lnTo>
                      <a:pt x="1728538" y="10284148"/>
                    </a:lnTo>
                    <a:lnTo>
                      <a:pt x="1916184" y="10129177"/>
                    </a:lnTo>
                    <a:lnTo>
                      <a:pt x="2092603" y="10037250"/>
                    </a:lnTo>
                    <a:lnTo>
                      <a:pt x="2317568" y="10002420"/>
                    </a:lnTo>
                    <a:lnTo>
                      <a:pt x="2588776" y="9845405"/>
                    </a:lnTo>
                    <a:lnTo>
                      <a:pt x="3094651" y="9510819"/>
                    </a:lnTo>
                    <a:lnTo>
                      <a:pt x="3311625" y="9614157"/>
                    </a:lnTo>
                    <a:lnTo>
                      <a:pt x="3495478" y="9455432"/>
                    </a:lnTo>
                    <a:lnTo>
                      <a:pt x="3775830" y="9385772"/>
                    </a:lnTo>
                    <a:lnTo>
                      <a:pt x="4319955" y="9664971"/>
                    </a:lnTo>
                    <a:lnTo>
                      <a:pt x="4555774" y="9583899"/>
                    </a:lnTo>
                    <a:lnTo>
                      <a:pt x="4727063" y="9563343"/>
                    </a:lnTo>
                    <a:lnTo>
                      <a:pt x="5110754" y="9320683"/>
                    </a:lnTo>
                    <a:lnTo>
                      <a:pt x="5605217" y="9293845"/>
                    </a:lnTo>
                    <a:lnTo>
                      <a:pt x="5930101" y="9225337"/>
                    </a:lnTo>
                    <a:lnTo>
                      <a:pt x="6372301" y="9387967"/>
                    </a:lnTo>
                    <a:lnTo>
                      <a:pt x="6952705" y="9708946"/>
                    </a:lnTo>
                    <a:lnTo>
                      <a:pt x="7293573" y="9994428"/>
                    </a:lnTo>
                    <a:lnTo>
                      <a:pt x="7163099" y="10540745"/>
                    </a:lnTo>
                    <a:lnTo>
                      <a:pt x="7265879" y="10716051"/>
                    </a:lnTo>
                    <a:lnTo>
                      <a:pt x="7453451" y="10776083"/>
                    </a:lnTo>
                    <a:lnTo>
                      <a:pt x="7702392" y="10745823"/>
                    </a:lnTo>
                    <a:lnTo>
                      <a:pt x="7992446" y="10454060"/>
                    </a:lnTo>
                    <a:lnTo>
                      <a:pt x="8290492" y="10449487"/>
                    </a:lnTo>
                    <a:lnTo>
                      <a:pt x="8591697" y="10264407"/>
                    </a:lnTo>
                    <a:lnTo>
                      <a:pt x="8356733" y="10043531"/>
                    </a:lnTo>
                    <a:lnTo>
                      <a:pt x="8309338" y="9774033"/>
                    </a:lnTo>
                    <a:lnTo>
                      <a:pt x="8648496" y="9783735"/>
                    </a:lnTo>
                    <a:lnTo>
                      <a:pt x="9111549" y="9883654"/>
                    </a:lnTo>
                    <a:lnTo>
                      <a:pt x="9350789" y="10046951"/>
                    </a:lnTo>
                    <a:lnTo>
                      <a:pt x="9526650" y="10253070"/>
                    </a:lnTo>
                    <a:lnTo>
                      <a:pt x="9697939" y="10436923"/>
                    </a:lnTo>
                    <a:lnTo>
                      <a:pt x="10016541" y="10571672"/>
                    </a:lnTo>
                    <a:lnTo>
                      <a:pt x="10243216" y="10549406"/>
                    </a:lnTo>
                    <a:lnTo>
                      <a:pt x="10433351" y="10378117"/>
                    </a:lnTo>
                    <a:lnTo>
                      <a:pt x="10676011" y="10414657"/>
                    </a:lnTo>
                    <a:lnTo>
                      <a:pt x="10975209" y="10075499"/>
                    </a:lnTo>
                    <a:lnTo>
                      <a:pt x="11081410" y="9734631"/>
                    </a:lnTo>
                    <a:lnTo>
                      <a:pt x="11167054" y="9436585"/>
                    </a:lnTo>
                    <a:lnTo>
                      <a:pt x="11144788" y="9230465"/>
                    </a:lnTo>
                    <a:lnTo>
                      <a:pt x="11230433" y="9067168"/>
                    </a:lnTo>
                    <a:lnTo>
                      <a:pt x="11201885" y="8732582"/>
                    </a:lnTo>
                    <a:lnTo>
                      <a:pt x="11736308" y="8891307"/>
                    </a:lnTo>
                    <a:lnTo>
                      <a:pt x="12217985" y="9049365"/>
                    </a:lnTo>
                    <a:lnTo>
                      <a:pt x="12538519" y="8954686"/>
                    </a:lnTo>
                    <a:lnTo>
                      <a:pt x="12718690" y="8879673"/>
                    </a:lnTo>
                    <a:lnTo>
                      <a:pt x="12792032" y="8507617"/>
                    </a:lnTo>
                    <a:lnTo>
                      <a:pt x="13077514" y="8346030"/>
                    </a:lnTo>
                    <a:lnTo>
                      <a:pt x="13078666" y="8118202"/>
                    </a:lnTo>
                    <a:lnTo>
                      <a:pt x="13127771" y="7854986"/>
                    </a:lnTo>
                    <a:lnTo>
                      <a:pt x="13299060" y="7750495"/>
                    </a:lnTo>
                    <a:lnTo>
                      <a:pt x="13498897" y="7685407"/>
                    </a:lnTo>
                    <a:lnTo>
                      <a:pt x="13682750" y="7507836"/>
                    </a:lnTo>
                    <a:lnTo>
                      <a:pt x="13988788" y="7373087"/>
                    </a:lnTo>
                    <a:lnTo>
                      <a:pt x="14351922" y="7358813"/>
                    </a:lnTo>
                    <a:lnTo>
                      <a:pt x="14613428" y="7252612"/>
                    </a:lnTo>
                    <a:lnTo>
                      <a:pt x="14699072" y="7006533"/>
                    </a:lnTo>
                    <a:lnTo>
                      <a:pt x="14625991" y="6716479"/>
                    </a:lnTo>
                    <a:lnTo>
                      <a:pt x="14927457" y="6518352"/>
                    </a:lnTo>
                    <a:lnTo>
                      <a:pt x="14725910" y="6426945"/>
                    </a:lnTo>
                    <a:lnTo>
                      <a:pt x="14613427" y="6284204"/>
                    </a:lnTo>
                    <a:lnTo>
                      <a:pt x="14756168" y="6101541"/>
                    </a:lnTo>
                    <a:lnTo>
                      <a:pt x="14675279" y="5903791"/>
                    </a:lnTo>
                    <a:lnTo>
                      <a:pt x="14356491" y="5881149"/>
                    </a:lnTo>
                    <a:lnTo>
                      <a:pt x="14237726" y="5787512"/>
                    </a:lnTo>
                    <a:lnTo>
                      <a:pt x="13931689" y="6012998"/>
                    </a:lnTo>
                    <a:lnTo>
                      <a:pt x="13654199" y="6184287"/>
                    </a:lnTo>
                    <a:lnTo>
                      <a:pt x="13411539" y="6170013"/>
                    </a:lnTo>
                    <a:lnTo>
                      <a:pt x="13213412" y="6269931"/>
                    </a:lnTo>
                    <a:lnTo>
                      <a:pt x="13107212" y="6469768"/>
                    </a:lnTo>
                    <a:lnTo>
                      <a:pt x="12851988" y="6384124"/>
                    </a:lnTo>
                    <a:lnTo>
                      <a:pt x="12631595" y="6287105"/>
                    </a:lnTo>
                    <a:lnTo>
                      <a:pt x="12517402" y="6066712"/>
                    </a:lnTo>
                    <a:lnTo>
                      <a:pt x="12519112" y="5832044"/>
                    </a:lnTo>
                    <a:lnTo>
                      <a:pt x="12319275" y="5654473"/>
                    </a:lnTo>
                    <a:lnTo>
                      <a:pt x="12113156" y="5597377"/>
                    </a:lnTo>
                    <a:lnTo>
                      <a:pt x="11780837" y="5450064"/>
                    </a:lnTo>
                    <a:lnTo>
                      <a:pt x="11389155" y="5307323"/>
                    </a:lnTo>
                    <a:lnTo>
                      <a:pt x="11151625" y="5291339"/>
                    </a:lnTo>
                    <a:lnTo>
                      <a:pt x="10894691" y="5484894"/>
                    </a:lnTo>
                    <a:lnTo>
                      <a:pt x="10553823" y="5427798"/>
                    </a:lnTo>
                    <a:lnTo>
                      <a:pt x="10102182" y="5454636"/>
                    </a:lnTo>
                    <a:lnTo>
                      <a:pt x="9769306" y="5599087"/>
                    </a:lnTo>
                    <a:lnTo>
                      <a:pt x="9618574" y="5450064"/>
                    </a:lnTo>
                    <a:lnTo>
                      <a:pt x="9441003" y="5321597"/>
                    </a:lnTo>
                    <a:lnTo>
                      <a:pt x="9255736" y="5204395"/>
                    </a:lnTo>
                    <a:lnTo>
                      <a:pt x="8813500" y="5327879"/>
                    </a:lnTo>
                    <a:lnTo>
                      <a:pt x="8586825" y="5407241"/>
                    </a:lnTo>
                    <a:lnTo>
                      <a:pt x="8445794" y="5309033"/>
                    </a:lnTo>
                    <a:lnTo>
                      <a:pt x="8250529" y="5131462"/>
                    </a:lnTo>
                    <a:lnTo>
                      <a:pt x="8428100" y="4933334"/>
                    </a:lnTo>
                    <a:lnTo>
                      <a:pt x="8470922" y="4714651"/>
                    </a:lnTo>
                    <a:lnTo>
                      <a:pt x="8413826" y="4437161"/>
                    </a:lnTo>
                    <a:lnTo>
                      <a:pt x="8464937" y="4271411"/>
                    </a:lnTo>
                    <a:lnTo>
                      <a:pt x="8542293" y="4098003"/>
                    </a:lnTo>
                    <a:lnTo>
                      <a:pt x="8568583" y="3890920"/>
                    </a:lnTo>
                    <a:lnTo>
                      <a:pt x="8688834" y="3733905"/>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63" name="任意多边形 9">
                <a:extLst>
                  <a:ext uri="{FF2B5EF4-FFF2-40B4-BE49-F238E27FC236}">
                    <a16:creationId xmlns:a16="http://schemas.microsoft.com/office/drawing/2014/main" id="{7EFFE5FA-D850-91A3-49BC-370922FEDDF7}"/>
                  </a:ext>
                </a:extLst>
              </p:cNvPr>
              <p:cNvSpPr>
                <a:spLocks/>
              </p:cNvSpPr>
              <p:nvPr/>
            </p:nvSpPr>
            <p:spPr bwMode="auto">
              <a:xfrm>
                <a:off x="3376613" y="1954213"/>
                <a:ext cx="1473200" cy="1509712"/>
              </a:xfrm>
              <a:custGeom>
                <a:avLst/>
                <a:gdLst>
                  <a:gd name="T0" fmla="*/ 0 w 11030513"/>
                  <a:gd name="T1" fmla="*/ 0 h 11318307"/>
                  <a:gd name="T2" fmla="*/ 11030513 w 11030513"/>
                  <a:gd name="T3" fmla="*/ 11318307 h 11318307"/>
                </a:gdLst>
                <a:ahLst/>
                <a:cxnLst>
                  <a:cxn ang="0">
                    <a:pos x="2932766" y="8163735"/>
                  </a:cxn>
                  <a:cxn ang="0">
                    <a:pos x="2259022" y="8025566"/>
                  </a:cxn>
                  <a:cxn ang="0">
                    <a:pos x="1968968" y="8162025"/>
                  </a:cxn>
                  <a:cxn ang="0">
                    <a:pos x="1586988" y="7808592"/>
                  </a:cxn>
                  <a:cxn ang="0">
                    <a:pos x="1563012" y="7350669"/>
                  </a:cxn>
                  <a:cxn ang="0">
                    <a:pos x="1710325" y="6776844"/>
                  </a:cxn>
                  <a:cxn ang="0">
                    <a:pos x="1921016" y="6176180"/>
                  </a:cxn>
                  <a:cxn ang="0">
                    <a:pos x="1388860" y="6226438"/>
                  </a:cxn>
                  <a:cxn ang="0">
                    <a:pos x="694560" y="6714619"/>
                  </a:cxn>
                  <a:cxn ang="0">
                    <a:pos x="0" y="7043683"/>
                  </a:cxn>
                  <a:cxn ang="0">
                    <a:pos x="159131" y="6330074"/>
                  </a:cxn>
                  <a:cxn ang="0">
                    <a:pos x="784626" y="5801635"/>
                  </a:cxn>
                  <a:cxn ang="0">
                    <a:pos x="1237122" y="5393820"/>
                  </a:cxn>
                  <a:cxn ang="0">
                    <a:pos x="1907298" y="4805721"/>
                  </a:cxn>
                  <a:cxn ang="0">
                    <a:pos x="2540933" y="4212193"/>
                  </a:cxn>
                  <a:cxn ang="0">
                    <a:pos x="2597176" y="3298355"/>
                  </a:cxn>
                  <a:cxn ang="0">
                    <a:pos x="2803295" y="2070337"/>
                  </a:cxn>
                  <a:cxn ang="0">
                    <a:pos x="3259358" y="1676796"/>
                  </a:cxn>
                  <a:cxn ang="0">
                    <a:pos x="3139738" y="961086"/>
                  </a:cxn>
                  <a:cxn ang="0">
                    <a:pos x="3214826" y="84529"/>
                  </a:cxn>
                  <a:cxn ang="0">
                    <a:pos x="3782369" y="14274"/>
                  </a:cxn>
                  <a:cxn ang="0">
                    <a:pos x="4284824" y="481899"/>
                  </a:cxn>
                  <a:cxn ang="0">
                    <a:pos x="4815828" y="1353771"/>
                  </a:cxn>
                  <a:cxn ang="0">
                    <a:pos x="5220074" y="1819686"/>
                  </a:cxn>
                  <a:cxn ang="0">
                    <a:pos x="5892108" y="2238206"/>
                  </a:cxn>
                  <a:cxn ang="0">
                    <a:pos x="6288363" y="2579074"/>
                  </a:cxn>
                  <a:cxn ang="0">
                    <a:pos x="6800520" y="3073538"/>
                  </a:cxn>
                  <a:cxn ang="0">
                    <a:pos x="7684955" y="3661637"/>
                  </a:cxn>
                  <a:cxn ang="0">
                    <a:pos x="8250789" y="4376494"/>
                  </a:cxn>
                  <a:cxn ang="0">
                    <a:pos x="8916541" y="4403332"/>
                  </a:cxn>
                  <a:cxn ang="0">
                    <a:pos x="9602849" y="4936046"/>
                  </a:cxn>
                  <a:cxn ang="0">
                    <a:pos x="9922418" y="5721492"/>
                  </a:cxn>
                  <a:cxn ang="0">
                    <a:pos x="10554086" y="7106301"/>
                  </a:cxn>
                  <a:cxn ang="0">
                    <a:pos x="10779051" y="7947915"/>
                  </a:cxn>
                  <a:cxn ang="0">
                    <a:pos x="10679133" y="8775254"/>
                  </a:cxn>
                  <a:cxn ang="0">
                    <a:pos x="10196489" y="9563600"/>
                  </a:cxn>
                  <a:cxn ang="0">
                    <a:pos x="9184329" y="10063936"/>
                  </a:cxn>
                  <a:cxn ang="0">
                    <a:pos x="9035494" y="10752330"/>
                  </a:cxn>
                  <a:cxn ang="0">
                    <a:pos x="8291904" y="10861537"/>
                  </a:cxn>
                  <a:cxn ang="0">
                    <a:pos x="7573627" y="11118470"/>
                  </a:cxn>
                  <a:cxn ang="0">
                    <a:pos x="6991810" y="11135644"/>
                  </a:cxn>
                  <a:cxn ang="0">
                    <a:pos x="6679490" y="10503012"/>
                  </a:cxn>
                  <a:cxn ang="0">
                    <a:pos x="5749370" y="10155862"/>
                  </a:cxn>
                  <a:cxn ang="0">
                    <a:pos x="4914038" y="10276337"/>
                  </a:cxn>
                  <a:cxn ang="0">
                    <a:pos x="3978789" y="10298603"/>
                  </a:cxn>
                  <a:cxn ang="0">
                    <a:pos x="3173715" y="10176418"/>
                  </a:cxn>
                  <a:cxn ang="0">
                    <a:pos x="2610744" y="9980001"/>
                  </a:cxn>
                  <a:cxn ang="0">
                    <a:pos x="2774041" y="9285700"/>
                  </a:cxn>
                  <a:cxn ang="0">
                    <a:pos x="2928798" y="8739459"/>
                  </a:cxn>
                </a:cxnLst>
                <a:rect l="T0" t="T1" r="T2" b="T3"/>
                <a:pathLst>
                  <a:path w="11030513" h="11318307">
                    <a:moveTo>
                      <a:pt x="3049049" y="8582444"/>
                    </a:moveTo>
                    <a:lnTo>
                      <a:pt x="2939048" y="8455498"/>
                    </a:lnTo>
                    <a:lnTo>
                      <a:pt x="2932766" y="8163735"/>
                    </a:lnTo>
                    <a:lnTo>
                      <a:pt x="2791735" y="8049542"/>
                    </a:lnTo>
                    <a:lnTo>
                      <a:pt x="2601600" y="8114630"/>
                    </a:lnTo>
                    <a:lnTo>
                      <a:pt x="2259022" y="8025566"/>
                    </a:lnTo>
                    <a:lnTo>
                      <a:pt x="2281288" y="8253951"/>
                    </a:lnTo>
                    <a:lnTo>
                      <a:pt x="2089443" y="8327032"/>
                    </a:lnTo>
                    <a:lnTo>
                      <a:pt x="1968968" y="8162025"/>
                    </a:lnTo>
                    <a:lnTo>
                      <a:pt x="1976960" y="7992446"/>
                    </a:lnTo>
                    <a:lnTo>
                      <a:pt x="1864477" y="7943341"/>
                    </a:lnTo>
                    <a:lnTo>
                      <a:pt x="1586988" y="7808592"/>
                    </a:lnTo>
                    <a:lnTo>
                      <a:pt x="1350610" y="7775472"/>
                    </a:lnTo>
                    <a:lnTo>
                      <a:pt x="1379158" y="7597901"/>
                    </a:lnTo>
                    <a:lnTo>
                      <a:pt x="1563012" y="7350669"/>
                    </a:lnTo>
                    <a:lnTo>
                      <a:pt x="1648656" y="7073180"/>
                    </a:lnTo>
                    <a:lnTo>
                      <a:pt x="1761139" y="6875052"/>
                    </a:lnTo>
                    <a:lnTo>
                      <a:pt x="1710325" y="6776844"/>
                    </a:lnTo>
                    <a:lnTo>
                      <a:pt x="1861057" y="6605555"/>
                    </a:lnTo>
                    <a:lnTo>
                      <a:pt x="1983242" y="6385161"/>
                    </a:lnTo>
                    <a:lnTo>
                      <a:pt x="1921016" y="6176180"/>
                    </a:lnTo>
                    <a:lnTo>
                      <a:pt x="1844775" y="5994409"/>
                    </a:lnTo>
                    <a:lnTo>
                      <a:pt x="1558439" y="6099681"/>
                    </a:lnTo>
                    <a:lnTo>
                      <a:pt x="1388860" y="6226438"/>
                    </a:lnTo>
                    <a:lnTo>
                      <a:pt x="1212441" y="6450251"/>
                    </a:lnTo>
                    <a:lnTo>
                      <a:pt x="985766" y="6678636"/>
                    </a:lnTo>
                    <a:lnTo>
                      <a:pt x="694560" y="6714619"/>
                    </a:lnTo>
                    <a:lnTo>
                      <a:pt x="441046" y="6992109"/>
                    </a:lnTo>
                    <a:lnTo>
                      <a:pt x="212661" y="6992109"/>
                    </a:lnTo>
                    <a:lnTo>
                      <a:pt x="0" y="7043683"/>
                    </a:lnTo>
                    <a:lnTo>
                      <a:pt x="91182" y="6852937"/>
                    </a:lnTo>
                    <a:lnTo>
                      <a:pt x="79622" y="6644960"/>
                    </a:lnTo>
                    <a:lnTo>
                      <a:pt x="159131" y="6330074"/>
                    </a:lnTo>
                    <a:lnTo>
                      <a:pt x="398222" y="6049722"/>
                    </a:lnTo>
                    <a:lnTo>
                      <a:pt x="652146" y="5701643"/>
                    </a:lnTo>
                    <a:lnTo>
                      <a:pt x="784626" y="5801635"/>
                    </a:lnTo>
                    <a:lnTo>
                      <a:pt x="980041" y="5821189"/>
                    </a:lnTo>
                    <a:lnTo>
                      <a:pt x="1067542" y="5610644"/>
                    </a:lnTo>
                    <a:lnTo>
                      <a:pt x="1237122" y="5393820"/>
                    </a:lnTo>
                    <a:lnTo>
                      <a:pt x="1492347" y="5245652"/>
                    </a:lnTo>
                    <a:lnTo>
                      <a:pt x="1629809" y="5043958"/>
                    </a:lnTo>
                    <a:lnTo>
                      <a:pt x="1907298" y="4805721"/>
                    </a:lnTo>
                    <a:lnTo>
                      <a:pt x="2113567" y="4721638"/>
                    </a:lnTo>
                    <a:lnTo>
                      <a:pt x="2399047" y="4185505"/>
                    </a:lnTo>
                    <a:lnTo>
                      <a:pt x="2540933" y="4212193"/>
                    </a:lnTo>
                    <a:lnTo>
                      <a:pt x="2613158" y="4043951"/>
                    </a:lnTo>
                    <a:lnTo>
                      <a:pt x="2546361" y="3882031"/>
                    </a:lnTo>
                    <a:lnTo>
                      <a:pt x="2597176" y="3298355"/>
                    </a:lnTo>
                    <a:lnTo>
                      <a:pt x="2567772" y="2749508"/>
                    </a:lnTo>
                    <a:lnTo>
                      <a:pt x="2608884" y="2179252"/>
                    </a:lnTo>
                    <a:lnTo>
                      <a:pt x="2803295" y="2070337"/>
                    </a:lnTo>
                    <a:lnTo>
                      <a:pt x="2883955" y="1827195"/>
                    </a:lnTo>
                    <a:lnTo>
                      <a:pt x="3096063" y="1808831"/>
                    </a:lnTo>
                    <a:lnTo>
                      <a:pt x="3259358" y="1676796"/>
                    </a:lnTo>
                    <a:lnTo>
                      <a:pt x="3290470" y="1452833"/>
                    </a:lnTo>
                    <a:lnTo>
                      <a:pt x="3091639" y="1288534"/>
                    </a:lnTo>
                    <a:lnTo>
                      <a:pt x="3139738" y="961086"/>
                    </a:lnTo>
                    <a:lnTo>
                      <a:pt x="3074649" y="816485"/>
                    </a:lnTo>
                    <a:lnTo>
                      <a:pt x="3046101" y="562117"/>
                    </a:lnTo>
                    <a:lnTo>
                      <a:pt x="3214826" y="84529"/>
                    </a:lnTo>
                    <a:lnTo>
                      <a:pt x="3363849" y="34830"/>
                    </a:lnTo>
                    <a:lnTo>
                      <a:pt x="3541420" y="0"/>
                    </a:lnTo>
                    <a:lnTo>
                      <a:pt x="3782369" y="14274"/>
                    </a:lnTo>
                    <a:lnTo>
                      <a:pt x="4023319" y="191845"/>
                    </a:lnTo>
                    <a:lnTo>
                      <a:pt x="4078705" y="361424"/>
                    </a:lnTo>
                    <a:lnTo>
                      <a:pt x="4284824" y="481899"/>
                    </a:lnTo>
                    <a:lnTo>
                      <a:pt x="4425855" y="773663"/>
                    </a:lnTo>
                    <a:lnTo>
                      <a:pt x="4517782" y="1006620"/>
                    </a:lnTo>
                    <a:lnTo>
                      <a:pt x="4815828" y="1353771"/>
                    </a:lnTo>
                    <a:lnTo>
                      <a:pt x="4814118" y="1572454"/>
                    </a:lnTo>
                    <a:lnTo>
                      <a:pt x="4956859" y="1750025"/>
                    </a:lnTo>
                    <a:lnTo>
                      <a:pt x="5220074" y="1819686"/>
                    </a:lnTo>
                    <a:lnTo>
                      <a:pt x="5461024" y="2090893"/>
                    </a:lnTo>
                    <a:lnTo>
                      <a:pt x="5602055" y="2003539"/>
                    </a:lnTo>
                    <a:lnTo>
                      <a:pt x="5892108" y="2238206"/>
                    </a:lnTo>
                    <a:lnTo>
                      <a:pt x="6161606" y="2314149"/>
                    </a:lnTo>
                    <a:lnTo>
                      <a:pt x="6339177" y="2364963"/>
                    </a:lnTo>
                    <a:lnTo>
                      <a:pt x="6288363" y="2579074"/>
                    </a:lnTo>
                    <a:lnTo>
                      <a:pt x="6188444" y="2720105"/>
                    </a:lnTo>
                    <a:lnTo>
                      <a:pt x="6399136" y="2994175"/>
                    </a:lnTo>
                    <a:lnTo>
                      <a:pt x="6800520" y="3073538"/>
                    </a:lnTo>
                    <a:lnTo>
                      <a:pt x="7025485" y="3208287"/>
                    </a:lnTo>
                    <a:lnTo>
                      <a:pt x="7409176" y="3506332"/>
                    </a:lnTo>
                    <a:lnTo>
                      <a:pt x="7684955" y="3661637"/>
                    </a:lnTo>
                    <a:lnTo>
                      <a:pt x="7875091" y="3882031"/>
                    </a:lnTo>
                    <a:lnTo>
                      <a:pt x="7959025" y="4086440"/>
                    </a:lnTo>
                    <a:lnTo>
                      <a:pt x="8250789" y="4376494"/>
                    </a:lnTo>
                    <a:lnTo>
                      <a:pt x="8506013" y="4546073"/>
                    </a:lnTo>
                    <a:lnTo>
                      <a:pt x="8689866" y="4603170"/>
                    </a:lnTo>
                    <a:lnTo>
                      <a:pt x="8916541" y="4403332"/>
                    </a:lnTo>
                    <a:lnTo>
                      <a:pt x="9257409" y="4560347"/>
                    </a:lnTo>
                    <a:lnTo>
                      <a:pt x="9504641" y="4644282"/>
                    </a:lnTo>
                    <a:lnTo>
                      <a:pt x="9602849" y="4936046"/>
                    </a:lnTo>
                    <a:lnTo>
                      <a:pt x="9507317" y="5290965"/>
                    </a:lnTo>
                    <a:lnTo>
                      <a:pt x="9593148" y="5626926"/>
                    </a:lnTo>
                    <a:lnTo>
                      <a:pt x="9922418" y="5721492"/>
                    </a:lnTo>
                    <a:lnTo>
                      <a:pt x="10084004" y="6074924"/>
                    </a:lnTo>
                    <a:lnTo>
                      <a:pt x="10260610" y="6706627"/>
                    </a:lnTo>
                    <a:lnTo>
                      <a:pt x="10554086" y="7106301"/>
                    </a:lnTo>
                    <a:lnTo>
                      <a:pt x="10729607" y="7312606"/>
                    </a:lnTo>
                    <a:lnTo>
                      <a:pt x="10664818" y="7797368"/>
                    </a:lnTo>
                    <a:lnTo>
                      <a:pt x="10779051" y="7947915"/>
                    </a:lnTo>
                    <a:lnTo>
                      <a:pt x="11030513" y="8251314"/>
                    </a:lnTo>
                    <a:lnTo>
                      <a:pt x="10822282" y="8530699"/>
                    </a:lnTo>
                    <a:lnTo>
                      <a:pt x="10679133" y="8775254"/>
                    </a:lnTo>
                    <a:lnTo>
                      <a:pt x="10661697" y="9303249"/>
                    </a:lnTo>
                    <a:lnTo>
                      <a:pt x="10495278" y="9534643"/>
                    </a:lnTo>
                    <a:lnTo>
                      <a:pt x="10196489" y="9563600"/>
                    </a:lnTo>
                    <a:lnTo>
                      <a:pt x="9656527" y="9747044"/>
                    </a:lnTo>
                    <a:lnTo>
                      <a:pt x="9450407" y="9953164"/>
                    </a:lnTo>
                    <a:lnTo>
                      <a:pt x="9184329" y="10063936"/>
                    </a:lnTo>
                    <a:lnTo>
                      <a:pt x="9078129" y="10276338"/>
                    </a:lnTo>
                    <a:lnTo>
                      <a:pt x="8970218" y="10503013"/>
                    </a:lnTo>
                    <a:lnTo>
                      <a:pt x="9035494" y="10752330"/>
                    </a:lnTo>
                    <a:lnTo>
                      <a:pt x="8716706" y="10729688"/>
                    </a:lnTo>
                    <a:lnTo>
                      <a:pt x="8597941" y="10636051"/>
                    </a:lnTo>
                    <a:lnTo>
                      <a:pt x="8291904" y="10861537"/>
                    </a:lnTo>
                    <a:lnTo>
                      <a:pt x="8014414" y="11032826"/>
                    </a:lnTo>
                    <a:lnTo>
                      <a:pt x="7771754" y="11018552"/>
                    </a:lnTo>
                    <a:lnTo>
                      <a:pt x="7573627" y="11118470"/>
                    </a:lnTo>
                    <a:lnTo>
                      <a:pt x="7467427" y="11318307"/>
                    </a:lnTo>
                    <a:lnTo>
                      <a:pt x="7212203" y="11232663"/>
                    </a:lnTo>
                    <a:lnTo>
                      <a:pt x="6991810" y="11135644"/>
                    </a:lnTo>
                    <a:lnTo>
                      <a:pt x="6877617" y="10915251"/>
                    </a:lnTo>
                    <a:lnTo>
                      <a:pt x="6879327" y="10680583"/>
                    </a:lnTo>
                    <a:lnTo>
                      <a:pt x="6679490" y="10503012"/>
                    </a:lnTo>
                    <a:lnTo>
                      <a:pt x="6473371" y="10445916"/>
                    </a:lnTo>
                    <a:lnTo>
                      <a:pt x="6141052" y="10298603"/>
                    </a:lnTo>
                    <a:lnTo>
                      <a:pt x="5749370" y="10155862"/>
                    </a:lnTo>
                    <a:lnTo>
                      <a:pt x="5511840" y="10139878"/>
                    </a:lnTo>
                    <a:lnTo>
                      <a:pt x="5254906" y="10333433"/>
                    </a:lnTo>
                    <a:lnTo>
                      <a:pt x="4914038" y="10276337"/>
                    </a:lnTo>
                    <a:lnTo>
                      <a:pt x="4462397" y="10303175"/>
                    </a:lnTo>
                    <a:lnTo>
                      <a:pt x="4129521" y="10447626"/>
                    </a:lnTo>
                    <a:lnTo>
                      <a:pt x="3978789" y="10298603"/>
                    </a:lnTo>
                    <a:lnTo>
                      <a:pt x="3801218" y="10170136"/>
                    </a:lnTo>
                    <a:lnTo>
                      <a:pt x="3615951" y="10052934"/>
                    </a:lnTo>
                    <a:lnTo>
                      <a:pt x="3173715" y="10176418"/>
                    </a:lnTo>
                    <a:lnTo>
                      <a:pt x="2947040" y="10255780"/>
                    </a:lnTo>
                    <a:lnTo>
                      <a:pt x="2806009" y="10157572"/>
                    </a:lnTo>
                    <a:lnTo>
                      <a:pt x="2610744" y="9980001"/>
                    </a:lnTo>
                    <a:lnTo>
                      <a:pt x="2788315" y="9781873"/>
                    </a:lnTo>
                    <a:lnTo>
                      <a:pt x="2831137" y="9563190"/>
                    </a:lnTo>
                    <a:lnTo>
                      <a:pt x="2774041" y="9285700"/>
                    </a:lnTo>
                    <a:lnTo>
                      <a:pt x="2825152" y="9119950"/>
                    </a:lnTo>
                    <a:lnTo>
                      <a:pt x="2902508" y="8946542"/>
                    </a:lnTo>
                    <a:lnTo>
                      <a:pt x="2928798" y="8739459"/>
                    </a:lnTo>
                    <a:lnTo>
                      <a:pt x="3049049" y="8582444"/>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64" name="任意多边形 12">
                <a:extLst>
                  <a:ext uri="{FF2B5EF4-FFF2-40B4-BE49-F238E27FC236}">
                    <a16:creationId xmlns:a16="http://schemas.microsoft.com/office/drawing/2014/main" id="{B31B1AD5-FAD4-BA7E-34AA-C809E737B18A}"/>
                  </a:ext>
                </a:extLst>
              </p:cNvPr>
              <p:cNvSpPr>
                <a:spLocks/>
              </p:cNvSpPr>
              <p:nvPr/>
            </p:nvSpPr>
            <p:spPr bwMode="auto">
              <a:xfrm>
                <a:off x="1763713" y="4305300"/>
                <a:ext cx="1295400" cy="1196975"/>
              </a:xfrm>
              <a:custGeom>
                <a:avLst/>
                <a:gdLst>
                  <a:gd name="T0" fmla="*/ 0 w 6476814"/>
                  <a:gd name="T1" fmla="*/ 0 h 5985939"/>
                  <a:gd name="T2" fmla="*/ 6476814 w 6476814"/>
                  <a:gd name="T3" fmla="*/ 5985939 h 5985939"/>
                </a:gdLst>
                <a:ahLst/>
                <a:cxnLst>
                  <a:cxn ang="0">
                    <a:pos x="3758233" y="480045"/>
                  </a:cxn>
                  <a:cxn ang="0">
                    <a:pos x="3302174" y="469379"/>
                  </a:cxn>
                  <a:cxn ang="0">
                    <a:pos x="3074715" y="798562"/>
                  </a:cxn>
                  <a:cxn ang="0">
                    <a:pos x="2847256" y="483096"/>
                  </a:cxn>
                  <a:cxn ang="0">
                    <a:pos x="2642270" y="908298"/>
                  </a:cxn>
                  <a:cxn ang="0">
                    <a:pos x="2631604" y="1173857"/>
                  </a:cxn>
                  <a:cxn ang="0">
                    <a:pos x="2614934" y="1507605"/>
                  </a:cxn>
                  <a:cxn ang="0">
                    <a:pos x="2689895" y="1684784"/>
                  </a:cxn>
                  <a:cxn ang="0">
                    <a:pos x="2377852" y="2020069"/>
                  </a:cxn>
                  <a:cxn ang="0">
                    <a:pos x="2174776" y="2251720"/>
                  </a:cxn>
                  <a:cxn ang="0">
                    <a:pos x="1953791" y="2355354"/>
                  </a:cxn>
                  <a:cxn ang="0">
                    <a:pos x="1508398" y="2385070"/>
                  </a:cxn>
                  <a:cxn ang="0">
                    <a:pos x="1245963" y="2206377"/>
                  </a:cxn>
                  <a:cxn ang="0">
                    <a:pos x="1309514" y="2523381"/>
                  </a:cxn>
                  <a:cxn ang="0">
                    <a:pos x="1171972" y="2988965"/>
                  </a:cxn>
                  <a:cxn ang="0">
                    <a:pos x="984895" y="3254524"/>
                  </a:cxn>
                  <a:cxn ang="0">
                    <a:pos x="705619" y="3008015"/>
                  </a:cxn>
                  <a:cxn ang="0">
                    <a:pos x="213742" y="3097932"/>
                  </a:cxn>
                  <a:cxn ang="0">
                    <a:pos x="23242" y="3271292"/>
                  </a:cxn>
                  <a:cxn ang="0">
                    <a:pos x="422" y="3584079"/>
                  </a:cxn>
                  <a:cxn ang="0">
                    <a:pos x="52958" y="3776886"/>
                  </a:cxn>
                  <a:cxn ang="0">
                    <a:pos x="351284" y="4071020"/>
                  </a:cxn>
                  <a:cxn ang="0">
                    <a:pos x="397768" y="4354488"/>
                  </a:cxn>
                  <a:cxn ang="0">
                    <a:pos x="747911" y="4599856"/>
                  </a:cxn>
                  <a:cxn ang="0">
                    <a:pos x="992907" y="4876080"/>
                  </a:cxn>
                  <a:cxn ang="0">
                    <a:pos x="1234455" y="5034582"/>
                  </a:cxn>
                  <a:cxn ang="0">
                    <a:pos x="1380381" y="5380533"/>
                  </a:cxn>
                  <a:cxn ang="0">
                    <a:pos x="1933600" y="5510831"/>
                  </a:cxn>
                  <a:cxn ang="0">
                    <a:pos x="2535585" y="5425105"/>
                  </a:cxn>
                  <a:cxn ang="0">
                    <a:pos x="2881536" y="5758480"/>
                  </a:cxn>
                  <a:cxn ang="0">
                    <a:pos x="3721646" y="5899073"/>
                  </a:cxn>
                  <a:cxn ang="0">
                    <a:pos x="4290864" y="5985939"/>
                  </a:cxn>
                  <a:cxn ang="0">
                    <a:pos x="4206403" y="5513163"/>
                  </a:cxn>
                  <a:cxn ang="0">
                    <a:pos x="4467275" y="5109639"/>
                  </a:cxn>
                  <a:cxn ang="0">
                    <a:pos x="4721796" y="4736254"/>
                  </a:cxn>
                  <a:cxn ang="0">
                    <a:pos x="4730180" y="4169318"/>
                  </a:cxn>
                  <a:cxn ang="0">
                    <a:pos x="4754563" y="3981100"/>
                  </a:cxn>
                  <a:cxn ang="0">
                    <a:pos x="5049466" y="3684662"/>
                  </a:cxn>
                  <a:cxn ang="0">
                    <a:pos x="5431607" y="3498751"/>
                  </a:cxn>
                  <a:cxn ang="0">
                    <a:pos x="5611441" y="3128417"/>
                  </a:cxn>
                  <a:cxn ang="0">
                    <a:pos x="5511999" y="2724175"/>
                  </a:cxn>
                  <a:cxn ang="0">
                    <a:pos x="5246068" y="2553097"/>
                  </a:cxn>
                  <a:cxn ang="0">
                    <a:pos x="5593160" y="2181994"/>
                  </a:cxn>
                  <a:cxn ang="0">
                    <a:pos x="6049219" y="2111127"/>
                  </a:cxn>
                  <a:cxn ang="0">
                    <a:pos x="6195145" y="1883668"/>
                  </a:cxn>
                  <a:cxn ang="0">
                    <a:pos x="6389837" y="1631826"/>
                  </a:cxn>
                  <a:cxn ang="0">
                    <a:pos x="6361262" y="1333500"/>
                  </a:cxn>
                  <a:cxn ang="0">
                    <a:pos x="6070699" y="1196703"/>
                  </a:cxn>
                  <a:cxn ang="0">
                    <a:pos x="5443042" y="1111374"/>
                  </a:cxn>
                  <a:cxn ang="0">
                    <a:pos x="5163766" y="816471"/>
                  </a:cxn>
                  <a:cxn ang="0">
                    <a:pos x="5259016" y="579487"/>
                  </a:cxn>
                  <a:cxn ang="0">
                    <a:pos x="5372175" y="380603"/>
                  </a:cxn>
                  <a:cxn ang="0">
                    <a:pos x="5490667" y="252586"/>
                  </a:cxn>
                  <a:cxn ang="0">
                    <a:pos x="5685359" y="305544"/>
                  </a:cxn>
                  <a:cxn ang="0">
                    <a:pos x="5828234" y="162669"/>
                  </a:cxn>
                  <a:cxn ang="0">
                    <a:pos x="5619825" y="15602"/>
                  </a:cxn>
                  <a:cxn ang="0">
                    <a:pos x="5106616" y="48369"/>
                  </a:cxn>
                  <a:cxn ang="0">
                    <a:pos x="4698554" y="94853"/>
                  </a:cxn>
                  <a:cxn ang="0">
                    <a:pos x="4478461" y="420960"/>
                  </a:cxn>
                  <a:cxn ang="0">
                    <a:pos x="4037137" y="545579"/>
                  </a:cxn>
                </a:cxnLst>
                <a:rect l="T0" t="T1" r="T2" b="T3"/>
                <a:pathLst>
                  <a:path w="6476814" h="5985939">
                    <a:moveTo>
                      <a:pt x="3869154" y="656696"/>
                    </a:moveTo>
                    <a:lnTo>
                      <a:pt x="3758233" y="480045"/>
                    </a:lnTo>
                    <a:lnTo>
                      <a:pt x="3559349" y="480045"/>
                    </a:lnTo>
                    <a:lnTo>
                      <a:pt x="3302174" y="469379"/>
                    </a:lnTo>
                    <a:lnTo>
                      <a:pt x="3202732" y="793229"/>
                    </a:lnTo>
                    <a:lnTo>
                      <a:pt x="3074715" y="798562"/>
                    </a:lnTo>
                    <a:lnTo>
                      <a:pt x="2952031" y="556245"/>
                    </a:lnTo>
                    <a:lnTo>
                      <a:pt x="2847256" y="483096"/>
                    </a:lnTo>
                    <a:cubicBezTo>
                      <a:pt x="2847636" y="579743"/>
                      <a:pt x="2848017" y="676391"/>
                      <a:pt x="2848397" y="773038"/>
                    </a:cubicBezTo>
                    <a:lnTo>
                      <a:pt x="2642270" y="908298"/>
                    </a:lnTo>
                    <a:lnTo>
                      <a:pt x="2575595" y="1064890"/>
                    </a:lnTo>
                    <a:lnTo>
                      <a:pt x="2631604" y="1173857"/>
                    </a:lnTo>
                    <a:lnTo>
                      <a:pt x="2613695" y="1338833"/>
                    </a:lnTo>
                    <a:lnTo>
                      <a:pt x="2614934" y="1507605"/>
                    </a:lnTo>
                    <a:lnTo>
                      <a:pt x="2755429" y="1518667"/>
                    </a:lnTo>
                    <a:lnTo>
                      <a:pt x="2689895" y="1684784"/>
                    </a:lnTo>
                    <a:lnTo>
                      <a:pt x="2533303" y="1727076"/>
                    </a:lnTo>
                    <a:lnTo>
                      <a:pt x="2377852" y="2020069"/>
                    </a:lnTo>
                    <a:lnTo>
                      <a:pt x="2226593" y="2085603"/>
                    </a:lnTo>
                    <a:lnTo>
                      <a:pt x="2174776" y="2251720"/>
                    </a:lnTo>
                    <a:lnTo>
                      <a:pt x="2075334" y="2270770"/>
                    </a:lnTo>
                    <a:lnTo>
                      <a:pt x="1953791" y="2355354"/>
                    </a:lnTo>
                    <a:lnTo>
                      <a:pt x="1693565" y="2422029"/>
                    </a:lnTo>
                    <a:lnTo>
                      <a:pt x="1508398" y="2385070"/>
                    </a:lnTo>
                    <a:lnTo>
                      <a:pt x="1437531" y="2233811"/>
                    </a:lnTo>
                    <a:lnTo>
                      <a:pt x="1245963" y="2206377"/>
                    </a:lnTo>
                    <a:lnTo>
                      <a:pt x="1214264" y="2348880"/>
                    </a:lnTo>
                    <a:lnTo>
                      <a:pt x="1309514" y="2523381"/>
                    </a:lnTo>
                    <a:lnTo>
                      <a:pt x="1267222" y="2775223"/>
                    </a:lnTo>
                    <a:lnTo>
                      <a:pt x="1171972" y="2988965"/>
                    </a:lnTo>
                    <a:lnTo>
                      <a:pt x="1149871" y="3148608"/>
                    </a:lnTo>
                    <a:lnTo>
                      <a:pt x="984895" y="3254524"/>
                    </a:lnTo>
                    <a:lnTo>
                      <a:pt x="837828" y="3116982"/>
                    </a:lnTo>
                    <a:lnTo>
                      <a:pt x="705619" y="3008015"/>
                    </a:lnTo>
                    <a:lnTo>
                      <a:pt x="446534" y="3083074"/>
                    </a:lnTo>
                    <a:lnTo>
                      <a:pt x="213742" y="3097932"/>
                    </a:lnTo>
                    <a:lnTo>
                      <a:pt x="0" y="3143275"/>
                    </a:lnTo>
                    <a:lnTo>
                      <a:pt x="23242" y="3271292"/>
                    </a:lnTo>
                    <a:lnTo>
                      <a:pt x="89917" y="3418359"/>
                    </a:lnTo>
                    <a:lnTo>
                      <a:pt x="422" y="3584079"/>
                    </a:lnTo>
                    <a:lnTo>
                      <a:pt x="42292" y="3696494"/>
                    </a:lnTo>
                    <a:lnTo>
                      <a:pt x="52958" y="3776886"/>
                    </a:lnTo>
                    <a:lnTo>
                      <a:pt x="190500" y="3914428"/>
                    </a:lnTo>
                    <a:lnTo>
                      <a:pt x="351284" y="4071020"/>
                    </a:lnTo>
                    <a:lnTo>
                      <a:pt x="336871" y="4189538"/>
                    </a:lnTo>
                    <a:lnTo>
                      <a:pt x="397768" y="4354488"/>
                    </a:lnTo>
                    <a:lnTo>
                      <a:pt x="525785" y="4524797"/>
                    </a:lnTo>
                    <a:lnTo>
                      <a:pt x="747911" y="4599856"/>
                    </a:lnTo>
                    <a:lnTo>
                      <a:pt x="942603" y="4727872"/>
                    </a:lnTo>
                    <a:lnTo>
                      <a:pt x="992907" y="4876080"/>
                    </a:lnTo>
                    <a:lnTo>
                      <a:pt x="1053480" y="5007148"/>
                    </a:lnTo>
                    <a:lnTo>
                      <a:pt x="1234455" y="5034582"/>
                    </a:lnTo>
                    <a:lnTo>
                      <a:pt x="1278657" y="5288706"/>
                    </a:lnTo>
                    <a:lnTo>
                      <a:pt x="1380381" y="5380533"/>
                    </a:lnTo>
                    <a:lnTo>
                      <a:pt x="1632223" y="5489500"/>
                    </a:lnTo>
                    <a:lnTo>
                      <a:pt x="1933600" y="5510831"/>
                    </a:lnTo>
                    <a:lnTo>
                      <a:pt x="2256309" y="5562648"/>
                    </a:lnTo>
                    <a:lnTo>
                      <a:pt x="2535585" y="5425105"/>
                    </a:lnTo>
                    <a:lnTo>
                      <a:pt x="2692177" y="5531021"/>
                    </a:lnTo>
                    <a:lnTo>
                      <a:pt x="2881536" y="5758480"/>
                    </a:lnTo>
                    <a:lnTo>
                      <a:pt x="3304828" y="5833539"/>
                    </a:lnTo>
                    <a:lnTo>
                      <a:pt x="3721646" y="5899073"/>
                    </a:lnTo>
                    <a:lnTo>
                      <a:pt x="3995589" y="5860973"/>
                    </a:lnTo>
                    <a:lnTo>
                      <a:pt x="4290864" y="5985939"/>
                    </a:lnTo>
                    <a:lnTo>
                      <a:pt x="4279057" y="5808015"/>
                    </a:lnTo>
                    <a:lnTo>
                      <a:pt x="4206403" y="5513163"/>
                    </a:lnTo>
                    <a:lnTo>
                      <a:pt x="4320703" y="5230836"/>
                    </a:lnTo>
                    <a:lnTo>
                      <a:pt x="4467275" y="5109639"/>
                    </a:lnTo>
                    <a:lnTo>
                      <a:pt x="4722540" y="4993429"/>
                    </a:lnTo>
                    <a:lnTo>
                      <a:pt x="4721796" y="4736254"/>
                    </a:lnTo>
                    <a:lnTo>
                      <a:pt x="4815374" y="4315116"/>
                    </a:lnTo>
                    <a:lnTo>
                      <a:pt x="4730180" y="4169318"/>
                    </a:lnTo>
                    <a:lnTo>
                      <a:pt x="4639122" y="4085875"/>
                    </a:lnTo>
                    <a:lnTo>
                      <a:pt x="4754563" y="3981100"/>
                    </a:lnTo>
                    <a:lnTo>
                      <a:pt x="4958780" y="3866800"/>
                    </a:lnTo>
                    <a:lnTo>
                      <a:pt x="5049466" y="3684662"/>
                    </a:lnTo>
                    <a:lnTo>
                      <a:pt x="5189290" y="3622576"/>
                    </a:lnTo>
                    <a:lnTo>
                      <a:pt x="5431607" y="3498751"/>
                    </a:lnTo>
                    <a:lnTo>
                      <a:pt x="5563816" y="3289201"/>
                    </a:lnTo>
                    <a:lnTo>
                      <a:pt x="5611441" y="3128417"/>
                    </a:lnTo>
                    <a:lnTo>
                      <a:pt x="5592391" y="2895625"/>
                    </a:lnTo>
                    <a:lnTo>
                      <a:pt x="5511999" y="2724175"/>
                    </a:lnTo>
                    <a:lnTo>
                      <a:pt x="5336357" y="2711599"/>
                    </a:lnTo>
                    <a:lnTo>
                      <a:pt x="5246068" y="2553097"/>
                    </a:lnTo>
                    <a:lnTo>
                      <a:pt x="5361509" y="2356495"/>
                    </a:lnTo>
                    <a:lnTo>
                      <a:pt x="5593160" y="2181994"/>
                    </a:lnTo>
                    <a:lnTo>
                      <a:pt x="5787852" y="2149227"/>
                    </a:lnTo>
                    <a:lnTo>
                      <a:pt x="6049219" y="2111127"/>
                    </a:lnTo>
                    <a:lnTo>
                      <a:pt x="6114753" y="1949202"/>
                    </a:lnTo>
                    <a:lnTo>
                      <a:pt x="6195145" y="1883668"/>
                    </a:lnTo>
                    <a:lnTo>
                      <a:pt x="6332687" y="1793751"/>
                    </a:lnTo>
                    <a:lnTo>
                      <a:pt x="6389837" y="1631826"/>
                    </a:lnTo>
                    <a:lnTo>
                      <a:pt x="6476814" y="1477672"/>
                    </a:lnTo>
                    <a:lnTo>
                      <a:pt x="6361262" y="1333500"/>
                    </a:lnTo>
                    <a:lnTo>
                      <a:pt x="6305253" y="1186433"/>
                    </a:lnTo>
                    <a:lnTo>
                      <a:pt x="6070699" y="1196703"/>
                    </a:lnTo>
                    <a:lnTo>
                      <a:pt x="5725369" y="1110233"/>
                    </a:lnTo>
                    <a:lnTo>
                      <a:pt x="5443042" y="1111374"/>
                    </a:lnTo>
                    <a:lnTo>
                      <a:pt x="5178252" y="1030213"/>
                    </a:lnTo>
                    <a:lnTo>
                      <a:pt x="5163766" y="816471"/>
                    </a:lnTo>
                    <a:lnTo>
                      <a:pt x="5163766" y="688454"/>
                    </a:lnTo>
                    <a:lnTo>
                      <a:pt x="5259016" y="579487"/>
                    </a:lnTo>
                    <a:lnTo>
                      <a:pt x="5253683" y="470520"/>
                    </a:lnTo>
                    <a:lnTo>
                      <a:pt x="5372175" y="380603"/>
                    </a:lnTo>
                    <a:lnTo>
                      <a:pt x="5505525" y="366886"/>
                    </a:lnTo>
                    <a:lnTo>
                      <a:pt x="5490667" y="252586"/>
                    </a:lnTo>
                    <a:lnTo>
                      <a:pt x="5614492" y="238869"/>
                    </a:lnTo>
                    <a:lnTo>
                      <a:pt x="5685359" y="305544"/>
                    </a:lnTo>
                    <a:lnTo>
                      <a:pt x="5771084" y="286494"/>
                    </a:lnTo>
                    <a:lnTo>
                      <a:pt x="5828234" y="162669"/>
                    </a:lnTo>
                    <a:lnTo>
                      <a:pt x="5776417" y="0"/>
                    </a:lnTo>
                    <a:lnTo>
                      <a:pt x="5619825" y="15602"/>
                    </a:lnTo>
                    <a:lnTo>
                      <a:pt x="5373316" y="6077"/>
                    </a:lnTo>
                    <a:lnTo>
                      <a:pt x="5106616" y="48369"/>
                    </a:lnTo>
                    <a:lnTo>
                      <a:pt x="4966023" y="177527"/>
                    </a:lnTo>
                    <a:lnTo>
                      <a:pt x="4698554" y="94853"/>
                    </a:lnTo>
                    <a:lnTo>
                      <a:pt x="4533206" y="275828"/>
                    </a:lnTo>
                    <a:lnTo>
                      <a:pt x="4478461" y="420960"/>
                    </a:lnTo>
                    <a:lnTo>
                      <a:pt x="4183063" y="460995"/>
                    </a:lnTo>
                    <a:lnTo>
                      <a:pt x="4037137" y="545579"/>
                    </a:lnTo>
                    <a:lnTo>
                      <a:pt x="3869154" y="656696"/>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65" name="任意多边形 13">
                <a:extLst>
                  <a:ext uri="{FF2B5EF4-FFF2-40B4-BE49-F238E27FC236}">
                    <a16:creationId xmlns:a16="http://schemas.microsoft.com/office/drawing/2014/main" id="{8C192D2B-B96F-840D-9EB7-F0EA405517A8}"/>
                  </a:ext>
                </a:extLst>
              </p:cNvPr>
              <p:cNvSpPr>
                <a:spLocks/>
              </p:cNvSpPr>
              <p:nvPr/>
            </p:nvSpPr>
            <p:spPr bwMode="auto">
              <a:xfrm>
                <a:off x="1150938" y="3841750"/>
                <a:ext cx="2239963" cy="1179512"/>
              </a:xfrm>
              <a:custGeom>
                <a:avLst/>
                <a:gdLst>
                  <a:gd name="T0" fmla="*/ 0 w 11200756"/>
                  <a:gd name="T1" fmla="*/ 0 h 5901297"/>
                  <a:gd name="T2" fmla="*/ 11200756 w 11200756"/>
                  <a:gd name="T3" fmla="*/ 5901297 h 5901297"/>
                </a:gdLst>
                <a:ahLst/>
                <a:cxnLst>
                  <a:cxn ang="0">
                    <a:pos x="6626027" y="2797263"/>
                  </a:cxn>
                  <a:cxn ang="0">
                    <a:pos x="6141393" y="3115780"/>
                  </a:cxn>
                  <a:cxn ang="0">
                    <a:pos x="5915075" y="3090256"/>
                  </a:cxn>
                  <a:cxn ang="0">
                    <a:pos x="5698282" y="3491075"/>
                  </a:cxn>
                  <a:cxn ang="0">
                    <a:pos x="5822107" y="3835885"/>
                  </a:cxn>
                  <a:cxn ang="0">
                    <a:pos x="5444530" y="4337287"/>
                  </a:cxn>
                  <a:cxn ang="0">
                    <a:pos x="5142012" y="4587988"/>
                  </a:cxn>
                  <a:cxn ang="0">
                    <a:pos x="4575076" y="4702288"/>
                  </a:cxn>
                  <a:cxn ang="0">
                    <a:pos x="4280942" y="4666098"/>
                  </a:cxn>
                  <a:cxn ang="0">
                    <a:pos x="4238650" y="5306183"/>
                  </a:cxn>
                  <a:cxn ang="0">
                    <a:pos x="3904506" y="5434200"/>
                  </a:cxn>
                  <a:cxn ang="0">
                    <a:pos x="3280420" y="5415150"/>
                  </a:cxn>
                  <a:cxn ang="0">
                    <a:pos x="3156595" y="5735577"/>
                  </a:cxn>
                  <a:cxn ang="0">
                    <a:pos x="2589658" y="5568320"/>
                  </a:cxn>
                  <a:cxn ang="0">
                    <a:pos x="2272282" y="5103877"/>
                  </a:cxn>
                  <a:cxn ang="0">
                    <a:pos x="1616570" y="5148451"/>
                  </a:cxn>
                  <a:cxn ang="0">
                    <a:pos x="1568945" y="4784591"/>
                  </a:cxn>
                  <a:cxn ang="0">
                    <a:pos x="1410863" y="4310227"/>
                  </a:cxn>
                  <a:cxn ang="0">
                    <a:pos x="1605904" y="3630528"/>
                  </a:cxn>
                  <a:cxn ang="0">
                    <a:pos x="1153268" y="3433157"/>
                  </a:cxn>
                  <a:cxn ang="0">
                    <a:pos x="0" y="1341849"/>
                  </a:cxn>
                  <a:cxn ang="0">
                    <a:pos x="473174" y="1118557"/>
                  </a:cxn>
                  <a:cxn ang="0">
                    <a:pos x="842367" y="881573"/>
                  </a:cxn>
                  <a:cxn ang="0">
                    <a:pos x="1105644" y="952440"/>
                  </a:cxn>
                  <a:cxn ang="0">
                    <a:pos x="1352153" y="763081"/>
                  </a:cxn>
                  <a:cxn ang="0">
                    <a:pos x="1616571" y="945197"/>
                  </a:cxn>
                  <a:cxn ang="0">
                    <a:pos x="1502271" y="1379924"/>
                  </a:cxn>
                  <a:cxn ang="0">
                    <a:pos x="1517129" y="1998677"/>
                  </a:cxn>
                  <a:cxn ang="0">
                    <a:pos x="1905372" y="2404829"/>
                  </a:cxn>
                  <a:cxn ang="0">
                    <a:pos x="2315716" y="2455505"/>
                  </a:cxn>
                  <a:cxn ang="0">
                    <a:pos x="2769493" y="1840944"/>
                  </a:cxn>
                  <a:cxn ang="0">
                    <a:pos x="3105919" y="1419934"/>
                  </a:cxn>
                  <a:cxn ang="0">
                    <a:pos x="3624089" y="1506800"/>
                  </a:cxn>
                  <a:cxn ang="0">
                    <a:pos x="3927748" y="1937335"/>
                  </a:cxn>
                  <a:cxn ang="0">
                    <a:pos x="4324375" y="1632535"/>
                  </a:cxn>
                  <a:cxn ang="0">
                    <a:pos x="4493543" y="1216858"/>
                  </a:cxn>
                  <a:cxn ang="0">
                    <a:pos x="4844827" y="724981"/>
                  </a:cxn>
                  <a:cxn ang="0">
                    <a:pos x="5297463" y="490279"/>
                  </a:cxn>
                  <a:cxn ang="0">
                    <a:pos x="5864399" y="593913"/>
                  </a:cxn>
                  <a:cxn ang="0">
                    <a:pos x="6290742" y="761171"/>
                  </a:cxn>
                  <a:cxn ang="0">
                    <a:pos x="6905303" y="982156"/>
                  </a:cxn>
                  <a:cxn ang="0">
                    <a:pos x="7235255" y="1266765"/>
                  </a:cxn>
                  <a:cxn ang="0">
                    <a:pos x="8081467" y="1014923"/>
                  </a:cxn>
                  <a:cxn ang="0">
                    <a:pos x="8648973" y="553432"/>
                  </a:cxn>
                  <a:cxn ang="0">
                    <a:pos x="9108182" y="360451"/>
                  </a:cxn>
                  <a:cxn ang="0">
                    <a:pos x="9704834" y="104417"/>
                  </a:cxn>
                  <a:cxn ang="0">
                    <a:pos x="10406360" y="194334"/>
                  </a:cxn>
                  <a:cxn ang="0">
                    <a:pos x="11117175" y="0"/>
                  </a:cxn>
                  <a:cxn ang="0">
                    <a:pos x="11200756" y="277678"/>
                  </a:cxn>
                  <a:cxn ang="0">
                    <a:pos x="11153131" y="1126172"/>
                  </a:cxn>
                  <a:cxn ang="0">
                    <a:pos x="10401028" y="1686634"/>
                  </a:cxn>
                  <a:cxn ang="0">
                    <a:pos x="10052026" y="2140411"/>
                  </a:cxn>
                  <a:cxn ang="0">
                    <a:pos x="9617299" y="2391112"/>
                  </a:cxn>
                  <a:cxn ang="0">
                    <a:pos x="9238581" y="2055827"/>
                  </a:cxn>
                  <a:cxn ang="0">
                    <a:pos x="8733756" y="2141552"/>
                  </a:cxn>
                  <a:cxn ang="0">
                    <a:pos x="8439994" y="2323295"/>
                  </a:cxn>
                  <a:cxn ang="0">
                    <a:pos x="7765232" y="2412071"/>
                  </a:cxn>
                  <a:cxn ang="0">
                    <a:pos x="7249741" y="2778213"/>
                  </a:cxn>
                </a:cxnLst>
                <a:rect l="T0" t="T1" r="T2" b="T3"/>
                <a:pathLst>
                  <a:path w="11200756" h="5901297">
                    <a:moveTo>
                      <a:pt x="6935832" y="2973914"/>
                    </a:moveTo>
                    <a:lnTo>
                      <a:pt x="6824911" y="2797263"/>
                    </a:lnTo>
                    <a:lnTo>
                      <a:pt x="6626027" y="2797263"/>
                    </a:lnTo>
                    <a:lnTo>
                      <a:pt x="6368852" y="2786597"/>
                    </a:lnTo>
                    <a:lnTo>
                      <a:pt x="6269410" y="3110447"/>
                    </a:lnTo>
                    <a:lnTo>
                      <a:pt x="6141393" y="3115780"/>
                    </a:lnTo>
                    <a:lnTo>
                      <a:pt x="6018709" y="2873463"/>
                    </a:lnTo>
                    <a:lnTo>
                      <a:pt x="5913934" y="2800314"/>
                    </a:lnTo>
                    <a:cubicBezTo>
                      <a:pt x="5914314" y="2896961"/>
                      <a:pt x="5914695" y="2993609"/>
                      <a:pt x="5915075" y="3090256"/>
                    </a:cubicBezTo>
                    <a:lnTo>
                      <a:pt x="5708948" y="3225516"/>
                    </a:lnTo>
                    <a:lnTo>
                      <a:pt x="5642273" y="3382108"/>
                    </a:lnTo>
                    <a:lnTo>
                      <a:pt x="5698282" y="3491075"/>
                    </a:lnTo>
                    <a:lnTo>
                      <a:pt x="5680373" y="3656051"/>
                    </a:lnTo>
                    <a:lnTo>
                      <a:pt x="5681612" y="3824823"/>
                    </a:lnTo>
                    <a:lnTo>
                      <a:pt x="5822107" y="3835885"/>
                    </a:lnTo>
                    <a:lnTo>
                      <a:pt x="5756573" y="4002002"/>
                    </a:lnTo>
                    <a:lnTo>
                      <a:pt x="5599981" y="4044294"/>
                    </a:lnTo>
                    <a:lnTo>
                      <a:pt x="5444530" y="4337287"/>
                    </a:lnTo>
                    <a:lnTo>
                      <a:pt x="5293271" y="4402821"/>
                    </a:lnTo>
                    <a:lnTo>
                      <a:pt x="5241454" y="4568938"/>
                    </a:lnTo>
                    <a:lnTo>
                      <a:pt x="5142012" y="4587988"/>
                    </a:lnTo>
                    <a:lnTo>
                      <a:pt x="5020469" y="4672572"/>
                    </a:lnTo>
                    <a:lnTo>
                      <a:pt x="4760243" y="4739247"/>
                    </a:lnTo>
                    <a:lnTo>
                      <a:pt x="4575076" y="4702288"/>
                    </a:lnTo>
                    <a:lnTo>
                      <a:pt x="4504209" y="4551029"/>
                    </a:lnTo>
                    <a:lnTo>
                      <a:pt x="4312641" y="4523595"/>
                    </a:lnTo>
                    <a:lnTo>
                      <a:pt x="4280942" y="4666098"/>
                    </a:lnTo>
                    <a:lnTo>
                      <a:pt x="4376192" y="4840599"/>
                    </a:lnTo>
                    <a:lnTo>
                      <a:pt x="4333900" y="5092441"/>
                    </a:lnTo>
                    <a:lnTo>
                      <a:pt x="4238650" y="5306183"/>
                    </a:lnTo>
                    <a:lnTo>
                      <a:pt x="4216549" y="5465826"/>
                    </a:lnTo>
                    <a:lnTo>
                      <a:pt x="4051573" y="5571742"/>
                    </a:lnTo>
                    <a:lnTo>
                      <a:pt x="3904506" y="5434200"/>
                    </a:lnTo>
                    <a:lnTo>
                      <a:pt x="3772297" y="5325233"/>
                    </a:lnTo>
                    <a:lnTo>
                      <a:pt x="3513212" y="5400292"/>
                    </a:lnTo>
                    <a:lnTo>
                      <a:pt x="3280420" y="5415150"/>
                    </a:lnTo>
                    <a:lnTo>
                      <a:pt x="3066678" y="5460493"/>
                    </a:lnTo>
                    <a:lnTo>
                      <a:pt x="3089920" y="5588510"/>
                    </a:lnTo>
                    <a:lnTo>
                      <a:pt x="3156595" y="5735577"/>
                    </a:lnTo>
                    <a:lnTo>
                      <a:pt x="3067100" y="5901297"/>
                    </a:lnTo>
                    <a:lnTo>
                      <a:pt x="2879600" y="5667762"/>
                    </a:lnTo>
                    <a:lnTo>
                      <a:pt x="2589658" y="5568320"/>
                    </a:lnTo>
                    <a:lnTo>
                      <a:pt x="2371724" y="5464686"/>
                    </a:lnTo>
                    <a:lnTo>
                      <a:pt x="2219324" y="5279519"/>
                    </a:lnTo>
                    <a:lnTo>
                      <a:pt x="2272282" y="5103877"/>
                    </a:lnTo>
                    <a:lnTo>
                      <a:pt x="2117972" y="4990718"/>
                    </a:lnTo>
                    <a:lnTo>
                      <a:pt x="1960239" y="5098544"/>
                    </a:lnTo>
                    <a:lnTo>
                      <a:pt x="1616570" y="5148451"/>
                    </a:lnTo>
                    <a:lnTo>
                      <a:pt x="1540370" y="5063867"/>
                    </a:lnTo>
                    <a:lnTo>
                      <a:pt x="1650478" y="4960233"/>
                    </a:lnTo>
                    <a:lnTo>
                      <a:pt x="1568945" y="4784591"/>
                    </a:lnTo>
                    <a:lnTo>
                      <a:pt x="1573137" y="4679816"/>
                    </a:lnTo>
                    <a:lnTo>
                      <a:pt x="1446261" y="4568939"/>
                    </a:lnTo>
                    <a:lnTo>
                      <a:pt x="1410863" y="4310227"/>
                    </a:lnTo>
                    <a:lnTo>
                      <a:pt x="1438297" y="3950559"/>
                    </a:lnTo>
                    <a:lnTo>
                      <a:pt x="1626095" y="3853795"/>
                    </a:lnTo>
                    <a:lnTo>
                      <a:pt x="1605904" y="3630528"/>
                    </a:lnTo>
                    <a:lnTo>
                      <a:pt x="1729729" y="3479269"/>
                    </a:lnTo>
                    <a:lnTo>
                      <a:pt x="1694994" y="3346208"/>
                    </a:lnTo>
                    <a:lnTo>
                      <a:pt x="1153268" y="3433157"/>
                    </a:lnTo>
                    <a:lnTo>
                      <a:pt x="892273" y="2531705"/>
                    </a:lnTo>
                    <a:lnTo>
                      <a:pt x="350489" y="2111836"/>
                    </a:lnTo>
                    <a:lnTo>
                      <a:pt x="0" y="1341849"/>
                    </a:lnTo>
                    <a:lnTo>
                      <a:pt x="118839" y="1293058"/>
                    </a:lnTo>
                    <a:lnTo>
                      <a:pt x="332581" y="1174566"/>
                    </a:lnTo>
                    <a:lnTo>
                      <a:pt x="473174" y="1118557"/>
                    </a:lnTo>
                    <a:lnTo>
                      <a:pt x="643483" y="1099507"/>
                    </a:lnTo>
                    <a:lnTo>
                      <a:pt x="733400" y="1000065"/>
                    </a:lnTo>
                    <a:lnTo>
                      <a:pt x="842367" y="881573"/>
                    </a:lnTo>
                    <a:lnTo>
                      <a:pt x="970384" y="1086931"/>
                    </a:lnTo>
                    <a:lnTo>
                      <a:pt x="1011535" y="1047690"/>
                    </a:lnTo>
                    <a:lnTo>
                      <a:pt x="1105644" y="952440"/>
                    </a:lnTo>
                    <a:lnTo>
                      <a:pt x="1252711" y="976823"/>
                    </a:lnTo>
                    <a:lnTo>
                      <a:pt x="1342628" y="900623"/>
                    </a:lnTo>
                    <a:lnTo>
                      <a:pt x="1352153" y="763081"/>
                    </a:lnTo>
                    <a:lnTo>
                      <a:pt x="1465312" y="716597"/>
                    </a:lnTo>
                    <a:lnTo>
                      <a:pt x="1582663" y="769555"/>
                    </a:lnTo>
                    <a:lnTo>
                      <a:pt x="1616571" y="945197"/>
                    </a:lnTo>
                    <a:lnTo>
                      <a:pt x="1563613" y="1072073"/>
                    </a:lnTo>
                    <a:lnTo>
                      <a:pt x="1457768" y="1209519"/>
                    </a:lnTo>
                    <a:lnTo>
                      <a:pt x="1502271" y="1379924"/>
                    </a:lnTo>
                    <a:lnTo>
                      <a:pt x="1449313" y="1569283"/>
                    </a:lnTo>
                    <a:lnTo>
                      <a:pt x="1465732" y="1845087"/>
                    </a:lnTo>
                    <a:lnTo>
                      <a:pt x="1517129" y="1998677"/>
                    </a:lnTo>
                    <a:lnTo>
                      <a:pt x="1602854" y="2111836"/>
                    </a:lnTo>
                    <a:lnTo>
                      <a:pt x="1744588" y="2277953"/>
                    </a:lnTo>
                    <a:lnTo>
                      <a:pt x="1905372" y="2404829"/>
                    </a:lnTo>
                    <a:lnTo>
                      <a:pt x="2022723" y="2532846"/>
                    </a:lnTo>
                    <a:lnTo>
                      <a:pt x="2188840" y="2522180"/>
                    </a:lnTo>
                    <a:lnTo>
                      <a:pt x="2315716" y="2455505"/>
                    </a:lnTo>
                    <a:lnTo>
                      <a:pt x="2453258" y="2222713"/>
                    </a:lnTo>
                    <a:lnTo>
                      <a:pt x="2680717" y="1962487"/>
                    </a:lnTo>
                    <a:lnTo>
                      <a:pt x="2769493" y="1840944"/>
                    </a:lnTo>
                    <a:lnTo>
                      <a:pt x="2846017" y="1717540"/>
                    </a:lnTo>
                    <a:lnTo>
                      <a:pt x="3001144" y="1609293"/>
                    </a:lnTo>
                    <a:lnTo>
                      <a:pt x="3105919" y="1419934"/>
                    </a:lnTo>
                    <a:lnTo>
                      <a:pt x="3200028" y="1544900"/>
                    </a:lnTo>
                    <a:lnTo>
                      <a:pt x="3396630" y="1482417"/>
                    </a:lnTo>
                    <a:lnTo>
                      <a:pt x="3624089" y="1506800"/>
                    </a:lnTo>
                    <a:lnTo>
                      <a:pt x="3738389" y="1625292"/>
                    </a:lnTo>
                    <a:lnTo>
                      <a:pt x="3822973" y="1781884"/>
                    </a:lnTo>
                    <a:lnTo>
                      <a:pt x="3927748" y="1937335"/>
                    </a:lnTo>
                    <a:lnTo>
                      <a:pt x="4079007" y="1840944"/>
                    </a:lnTo>
                    <a:lnTo>
                      <a:pt x="4228057" y="1804705"/>
                    </a:lnTo>
                    <a:lnTo>
                      <a:pt x="4324375" y="1632535"/>
                    </a:lnTo>
                    <a:lnTo>
                      <a:pt x="4428009" y="1486609"/>
                    </a:lnTo>
                    <a:lnTo>
                      <a:pt x="4536976" y="1377642"/>
                    </a:lnTo>
                    <a:lnTo>
                      <a:pt x="4493543" y="1216858"/>
                    </a:lnTo>
                    <a:lnTo>
                      <a:pt x="4636418" y="998924"/>
                    </a:lnTo>
                    <a:lnTo>
                      <a:pt x="4668044" y="881573"/>
                    </a:lnTo>
                    <a:lnTo>
                      <a:pt x="4844827" y="724981"/>
                    </a:lnTo>
                    <a:lnTo>
                      <a:pt x="4951512" y="560005"/>
                    </a:lnTo>
                    <a:lnTo>
                      <a:pt x="5100761" y="445929"/>
                    </a:lnTo>
                    <a:lnTo>
                      <a:pt x="5297463" y="490279"/>
                    </a:lnTo>
                    <a:lnTo>
                      <a:pt x="5580931" y="556954"/>
                    </a:lnTo>
                    <a:lnTo>
                      <a:pt x="5714281" y="656396"/>
                    </a:lnTo>
                    <a:lnTo>
                      <a:pt x="5864399" y="593913"/>
                    </a:lnTo>
                    <a:lnTo>
                      <a:pt x="6026324" y="660588"/>
                    </a:lnTo>
                    <a:lnTo>
                      <a:pt x="6193308" y="594235"/>
                    </a:lnTo>
                    <a:lnTo>
                      <a:pt x="6290742" y="761171"/>
                    </a:lnTo>
                    <a:lnTo>
                      <a:pt x="6379518" y="888047"/>
                    </a:lnTo>
                    <a:lnTo>
                      <a:pt x="6692702" y="968439"/>
                    </a:lnTo>
                    <a:lnTo>
                      <a:pt x="6905303" y="982156"/>
                    </a:lnTo>
                    <a:lnTo>
                      <a:pt x="7050088" y="919673"/>
                    </a:lnTo>
                    <a:lnTo>
                      <a:pt x="7116763" y="1077406"/>
                    </a:lnTo>
                    <a:lnTo>
                      <a:pt x="7235255" y="1266765"/>
                    </a:lnTo>
                    <a:lnTo>
                      <a:pt x="7597974" y="1089982"/>
                    </a:lnTo>
                    <a:lnTo>
                      <a:pt x="7811716" y="1066740"/>
                    </a:lnTo>
                    <a:lnTo>
                      <a:pt x="8081467" y="1014923"/>
                    </a:lnTo>
                    <a:lnTo>
                      <a:pt x="8340552" y="867856"/>
                    </a:lnTo>
                    <a:lnTo>
                      <a:pt x="8525569" y="654436"/>
                    </a:lnTo>
                    <a:lnTo>
                      <a:pt x="8648973" y="553432"/>
                    </a:lnTo>
                    <a:lnTo>
                      <a:pt x="8759180" y="499234"/>
                    </a:lnTo>
                    <a:lnTo>
                      <a:pt x="8922345" y="468848"/>
                    </a:lnTo>
                    <a:lnTo>
                      <a:pt x="9108182" y="360451"/>
                    </a:lnTo>
                    <a:lnTo>
                      <a:pt x="9434139" y="141721"/>
                    </a:lnTo>
                    <a:lnTo>
                      <a:pt x="9581580" y="209763"/>
                    </a:lnTo>
                    <a:lnTo>
                      <a:pt x="9704834" y="104417"/>
                    </a:lnTo>
                    <a:lnTo>
                      <a:pt x="9891812" y="60414"/>
                    </a:lnTo>
                    <a:lnTo>
                      <a:pt x="10252720" y="243671"/>
                    </a:lnTo>
                    <a:lnTo>
                      <a:pt x="10406360" y="194334"/>
                    </a:lnTo>
                    <a:lnTo>
                      <a:pt x="10526663" y="174044"/>
                    </a:lnTo>
                    <a:lnTo>
                      <a:pt x="10786889" y="14500"/>
                    </a:lnTo>
                    <a:lnTo>
                      <a:pt x="11117175" y="0"/>
                    </a:lnTo>
                    <a:lnTo>
                      <a:pt x="10976347" y="116894"/>
                    </a:lnTo>
                    <a:lnTo>
                      <a:pt x="11124555" y="153853"/>
                    </a:lnTo>
                    <a:lnTo>
                      <a:pt x="11200756" y="277678"/>
                    </a:lnTo>
                    <a:lnTo>
                      <a:pt x="11095980" y="579055"/>
                    </a:lnTo>
                    <a:lnTo>
                      <a:pt x="11048356" y="974913"/>
                    </a:lnTo>
                    <a:lnTo>
                      <a:pt x="11153131" y="1126172"/>
                    </a:lnTo>
                    <a:lnTo>
                      <a:pt x="11098263" y="1410781"/>
                    </a:lnTo>
                    <a:lnTo>
                      <a:pt x="10670779" y="1552515"/>
                    </a:lnTo>
                    <a:lnTo>
                      <a:pt x="10401028" y="1686634"/>
                    </a:lnTo>
                    <a:lnTo>
                      <a:pt x="10283677" y="1984960"/>
                    </a:lnTo>
                    <a:lnTo>
                      <a:pt x="10117560" y="2017727"/>
                    </a:lnTo>
                    <a:lnTo>
                      <a:pt x="10052026" y="2140411"/>
                    </a:lnTo>
                    <a:lnTo>
                      <a:pt x="9910292" y="2234520"/>
                    </a:lnTo>
                    <a:lnTo>
                      <a:pt x="9782275" y="2226136"/>
                    </a:lnTo>
                    <a:lnTo>
                      <a:pt x="9617299" y="2391112"/>
                    </a:lnTo>
                    <a:lnTo>
                      <a:pt x="9489282" y="2344628"/>
                    </a:lnTo>
                    <a:lnTo>
                      <a:pt x="9376123" y="2212419"/>
                    </a:lnTo>
                    <a:lnTo>
                      <a:pt x="9238581" y="2055827"/>
                    </a:lnTo>
                    <a:lnTo>
                      <a:pt x="9097988" y="2050494"/>
                    </a:lnTo>
                    <a:lnTo>
                      <a:pt x="8865196" y="2054686"/>
                    </a:lnTo>
                    <a:lnTo>
                      <a:pt x="8733756" y="2141552"/>
                    </a:lnTo>
                    <a:lnTo>
                      <a:pt x="8843095" y="2317218"/>
                    </a:lnTo>
                    <a:lnTo>
                      <a:pt x="8686503" y="2332820"/>
                    </a:lnTo>
                    <a:lnTo>
                      <a:pt x="8439994" y="2323295"/>
                    </a:lnTo>
                    <a:lnTo>
                      <a:pt x="8173294" y="2365587"/>
                    </a:lnTo>
                    <a:lnTo>
                      <a:pt x="8032701" y="2494745"/>
                    </a:lnTo>
                    <a:lnTo>
                      <a:pt x="7765232" y="2412071"/>
                    </a:lnTo>
                    <a:lnTo>
                      <a:pt x="7599884" y="2593046"/>
                    </a:lnTo>
                    <a:lnTo>
                      <a:pt x="7545139" y="2738178"/>
                    </a:lnTo>
                    <a:lnTo>
                      <a:pt x="7249741" y="2778213"/>
                    </a:lnTo>
                    <a:lnTo>
                      <a:pt x="7103815" y="2862797"/>
                    </a:lnTo>
                    <a:lnTo>
                      <a:pt x="6935832" y="2973914"/>
                    </a:lnTo>
                    <a:close/>
                  </a:path>
                </a:pathLst>
              </a:custGeom>
              <a:solidFill>
                <a:schemeClr val="accent4">
                  <a:lumMod val="75000"/>
                </a:schemeClr>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dirty="0">
                  <a:solidFill>
                    <a:sysClr val="windowText" lastClr="000000"/>
                  </a:solidFill>
                </a:endParaRPr>
              </a:p>
            </p:txBody>
          </p:sp>
          <p:sp>
            <p:nvSpPr>
              <p:cNvPr id="66" name="任意多边形 14">
                <a:extLst>
                  <a:ext uri="{FF2B5EF4-FFF2-40B4-BE49-F238E27FC236}">
                    <a16:creationId xmlns:a16="http://schemas.microsoft.com/office/drawing/2014/main" id="{722EF32D-ADAD-AC4B-26EB-07D625EC0EBF}"/>
                  </a:ext>
                </a:extLst>
              </p:cNvPr>
              <p:cNvSpPr>
                <a:spLocks/>
              </p:cNvSpPr>
              <p:nvPr/>
            </p:nvSpPr>
            <p:spPr bwMode="auto">
              <a:xfrm>
                <a:off x="2797175" y="3765550"/>
                <a:ext cx="1571625" cy="835025"/>
              </a:xfrm>
              <a:custGeom>
                <a:avLst/>
                <a:gdLst>
                  <a:gd name="T0" fmla="*/ 0 w 7864897"/>
                  <a:gd name="T1" fmla="*/ 0 h 4172837"/>
                  <a:gd name="T2" fmla="*/ 7864897 w 7864897"/>
                  <a:gd name="T3" fmla="*/ 4172837 h 4172837"/>
                </a:gdLst>
                <a:ahLst/>
                <a:cxnLst>
                  <a:cxn ang="0">
                    <a:pos x="2748286" y="493589"/>
                  </a:cxn>
                  <a:cxn ang="0">
                    <a:pos x="2972123" y="651420"/>
                  </a:cxn>
                  <a:cxn ang="0">
                    <a:pos x="2819723" y="1352947"/>
                  </a:cxn>
                  <a:cxn ang="0">
                    <a:pos x="2870672" y="1788145"/>
                  </a:cxn>
                  <a:cxn ang="0">
                    <a:pos x="2176339" y="2060106"/>
                  </a:cxn>
                  <a:cxn ang="0">
                    <a:pos x="1893021" y="2392139"/>
                  </a:cxn>
                  <a:cxn ang="0">
                    <a:pos x="1679278" y="2611214"/>
                  </a:cxn>
                  <a:cxn ang="0">
                    <a:pos x="1387327" y="2767707"/>
                  </a:cxn>
                  <a:cxn ang="0">
                    <a:pos x="1008236" y="2432551"/>
                  </a:cxn>
                  <a:cxn ang="0">
                    <a:pos x="634652" y="2431409"/>
                  </a:cxn>
                  <a:cxn ang="0">
                    <a:pos x="613221" y="2692304"/>
                  </a:cxn>
                  <a:cxn ang="0">
                    <a:pos x="606748" y="2981647"/>
                  </a:cxn>
                  <a:cxn ang="0">
                    <a:pos x="453678" y="2933452"/>
                  </a:cxn>
                  <a:cxn ang="0">
                    <a:pos x="344983" y="3061797"/>
                  </a:cxn>
                  <a:cxn ang="0">
                    <a:pos x="93440" y="3160340"/>
                  </a:cxn>
                  <a:cxn ang="0">
                    <a:pos x="0" y="3382467"/>
                  </a:cxn>
                  <a:cxn ang="0">
                    <a:pos x="16445" y="3721921"/>
                  </a:cxn>
                  <a:cxn ang="0">
                    <a:pos x="556170" y="3802906"/>
                  </a:cxn>
                  <a:cxn ang="0">
                    <a:pos x="1145580" y="3877966"/>
                  </a:cxn>
                  <a:cxn ang="0">
                    <a:pos x="1315477" y="4172837"/>
                  </a:cxn>
                  <a:cxn ang="0">
                    <a:pos x="1665561" y="3820815"/>
                  </a:cxn>
                  <a:cxn ang="0">
                    <a:pos x="2165822" y="3926731"/>
                  </a:cxn>
                  <a:cxn ang="0">
                    <a:pos x="2648174" y="3674889"/>
                  </a:cxn>
                  <a:cxn ang="0">
                    <a:pos x="3024610" y="3624213"/>
                  </a:cxn>
                  <a:cxn ang="0">
                    <a:pos x="3442569" y="3761755"/>
                  </a:cxn>
                  <a:cxn ang="0">
                    <a:pos x="3701654" y="3742705"/>
                  </a:cxn>
                  <a:cxn ang="0">
                    <a:pos x="4022081" y="3661172"/>
                  </a:cxn>
                  <a:cxn ang="0">
                    <a:pos x="4446711" y="3467598"/>
                  </a:cxn>
                  <a:cxn ang="0">
                    <a:pos x="4887343" y="3406279"/>
                  </a:cxn>
                  <a:cxn ang="0">
                    <a:pos x="5345312" y="3207395"/>
                  </a:cxn>
                  <a:cxn ang="0">
                    <a:pos x="6009408" y="2824485"/>
                  </a:cxn>
                  <a:cxn ang="0">
                    <a:pos x="6809136" y="2365375"/>
                  </a:cxn>
                  <a:cxn ang="0">
                    <a:pos x="7344297" y="2048720"/>
                  </a:cxn>
                  <a:cxn ang="0">
                    <a:pos x="7614197" y="1825104"/>
                  </a:cxn>
                  <a:cxn ang="0">
                    <a:pos x="7864897" y="1736328"/>
                  </a:cxn>
                  <a:cxn ang="0">
                    <a:pos x="7731547" y="1374378"/>
                  </a:cxn>
                  <a:cxn ang="0">
                    <a:pos x="7622580" y="1079475"/>
                  </a:cxn>
                  <a:cxn ang="0">
                    <a:pos x="7486179" y="655042"/>
                  </a:cxn>
                  <a:cxn ang="0">
                    <a:pos x="7595146" y="450056"/>
                  </a:cxn>
                  <a:cxn ang="0">
                    <a:pos x="7628510" y="97012"/>
                  </a:cxn>
                  <a:cxn ang="0">
                    <a:pos x="7293770" y="206499"/>
                  </a:cxn>
                  <a:cxn ang="0">
                    <a:pos x="6614444" y="0"/>
                  </a:cxn>
                  <a:cxn ang="0">
                    <a:pos x="6576245" y="330423"/>
                  </a:cxn>
                  <a:cxn ang="0">
                    <a:pos x="6466038" y="887165"/>
                  </a:cxn>
                  <a:cxn ang="0">
                    <a:pos x="6102178" y="1095102"/>
                  </a:cxn>
                  <a:cxn ang="0">
                    <a:pos x="5823472" y="1223690"/>
                  </a:cxn>
                  <a:cxn ang="0">
                    <a:pos x="5492379" y="1005756"/>
                  </a:cxn>
                  <a:cxn ang="0">
                    <a:pos x="5220817" y="764009"/>
                  </a:cxn>
                  <a:cxn ang="0">
                    <a:pos x="4684367" y="696193"/>
                  </a:cxn>
                  <a:cxn ang="0">
                    <a:pos x="4874097" y="1018232"/>
                  </a:cxn>
                  <a:cxn ang="0">
                    <a:pos x="4472907" y="1145109"/>
                  </a:cxn>
                  <a:cxn ang="0">
                    <a:pos x="4111998" y="1360662"/>
                  </a:cxn>
                  <a:cxn ang="0">
                    <a:pos x="3919959" y="1204000"/>
                  </a:cxn>
                  <a:cxn ang="0">
                    <a:pos x="3787380" y="654373"/>
                  </a:cxn>
                  <a:cxn ang="0">
                    <a:pos x="3099570" y="327471"/>
                  </a:cxn>
                </a:cxnLst>
                <a:rect l="T0" t="T1" r="T2" b="T3"/>
                <a:pathLst>
                  <a:path w="7864897" h="4172837">
                    <a:moveTo>
                      <a:pt x="2891059" y="371427"/>
                    </a:moveTo>
                    <a:lnTo>
                      <a:pt x="2748286" y="493589"/>
                    </a:lnTo>
                    <a:lnTo>
                      <a:pt x="2898875" y="531118"/>
                    </a:lnTo>
                    <a:lnTo>
                      <a:pt x="2972123" y="651420"/>
                    </a:lnTo>
                    <a:lnTo>
                      <a:pt x="2866778" y="956320"/>
                    </a:lnTo>
                    <a:lnTo>
                      <a:pt x="2819723" y="1352947"/>
                    </a:lnTo>
                    <a:lnTo>
                      <a:pt x="2922687" y="1497062"/>
                    </a:lnTo>
                    <a:lnTo>
                      <a:pt x="2870672" y="1788145"/>
                    </a:lnTo>
                    <a:lnTo>
                      <a:pt x="2437384" y="1929979"/>
                    </a:lnTo>
                    <a:lnTo>
                      <a:pt x="2176339" y="2060106"/>
                    </a:lnTo>
                    <a:lnTo>
                      <a:pt x="2054375" y="2359943"/>
                    </a:lnTo>
                    <a:lnTo>
                      <a:pt x="1893021" y="2392139"/>
                    </a:lnTo>
                    <a:lnTo>
                      <a:pt x="1825774" y="2513583"/>
                    </a:lnTo>
                    <a:lnTo>
                      <a:pt x="1679278" y="2611214"/>
                    </a:lnTo>
                    <a:lnTo>
                      <a:pt x="1550690" y="2605311"/>
                    </a:lnTo>
                    <a:lnTo>
                      <a:pt x="1387327" y="2767707"/>
                    </a:lnTo>
                    <a:lnTo>
                      <a:pt x="1261220" y="2719611"/>
                    </a:lnTo>
                    <a:lnTo>
                      <a:pt x="1008236" y="2432551"/>
                    </a:lnTo>
                    <a:lnTo>
                      <a:pt x="868164" y="2425729"/>
                    </a:lnTo>
                    <a:lnTo>
                      <a:pt x="634652" y="2431409"/>
                    </a:lnTo>
                    <a:lnTo>
                      <a:pt x="504355" y="2517775"/>
                    </a:lnTo>
                    <a:lnTo>
                      <a:pt x="613221" y="2692304"/>
                    </a:lnTo>
                    <a:lnTo>
                      <a:pt x="664468" y="2854201"/>
                    </a:lnTo>
                    <a:lnTo>
                      <a:pt x="606748" y="2981647"/>
                    </a:lnTo>
                    <a:lnTo>
                      <a:pt x="526356" y="2998317"/>
                    </a:lnTo>
                    <a:lnTo>
                      <a:pt x="453678" y="2933452"/>
                    </a:lnTo>
                    <a:lnTo>
                      <a:pt x="329854" y="2947739"/>
                    </a:lnTo>
                    <a:lnTo>
                      <a:pt x="344983" y="3061797"/>
                    </a:lnTo>
                    <a:lnTo>
                      <a:pt x="214313" y="3072805"/>
                    </a:lnTo>
                    <a:lnTo>
                      <a:pt x="93440" y="3160340"/>
                    </a:lnTo>
                    <a:lnTo>
                      <a:pt x="96962" y="3274070"/>
                    </a:lnTo>
                    <a:lnTo>
                      <a:pt x="0" y="3382467"/>
                    </a:lnTo>
                    <a:cubicBezTo>
                      <a:pt x="571" y="3436855"/>
                      <a:pt x="1141" y="3491244"/>
                      <a:pt x="1712" y="3545632"/>
                    </a:cubicBezTo>
                    <a:lnTo>
                      <a:pt x="16445" y="3721921"/>
                    </a:lnTo>
                    <a:lnTo>
                      <a:pt x="278606" y="3803476"/>
                    </a:lnTo>
                    <a:lnTo>
                      <a:pt x="556170" y="3802906"/>
                    </a:lnTo>
                    <a:lnTo>
                      <a:pt x="909835" y="3888631"/>
                    </a:lnTo>
                    <a:lnTo>
                      <a:pt x="1145580" y="3877966"/>
                    </a:lnTo>
                    <a:lnTo>
                      <a:pt x="1199307" y="4022651"/>
                    </a:lnTo>
                    <a:lnTo>
                      <a:pt x="1315477" y="4172837"/>
                    </a:lnTo>
                    <a:lnTo>
                      <a:pt x="1438102" y="4000649"/>
                    </a:lnTo>
                    <a:lnTo>
                      <a:pt x="1665561" y="3820815"/>
                    </a:lnTo>
                    <a:lnTo>
                      <a:pt x="1886546" y="3865389"/>
                    </a:lnTo>
                    <a:lnTo>
                      <a:pt x="2165822" y="3926731"/>
                    </a:lnTo>
                    <a:lnTo>
                      <a:pt x="2439765" y="3793381"/>
                    </a:lnTo>
                    <a:lnTo>
                      <a:pt x="2648174" y="3674889"/>
                    </a:lnTo>
                    <a:lnTo>
                      <a:pt x="2802484" y="3605163"/>
                    </a:lnTo>
                    <a:lnTo>
                      <a:pt x="3024610" y="3624213"/>
                    </a:lnTo>
                    <a:lnTo>
                      <a:pt x="3242544" y="3671838"/>
                    </a:lnTo>
                    <a:lnTo>
                      <a:pt x="3442569" y="3761755"/>
                    </a:lnTo>
                    <a:lnTo>
                      <a:pt x="3545062" y="3699272"/>
                    </a:lnTo>
                    <a:lnTo>
                      <a:pt x="3701654" y="3742705"/>
                    </a:lnTo>
                    <a:lnTo>
                      <a:pt x="3843388" y="3775472"/>
                    </a:lnTo>
                    <a:lnTo>
                      <a:pt x="4022081" y="3661172"/>
                    </a:lnTo>
                    <a:lnTo>
                      <a:pt x="4254873" y="3514105"/>
                    </a:lnTo>
                    <a:lnTo>
                      <a:pt x="4446711" y="3467598"/>
                    </a:lnTo>
                    <a:lnTo>
                      <a:pt x="4670550" y="3511054"/>
                    </a:lnTo>
                    <a:lnTo>
                      <a:pt x="4887343" y="3406279"/>
                    </a:lnTo>
                    <a:lnTo>
                      <a:pt x="5089278" y="3369320"/>
                    </a:lnTo>
                    <a:lnTo>
                      <a:pt x="5345312" y="3207395"/>
                    </a:lnTo>
                    <a:lnTo>
                      <a:pt x="5600205" y="3084711"/>
                    </a:lnTo>
                    <a:lnTo>
                      <a:pt x="6009408" y="2824485"/>
                    </a:lnTo>
                    <a:lnTo>
                      <a:pt x="6444135" y="2526159"/>
                    </a:lnTo>
                    <a:lnTo>
                      <a:pt x="6809136" y="2365375"/>
                    </a:lnTo>
                    <a:lnTo>
                      <a:pt x="7145562" y="2094483"/>
                    </a:lnTo>
                    <a:lnTo>
                      <a:pt x="7344297" y="2048720"/>
                    </a:lnTo>
                    <a:lnTo>
                      <a:pt x="7458982" y="1837598"/>
                    </a:lnTo>
                    <a:lnTo>
                      <a:pt x="7614197" y="1825104"/>
                    </a:lnTo>
                    <a:lnTo>
                      <a:pt x="7794031" y="1822053"/>
                    </a:lnTo>
                    <a:lnTo>
                      <a:pt x="7864897" y="1736328"/>
                    </a:lnTo>
                    <a:lnTo>
                      <a:pt x="7773839" y="1567929"/>
                    </a:lnTo>
                    <a:lnTo>
                      <a:pt x="7731547" y="1374378"/>
                    </a:lnTo>
                    <a:lnTo>
                      <a:pt x="7752880" y="1181968"/>
                    </a:lnTo>
                    <a:lnTo>
                      <a:pt x="7622580" y="1079475"/>
                    </a:lnTo>
                    <a:lnTo>
                      <a:pt x="7483749" y="957114"/>
                    </a:lnTo>
                    <a:lnTo>
                      <a:pt x="7486179" y="655042"/>
                    </a:lnTo>
                    <a:lnTo>
                      <a:pt x="7610004" y="538832"/>
                    </a:lnTo>
                    <a:lnTo>
                      <a:pt x="7595146" y="450056"/>
                    </a:lnTo>
                    <a:lnTo>
                      <a:pt x="7576096" y="288131"/>
                    </a:lnTo>
                    <a:lnTo>
                      <a:pt x="7628510" y="97012"/>
                    </a:lnTo>
                    <a:lnTo>
                      <a:pt x="7490943" y="150589"/>
                    </a:lnTo>
                    <a:lnTo>
                      <a:pt x="7293770" y="206499"/>
                    </a:lnTo>
                    <a:lnTo>
                      <a:pt x="6897242" y="79723"/>
                    </a:lnTo>
                    <a:lnTo>
                      <a:pt x="6614444" y="0"/>
                    </a:lnTo>
                    <a:lnTo>
                      <a:pt x="6633966" y="229170"/>
                    </a:lnTo>
                    <a:lnTo>
                      <a:pt x="6576245" y="330423"/>
                    </a:lnTo>
                    <a:lnTo>
                      <a:pt x="6593484" y="467965"/>
                    </a:lnTo>
                    <a:lnTo>
                      <a:pt x="6466038" y="887165"/>
                    </a:lnTo>
                    <a:lnTo>
                      <a:pt x="6264674" y="1117377"/>
                    </a:lnTo>
                    <a:lnTo>
                      <a:pt x="6102178" y="1095102"/>
                    </a:lnTo>
                    <a:lnTo>
                      <a:pt x="5974161" y="1205210"/>
                    </a:lnTo>
                    <a:lnTo>
                      <a:pt x="5823472" y="1223690"/>
                    </a:lnTo>
                    <a:lnTo>
                      <a:pt x="5617445" y="1137295"/>
                    </a:lnTo>
                    <a:lnTo>
                      <a:pt x="5492379" y="1005756"/>
                    </a:lnTo>
                    <a:lnTo>
                      <a:pt x="5386364" y="880691"/>
                    </a:lnTo>
                    <a:lnTo>
                      <a:pt x="5220817" y="764009"/>
                    </a:lnTo>
                    <a:lnTo>
                      <a:pt x="4920681" y="698475"/>
                    </a:lnTo>
                    <a:lnTo>
                      <a:pt x="4684367" y="696193"/>
                    </a:lnTo>
                    <a:lnTo>
                      <a:pt x="4717034" y="874117"/>
                    </a:lnTo>
                    <a:lnTo>
                      <a:pt x="4874097" y="1018232"/>
                    </a:lnTo>
                    <a:lnTo>
                      <a:pt x="4670550" y="1145679"/>
                    </a:lnTo>
                    <a:lnTo>
                      <a:pt x="4472907" y="1145109"/>
                    </a:lnTo>
                    <a:lnTo>
                      <a:pt x="4281736" y="1341413"/>
                    </a:lnTo>
                    <a:lnTo>
                      <a:pt x="4111998" y="1360662"/>
                    </a:lnTo>
                    <a:lnTo>
                      <a:pt x="3989314" y="1318369"/>
                    </a:lnTo>
                    <a:lnTo>
                      <a:pt x="3919959" y="1204000"/>
                    </a:lnTo>
                    <a:lnTo>
                      <a:pt x="4008935" y="842392"/>
                    </a:lnTo>
                    <a:lnTo>
                      <a:pt x="3787380" y="654373"/>
                    </a:lnTo>
                    <a:lnTo>
                      <a:pt x="3388941" y="436439"/>
                    </a:lnTo>
                    <a:lnTo>
                      <a:pt x="3099570" y="327471"/>
                    </a:lnTo>
                    <a:lnTo>
                      <a:pt x="2891059" y="371427"/>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67" name="任意多边形 15">
                <a:extLst>
                  <a:ext uri="{FF2B5EF4-FFF2-40B4-BE49-F238E27FC236}">
                    <a16:creationId xmlns:a16="http://schemas.microsoft.com/office/drawing/2014/main" id="{C4CDA491-0A09-ED44-0639-DC8A4C4F5760}"/>
                  </a:ext>
                </a:extLst>
              </p:cNvPr>
              <p:cNvSpPr>
                <a:spLocks/>
              </p:cNvSpPr>
              <p:nvPr/>
            </p:nvSpPr>
            <p:spPr bwMode="auto">
              <a:xfrm>
                <a:off x="1336675" y="2892425"/>
                <a:ext cx="1519238" cy="1201737"/>
              </a:xfrm>
              <a:custGeom>
                <a:avLst/>
                <a:gdLst>
                  <a:gd name="T0" fmla="*/ 0 w 7590335"/>
                  <a:gd name="T1" fmla="*/ 0 h 6014442"/>
                  <a:gd name="T2" fmla="*/ 7590335 w 7590335"/>
                  <a:gd name="T3" fmla="*/ 6014442 h 6014442"/>
                </a:gdLst>
                <a:ahLst/>
                <a:cxnLst>
                  <a:cxn ang="0">
                    <a:pos x="1778894" y="587127"/>
                  </a:cxn>
                  <a:cxn ang="0">
                    <a:pos x="1703835" y="269751"/>
                  </a:cxn>
                  <a:cxn ang="0">
                    <a:pos x="1281684" y="163834"/>
                  </a:cxn>
                  <a:cxn ang="0">
                    <a:pos x="989832" y="818777"/>
                  </a:cxn>
                  <a:cxn ang="0">
                    <a:pos x="910629" y="1132606"/>
                  </a:cxn>
                  <a:cxn ang="0">
                    <a:pos x="598538" y="1588789"/>
                  </a:cxn>
                  <a:cxn ang="0">
                    <a:pos x="286495" y="2066949"/>
                  </a:cxn>
                  <a:cxn ang="0">
                    <a:pos x="35794" y="2226592"/>
                  </a:cxn>
                  <a:cxn ang="0">
                    <a:pos x="60177" y="2488729"/>
                  </a:cxn>
                  <a:cxn ang="0">
                    <a:pos x="434703" y="2488729"/>
                  </a:cxn>
                  <a:cxn ang="0">
                    <a:pos x="624482" y="2968700"/>
                  </a:cxn>
                  <a:cxn ang="0">
                    <a:pos x="893813" y="3260651"/>
                  </a:cxn>
                  <a:cxn ang="0">
                    <a:pos x="921247" y="3738811"/>
                  </a:cxn>
                  <a:cxn ang="0">
                    <a:pos x="1389353" y="3895382"/>
                  </a:cxn>
                  <a:cxn ang="0">
                    <a:pos x="1760985" y="3501058"/>
                  </a:cxn>
                  <a:cxn ang="0">
                    <a:pos x="1911103" y="3720133"/>
                  </a:cxn>
                  <a:cxn ang="0">
                    <a:pos x="2097411" y="4103043"/>
                  </a:cxn>
                  <a:cxn ang="0">
                    <a:pos x="2469655" y="3992935"/>
                  </a:cxn>
                  <a:cxn ang="0">
                    <a:pos x="2757315" y="4220394"/>
                  </a:cxn>
                  <a:cxn ang="0">
                    <a:pos x="3153942" y="4611688"/>
                  </a:cxn>
                  <a:cxn ang="0">
                    <a:pos x="2977232" y="4969769"/>
                  </a:cxn>
                  <a:cxn ang="0">
                    <a:pos x="2809901" y="5322640"/>
                  </a:cxn>
                  <a:cxn ang="0">
                    <a:pos x="3441602" y="5203006"/>
                  </a:cxn>
                  <a:cxn ang="0">
                    <a:pos x="3991770" y="5132139"/>
                  </a:cxn>
                  <a:cxn ang="0">
                    <a:pos x="4786165" y="5405413"/>
                  </a:cxn>
                  <a:cxn ang="0">
                    <a:pos x="5260704" y="5341788"/>
                  </a:cxn>
                  <a:cxn ang="0">
                    <a:pos x="5771160" y="5716885"/>
                  </a:cxn>
                  <a:cxn ang="0">
                    <a:pos x="6184455" y="5825281"/>
                  </a:cxn>
                  <a:cxn ang="0">
                    <a:pos x="6893125" y="5815757"/>
                  </a:cxn>
                  <a:cxn ang="0">
                    <a:pos x="7590335" y="5408340"/>
                  </a:cxn>
                  <a:cxn ang="0">
                    <a:pos x="7420150" y="4861148"/>
                  </a:cxn>
                  <a:cxn ang="0">
                    <a:pos x="7292133" y="4518719"/>
                  </a:cxn>
                  <a:cxn ang="0">
                    <a:pos x="7178975" y="4259064"/>
                  </a:cxn>
                  <a:cxn ang="0">
                    <a:pos x="7083376" y="3927797"/>
                  </a:cxn>
                  <a:cxn ang="0">
                    <a:pos x="6970565" y="3583161"/>
                  </a:cxn>
                  <a:cxn ang="0">
                    <a:pos x="6935861" y="3181501"/>
                  </a:cxn>
                  <a:cxn ang="0">
                    <a:pos x="6913986" y="2702371"/>
                  </a:cxn>
                  <a:cxn ang="0">
                    <a:pos x="6818066" y="2209353"/>
                  </a:cxn>
                  <a:cxn ang="0">
                    <a:pos x="6590607" y="2066949"/>
                  </a:cxn>
                  <a:cxn ang="0">
                    <a:pos x="6456116" y="1773385"/>
                  </a:cxn>
                  <a:cxn ang="0">
                    <a:pos x="6438778" y="1516111"/>
                  </a:cxn>
                  <a:cxn ang="0">
                    <a:pos x="6841308" y="1137964"/>
                  </a:cxn>
                  <a:cxn ang="0">
                    <a:pos x="7375143" y="605277"/>
                  </a:cxn>
                  <a:cxn ang="0">
                    <a:pos x="7056960" y="169168"/>
                  </a:cxn>
                  <a:cxn ang="0">
                    <a:pos x="6754442" y="430535"/>
                  </a:cxn>
                  <a:cxn ang="0">
                    <a:pos x="6313241" y="742578"/>
                  </a:cxn>
                  <a:cxn ang="0">
                    <a:pos x="5817667" y="992014"/>
                  </a:cxn>
                  <a:cxn ang="0">
                    <a:pos x="5891090" y="569218"/>
                  </a:cxn>
                  <a:cxn ang="0">
                    <a:pos x="5696770" y="0"/>
                  </a:cxn>
                  <a:cxn ang="0">
                    <a:pos x="5409110" y="468635"/>
                  </a:cxn>
                  <a:cxn ang="0">
                    <a:pos x="4903516" y="652661"/>
                  </a:cxn>
                  <a:cxn ang="0">
                    <a:pos x="4472981" y="535310"/>
                  </a:cxn>
                  <a:cxn ang="0">
                    <a:pos x="3816128" y="321568"/>
                  </a:cxn>
                  <a:cxn ang="0">
                    <a:pos x="3452268" y="610369"/>
                  </a:cxn>
                  <a:cxn ang="0">
                    <a:pos x="3043834" y="563885"/>
                  </a:cxn>
                  <a:cxn ang="0">
                    <a:pos x="2743598" y="332234"/>
                  </a:cxn>
                  <a:cxn ang="0">
                    <a:pos x="2370213" y="553219"/>
                  </a:cxn>
                </a:cxnLst>
                <a:rect l="T0" t="T1" r="T2" b="T3"/>
                <a:pathLst>
                  <a:path w="7590335" h="6014442">
                    <a:moveTo>
                      <a:pt x="2101948" y="690095"/>
                    </a:moveTo>
                    <a:lnTo>
                      <a:pt x="1940819" y="696094"/>
                    </a:lnTo>
                    <a:lnTo>
                      <a:pt x="1778894" y="587127"/>
                    </a:lnTo>
                    <a:lnTo>
                      <a:pt x="1778894" y="411485"/>
                    </a:lnTo>
                    <a:lnTo>
                      <a:pt x="1846710" y="226318"/>
                    </a:lnTo>
                    <a:lnTo>
                      <a:pt x="1703835" y="269751"/>
                    </a:lnTo>
                    <a:lnTo>
                      <a:pt x="1623443" y="69726"/>
                    </a:lnTo>
                    <a:lnTo>
                      <a:pt x="1477517" y="107826"/>
                    </a:lnTo>
                    <a:lnTo>
                      <a:pt x="1281684" y="163834"/>
                    </a:lnTo>
                    <a:lnTo>
                      <a:pt x="1144190" y="397643"/>
                    </a:lnTo>
                    <a:lnTo>
                      <a:pt x="1172717" y="624085"/>
                    </a:lnTo>
                    <a:lnTo>
                      <a:pt x="989832" y="818777"/>
                    </a:lnTo>
                    <a:lnTo>
                      <a:pt x="836291" y="875927"/>
                    </a:lnTo>
                    <a:lnTo>
                      <a:pt x="782192" y="975369"/>
                    </a:lnTo>
                    <a:lnTo>
                      <a:pt x="910629" y="1132606"/>
                    </a:lnTo>
                    <a:lnTo>
                      <a:pt x="936874" y="1264170"/>
                    </a:lnTo>
                    <a:lnTo>
                      <a:pt x="736080" y="1399430"/>
                    </a:lnTo>
                    <a:lnTo>
                      <a:pt x="598538" y="1588789"/>
                    </a:lnTo>
                    <a:lnTo>
                      <a:pt x="418704" y="1729382"/>
                    </a:lnTo>
                    <a:lnTo>
                      <a:pt x="385937" y="1971699"/>
                    </a:lnTo>
                    <a:lnTo>
                      <a:pt x="286495" y="2066949"/>
                    </a:lnTo>
                    <a:lnTo>
                      <a:pt x="230486" y="2019324"/>
                    </a:lnTo>
                    <a:lnTo>
                      <a:pt x="54844" y="2094383"/>
                    </a:lnTo>
                    <a:lnTo>
                      <a:pt x="35794" y="2226592"/>
                    </a:lnTo>
                    <a:lnTo>
                      <a:pt x="0" y="2420516"/>
                    </a:lnTo>
                    <a:lnTo>
                      <a:pt x="7219" y="2557314"/>
                    </a:lnTo>
                    <a:lnTo>
                      <a:pt x="60177" y="2488729"/>
                    </a:lnTo>
                    <a:lnTo>
                      <a:pt x="184002" y="2479551"/>
                    </a:lnTo>
                    <a:lnTo>
                      <a:pt x="297161" y="2470026"/>
                    </a:lnTo>
                    <a:lnTo>
                      <a:pt x="434703" y="2488729"/>
                    </a:lnTo>
                    <a:lnTo>
                      <a:pt x="471662" y="2651001"/>
                    </a:lnTo>
                    <a:lnTo>
                      <a:pt x="509762" y="2788196"/>
                    </a:lnTo>
                    <a:lnTo>
                      <a:pt x="624482" y="2968700"/>
                    </a:lnTo>
                    <a:cubicBezTo>
                      <a:pt x="623962" y="3007594"/>
                      <a:pt x="623441" y="3046487"/>
                      <a:pt x="622921" y="3085381"/>
                    </a:cubicBezTo>
                    <a:lnTo>
                      <a:pt x="746746" y="3179490"/>
                    </a:lnTo>
                    <a:lnTo>
                      <a:pt x="893813" y="3260651"/>
                    </a:lnTo>
                    <a:lnTo>
                      <a:pt x="978397" y="3385617"/>
                    </a:lnTo>
                    <a:lnTo>
                      <a:pt x="987922" y="3541068"/>
                    </a:lnTo>
                    <a:lnTo>
                      <a:pt x="921247" y="3738811"/>
                    </a:lnTo>
                    <a:lnTo>
                      <a:pt x="1069455" y="3881686"/>
                    </a:lnTo>
                    <a:lnTo>
                      <a:pt x="1230239" y="3891211"/>
                    </a:lnTo>
                    <a:lnTo>
                      <a:pt x="1389353" y="3895382"/>
                    </a:lnTo>
                    <a:lnTo>
                      <a:pt x="1567434" y="3769668"/>
                    </a:lnTo>
                    <a:lnTo>
                      <a:pt x="1685926" y="3623742"/>
                    </a:lnTo>
                    <a:lnTo>
                      <a:pt x="1760985" y="3501058"/>
                    </a:lnTo>
                    <a:lnTo>
                      <a:pt x="1822327" y="3458766"/>
                    </a:lnTo>
                    <a:lnTo>
                      <a:pt x="1954536" y="3577258"/>
                    </a:lnTo>
                    <a:lnTo>
                      <a:pt x="1911103" y="3720133"/>
                    </a:lnTo>
                    <a:lnTo>
                      <a:pt x="1830711" y="3804717"/>
                    </a:lnTo>
                    <a:lnTo>
                      <a:pt x="1912244" y="3970834"/>
                    </a:lnTo>
                    <a:lnTo>
                      <a:pt x="2097411" y="4103043"/>
                    </a:lnTo>
                    <a:lnTo>
                      <a:pt x="2251721" y="4106094"/>
                    </a:lnTo>
                    <a:lnTo>
                      <a:pt x="2371354" y="4040560"/>
                    </a:lnTo>
                    <a:lnTo>
                      <a:pt x="2469655" y="3992935"/>
                    </a:lnTo>
                    <a:lnTo>
                      <a:pt x="2582814" y="4021510"/>
                    </a:lnTo>
                    <a:lnTo>
                      <a:pt x="2729881" y="4092377"/>
                    </a:lnTo>
                    <a:lnTo>
                      <a:pt x="2757315" y="4220394"/>
                    </a:lnTo>
                    <a:lnTo>
                      <a:pt x="2810273" y="4367461"/>
                    </a:lnTo>
                    <a:lnTo>
                      <a:pt x="2890665" y="4476428"/>
                    </a:lnTo>
                    <a:lnTo>
                      <a:pt x="3153942" y="4611688"/>
                    </a:lnTo>
                    <a:lnTo>
                      <a:pt x="3128418" y="4749230"/>
                    </a:lnTo>
                    <a:lnTo>
                      <a:pt x="3099843" y="4915347"/>
                    </a:lnTo>
                    <a:lnTo>
                      <a:pt x="2977232" y="4969769"/>
                    </a:lnTo>
                    <a:lnTo>
                      <a:pt x="2928393" y="5123756"/>
                    </a:lnTo>
                    <a:lnTo>
                      <a:pt x="2805709" y="5204148"/>
                    </a:lnTo>
                    <a:lnTo>
                      <a:pt x="2809901" y="5322640"/>
                    </a:lnTo>
                    <a:lnTo>
                      <a:pt x="3087267" y="5393507"/>
                    </a:lnTo>
                    <a:lnTo>
                      <a:pt x="3203550" y="5250954"/>
                    </a:lnTo>
                    <a:lnTo>
                      <a:pt x="3441602" y="5203006"/>
                    </a:lnTo>
                    <a:lnTo>
                      <a:pt x="3637435" y="5179764"/>
                    </a:lnTo>
                    <a:lnTo>
                      <a:pt x="3816128" y="5160714"/>
                    </a:lnTo>
                    <a:lnTo>
                      <a:pt x="3991770" y="5132139"/>
                    </a:lnTo>
                    <a:lnTo>
                      <a:pt x="4163592" y="5192316"/>
                    </a:lnTo>
                    <a:lnTo>
                      <a:pt x="4649194" y="5304830"/>
                    </a:lnTo>
                    <a:lnTo>
                      <a:pt x="4786165" y="5405413"/>
                    </a:lnTo>
                    <a:lnTo>
                      <a:pt x="4931717" y="5343005"/>
                    </a:lnTo>
                    <a:lnTo>
                      <a:pt x="5092875" y="5407223"/>
                    </a:lnTo>
                    <a:lnTo>
                      <a:pt x="5260704" y="5341788"/>
                    </a:lnTo>
                    <a:lnTo>
                      <a:pt x="5352531" y="5501333"/>
                    </a:lnTo>
                    <a:lnTo>
                      <a:pt x="5452643" y="5638875"/>
                    </a:lnTo>
                    <a:lnTo>
                      <a:pt x="5771160" y="5716885"/>
                    </a:lnTo>
                    <a:lnTo>
                      <a:pt x="5974236" y="5730602"/>
                    </a:lnTo>
                    <a:lnTo>
                      <a:pt x="6115771" y="5666879"/>
                    </a:lnTo>
                    <a:lnTo>
                      <a:pt x="6184455" y="5825281"/>
                    </a:lnTo>
                    <a:lnTo>
                      <a:pt x="6304187" y="6014442"/>
                    </a:lnTo>
                    <a:lnTo>
                      <a:pt x="6669858" y="5836617"/>
                    </a:lnTo>
                    <a:lnTo>
                      <a:pt x="6893125" y="5815757"/>
                    </a:lnTo>
                    <a:lnTo>
                      <a:pt x="7154591" y="5760318"/>
                    </a:lnTo>
                    <a:lnTo>
                      <a:pt x="7405863" y="5615061"/>
                    </a:lnTo>
                    <a:lnTo>
                      <a:pt x="7590335" y="5408340"/>
                    </a:lnTo>
                    <a:lnTo>
                      <a:pt x="7488066" y="5148808"/>
                    </a:lnTo>
                    <a:lnTo>
                      <a:pt x="7513019" y="4979640"/>
                    </a:lnTo>
                    <a:lnTo>
                      <a:pt x="7420150" y="4861148"/>
                    </a:lnTo>
                    <a:lnTo>
                      <a:pt x="7314805" y="4709319"/>
                    </a:lnTo>
                    <a:lnTo>
                      <a:pt x="7408244" y="4598540"/>
                    </a:lnTo>
                    <a:lnTo>
                      <a:pt x="7292133" y="4518719"/>
                    </a:lnTo>
                    <a:lnTo>
                      <a:pt x="7218315" y="4393084"/>
                    </a:lnTo>
                    <a:lnTo>
                      <a:pt x="7271844" y="4315644"/>
                    </a:lnTo>
                    <a:lnTo>
                      <a:pt x="7178975" y="4259064"/>
                    </a:lnTo>
                    <a:lnTo>
                      <a:pt x="7149829" y="4140001"/>
                    </a:lnTo>
                    <a:lnTo>
                      <a:pt x="7222408" y="4014936"/>
                    </a:lnTo>
                    <a:lnTo>
                      <a:pt x="7083376" y="3927797"/>
                    </a:lnTo>
                    <a:lnTo>
                      <a:pt x="7070007" y="3743945"/>
                    </a:lnTo>
                    <a:lnTo>
                      <a:pt x="7087247" y="3624882"/>
                    </a:lnTo>
                    <a:lnTo>
                      <a:pt x="6970565" y="3583161"/>
                    </a:lnTo>
                    <a:lnTo>
                      <a:pt x="7030667" y="3434854"/>
                    </a:lnTo>
                    <a:lnTo>
                      <a:pt x="6994948" y="3278262"/>
                    </a:lnTo>
                    <a:lnTo>
                      <a:pt x="6935861" y="3181501"/>
                    </a:lnTo>
                    <a:lnTo>
                      <a:pt x="6928273" y="3006700"/>
                    </a:lnTo>
                    <a:lnTo>
                      <a:pt x="6981231" y="2815530"/>
                    </a:lnTo>
                    <a:lnTo>
                      <a:pt x="6913986" y="2702371"/>
                    </a:lnTo>
                    <a:lnTo>
                      <a:pt x="6876456" y="2562447"/>
                    </a:lnTo>
                    <a:lnTo>
                      <a:pt x="6866932" y="2415952"/>
                    </a:lnTo>
                    <a:lnTo>
                      <a:pt x="6818066" y="2209353"/>
                    </a:lnTo>
                    <a:lnTo>
                      <a:pt x="6706148" y="2218208"/>
                    </a:lnTo>
                    <a:lnTo>
                      <a:pt x="6681788" y="2039416"/>
                    </a:lnTo>
                    <a:lnTo>
                      <a:pt x="6590607" y="2066949"/>
                    </a:lnTo>
                    <a:lnTo>
                      <a:pt x="6521551" y="1965126"/>
                    </a:lnTo>
                    <a:lnTo>
                      <a:pt x="6496498" y="1882352"/>
                    </a:lnTo>
                    <a:lnTo>
                      <a:pt x="6456116" y="1773385"/>
                    </a:lnTo>
                    <a:lnTo>
                      <a:pt x="6553648" y="1673944"/>
                    </a:lnTo>
                    <a:lnTo>
                      <a:pt x="6472163" y="1622004"/>
                    </a:lnTo>
                    <a:lnTo>
                      <a:pt x="6438778" y="1516111"/>
                    </a:lnTo>
                    <a:lnTo>
                      <a:pt x="6610526" y="1121866"/>
                    </a:lnTo>
                    <a:lnTo>
                      <a:pt x="6747200" y="1216545"/>
                    </a:lnTo>
                    <a:lnTo>
                      <a:pt x="6841308" y="1137964"/>
                    </a:lnTo>
                    <a:lnTo>
                      <a:pt x="6953897" y="986705"/>
                    </a:lnTo>
                    <a:lnTo>
                      <a:pt x="7167068" y="809252"/>
                    </a:lnTo>
                    <a:lnTo>
                      <a:pt x="7375143" y="605277"/>
                    </a:lnTo>
                    <a:lnTo>
                      <a:pt x="7209360" y="487685"/>
                    </a:lnTo>
                    <a:lnTo>
                      <a:pt x="7104585" y="359668"/>
                    </a:lnTo>
                    <a:lnTo>
                      <a:pt x="7056960" y="169168"/>
                    </a:lnTo>
                    <a:lnTo>
                      <a:pt x="6960818" y="168151"/>
                    </a:lnTo>
                    <a:lnTo>
                      <a:pt x="6891984" y="397768"/>
                    </a:lnTo>
                    <a:lnTo>
                      <a:pt x="6754442" y="430535"/>
                    </a:lnTo>
                    <a:lnTo>
                      <a:pt x="6551489" y="468511"/>
                    </a:lnTo>
                    <a:lnTo>
                      <a:pt x="6498408" y="657994"/>
                    </a:lnTo>
                    <a:lnTo>
                      <a:pt x="6313241" y="742578"/>
                    </a:lnTo>
                    <a:lnTo>
                      <a:pt x="6120831" y="950987"/>
                    </a:lnTo>
                    <a:lnTo>
                      <a:pt x="5967290" y="1118245"/>
                    </a:lnTo>
                    <a:lnTo>
                      <a:pt x="5817667" y="992014"/>
                    </a:lnTo>
                    <a:lnTo>
                      <a:pt x="5738690" y="886594"/>
                    </a:lnTo>
                    <a:lnTo>
                      <a:pt x="5872040" y="720477"/>
                    </a:lnTo>
                    <a:lnTo>
                      <a:pt x="5891090" y="569218"/>
                    </a:lnTo>
                    <a:lnTo>
                      <a:pt x="5848798" y="336426"/>
                    </a:lnTo>
                    <a:lnTo>
                      <a:pt x="5819454" y="119633"/>
                    </a:lnTo>
                    <a:lnTo>
                      <a:pt x="5696770" y="0"/>
                    </a:lnTo>
                    <a:lnTo>
                      <a:pt x="5659811" y="122684"/>
                    </a:lnTo>
                    <a:lnTo>
                      <a:pt x="5522269" y="292993"/>
                    </a:lnTo>
                    <a:lnTo>
                      <a:pt x="5409110" y="468635"/>
                    </a:lnTo>
                    <a:lnTo>
                      <a:pt x="5233468" y="549027"/>
                    </a:lnTo>
                    <a:lnTo>
                      <a:pt x="5091734" y="619894"/>
                    </a:lnTo>
                    <a:lnTo>
                      <a:pt x="4903516" y="652661"/>
                    </a:lnTo>
                    <a:lnTo>
                      <a:pt x="4714157" y="753244"/>
                    </a:lnTo>
                    <a:lnTo>
                      <a:pt x="4610523" y="687710"/>
                    </a:lnTo>
                    <a:lnTo>
                      <a:pt x="4472981" y="535310"/>
                    </a:lnTo>
                    <a:lnTo>
                      <a:pt x="4284763" y="469776"/>
                    </a:lnTo>
                    <a:lnTo>
                      <a:pt x="4132363" y="365001"/>
                    </a:lnTo>
                    <a:lnTo>
                      <a:pt x="3816128" y="321568"/>
                    </a:lnTo>
                    <a:lnTo>
                      <a:pt x="3660677" y="397768"/>
                    </a:lnTo>
                    <a:lnTo>
                      <a:pt x="3471318" y="463302"/>
                    </a:lnTo>
                    <a:lnTo>
                      <a:pt x="3452268" y="610369"/>
                    </a:lnTo>
                    <a:lnTo>
                      <a:pt x="3301009" y="668660"/>
                    </a:lnTo>
                    <a:lnTo>
                      <a:pt x="3172992" y="525785"/>
                    </a:lnTo>
                    <a:lnTo>
                      <a:pt x="3043834" y="563885"/>
                    </a:lnTo>
                    <a:lnTo>
                      <a:pt x="2885332" y="506735"/>
                    </a:lnTo>
                    <a:lnTo>
                      <a:pt x="2671590" y="536451"/>
                    </a:lnTo>
                    <a:lnTo>
                      <a:pt x="2743598" y="332234"/>
                    </a:lnTo>
                    <a:lnTo>
                      <a:pt x="2573289" y="241176"/>
                    </a:lnTo>
                    <a:lnTo>
                      <a:pt x="2450605" y="358527"/>
                    </a:lnTo>
                    <a:lnTo>
                      <a:pt x="2370213" y="553219"/>
                    </a:lnTo>
                    <a:lnTo>
                      <a:pt x="2296740" y="728737"/>
                    </a:lnTo>
                    <a:lnTo>
                      <a:pt x="2101948" y="690095"/>
                    </a:lnTo>
                    <a:close/>
                  </a:path>
                </a:pathLst>
              </a:custGeom>
              <a:solidFill>
                <a:srgbClr val="F5B90F"/>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68" name="任意多边形 16">
                <a:extLst>
                  <a:ext uri="{FF2B5EF4-FFF2-40B4-BE49-F238E27FC236}">
                    <a16:creationId xmlns:a16="http://schemas.microsoft.com/office/drawing/2014/main" id="{2B59C2BE-B36D-4637-4839-A6E4B964FD83}"/>
                  </a:ext>
                </a:extLst>
              </p:cNvPr>
              <p:cNvSpPr>
                <a:spLocks/>
              </p:cNvSpPr>
              <p:nvPr/>
            </p:nvSpPr>
            <p:spPr bwMode="auto">
              <a:xfrm>
                <a:off x="860425" y="3376613"/>
                <a:ext cx="1309688" cy="971550"/>
              </a:xfrm>
              <a:custGeom>
                <a:avLst/>
                <a:gdLst>
                  <a:gd name="T0" fmla="*/ 0 w 6547942"/>
                  <a:gd name="T1" fmla="*/ 0 h 4861199"/>
                  <a:gd name="T2" fmla="*/ 6547942 w 6547942"/>
                  <a:gd name="T3" fmla="*/ 4861199 h 4861199"/>
                </a:gdLst>
                <a:ahLst/>
                <a:cxnLst>
                  <a:cxn ang="0">
                    <a:pos x="0" y="939948"/>
                  </a:cxn>
                  <a:cxn ang="0">
                    <a:pos x="238125" y="994047"/>
                  </a:cxn>
                  <a:cxn ang="0">
                    <a:pos x="355476" y="798214"/>
                  </a:cxn>
                  <a:cxn ang="0">
                    <a:pos x="554360" y="875555"/>
                  </a:cxn>
                  <a:cxn ang="0">
                    <a:pos x="851545" y="623713"/>
                  </a:cxn>
                  <a:cxn ang="0">
                    <a:pos x="1092721" y="443879"/>
                  </a:cxn>
                  <a:cxn ang="0">
                    <a:pos x="1482874" y="392409"/>
                  </a:cxn>
                  <a:cxn ang="0">
                    <a:pos x="1819300" y="270519"/>
                  </a:cxn>
                  <a:cxn ang="0">
                    <a:pos x="2384350" y="0"/>
                  </a:cxn>
                  <a:cxn ang="0">
                    <a:pos x="2444527" y="68213"/>
                  </a:cxn>
                  <a:cxn ang="0">
                    <a:pos x="2681511" y="49510"/>
                  </a:cxn>
                  <a:cxn ang="0">
                    <a:pos x="2856012" y="230485"/>
                  </a:cxn>
                  <a:cxn ang="0">
                    <a:pos x="3008832" y="548184"/>
                  </a:cxn>
                  <a:cxn ang="0">
                    <a:pos x="3131096" y="758974"/>
                  </a:cxn>
                  <a:cxn ang="0">
                    <a:pos x="3362747" y="965101"/>
                  </a:cxn>
                  <a:cxn ang="0">
                    <a:pos x="3305597" y="1318295"/>
                  </a:cxn>
                  <a:cxn ang="0">
                    <a:pos x="3614589" y="1470695"/>
                  </a:cxn>
                  <a:cxn ang="0">
                    <a:pos x="3951784" y="1349152"/>
                  </a:cxn>
                  <a:cxn ang="0">
                    <a:pos x="4145335" y="1080542"/>
                  </a:cxn>
                  <a:cxn ang="0">
                    <a:pos x="4338886" y="1156742"/>
                  </a:cxn>
                  <a:cxn ang="0">
                    <a:pos x="4215061" y="1384201"/>
                  </a:cxn>
                  <a:cxn ang="0">
                    <a:pos x="4481761" y="1682527"/>
                  </a:cxn>
                  <a:cxn ang="0">
                    <a:pos x="4755704" y="1620044"/>
                  </a:cxn>
                  <a:cxn ang="0">
                    <a:pos x="4967164" y="1600994"/>
                  </a:cxn>
                  <a:cxn ang="0">
                    <a:pos x="5141665" y="1799878"/>
                  </a:cxn>
                  <a:cxn ang="0">
                    <a:pos x="5275015" y="2055912"/>
                  </a:cxn>
                  <a:cxn ang="0">
                    <a:pos x="5512768" y="2328714"/>
                  </a:cxn>
                  <a:cxn ang="0">
                    <a:pos x="5361582" y="2549253"/>
                  </a:cxn>
                  <a:cxn ang="0">
                    <a:pos x="5190059" y="2783632"/>
                  </a:cxn>
                  <a:cxn ang="0">
                    <a:pos x="5471617" y="2972991"/>
                  </a:cxn>
                  <a:cxn ang="0">
                    <a:pos x="5825952" y="2782490"/>
                  </a:cxn>
                  <a:cxn ang="0">
                    <a:pos x="6200478" y="2740198"/>
                  </a:cxn>
                  <a:cxn ang="0">
                    <a:pos x="6547942" y="2771800"/>
                  </a:cxn>
                  <a:cxn ang="0">
                    <a:pos x="6296298" y="3052240"/>
                  </a:cxn>
                  <a:cxn ang="0">
                    <a:pos x="6088460" y="3321420"/>
                  </a:cxn>
                  <a:cxn ang="0">
                    <a:pos x="5987108" y="3706613"/>
                  </a:cxn>
                  <a:cxn ang="0">
                    <a:pos x="5778228" y="3957413"/>
                  </a:cxn>
                  <a:cxn ang="0">
                    <a:pos x="5528097" y="4169443"/>
                  </a:cxn>
                  <a:cxn ang="0">
                    <a:pos x="5270252" y="4108101"/>
                  </a:cxn>
                  <a:cxn ang="0">
                    <a:pos x="5071840" y="3833588"/>
                  </a:cxn>
                  <a:cxn ang="0">
                    <a:pos x="4653310" y="3870448"/>
                  </a:cxn>
                  <a:cxn ang="0">
                    <a:pos x="4448446" y="3942089"/>
                  </a:cxn>
                  <a:cxn ang="0">
                    <a:pos x="4227439" y="4159348"/>
                  </a:cxn>
                  <a:cxn ang="0">
                    <a:pos x="3900637" y="4554635"/>
                  </a:cxn>
                  <a:cxn ang="0">
                    <a:pos x="3640312" y="4851250"/>
                  </a:cxn>
                  <a:cxn ang="0">
                    <a:pos x="3351511" y="4729236"/>
                  </a:cxn>
                  <a:cxn ang="0">
                    <a:pos x="3061470" y="4443957"/>
                  </a:cxn>
                  <a:cxn ang="0">
                    <a:pos x="2919165" y="4172966"/>
                  </a:cxn>
                  <a:cxn ang="0">
                    <a:pos x="2953073" y="3708522"/>
                  </a:cxn>
                  <a:cxn ang="0">
                    <a:pos x="3016796" y="3399431"/>
                  </a:cxn>
                  <a:cxn ang="0">
                    <a:pos x="3032744" y="3094386"/>
                  </a:cxn>
                  <a:cxn ang="0">
                    <a:pos x="2806006" y="3089200"/>
                  </a:cxn>
                  <a:cxn ang="0">
                    <a:pos x="2705324" y="3303512"/>
                  </a:cxn>
                  <a:cxn ang="0">
                    <a:pos x="2421285" y="3413050"/>
                  </a:cxn>
                  <a:cxn ang="0">
                    <a:pos x="2090763" y="3428577"/>
                  </a:cxn>
                  <a:cxn ang="0">
                    <a:pos x="1796529" y="3498303"/>
                  </a:cxn>
                  <a:cxn ang="0">
                    <a:pos x="1452947" y="3668160"/>
                  </a:cxn>
                  <a:cxn ang="0">
                    <a:pos x="556642" y="1815876"/>
                  </a:cxn>
                  <a:cxn ang="0">
                    <a:pos x="328042" y="1482501"/>
                  </a:cxn>
                  <a:cxn ang="0">
                    <a:pos x="13416" y="1093047"/>
                  </a:cxn>
                </a:cxnLst>
                <a:rect l="T0" t="T1" r="T2" b="T3"/>
                <a:pathLst>
                  <a:path w="6547942" h="4861199">
                    <a:moveTo>
                      <a:pt x="13416" y="1093047"/>
                    </a:moveTo>
                    <a:lnTo>
                      <a:pt x="0" y="939948"/>
                    </a:lnTo>
                    <a:lnTo>
                      <a:pt x="142875" y="836314"/>
                    </a:lnTo>
                    <a:lnTo>
                      <a:pt x="238125" y="994047"/>
                    </a:lnTo>
                    <a:lnTo>
                      <a:pt x="345951" y="907181"/>
                    </a:lnTo>
                    <a:lnTo>
                      <a:pt x="355476" y="798214"/>
                    </a:lnTo>
                    <a:lnTo>
                      <a:pt x="525785" y="694580"/>
                    </a:lnTo>
                    <a:lnTo>
                      <a:pt x="554360" y="875555"/>
                    </a:lnTo>
                    <a:lnTo>
                      <a:pt x="738386" y="717822"/>
                    </a:lnTo>
                    <a:lnTo>
                      <a:pt x="851545" y="623713"/>
                    </a:lnTo>
                    <a:lnTo>
                      <a:pt x="927745" y="533796"/>
                    </a:lnTo>
                    <a:lnTo>
                      <a:pt x="1092721" y="443879"/>
                    </a:lnTo>
                    <a:lnTo>
                      <a:pt x="1239788" y="363487"/>
                    </a:lnTo>
                    <a:lnTo>
                      <a:pt x="1482874" y="392409"/>
                    </a:lnTo>
                    <a:lnTo>
                      <a:pt x="1672233" y="249534"/>
                    </a:lnTo>
                    <a:lnTo>
                      <a:pt x="1819300" y="270519"/>
                    </a:lnTo>
                    <a:lnTo>
                      <a:pt x="2046759" y="99069"/>
                    </a:lnTo>
                    <a:lnTo>
                      <a:pt x="2384350" y="0"/>
                    </a:lnTo>
                    <a:lnTo>
                      <a:pt x="2391569" y="136798"/>
                    </a:lnTo>
                    <a:lnTo>
                      <a:pt x="2444527" y="68213"/>
                    </a:lnTo>
                    <a:lnTo>
                      <a:pt x="2568352" y="59035"/>
                    </a:lnTo>
                    <a:lnTo>
                      <a:pt x="2681511" y="49510"/>
                    </a:lnTo>
                    <a:lnTo>
                      <a:pt x="2819053" y="68213"/>
                    </a:lnTo>
                    <a:lnTo>
                      <a:pt x="2856012" y="230485"/>
                    </a:lnTo>
                    <a:lnTo>
                      <a:pt x="2894112" y="367680"/>
                    </a:lnTo>
                    <a:lnTo>
                      <a:pt x="3008832" y="548184"/>
                    </a:lnTo>
                    <a:cubicBezTo>
                      <a:pt x="3008312" y="587078"/>
                      <a:pt x="3007791" y="625971"/>
                      <a:pt x="3007271" y="664865"/>
                    </a:cubicBezTo>
                    <a:lnTo>
                      <a:pt x="3131096" y="758974"/>
                    </a:lnTo>
                    <a:lnTo>
                      <a:pt x="3278163" y="840135"/>
                    </a:lnTo>
                    <a:lnTo>
                      <a:pt x="3362747" y="965101"/>
                    </a:lnTo>
                    <a:lnTo>
                      <a:pt x="3372272" y="1120552"/>
                    </a:lnTo>
                    <a:lnTo>
                      <a:pt x="3305597" y="1318295"/>
                    </a:lnTo>
                    <a:lnTo>
                      <a:pt x="3453805" y="1461170"/>
                    </a:lnTo>
                    <a:lnTo>
                      <a:pt x="3614589" y="1470695"/>
                    </a:lnTo>
                    <a:lnTo>
                      <a:pt x="3773703" y="1474866"/>
                    </a:lnTo>
                    <a:lnTo>
                      <a:pt x="3951784" y="1349152"/>
                    </a:lnTo>
                    <a:lnTo>
                      <a:pt x="4070276" y="1203226"/>
                    </a:lnTo>
                    <a:lnTo>
                      <a:pt x="4145335" y="1080542"/>
                    </a:lnTo>
                    <a:lnTo>
                      <a:pt x="4206677" y="1038250"/>
                    </a:lnTo>
                    <a:lnTo>
                      <a:pt x="4338886" y="1156742"/>
                    </a:lnTo>
                    <a:lnTo>
                      <a:pt x="4295453" y="1299617"/>
                    </a:lnTo>
                    <a:lnTo>
                      <a:pt x="4215061" y="1384201"/>
                    </a:lnTo>
                    <a:lnTo>
                      <a:pt x="4296594" y="1550318"/>
                    </a:lnTo>
                    <a:lnTo>
                      <a:pt x="4481761" y="1682527"/>
                    </a:lnTo>
                    <a:lnTo>
                      <a:pt x="4636071" y="1685578"/>
                    </a:lnTo>
                    <a:lnTo>
                      <a:pt x="4755704" y="1620044"/>
                    </a:lnTo>
                    <a:lnTo>
                      <a:pt x="4854005" y="1572419"/>
                    </a:lnTo>
                    <a:lnTo>
                      <a:pt x="4967164" y="1600994"/>
                    </a:lnTo>
                    <a:lnTo>
                      <a:pt x="5114231" y="1671861"/>
                    </a:lnTo>
                    <a:lnTo>
                      <a:pt x="5141665" y="1799878"/>
                    </a:lnTo>
                    <a:lnTo>
                      <a:pt x="5194623" y="1946945"/>
                    </a:lnTo>
                    <a:lnTo>
                      <a:pt x="5275015" y="2055912"/>
                    </a:lnTo>
                    <a:lnTo>
                      <a:pt x="5538292" y="2191172"/>
                    </a:lnTo>
                    <a:lnTo>
                      <a:pt x="5512768" y="2328714"/>
                    </a:lnTo>
                    <a:lnTo>
                      <a:pt x="5484193" y="2494831"/>
                    </a:lnTo>
                    <a:lnTo>
                      <a:pt x="5361582" y="2549253"/>
                    </a:lnTo>
                    <a:lnTo>
                      <a:pt x="5312743" y="2703240"/>
                    </a:lnTo>
                    <a:lnTo>
                      <a:pt x="5190059" y="2783632"/>
                    </a:lnTo>
                    <a:lnTo>
                      <a:pt x="5194251" y="2902124"/>
                    </a:lnTo>
                    <a:lnTo>
                      <a:pt x="5471617" y="2972991"/>
                    </a:lnTo>
                    <a:lnTo>
                      <a:pt x="5587900" y="2830438"/>
                    </a:lnTo>
                    <a:lnTo>
                      <a:pt x="5825952" y="2782490"/>
                    </a:lnTo>
                    <a:lnTo>
                      <a:pt x="6021785" y="2759248"/>
                    </a:lnTo>
                    <a:lnTo>
                      <a:pt x="6200478" y="2740198"/>
                    </a:lnTo>
                    <a:lnTo>
                      <a:pt x="6376120" y="2711623"/>
                    </a:lnTo>
                    <a:lnTo>
                      <a:pt x="6547942" y="2771800"/>
                    </a:lnTo>
                    <a:lnTo>
                      <a:pt x="6401744" y="2889075"/>
                    </a:lnTo>
                    <a:lnTo>
                      <a:pt x="6296298" y="3052240"/>
                    </a:lnTo>
                    <a:lnTo>
                      <a:pt x="6117705" y="3212454"/>
                    </a:lnTo>
                    <a:lnTo>
                      <a:pt x="6088460" y="3321420"/>
                    </a:lnTo>
                    <a:lnTo>
                      <a:pt x="5945586" y="3544117"/>
                    </a:lnTo>
                    <a:lnTo>
                      <a:pt x="5987108" y="3706613"/>
                    </a:lnTo>
                    <a:lnTo>
                      <a:pt x="5884814" y="3807965"/>
                    </a:lnTo>
                    <a:lnTo>
                      <a:pt x="5778228" y="3957413"/>
                    </a:lnTo>
                    <a:lnTo>
                      <a:pt x="5681738" y="4130673"/>
                    </a:lnTo>
                    <a:lnTo>
                      <a:pt x="5528097" y="4169443"/>
                    </a:lnTo>
                    <a:lnTo>
                      <a:pt x="5381501" y="4263924"/>
                    </a:lnTo>
                    <a:lnTo>
                      <a:pt x="5270252" y="4108101"/>
                    </a:lnTo>
                    <a:lnTo>
                      <a:pt x="5188050" y="3952080"/>
                    </a:lnTo>
                    <a:lnTo>
                      <a:pt x="5071840" y="3833588"/>
                    </a:lnTo>
                    <a:lnTo>
                      <a:pt x="4842670" y="3810346"/>
                    </a:lnTo>
                    <a:lnTo>
                      <a:pt x="4653310" y="3870448"/>
                    </a:lnTo>
                    <a:lnTo>
                      <a:pt x="4558730" y="3746151"/>
                    </a:lnTo>
                    <a:lnTo>
                      <a:pt x="4448446" y="3942089"/>
                    </a:lnTo>
                    <a:lnTo>
                      <a:pt x="4290591" y="4048570"/>
                    </a:lnTo>
                    <a:lnTo>
                      <a:pt x="4227439" y="4159348"/>
                    </a:lnTo>
                    <a:lnTo>
                      <a:pt x="4129808" y="4289747"/>
                    </a:lnTo>
                    <a:lnTo>
                      <a:pt x="3900637" y="4554635"/>
                    </a:lnTo>
                    <a:lnTo>
                      <a:pt x="3763567" y="4784575"/>
                    </a:lnTo>
                    <a:lnTo>
                      <a:pt x="3640312" y="4851250"/>
                    </a:lnTo>
                    <a:lnTo>
                      <a:pt x="3476525" y="4861199"/>
                    </a:lnTo>
                    <a:lnTo>
                      <a:pt x="3351511" y="4729236"/>
                    </a:lnTo>
                    <a:lnTo>
                      <a:pt x="3200823" y="4607123"/>
                    </a:lnTo>
                    <a:lnTo>
                      <a:pt x="3061470" y="4443957"/>
                    </a:lnTo>
                    <a:lnTo>
                      <a:pt x="2968129" y="4322513"/>
                    </a:lnTo>
                    <a:lnTo>
                      <a:pt x="2919165" y="4172966"/>
                    </a:lnTo>
                    <a:lnTo>
                      <a:pt x="2901427" y="3904557"/>
                    </a:lnTo>
                    <a:lnTo>
                      <a:pt x="2953073" y="3708522"/>
                    </a:lnTo>
                    <a:lnTo>
                      <a:pt x="2907258" y="3538213"/>
                    </a:lnTo>
                    <a:lnTo>
                      <a:pt x="3016796" y="3399431"/>
                    </a:lnTo>
                    <a:lnTo>
                      <a:pt x="3069184" y="3265412"/>
                    </a:lnTo>
                    <a:lnTo>
                      <a:pt x="3032744" y="3094386"/>
                    </a:lnTo>
                    <a:lnTo>
                      <a:pt x="2914973" y="3045096"/>
                    </a:lnTo>
                    <a:lnTo>
                      <a:pt x="2806006" y="3089200"/>
                    </a:lnTo>
                    <a:lnTo>
                      <a:pt x="2794671" y="3224930"/>
                    </a:lnTo>
                    <a:lnTo>
                      <a:pt x="2705324" y="3303512"/>
                    </a:lnTo>
                    <a:lnTo>
                      <a:pt x="2556446" y="3283321"/>
                    </a:lnTo>
                    <a:lnTo>
                      <a:pt x="2421285" y="3413050"/>
                    </a:lnTo>
                    <a:lnTo>
                      <a:pt x="2295894" y="3209779"/>
                    </a:lnTo>
                    <a:lnTo>
                      <a:pt x="2090763" y="3428577"/>
                    </a:lnTo>
                    <a:lnTo>
                      <a:pt x="1921594" y="3448867"/>
                    </a:lnTo>
                    <a:lnTo>
                      <a:pt x="1796529" y="3498303"/>
                    </a:lnTo>
                    <a:lnTo>
                      <a:pt x="1582787" y="3614984"/>
                    </a:lnTo>
                    <a:lnTo>
                      <a:pt x="1452947" y="3668160"/>
                    </a:lnTo>
                    <a:lnTo>
                      <a:pt x="749052" y="2002953"/>
                    </a:lnTo>
                    <a:lnTo>
                      <a:pt x="556642" y="1815876"/>
                    </a:lnTo>
                    <a:lnTo>
                      <a:pt x="494159" y="1606326"/>
                    </a:lnTo>
                    <a:lnTo>
                      <a:pt x="328042" y="1482501"/>
                    </a:lnTo>
                    <a:lnTo>
                      <a:pt x="167258" y="1389533"/>
                    </a:lnTo>
                    <a:lnTo>
                      <a:pt x="13416" y="1093047"/>
                    </a:lnTo>
                    <a:close/>
                  </a:path>
                </a:pathLst>
              </a:custGeom>
              <a:solidFill>
                <a:srgbClr val="4BAFC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sp>
            <p:nvSpPr>
              <p:cNvPr id="69" name="任意多边形 17">
                <a:extLst>
                  <a:ext uri="{FF2B5EF4-FFF2-40B4-BE49-F238E27FC236}">
                    <a16:creationId xmlns:a16="http://schemas.microsoft.com/office/drawing/2014/main" id="{B94C4A65-D269-57B3-56CF-A8EC99FF93A4}"/>
                  </a:ext>
                </a:extLst>
              </p:cNvPr>
              <p:cNvSpPr>
                <a:spLocks/>
              </p:cNvSpPr>
              <p:nvPr/>
            </p:nvSpPr>
            <p:spPr bwMode="auto">
              <a:xfrm>
                <a:off x="1660525" y="2289175"/>
                <a:ext cx="1284288" cy="827087"/>
              </a:xfrm>
              <a:custGeom>
                <a:avLst/>
                <a:gdLst>
                  <a:gd name="T0" fmla="*/ 0 w 6415335"/>
                  <a:gd name="T1" fmla="*/ 0 h 4130279"/>
                  <a:gd name="T2" fmla="*/ 6415335 w 6415335"/>
                  <a:gd name="T3" fmla="*/ 4130279 h 4130279"/>
                </a:gdLst>
                <a:ahLst/>
                <a:cxnLst>
                  <a:cxn ang="0">
                    <a:pos x="873621" y="1682900"/>
                  </a:cxn>
                  <a:cxn ang="0">
                    <a:pos x="827137" y="1981226"/>
                  </a:cxn>
                  <a:cxn ang="0">
                    <a:pos x="513953" y="2185443"/>
                  </a:cxn>
                  <a:cxn ang="0">
                    <a:pos x="160759" y="2532163"/>
                  </a:cxn>
                  <a:cxn ang="0">
                    <a:pos x="222101" y="2872781"/>
                  </a:cxn>
                  <a:cxn ang="0">
                    <a:pos x="0" y="3081807"/>
                  </a:cxn>
                  <a:cxn ang="0">
                    <a:pos x="229816" y="3240164"/>
                  </a:cxn>
                  <a:cxn ang="0">
                    <a:pos x="157237" y="3600973"/>
                  </a:cxn>
                  <a:cxn ang="0">
                    <a:pos x="479946" y="3704136"/>
                  </a:cxn>
                  <a:cxn ang="0">
                    <a:pos x="836092" y="3370091"/>
                  </a:cxn>
                  <a:cxn ang="0">
                    <a:pos x="1125364" y="3346948"/>
                  </a:cxn>
                  <a:cxn ang="0">
                    <a:pos x="1261864" y="3520110"/>
                  </a:cxn>
                  <a:cxn ang="0">
                    <a:pos x="1551806" y="3536208"/>
                  </a:cxn>
                  <a:cxn ang="0">
                    <a:pos x="1837085" y="3617170"/>
                  </a:cxn>
                  <a:cxn ang="0">
                    <a:pos x="2039590" y="3412953"/>
                  </a:cxn>
                  <a:cxn ang="0">
                    <a:pos x="2514229" y="3377805"/>
                  </a:cxn>
                  <a:cxn ang="0">
                    <a:pos x="2851794" y="3544368"/>
                  </a:cxn>
                  <a:cxn ang="0">
                    <a:pos x="3096121" y="3766420"/>
                  </a:cxn>
                  <a:cxn ang="0">
                    <a:pos x="3473027" y="3636220"/>
                  </a:cxn>
                  <a:cxn ang="0">
                    <a:pos x="3790403" y="3480769"/>
                  </a:cxn>
                  <a:cxn ang="0">
                    <a:pos x="4045867" y="3127104"/>
                  </a:cxn>
                  <a:cxn ang="0">
                    <a:pos x="4199879" y="3131494"/>
                  </a:cxn>
                  <a:cxn ang="0">
                    <a:pos x="4272755" y="3582592"/>
                  </a:cxn>
                  <a:cxn ang="0">
                    <a:pos x="4122166" y="3901208"/>
                  </a:cxn>
                  <a:cxn ang="0">
                    <a:pos x="4347245" y="4130279"/>
                  </a:cxn>
                  <a:cxn ang="0">
                    <a:pos x="4878462" y="3672510"/>
                  </a:cxn>
                  <a:cxn ang="0">
                    <a:pos x="5108302" y="3446861"/>
                  </a:cxn>
                  <a:cxn ang="0">
                    <a:pos x="5341764" y="3179491"/>
                  </a:cxn>
                  <a:cxn ang="0">
                    <a:pos x="5485879" y="3367039"/>
                  </a:cxn>
                  <a:cxn ang="0">
                    <a:pos x="5754686" y="3620940"/>
                  </a:cxn>
                  <a:cxn ang="0">
                    <a:pos x="5850309" y="3423619"/>
                  </a:cxn>
                  <a:cxn ang="0">
                    <a:pos x="6117679" y="3163393"/>
                  </a:cxn>
                  <a:cxn ang="0">
                    <a:pos x="6310659" y="2955555"/>
                  </a:cxn>
                  <a:cxn ang="0">
                    <a:pos x="6334472" y="2669705"/>
                  </a:cxn>
                  <a:cxn ang="0">
                    <a:pos x="6192638" y="2326706"/>
                  </a:cxn>
                  <a:cxn ang="0">
                    <a:pos x="5964709" y="2030091"/>
                  </a:cxn>
                  <a:cxn ang="0">
                    <a:pos x="6131396" y="1766914"/>
                  </a:cxn>
                  <a:cxn ang="0">
                    <a:pos x="6186188" y="1563650"/>
                  </a:cxn>
                  <a:cxn ang="0">
                    <a:pos x="5837833" y="1629843"/>
                  </a:cxn>
                  <a:cxn ang="0">
                    <a:pos x="5643613" y="1207692"/>
                  </a:cxn>
                  <a:cxn ang="0">
                    <a:pos x="4909419" y="863453"/>
                  </a:cxn>
                  <a:cxn ang="0">
                    <a:pos x="4818262" y="631231"/>
                  </a:cxn>
                  <a:cxn ang="0">
                    <a:pos x="4346674" y="181076"/>
                  </a:cxn>
                  <a:cxn ang="0">
                    <a:pos x="4133800" y="49834"/>
                  </a:cxn>
                  <a:cxn ang="0">
                    <a:pos x="3797844" y="16421"/>
                  </a:cxn>
                  <a:cxn ang="0">
                    <a:pos x="3812977" y="416820"/>
                  </a:cxn>
                  <a:cxn ang="0">
                    <a:pos x="3686201" y="541885"/>
                  </a:cxn>
                  <a:cxn ang="0">
                    <a:pos x="3526557" y="663998"/>
                  </a:cxn>
                  <a:cxn ang="0">
                    <a:pos x="3393207" y="848024"/>
                  </a:cxn>
                  <a:cxn ang="0">
                    <a:pos x="3225181" y="1147392"/>
                  </a:cxn>
                  <a:cxn ang="0">
                    <a:pos x="2974579" y="1136825"/>
                  </a:cxn>
                  <a:cxn ang="0">
                    <a:pos x="2683397" y="966516"/>
                  </a:cxn>
                  <a:cxn ang="0">
                    <a:pos x="2442790" y="956991"/>
                  </a:cxn>
                  <a:cxn ang="0">
                    <a:pos x="2309142" y="1010171"/>
                  </a:cxn>
                  <a:cxn ang="0">
                    <a:pos x="2202756" y="1186831"/>
                  </a:cxn>
                  <a:cxn ang="0">
                    <a:pos x="1930623" y="1282751"/>
                  </a:cxn>
                  <a:cxn ang="0">
                    <a:pos x="1763266" y="1464967"/>
                  </a:cxn>
                  <a:cxn ang="0">
                    <a:pos x="1589335" y="1348285"/>
                  </a:cxn>
                  <a:cxn ang="0">
                    <a:pos x="1252339" y="1353047"/>
                  </a:cxn>
                  <a:cxn ang="0">
                    <a:pos x="1085802" y="1472553"/>
                  </a:cxn>
                </a:cxnLst>
                <a:rect l="T0" t="T1" r="T2" b="T3"/>
                <a:pathLst>
                  <a:path w="6415335" h="4130279">
                    <a:moveTo>
                      <a:pt x="1085802" y="1472553"/>
                    </a:moveTo>
                    <a:lnTo>
                      <a:pt x="873621" y="1682900"/>
                    </a:lnTo>
                    <a:lnTo>
                      <a:pt x="831329" y="1829967"/>
                    </a:lnTo>
                    <a:lnTo>
                      <a:pt x="827137" y="1981226"/>
                    </a:lnTo>
                    <a:lnTo>
                      <a:pt x="661020" y="2033043"/>
                    </a:lnTo>
                    <a:lnTo>
                      <a:pt x="513953" y="2185443"/>
                    </a:lnTo>
                    <a:lnTo>
                      <a:pt x="326876" y="2443387"/>
                    </a:lnTo>
                    <a:lnTo>
                      <a:pt x="160759" y="2532163"/>
                    </a:lnTo>
                    <a:lnTo>
                      <a:pt x="150093" y="2751238"/>
                    </a:lnTo>
                    <a:lnTo>
                      <a:pt x="222101" y="2872781"/>
                    </a:lnTo>
                    <a:lnTo>
                      <a:pt x="161900" y="3048423"/>
                    </a:lnTo>
                    <a:lnTo>
                      <a:pt x="0" y="3081807"/>
                    </a:lnTo>
                    <a:lnTo>
                      <a:pt x="85700" y="3282456"/>
                    </a:lnTo>
                    <a:lnTo>
                      <a:pt x="229816" y="3240164"/>
                    </a:lnTo>
                    <a:lnTo>
                      <a:pt x="160759" y="3423619"/>
                    </a:lnTo>
                    <a:lnTo>
                      <a:pt x="157237" y="3600973"/>
                    </a:lnTo>
                    <a:lnTo>
                      <a:pt x="323354" y="3709468"/>
                    </a:lnTo>
                    <a:lnTo>
                      <a:pt x="479946" y="3704136"/>
                    </a:lnTo>
                    <a:lnTo>
                      <a:pt x="682128" y="3739730"/>
                    </a:lnTo>
                    <a:lnTo>
                      <a:pt x="836092" y="3370091"/>
                    </a:lnTo>
                    <a:lnTo>
                      <a:pt x="957535" y="3252740"/>
                    </a:lnTo>
                    <a:lnTo>
                      <a:pt x="1125364" y="3346948"/>
                    </a:lnTo>
                    <a:lnTo>
                      <a:pt x="1053555" y="3547444"/>
                    </a:lnTo>
                    <a:lnTo>
                      <a:pt x="1261864" y="3520110"/>
                    </a:lnTo>
                    <a:lnTo>
                      <a:pt x="1423219" y="3579640"/>
                    </a:lnTo>
                    <a:lnTo>
                      <a:pt x="1551806" y="3536208"/>
                    </a:lnTo>
                    <a:lnTo>
                      <a:pt x="1684015" y="3684416"/>
                    </a:lnTo>
                    <a:lnTo>
                      <a:pt x="1837085" y="3617170"/>
                    </a:lnTo>
                    <a:lnTo>
                      <a:pt x="1852613" y="3476676"/>
                    </a:lnTo>
                    <a:lnTo>
                      <a:pt x="2039590" y="3412953"/>
                    </a:lnTo>
                    <a:lnTo>
                      <a:pt x="2200945" y="3334942"/>
                    </a:lnTo>
                    <a:lnTo>
                      <a:pt x="2514229" y="3377805"/>
                    </a:lnTo>
                    <a:lnTo>
                      <a:pt x="2667869" y="3484961"/>
                    </a:lnTo>
                    <a:lnTo>
                      <a:pt x="2851794" y="3544368"/>
                    </a:lnTo>
                    <a:lnTo>
                      <a:pt x="2989437" y="3697562"/>
                    </a:lnTo>
                    <a:lnTo>
                      <a:pt x="3096121" y="3766420"/>
                    </a:lnTo>
                    <a:lnTo>
                      <a:pt x="3278336" y="3669558"/>
                    </a:lnTo>
                    <a:lnTo>
                      <a:pt x="3473027" y="3636220"/>
                    </a:lnTo>
                    <a:lnTo>
                      <a:pt x="3583805" y="3579641"/>
                    </a:lnTo>
                    <a:lnTo>
                      <a:pt x="3790403" y="3480769"/>
                    </a:lnTo>
                    <a:lnTo>
                      <a:pt x="3910707" y="3295602"/>
                    </a:lnTo>
                    <a:lnTo>
                      <a:pt x="4045867" y="3127104"/>
                    </a:lnTo>
                    <a:lnTo>
                      <a:pt x="4080445" y="3013374"/>
                    </a:lnTo>
                    <a:lnTo>
                      <a:pt x="4199879" y="3131494"/>
                    </a:lnTo>
                    <a:lnTo>
                      <a:pt x="4226941" y="3343227"/>
                    </a:lnTo>
                    <a:lnTo>
                      <a:pt x="4272755" y="3582592"/>
                    </a:lnTo>
                    <a:lnTo>
                      <a:pt x="4253706" y="3732710"/>
                    </a:lnTo>
                    <a:lnTo>
                      <a:pt x="4122166" y="3901208"/>
                    </a:lnTo>
                    <a:lnTo>
                      <a:pt x="4203700" y="4004842"/>
                    </a:lnTo>
                    <a:lnTo>
                      <a:pt x="4347245" y="4130279"/>
                    </a:lnTo>
                    <a:lnTo>
                      <a:pt x="4686721" y="3761856"/>
                    </a:lnTo>
                    <a:lnTo>
                      <a:pt x="4878462" y="3672510"/>
                    </a:lnTo>
                    <a:lnTo>
                      <a:pt x="4931543" y="3481216"/>
                    </a:lnTo>
                    <a:lnTo>
                      <a:pt x="5108302" y="3446861"/>
                    </a:lnTo>
                    <a:lnTo>
                      <a:pt x="5269656" y="3409902"/>
                    </a:lnTo>
                    <a:lnTo>
                      <a:pt x="5341764" y="3179491"/>
                    </a:lnTo>
                    <a:lnTo>
                      <a:pt x="5437485" y="3181501"/>
                    </a:lnTo>
                    <a:lnTo>
                      <a:pt x="5485879" y="3367039"/>
                    </a:lnTo>
                    <a:lnTo>
                      <a:pt x="5592465" y="3501630"/>
                    </a:lnTo>
                    <a:lnTo>
                      <a:pt x="5754686" y="3620940"/>
                    </a:lnTo>
                    <a:lnTo>
                      <a:pt x="5771157" y="3523631"/>
                    </a:lnTo>
                    <a:lnTo>
                      <a:pt x="5850309" y="3423619"/>
                    </a:lnTo>
                    <a:lnTo>
                      <a:pt x="5911081" y="3312271"/>
                    </a:lnTo>
                    <a:lnTo>
                      <a:pt x="6117679" y="3163393"/>
                    </a:lnTo>
                    <a:lnTo>
                      <a:pt x="6249888" y="3113958"/>
                    </a:lnTo>
                    <a:lnTo>
                      <a:pt x="6310659" y="2955555"/>
                    </a:lnTo>
                    <a:lnTo>
                      <a:pt x="6415335" y="2914404"/>
                    </a:lnTo>
                    <a:lnTo>
                      <a:pt x="6334472" y="2669705"/>
                    </a:lnTo>
                    <a:lnTo>
                      <a:pt x="6239792" y="2532164"/>
                    </a:lnTo>
                    <a:lnTo>
                      <a:pt x="6192638" y="2326706"/>
                    </a:lnTo>
                    <a:lnTo>
                      <a:pt x="6070054" y="2221261"/>
                    </a:lnTo>
                    <a:lnTo>
                      <a:pt x="5964709" y="2030091"/>
                    </a:lnTo>
                    <a:lnTo>
                      <a:pt x="6026621" y="1852068"/>
                    </a:lnTo>
                    <a:lnTo>
                      <a:pt x="6131396" y="1766914"/>
                    </a:lnTo>
                    <a:lnTo>
                      <a:pt x="6207597" y="1743102"/>
                    </a:lnTo>
                    <a:lnTo>
                      <a:pt x="6186188" y="1563650"/>
                    </a:lnTo>
                    <a:lnTo>
                      <a:pt x="6112917" y="1663850"/>
                    </a:lnTo>
                    <a:lnTo>
                      <a:pt x="5837833" y="1629843"/>
                    </a:lnTo>
                    <a:lnTo>
                      <a:pt x="5856785" y="1486968"/>
                    </a:lnTo>
                    <a:lnTo>
                      <a:pt x="5643613" y="1207692"/>
                    </a:lnTo>
                    <a:lnTo>
                      <a:pt x="5278612" y="920131"/>
                    </a:lnTo>
                    <a:lnTo>
                      <a:pt x="4909419" y="863453"/>
                    </a:lnTo>
                    <a:lnTo>
                      <a:pt x="4862935" y="766391"/>
                    </a:lnTo>
                    <a:lnTo>
                      <a:pt x="4818262" y="631231"/>
                    </a:lnTo>
                    <a:lnTo>
                      <a:pt x="4762253" y="493689"/>
                    </a:lnTo>
                    <a:lnTo>
                      <a:pt x="4346674" y="181076"/>
                    </a:lnTo>
                    <a:lnTo>
                      <a:pt x="4206653" y="25054"/>
                    </a:lnTo>
                    <a:lnTo>
                      <a:pt x="4133800" y="49834"/>
                    </a:lnTo>
                    <a:lnTo>
                      <a:pt x="3985767" y="0"/>
                    </a:lnTo>
                    <a:lnTo>
                      <a:pt x="3797844" y="16421"/>
                    </a:lnTo>
                    <a:lnTo>
                      <a:pt x="3785072" y="184598"/>
                    </a:lnTo>
                    <a:lnTo>
                      <a:pt x="3812977" y="416820"/>
                    </a:lnTo>
                    <a:lnTo>
                      <a:pt x="3778498" y="499022"/>
                    </a:lnTo>
                    <a:lnTo>
                      <a:pt x="3686201" y="541885"/>
                    </a:lnTo>
                    <a:lnTo>
                      <a:pt x="3508177" y="454448"/>
                    </a:lnTo>
                    <a:lnTo>
                      <a:pt x="3526557" y="663998"/>
                    </a:lnTo>
                    <a:lnTo>
                      <a:pt x="3436070" y="705149"/>
                    </a:lnTo>
                    <a:lnTo>
                      <a:pt x="3393207" y="848024"/>
                    </a:lnTo>
                    <a:lnTo>
                      <a:pt x="3284240" y="990328"/>
                    </a:lnTo>
                    <a:lnTo>
                      <a:pt x="3225181" y="1147392"/>
                    </a:lnTo>
                    <a:lnTo>
                      <a:pt x="3081164" y="1179117"/>
                    </a:lnTo>
                    <a:lnTo>
                      <a:pt x="2974579" y="1136825"/>
                    </a:lnTo>
                    <a:lnTo>
                      <a:pt x="2828082" y="1094533"/>
                    </a:lnTo>
                    <a:lnTo>
                      <a:pt x="2683397" y="966516"/>
                    </a:lnTo>
                    <a:lnTo>
                      <a:pt x="2614241" y="826121"/>
                    </a:lnTo>
                    <a:lnTo>
                      <a:pt x="2442790" y="956991"/>
                    </a:lnTo>
                    <a:lnTo>
                      <a:pt x="2421930" y="1040335"/>
                    </a:lnTo>
                    <a:lnTo>
                      <a:pt x="2309142" y="1010171"/>
                    </a:lnTo>
                    <a:lnTo>
                      <a:pt x="2328392" y="1110631"/>
                    </a:lnTo>
                    <a:lnTo>
                      <a:pt x="2202756" y="1186831"/>
                    </a:lnTo>
                    <a:lnTo>
                      <a:pt x="2098253" y="1123332"/>
                    </a:lnTo>
                    <a:lnTo>
                      <a:pt x="1930623" y="1282751"/>
                    </a:lnTo>
                    <a:lnTo>
                      <a:pt x="1797844" y="1377430"/>
                    </a:lnTo>
                    <a:lnTo>
                      <a:pt x="1763266" y="1464967"/>
                    </a:lnTo>
                    <a:lnTo>
                      <a:pt x="1640583" y="1536304"/>
                    </a:lnTo>
                    <a:lnTo>
                      <a:pt x="1589335" y="1348285"/>
                    </a:lnTo>
                    <a:lnTo>
                      <a:pt x="1370261" y="1429818"/>
                    </a:lnTo>
                    <a:lnTo>
                      <a:pt x="1252339" y="1353047"/>
                    </a:lnTo>
                    <a:lnTo>
                      <a:pt x="1177280" y="1484016"/>
                    </a:lnTo>
                    <a:lnTo>
                      <a:pt x="1085802" y="1472553"/>
                    </a:lnTo>
                    <a:close/>
                  </a:path>
                </a:pathLst>
              </a:custGeom>
              <a:solidFill>
                <a:srgbClr val="0070C0"/>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a:solidFill>
                    <a:sysClr val="windowText" lastClr="000000"/>
                  </a:solidFill>
                </a:endParaRPr>
              </a:p>
            </p:txBody>
          </p:sp>
        </p:grpSp>
        <p:cxnSp>
          <p:nvCxnSpPr>
            <p:cNvPr id="49" name="肘形连接符 141">
              <a:extLst>
                <a:ext uri="{FF2B5EF4-FFF2-40B4-BE49-F238E27FC236}">
                  <a16:creationId xmlns:a16="http://schemas.microsoft.com/office/drawing/2014/main" id="{F1A0550C-3ED2-7FB3-3729-60C6FD1D641C}"/>
                </a:ext>
              </a:extLst>
            </p:cNvPr>
            <p:cNvCxnSpPr>
              <a:cxnSpLocks/>
            </p:cNvCxnSpPr>
            <p:nvPr/>
          </p:nvCxnSpPr>
          <p:spPr>
            <a:xfrm flipV="1">
              <a:off x="2133200" y="4164423"/>
              <a:ext cx="928983" cy="360204"/>
            </a:xfrm>
            <a:prstGeom prst="bentConnector2">
              <a:avLst/>
            </a:prstGeom>
            <a:noFill/>
            <a:ln w="9525">
              <a:solidFill>
                <a:schemeClr val="accent2"/>
              </a:solidFill>
              <a:prstDash val="sysDash"/>
              <a:miter lim="800000"/>
              <a:headEnd/>
              <a:tailEnd/>
            </a:ln>
          </p:spPr>
        </p:cxnSp>
        <p:sp>
          <p:nvSpPr>
            <p:cNvPr id="50" name="圆角矩形 45">
              <a:extLst>
                <a:ext uri="{FF2B5EF4-FFF2-40B4-BE49-F238E27FC236}">
                  <a16:creationId xmlns:a16="http://schemas.microsoft.com/office/drawing/2014/main" id="{1C721D24-9D81-B6BE-D67F-842D4E96D4D3}"/>
                </a:ext>
              </a:extLst>
            </p:cNvPr>
            <p:cNvSpPr/>
            <p:nvPr/>
          </p:nvSpPr>
          <p:spPr>
            <a:xfrm>
              <a:off x="888142" y="4255836"/>
              <a:ext cx="1582020" cy="422783"/>
            </a:xfrm>
            <a:prstGeom prst="roundRect">
              <a:avLst>
                <a:gd name="adj" fmla="val 50000"/>
              </a:avLst>
            </a:prstGeom>
            <a:solidFill>
              <a:schemeClr val="bg1">
                <a:lumMod val="75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lIns="0" tIns="45703" rIns="0" bIns="45703" anchor="ctr" anchorCtr="1"/>
            <a:lstStyle/>
            <a:p>
              <a:pPr algn="r" fontAlgn="base">
                <a:spcBef>
                  <a:spcPct val="0"/>
                </a:spcBef>
                <a:spcAft>
                  <a:spcPct val="0"/>
                </a:spcAft>
              </a:pPr>
              <a:r>
                <a:rPr lang="en-US" altLang="zh-CN" sz="1500" b="1" kern="0" dirty="0" err="1"/>
                <a:t>Mafeteng</a:t>
              </a:r>
              <a:endParaRPr lang="en-US" altLang="zh-CN" sz="1500" b="1" kern="0" dirty="0"/>
            </a:p>
          </p:txBody>
        </p:sp>
        <p:sp>
          <p:nvSpPr>
            <p:cNvPr id="51" name="Oval 25">
              <a:extLst>
                <a:ext uri="{FF2B5EF4-FFF2-40B4-BE49-F238E27FC236}">
                  <a16:creationId xmlns:a16="http://schemas.microsoft.com/office/drawing/2014/main" id="{FC950537-692F-5AD7-BFE9-B4F37A8DC850}"/>
                </a:ext>
              </a:extLst>
            </p:cNvPr>
            <p:cNvSpPr>
              <a:spLocks noChangeArrowheads="1"/>
            </p:cNvSpPr>
            <p:nvPr/>
          </p:nvSpPr>
          <p:spPr bwMode="gray">
            <a:xfrm>
              <a:off x="3022777" y="4085792"/>
              <a:ext cx="108821" cy="108821"/>
            </a:xfrm>
            <a:prstGeom prst="ellipse">
              <a:avLst/>
            </a:prstGeom>
            <a:solidFill>
              <a:schemeClr val="accent2"/>
            </a:solidFill>
            <a:ln w="12700">
              <a:solidFill>
                <a:schemeClr val="bg1"/>
              </a:solidFill>
              <a:round/>
              <a:headEnd/>
              <a:tailEnd/>
            </a:ln>
            <a:effectLst>
              <a:outerShdw dist="35921" dir="2700000" sx="66000" sy="66000" algn="ctr" rotWithShape="0">
                <a:srgbClr val="1C1C1C">
                  <a:alpha val="50000"/>
                </a:srgbClr>
              </a:outerShdw>
            </a:effectLst>
          </p:spPr>
          <p:txBody>
            <a:bodyPr wrap="none" anchor="ctr"/>
            <a:lstStyle/>
            <a:p>
              <a:endParaRPr lang="zh-CN" altLang="en-US" kern="0" dirty="0">
                <a:solidFill>
                  <a:sysClr val="windowText" lastClr="000000"/>
                </a:solidFill>
                <a:latin typeface="Calibri" pitchFamily="34" charset="0"/>
              </a:endParaRPr>
            </a:p>
          </p:txBody>
        </p:sp>
        <p:cxnSp>
          <p:nvCxnSpPr>
            <p:cNvPr id="52" name="肘形连接符 141">
              <a:extLst>
                <a:ext uri="{FF2B5EF4-FFF2-40B4-BE49-F238E27FC236}">
                  <a16:creationId xmlns:a16="http://schemas.microsoft.com/office/drawing/2014/main" id="{6825ED97-22AF-ED3A-DAF7-2A1EECC1C415}"/>
                </a:ext>
              </a:extLst>
            </p:cNvPr>
            <p:cNvCxnSpPr>
              <a:cxnSpLocks/>
            </p:cNvCxnSpPr>
            <p:nvPr/>
          </p:nvCxnSpPr>
          <p:spPr>
            <a:xfrm>
              <a:off x="2378587" y="3582213"/>
              <a:ext cx="1445215" cy="236648"/>
            </a:xfrm>
            <a:prstGeom prst="bentConnector2">
              <a:avLst/>
            </a:prstGeom>
            <a:noFill/>
            <a:ln w="9525">
              <a:solidFill>
                <a:schemeClr val="accent2"/>
              </a:solidFill>
              <a:prstDash val="sysDash"/>
              <a:miter lim="800000"/>
              <a:headEnd/>
              <a:tailEnd/>
            </a:ln>
          </p:spPr>
        </p:cxnSp>
        <p:sp>
          <p:nvSpPr>
            <p:cNvPr id="53" name="圆角矩形 45">
              <a:extLst>
                <a:ext uri="{FF2B5EF4-FFF2-40B4-BE49-F238E27FC236}">
                  <a16:creationId xmlns:a16="http://schemas.microsoft.com/office/drawing/2014/main" id="{F9185CD0-D78C-626F-E756-764047BDA3EC}"/>
                </a:ext>
              </a:extLst>
            </p:cNvPr>
            <p:cNvSpPr/>
            <p:nvPr/>
          </p:nvSpPr>
          <p:spPr>
            <a:xfrm>
              <a:off x="941123" y="3236651"/>
              <a:ext cx="1582020" cy="422783"/>
            </a:xfrm>
            <a:prstGeom prst="roundRect">
              <a:avLst>
                <a:gd name="adj" fmla="val 50000"/>
              </a:avLst>
            </a:prstGeom>
            <a:solidFill>
              <a:schemeClr val="bg1">
                <a:lumMod val="75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lIns="0" tIns="45703" rIns="0" bIns="45703" anchor="ctr" anchorCtr="1"/>
            <a:lstStyle/>
            <a:p>
              <a:pPr algn="r" fontAlgn="base">
                <a:spcBef>
                  <a:spcPct val="0"/>
                </a:spcBef>
                <a:spcAft>
                  <a:spcPct val="0"/>
                </a:spcAft>
              </a:pPr>
              <a:r>
                <a:rPr lang="en-US" altLang="zh-CN" sz="1500" b="1" kern="0" dirty="0"/>
                <a:t>Maseru</a:t>
              </a:r>
            </a:p>
          </p:txBody>
        </p:sp>
        <p:sp>
          <p:nvSpPr>
            <p:cNvPr id="54" name="Oval 53">
              <a:extLst>
                <a:ext uri="{FF2B5EF4-FFF2-40B4-BE49-F238E27FC236}">
                  <a16:creationId xmlns:a16="http://schemas.microsoft.com/office/drawing/2014/main" id="{72027D79-4FE0-36B2-B0B1-9B715A768C1E}"/>
                </a:ext>
              </a:extLst>
            </p:cNvPr>
            <p:cNvSpPr>
              <a:spLocks noChangeArrowheads="1"/>
            </p:cNvSpPr>
            <p:nvPr/>
          </p:nvSpPr>
          <p:spPr bwMode="gray">
            <a:xfrm>
              <a:off x="3783384" y="3798812"/>
              <a:ext cx="108821" cy="108821"/>
            </a:xfrm>
            <a:prstGeom prst="ellipse">
              <a:avLst/>
            </a:prstGeom>
            <a:solidFill>
              <a:schemeClr val="accent2"/>
            </a:solidFill>
            <a:ln w="12700">
              <a:solidFill>
                <a:schemeClr val="bg1"/>
              </a:solidFill>
              <a:round/>
              <a:headEnd/>
              <a:tailEnd/>
            </a:ln>
            <a:effectLst>
              <a:outerShdw dist="35921" dir="2700000" sx="66000" sy="66000" algn="ctr" rotWithShape="0">
                <a:srgbClr val="1C1C1C">
                  <a:alpha val="50000"/>
                </a:srgbClr>
              </a:outerShdw>
            </a:effectLst>
          </p:spPr>
          <p:txBody>
            <a:bodyPr wrap="none" anchor="ctr"/>
            <a:lstStyle/>
            <a:p>
              <a:endParaRPr lang="zh-CN" altLang="en-US" kern="0" dirty="0">
                <a:solidFill>
                  <a:sysClr val="windowText" lastClr="000000"/>
                </a:solidFill>
                <a:latin typeface="Calibri" pitchFamily="34" charset="0"/>
              </a:endParaRPr>
            </a:p>
          </p:txBody>
        </p:sp>
        <p:cxnSp>
          <p:nvCxnSpPr>
            <p:cNvPr id="55" name="肘形连接符 141">
              <a:extLst>
                <a:ext uri="{FF2B5EF4-FFF2-40B4-BE49-F238E27FC236}">
                  <a16:creationId xmlns:a16="http://schemas.microsoft.com/office/drawing/2014/main" id="{F355CE99-1E4D-E0F8-32F6-C132C6C6249E}"/>
                </a:ext>
              </a:extLst>
            </p:cNvPr>
            <p:cNvCxnSpPr>
              <a:cxnSpLocks/>
            </p:cNvCxnSpPr>
            <p:nvPr/>
          </p:nvCxnSpPr>
          <p:spPr>
            <a:xfrm rot="10800000" flipV="1">
              <a:off x="5186548" y="1667608"/>
              <a:ext cx="1267264" cy="589092"/>
            </a:xfrm>
            <a:prstGeom prst="bentConnector2">
              <a:avLst/>
            </a:prstGeom>
            <a:noFill/>
            <a:ln w="9525">
              <a:solidFill>
                <a:schemeClr val="accent2"/>
              </a:solidFill>
              <a:prstDash val="sysDash"/>
              <a:miter lim="800000"/>
              <a:headEnd/>
              <a:tailEnd/>
            </a:ln>
          </p:spPr>
        </p:cxnSp>
        <p:sp>
          <p:nvSpPr>
            <p:cNvPr id="56" name="圆角矩形 45">
              <a:extLst>
                <a:ext uri="{FF2B5EF4-FFF2-40B4-BE49-F238E27FC236}">
                  <a16:creationId xmlns:a16="http://schemas.microsoft.com/office/drawing/2014/main" id="{5E209E85-AF39-AA29-7983-793990D01BC6}"/>
                </a:ext>
              </a:extLst>
            </p:cNvPr>
            <p:cNvSpPr/>
            <p:nvPr/>
          </p:nvSpPr>
          <p:spPr>
            <a:xfrm>
              <a:off x="2631216" y="1289724"/>
              <a:ext cx="1582020" cy="422783"/>
            </a:xfrm>
            <a:prstGeom prst="roundRect">
              <a:avLst>
                <a:gd name="adj" fmla="val 50000"/>
              </a:avLst>
            </a:prstGeom>
            <a:solidFill>
              <a:schemeClr val="bg1">
                <a:lumMod val="75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lIns="0" tIns="45703" rIns="0" bIns="45703" anchor="ctr" anchorCtr="1"/>
            <a:lstStyle/>
            <a:p>
              <a:pPr algn="r" fontAlgn="base">
                <a:spcBef>
                  <a:spcPct val="0"/>
                </a:spcBef>
                <a:spcAft>
                  <a:spcPct val="0"/>
                </a:spcAft>
              </a:pPr>
              <a:r>
                <a:rPr lang="en-US" altLang="zh-CN" sz="1500" b="1" kern="0" dirty="0" err="1"/>
                <a:t>Leribe</a:t>
              </a:r>
              <a:endParaRPr lang="en-US" altLang="zh-CN" sz="1500" b="1" kern="0" dirty="0"/>
            </a:p>
          </p:txBody>
        </p:sp>
        <p:sp>
          <p:nvSpPr>
            <p:cNvPr id="57" name="Oval 25">
              <a:extLst>
                <a:ext uri="{FF2B5EF4-FFF2-40B4-BE49-F238E27FC236}">
                  <a16:creationId xmlns:a16="http://schemas.microsoft.com/office/drawing/2014/main" id="{38C56D61-5237-DE3A-CB9E-C6CA672F1183}"/>
                </a:ext>
              </a:extLst>
            </p:cNvPr>
            <p:cNvSpPr>
              <a:spLocks noChangeArrowheads="1"/>
            </p:cNvSpPr>
            <p:nvPr/>
          </p:nvSpPr>
          <p:spPr bwMode="gray">
            <a:xfrm>
              <a:off x="4536748" y="2603360"/>
              <a:ext cx="108821" cy="108821"/>
            </a:xfrm>
            <a:prstGeom prst="ellipse">
              <a:avLst/>
            </a:prstGeom>
            <a:solidFill>
              <a:schemeClr val="accent2"/>
            </a:solidFill>
            <a:ln w="12700">
              <a:solidFill>
                <a:schemeClr val="bg1"/>
              </a:solidFill>
              <a:round/>
              <a:headEnd/>
              <a:tailEnd/>
            </a:ln>
            <a:effectLst>
              <a:outerShdw dist="35921" dir="2700000" sx="66000" sy="66000" algn="ctr" rotWithShape="0">
                <a:srgbClr val="1C1C1C">
                  <a:alpha val="50000"/>
                </a:srgbClr>
              </a:outerShdw>
            </a:effectLst>
          </p:spPr>
          <p:txBody>
            <a:bodyPr wrap="none" anchor="ctr"/>
            <a:lstStyle/>
            <a:p>
              <a:endParaRPr lang="zh-CN" altLang="en-US" kern="0" dirty="0">
                <a:solidFill>
                  <a:sysClr val="windowText" lastClr="000000"/>
                </a:solidFill>
                <a:latin typeface="Calibri" pitchFamily="34" charset="0"/>
              </a:endParaRPr>
            </a:p>
          </p:txBody>
        </p:sp>
        <p:sp>
          <p:nvSpPr>
            <p:cNvPr id="58" name="圆角矩形 45">
              <a:extLst>
                <a:ext uri="{FF2B5EF4-FFF2-40B4-BE49-F238E27FC236}">
                  <a16:creationId xmlns:a16="http://schemas.microsoft.com/office/drawing/2014/main" id="{5E6E3FA9-DA08-2102-93ED-C650F24E8449}"/>
                </a:ext>
              </a:extLst>
            </p:cNvPr>
            <p:cNvSpPr/>
            <p:nvPr/>
          </p:nvSpPr>
          <p:spPr>
            <a:xfrm>
              <a:off x="1382889" y="2077915"/>
              <a:ext cx="1582020" cy="422783"/>
            </a:xfrm>
            <a:prstGeom prst="roundRect">
              <a:avLst>
                <a:gd name="adj" fmla="val 50000"/>
              </a:avLst>
            </a:prstGeom>
            <a:solidFill>
              <a:schemeClr val="bg1">
                <a:lumMod val="75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lIns="0" tIns="45703" rIns="0" bIns="45703" anchor="ctr" anchorCtr="1"/>
            <a:lstStyle/>
            <a:p>
              <a:pPr algn="r" fontAlgn="base">
                <a:spcBef>
                  <a:spcPct val="0"/>
                </a:spcBef>
                <a:spcAft>
                  <a:spcPct val="0"/>
                </a:spcAft>
              </a:pPr>
              <a:r>
                <a:rPr lang="en-US" altLang="zh-CN" sz="1500" b="1" kern="0" dirty="0"/>
                <a:t>Berea</a:t>
              </a:r>
            </a:p>
          </p:txBody>
        </p:sp>
        <p:sp>
          <p:nvSpPr>
            <p:cNvPr id="59" name="Oval 25">
              <a:extLst>
                <a:ext uri="{FF2B5EF4-FFF2-40B4-BE49-F238E27FC236}">
                  <a16:creationId xmlns:a16="http://schemas.microsoft.com/office/drawing/2014/main" id="{D7974073-735C-71C2-55C9-852E974E7BBF}"/>
                </a:ext>
              </a:extLst>
            </p:cNvPr>
            <p:cNvSpPr>
              <a:spLocks noChangeArrowheads="1"/>
            </p:cNvSpPr>
            <p:nvPr/>
          </p:nvSpPr>
          <p:spPr bwMode="gray">
            <a:xfrm>
              <a:off x="3907130" y="3136606"/>
              <a:ext cx="108821" cy="108821"/>
            </a:xfrm>
            <a:prstGeom prst="ellipse">
              <a:avLst/>
            </a:prstGeom>
            <a:solidFill>
              <a:schemeClr val="accent2"/>
            </a:solidFill>
            <a:ln w="12700">
              <a:solidFill>
                <a:schemeClr val="bg1"/>
              </a:solidFill>
              <a:round/>
              <a:headEnd/>
              <a:tailEnd/>
            </a:ln>
            <a:effectLst>
              <a:outerShdw dist="35921" dir="2700000" sx="66000" sy="66000" algn="ctr" rotWithShape="0">
                <a:srgbClr val="1C1C1C">
                  <a:alpha val="50000"/>
                </a:srgbClr>
              </a:outerShdw>
            </a:effectLst>
          </p:spPr>
          <p:txBody>
            <a:bodyPr wrap="none" anchor="ctr"/>
            <a:lstStyle/>
            <a:p>
              <a:endParaRPr lang="zh-CN" altLang="en-US" kern="0" dirty="0">
                <a:solidFill>
                  <a:sysClr val="windowText" lastClr="000000"/>
                </a:solidFill>
                <a:latin typeface="Calibri" pitchFamily="34" charset="0"/>
              </a:endParaRPr>
            </a:p>
          </p:txBody>
        </p:sp>
      </p:grpSp>
      <p:sp>
        <p:nvSpPr>
          <p:cNvPr id="4" name="圆角矩形 45">
            <a:extLst>
              <a:ext uri="{FF2B5EF4-FFF2-40B4-BE49-F238E27FC236}">
                <a16:creationId xmlns:a16="http://schemas.microsoft.com/office/drawing/2014/main" id="{AA12737A-CCD8-7C02-CD9C-05266D5ECAB9}"/>
              </a:ext>
            </a:extLst>
          </p:cNvPr>
          <p:cNvSpPr/>
          <p:nvPr/>
        </p:nvSpPr>
        <p:spPr>
          <a:xfrm>
            <a:off x="10391367" y="1150291"/>
            <a:ext cx="1582020" cy="422783"/>
          </a:xfrm>
          <a:prstGeom prst="roundRect">
            <a:avLst>
              <a:gd name="adj" fmla="val 50000"/>
            </a:avLst>
          </a:prstGeom>
          <a:solidFill>
            <a:schemeClr val="bg1">
              <a:lumMod val="75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lIns="0" tIns="45703" rIns="0" bIns="45703" anchor="ctr" anchorCtr="1"/>
          <a:lstStyle/>
          <a:p>
            <a:pPr algn="r" fontAlgn="base">
              <a:spcBef>
                <a:spcPct val="0"/>
              </a:spcBef>
              <a:spcAft>
                <a:spcPct val="0"/>
              </a:spcAft>
            </a:pPr>
            <a:r>
              <a:rPr lang="en-US" altLang="zh-CN" sz="1500" b="1" kern="0" dirty="0" err="1"/>
              <a:t>Butha</a:t>
            </a:r>
            <a:r>
              <a:rPr lang="en-US" altLang="zh-CN" sz="1500" b="1" kern="0" dirty="0"/>
              <a:t>-Buthe</a:t>
            </a:r>
          </a:p>
        </p:txBody>
      </p:sp>
      <p:sp>
        <p:nvSpPr>
          <p:cNvPr id="6" name="Oval 25">
            <a:extLst>
              <a:ext uri="{FF2B5EF4-FFF2-40B4-BE49-F238E27FC236}">
                <a16:creationId xmlns:a16="http://schemas.microsoft.com/office/drawing/2014/main" id="{D4CA9663-CE22-A6F3-54EB-D14BC22E922D}"/>
              </a:ext>
            </a:extLst>
          </p:cNvPr>
          <p:cNvSpPr>
            <a:spLocks noChangeArrowheads="1"/>
          </p:cNvSpPr>
          <p:nvPr/>
        </p:nvSpPr>
        <p:spPr bwMode="gray">
          <a:xfrm>
            <a:off x="10391367" y="2084716"/>
            <a:ext cx="108821" cy="108821"/>
          </a:xfrm>
          <a:prstGeom prst="ellipse">
            <a:avLst/>
          </a:prstGeom>
          <a:solidFill>
            <a:schemeClr val="accent2"/>
          </a:solidFill>
          <a:ln w="12700">
            <a:solidFill>
              <a:schemeClr val="bg1"/>
            </a:solidFill>
            <a:round/>
            <a:headEnd/>
            <a:tailEnd/>
          </a:ln>
          <a:effectLst>
            <a:outerShdw dist="35921" dir="2700000" sx="66000" sy="66000" algn="ctr" rotWithShape="0">
              <a:srgbClr val="1C1C1C">
                <a:alpha val="50000"/>
              </a:srgbClr>
            </a:outerShdw>
          </a:effectLst>
        </p:spPr>
        <p:txBody>
          <a:bodyPr wrap="none" anchor="ctr"/>
          <a:lstStyle/>
          <a:p>
            <a:endParaRPr lang="zh-CN" altLang="en-US" kern="0" dirty="0">
              <a:solidFill>
                <a:sysClr val="windowText" lastClr="000000"/>
              </a:solidFill>
              <a:latin typeface="Calibri" pitchFamily="34" charset="0"/>
            </a:endParaRPr>
          </a:p>
        </p:txBody>
      </p:sp>
      <p:cxnSp>
        <p:nvCxnSpPr>
          <p:cNvPr id="8" name="肘形连接符 141">
            <a:extLst>
              <a:ext uri="{FF2B5EF4-FFF2-40B4-BE49-F238E27FC236}">
                <a16:creationId xmlns:a16="http://schemas.microsoft.com/office/drawing/2014/main" id="{68037046-F9E5-870C-882B-5A453E0EC3EF}"/>
              </a:ext>
            </a:extLst>
          </p:cNvPr>
          <p:cNvCxnSpPr>
            <a:cxnSpLocks/>
            <a:stCxn id="56" idx="3"/>
          </p:cNvCxnSpPr>
          <p:nvPr/>
        </p:nvCxnSpPr>
        <p:spPr>
          <a:xfrm>
            <a:off x="9472465" y="1361683"/>
            <a:ext cx="344801" cy="1121437"/>
          </a:xfrm>
          <a:prstGeom prst="bentConnector2">
            <a:avLst/>
          </a:prstGeom>
          <a:noFill/>
          <a:ln w="9525">
            <a:solidFill>
              <a:schemeClr val="accent2"/>
            </a:solidFill>
            <a:prstDash val="sysDash"/>
            <a:miter lim="800000"/>
            <a:headEnd/>
            <a:tailEnd/>
          </a:ln>
        </p:spPr>
      </p:cxnSp>
      <p:cxnSp>
        <p:nvCxnSpPr>
          <p:cNvPr id="12" name="肘形连接符 141">
            <a:extLst>
              <a:ext uri="{FF2B5EF4-FFF2-40B4-BE49-F238E27FC236}">
                <a16:creationId xmlns:a16="http://schemas.microsoft.com/office/drawing/2014/main" id="{C4BCD5F5-39CA-574D-1E8F-BEAE460F9D65}"/>
              </a:ext>
            </a:extLst>
          </p:cNvPr>
          <p:cNvCxnSpPr>
            <a:cxnSpLocks/>
            <a:stCxn id="58" idx="3"/>
          </p:cNvCxnSpPr>
          <p:nvPr/>
        </p:nvCxnSpPr>
        <p:spPr>
          <a:xfrm>
            <a:off x="8224138" y="2149874"/>
            <a:ext cx="996631" cy="911190"/>
          </a:xfrm>
          <a:prstGeom prst="bentConnector3">
            <a:avLst>
              <a:gd name="adj1" fmla="val 50000"/>
            </a:avLst>
          </a:prstGeom>
          <a:noFill/>
          <a:ln w="9525">
            <a:solidFill>
              <a:schemeClr val="accent2"/>
            </a:solidFill>
            <a:prstDash val="sysDash"/>
            <a:miter lim="800000"/>
            <a:headEnd/>
            <a:tailEnd/>
          </a:ln>
        </p:spPr>
      </p:cxnSp>
      <p:sp>
        <p:nvSpPr>
          <p:cNvPr id="16" name="圆角矩形 45">
            <a:extLst>
              <a:ext uri="{FF2B5EF4-FFF2-40B4-BE49-F238E27FC236}">
                <a16:creationId xmlns:a16="http://schemas.microsoft.com/office/drawing/2014/main" id="{AF2C421F-BB16-CDCC-9456-5319C18B6D70}"/>
              </a:ext>
            </a:extLst>
          </p:cNvPr>
          <p:cNvSpPr/>
          <p:nvPr/>
        </p:nvSpPr>
        <p:spPr>
          <a:xfrm>
            <a:off x="6235345" y="4962033"/>
            <a:ext cx="1582020" cy="422783"/>
          </a:xfrm>
          <a:prstGeom prst="roundRect">
            <a:avLst>
              <a:gd name="adj" fmla="val 50000"/>
            </a:avLst>
          </a:prstGeom>
          <a:solidFill>
            <a:schemeClr val="bg1">
              <a:lumMod val="75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lIns="0" tIns="45703" rIns="0" bIns="45703" anchor="ctr" anchorCtr="1"/>
          <a:lstStyle/>
          <a:p>
            <a:pPr algn="r" fontAlgn="base">
              <a:spcBef>
                <a:spcPct val="0"/>
              </a:spcBef>
              <a:spcAft>
                <a:spcPct val="0"/>
              </a:spcAft>
            </a:pPr>
            <a:r>
              <a:rPr lang="en-US" altLang="zh-CN" sz="1500" b="1" kern="0" dirty="0"/>
              <a:t>Mohale’s Hoek</a:t>
            </a:r>
          </a:p>
        </p:txBody>
      </p:sp>
      <p:cxnSp>
        <p:nvCxnSpPr>
          <p:cNvPr id="17" name="肘形连接符 141">
            <a:extLst>
              <a:ext uri="{FF2B5EF4-FFF2-40B4-BE49-F238E27FC236}">
                <a16:creationId xmlns:a16="http://schemas.microsoft.com/office/drawing/2014/main" id="{EEC94704-1302-0769-30A6-7BFB7F929288}"/>
              </a:ext>
            </a:extLst>
          </p:cNvPr>
          <p:cNvCxnSpPr>
            <a:cxnSpLocks/>
            <a:stCxn id="16" idx="3"/>
          </p:cNvCxnSpPr>
          <p:nvPr/>
        </p:nvCxnSpPr>
        <p:spPr>
          <a:xfrm flipV="1">
            <a:off x="7817365" y="4880240"/>
            <a:ext cx="1062965" cy="293185"/>
          </a:xfrm>
          <a:prstGeom prst="bentConnector3">
            <a:avLst>
              <a:gd name="adj1" fmla="val 50000"/>
            </a:avLst>
          </a:prstGeom>
          <a:noFill/>
          <a:ln w="9525">
            <a:solidFill>
              <a:schemeClr val="accent2"/>
            </a:solidFill>
            <a:prstDash val="sysDash"/>
            <a:miter lim="800000"/>
            <a:headEnd/>
            <a:tailEnd/>
          </a:ln>
        </p:spPr>
      </p:cxnSp>
      <p:sp>
        <p:nvSpPr>
          <p:cNvPr id="20" name="Oval 19">
            <a:extLst>
              <a:ext uri="{FF2B5EF4-FFF2-40B4-BE49-F238E27FC236}">
                <a16:creationId xmlns:a16="http://schemas.microsoft.com/office/drawing/2014/main" id="{8C43C5C7-D4EE-9564-7995-E0AF3E1DA04B}"/>
              </a:ext>
            </a:extLst>
          </p:cNvPr>
          <p:cNvSpPr>
            <a:spLocks noChangeArrowheads="1"/>
          </p:cNvSpPr>
          <p:nvPr/>
        </p:nvSpPr>
        <p:spPr bwMode="gray">
          <a:xfrm>
            <a:off x="8899543" y="4819472"/>
            <a:ext cx="108821" cy="108821"/>
          </a:xfrm>
          <a:prstGeom prst="ellipse">
            <a:avLst/>
          </a:prstGeom>
          <a:solidFill>
            <a:schemeClr val="accent2"/>
          </a:solidFill>
          <a:ln w="12700">
            <a:solidFill>
              <a:schemeClr val="bg1"/>
            </a:solidFill>
            <a:round/>
            <a:headEnd/>
            <a:tailEnd/>
          </a:ln>
          <a:effectLst>
            <a:outerShdw dist="35921" dir="2700000" sx="66000" sy="66000" algn="ctr" rotWithShape="0">
              <a:srgbClr val="1C1C1C">
                <a:alpha val="50000"/>
              </a:srgbClr>
            </a:outerShdw>
          </a:effectLst>
        </p:spPr>
        <p:txBody>
          <a:bodyPr wrap="none" anchor="ctr"/>
          <a:lstStyle/>
          <a:p>
            <a:endParaRPr lang="zh-CN" altLang="en-US" kern="0" dirty="0">
              <a:solidFill>
                <a:sysClr val="windowText" lastClr="000000"/>
              </a:solidFill>
              <a:latin typeface="Calibri" pitchFamily="34" charset="0"/>
            </a:endParaRPr>
          </a:p>
        </p:txBody>
      </p:sp>
    </p:spTree>
    <p:extLst>
      <p:ext uri="{BB962C8B-B14F-4D97-AF65-F5344CB8AC3E}">
        <p14:creationId xmlns:p14="http://schemas.microsoft.com/office/powerpoint/2010/main" val="7203353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317CD86-5951-A706-2154-52FFF1521F77}"/>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6CF64F67-4BE4-C9F4-2234-D2495405798E}"/>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a:extLst>
              <a:ext uri="{FF2B5EF4-FFF2-40B4-BE49-F238E27FC236}">
                <a16:creationId xmlns:a16="http://schemas.microsoft.com/office/drawing/2014/main" id="{A3263866-CC42-3D4E-23A7-3B9DFB4343ED}"/>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a:extLst>
              <a:ext uri="{FF2B5EF4-FFF2-40B4-BE49-F238E27FC236}">
                <a16:creationId xmlns:a16="http://schemas.microsoft.com/office/drawing/2014/main" id="{5C01B0C3-04FB-08DC-2538-7E05E6D65D35}"/>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W"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rPr>
              <a:t>Impact (Early-Stage Change) </a:t>
            </a:r>
            <a:r>
              <a:rPr lang="en-ZW" b="1" i="1"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endParaRPr lang="en-ZW" i="1"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9">
            <a:extLst>
              <a:ext uri="{FF2B5EF4-FFF2-40B4-BE49-F238E27FC236}">
                <a16:creationId xmlns:a16="http://schemas.microsoft.com/office/drawing/2014/main" id="{7F754CEE-7D75-FBCE-F051-32E4B9536965}"/>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a:extLst>
              <a:ext uri="{FF2B5EF4-FFF2-40B4-BE49-F238E27FC236}">
                <a16:creationId xmlns:a16="http://schemas.microsoft.com/office/drawing/2014/main" id="{7212EF84-1B90-2A87-29B8-005585E180B9}"/>
              </a:ext>
            </a:extLst>
          </p:cNvPr>
          <p:cNvSpPr>
            <a:spLocks noGrp="1"/>
          </p:cNvSpPr>
          <p:nvPr>
            <p:ph sz="half" idx="1"/>
          </p:nvPr>
        </p:nvSpPr>
        <p:spPr>
          <a:xfrm>
            <a:off x="235131" y="1091294"/>
            <a:ext cx="5860869" cy="5233479"/>
          </a:xfrm>
          <a:ln>
            <a:solidFill>
              <a:schemeClr val="tx1"/>
            </a:solidFill>
          </a:ln>
        </p:spPr>
        <p:txBody>
          <a:bodyPr vert="horz" lIns="91440" tIns="45720" rIns="91440" bIns="45720" rtlCol="0" anchor="t">
            <a:noAutofit/>
          </a:bodyPr>
          <a:lstStyle/>
          <a:p>
            <a:pPr marL="0" indent="0" algn="just">
              <a:buNone/>
            </a:pPr>
            <a:r>
              <a:rPr lang="en-US" sz="2000" dirty="0"/>
              <a:t>Queer WorX also contribute to public narratives on queer economic inclusion, through media advocacy. </a:t>
            </a:r>
          </a:p>
          <a:p>
            <a:pPr marL="0" indent="0" algn="just">
              <a:buNone/>
            </a:pPr>
            <a:r>
              <a:rPr lang="en-US" sz="2000" dirty="0"/>
              <a:t>Activities include:</a:t>
            </a:r>
          </a:p>
          <a:p>
            <a:pPr algn="just"/>
            <a:r>
              <a:rPr lang="en-US" sz="2000" dirty="0"/>
              <a:t>opinion pieces and commentary</a:t>
            </a:r>
          </a:p>
          <a:p>
            <a:pPr algn="just"/>
            <a:r>
              <a:rPr lang="en-US" sz="2000" dirty="0"/>
              <a:t>public discussions on economic inclusion</a:t>
            </a:r>
          </a:p>
          <a:p>
            <a:pPr algn="just"/>
            <a:r>
              <a:rPr lang="en-US" sz="2000" dirty="0"/>
              <a:t>collaboration with media practitioners</a:t>
            </a:r>
          </a:p>
          <a:p>
            <a:pPr marL="0" indent="0" algn="just">
              <a:buNone/>
            </a:pPr>
            <a:r>
              <a:rPr lang="en-US" sz="2000" dirty="0"/>
              <a:t>These contributions help expand national conversations about LGBTIQ+ participation in society and the economy.</a:t>
            </a:r>
          </a:p>
          <a:p>
            <a:pPr marL="0" indent="0" algn="just">
              <a:buNone/>
            </a:pPr>
            <a:r>
              <a:rPr lang="en-US" sz="2000" dirty="0"/>
              <a:t>This positions media work as early narrative change.</a:t>
            </a:r>
          </a:p>
          <a:p>
            <a:pPr marL="0" indent="0" algn="just">
              <a:buNone/>
            </a:pPr>
            <a:r>
              <a:rPr lang="en-US" sz="1400" dirty="0">
                <a:hlinkClick r:id="rId2"/>
              </a:rPr>
              <a:t>https://newsdayonline.co.ls/inside-bokang-banes-vision-for-queer-economic-freedom/</a:t>
            </a:r>
            <a:endParaRPr lang="en-US" sz="1400" dirty="0"/>
          </a:p>
          <a:p>
            <a:pPr marL="0" indent="0" algn="just">
              <a:buNone/>
            </a:pPr>
            <a:r>
              <a:rPr lang="en-US" sz="1400" dirty="0">
                <a:hlinkClick r:id="rId3"/>
              </a:rPr>
              <a:t>https://newsdayonline.co.ls/labour-force-survey-ode-to-invisibility-when-leaving-no-one-behind-is-just-folklore/</a:t>
            </a:r>
            <a:endParaRPr lang="en-US" sz="1400" dirty="0"/>
          </a:p>
          <a:p>
            <a:pPr marL="0" indent="0" algn="just">
              <a:buNone/>
            </a:pPr>
            <a:endParaRPr lang="en-US" sz="1400" dirty="0"/>
          </a:p>
          <a:p>
            <a:pPr marL="0" indent="0" algn="just">
              <a:buNone/>
            </a:pPr>
            <a:endParaRPr lang="en-US" sz="1400" dirty="0"/>
          </a:p>
        </p:txBody>
      </p:sp>
      <p:pic>
        <p:nvPicPr>
          <p:cNvPr id="9" name="Picture 8">
            <a:extLst>
              <a:ext uri="{FF2B5EF4-FFF2-40B4-BE49-F238E27FC236}">
                <a16:creationId xmlns:a16="http://schemas.microsoft.com/office/drawing/2014/main" id="{FFB219AA-5CFB-3E07-9837-3880FF92A3BE}"/>
              </a:ext>
            </a:extLst>
          </p:cNvPr>
          <p:cNvPicPr>
            <a:picLocks noChangeAspect="1"/>
          </p:cNvPicPr>
          <p:nvPr/>
        </p:nvPicPr>
        <p:blipFill>
          <a:blip r:embed="rId4">
            <a:extLst>
              <a:ext uri="{28A0092B-C50C-407E-A947-70E740481C1C}">
                <a14:useLocalDpi xmlns:a14="http://schemas.microsoft.com/office/drawing/2010/main" val="0"/>
              </a:ext>
            </a:extLst>
          </a:blip>
          <a:srcRect t="11272" b="10377"/>
          <a:stretch>
            <a:fillRect/>
          </a:stretch>
        </p:blipFill>
        <p:spPr>
          <a:xfrm>
            <a:off x="6416625" y="1091294"/>
            <a:ext cx="3084778" cy="5233479"/>
          </a:xfrm>
          <a:prstGeom prst="rect">
            <a:avLst/>
          </a:prstGeom>
        </p:spPr>
      </p:pic>
      <p:pic>
        <p:nvPicPr>
          <p:cNvPr id="14" name="Picture 13">
            <a:extLst>
              <a:ext uri="{FF2B5EF4-FFF2-40B4-BE49-F238E27FC236}">
                <a16:creationId xmlns:a16="http://schemas.microsoft.com/office/drawing/2014/main" id="{D7B4B555-E232-89ED-139A-832EF24E2AF0}"/>
              </a:ext>
            </a:extLst>
          </p:cNvPr>
          <p:cNvPicPr>
            <a:picLocks noChangeAspect="1"/>
          </p:cNvPicPr>
          <p:nvPr/>
        </p:nvPicPr>
        <p:blipFill>
          <a:blip r:embed="rId5">
            <a:extLst>
              <a:ext uri="{28A0092B-C50C-407E-A947-70E740481C1C}">
                <a14:useLocalDpi xmlns:a14="http://schemas.microsoft.com/office/drawing/2010/main" val="0"/>
              </a:ext>
            </a:extLst>
          </a:blip>
          <a:srcRect t="5086"/>
          <a:stretch>
            <a:fillRect/>
          </a:stretch>
        </p:blipFill>
        <p:spPr>
          <a:xfrm>
            <a:off x="9685515" y="1091294"/>
            <a:ext cx="2501071" cy="5140216"/>
          </a:xfrm>
          <a:prstGeom prst="rect">
            <a:avLst/>
          </a:prstGeom>
        </p:spPr>
      </p:pic>
    </p:spTree>
    <p:extLst>
      <p:ext uri="{BB962C8B-B14F-4D97-AF65-F5344CB8AC3E}">
        <p14:creationId xmlns:p14="http://schemas.microsoft.com/office/powerpoint/2010/main" val="42180572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38F3ECD972E8E41B9495D5AEDAE7986" ma:contentTypeVersion="16" ma:contentTypeDescription="Create a new document." ma:contentTypeScope="" ma:versionID="d103da91a01d0d4d36f0a8fa93a5bda2">
  <xsd:schema xmlns:xsd="http://www.w3.org/2001/XMLSchema" xmlns:xs="http://www.w3.org/2001/XMLSchema" xmlns:p="http://schemas.microsoft.com/office/2006/metadata/properties" xmlns:ns2="0d0128bf-0240-4a00-b00a-ea9f2cdab004" xmlns:ns3="5c72703c-1067-4fa7-89cc-ef245258de7b" targetNamespace="http://schemas.microsoft.com/office/2006/metadata/properties" ma:root="true" ma:fieldsID="951381d568948a2b3bc63ab6b0cc8801" ns2:_="" ns3:_="">
    <xsd:import namespace="0d0128bf-0240-4a00-b00a-ea9f2cdab004"/>
    <xsd:import namespace="5c72703c-1067-4fa7-89cc-ef245258de7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bjectDetectorVersions" minOccurs="0"/>
                <xsd:element ref="ns3:SharedWithUsers" minOccurs="0"/>
                <xsd:element ref="ns3:SharedWithDetails"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0128bf-0240-4a00-b00a-ea9f2cdab0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7300de80-7531-40b2-a37f-f138d0f80c3d" ma:termSetId="09814cd3-568e-fe90-9814-8d621ff8fb84" ma:anchorId="fba54fb3-c3e1-fe81-a776-ca4b69148c4d" ma:open="true" ma:isKeyword="false">
      <xsd:complexType>
        <xsd:sequence>
          <xsd:element ref="pc:Terms" minOccurs="0" maxOccurs="1"/>
        </xsd:sequence>
      </xsd:complex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c72703c-1067-4fa7-89cc-ef245258de7b"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9bc4b65e-775a-4a0b-8a3f-ec286c64b49d}" ma:internalName="TaxCatchAll" ma:showField="CatchAllData" ma:web="5c72703c-1067-4fa7-89cc-ef245258de7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c72703c-1067-4fa7-89cc-ef245258de7b" xsi:nil="true"/>
    <lcf76f155ced4ddcb4097134ff3c332f xmlns="0d0128bf-0240-4a00-b00a-ea9f2cdab004">
      <Terms xmlns="http://schemas.microsoft.com/office/infopath/2007/PartnerControls"/>
    </lcf76f155ced4ddcb4097134ff3c332f>
    <SharedWithUsers xmlns="5c72703c-1067-4fa7-89cc-ef245258de7b">
      <UserInfo>
        <DisplayName/>
        <AccountId xsi:nil="true"/>
        <AccountType/>
      </UserInfo>
    </SharedWithUsers>
  </documentManagement>
</p:properties>
</file>

<file path=customXml/itemProps1.xml><?xml version="1.0" encoding="utf-8"?>
<ds:datastoreItem xmlns:ds="http://schemas.openxmlformats.org/officeDocument/2006/customXml" ds:itemID="{2D9F26F4-6504-4D2D-8C4D-F335E587DDBD}"/>
</file>

<file path=customXml/itemProps2.xml><?xml version="1.0" encoding="utf-8"?>
<ds:datastoreItem xmlns:ds="http://schemas.openxmlformats.org/officeDocument/2006/customXml" ds:itemID="{F4151026-753A-45D7-B12C-555889D41580}">
  <ds:schemaRefs>
    <ds:schemaRef ds:uri="http://schemas.microsoft.com/sharepoint/v3/contenttype/forms"/>
  </ds:schemaRefs>
</ds:datastoreItem>
</file>

<file path=customXml/itemProps3.xml><?xml version="1.0" encoding="utf-8"?>
<ds:datastoreItem xmlns:ds="http://schemas.openxmlformats.org/officeDocument/2006/customXml" ds:itemID="{E811C379-44A7-43AE-AC85-96A8496F60F4}">
  <ds:schemaRefs>
    <ds:schemaRef ds:uri="http://schemas.microsoft.com/office/2006/metadata/properties"/>
    <ds:schemaRef ds:uri="http://schemas.microsoft.com/office/infopath/2007/PartnerControls"/>
    <ds:schemaRef ds:uri="386b4bcc-3771-4cf3-910e-10b4da597aff"/>
    <ds:schemaRef ds:uri="5c72703c-1067-4fa7-89cc-ef245258de7b"/>
  </ds:schemaRefs>
</ds:datastoreItem>
</file>

<file path=docProps/app.xml><?xml version="1.0" encoding="utf-8"?>
<Properties xmlns="http://schemas.openxmlformats.org/officeDocument/2006/extended-properties" xmlns:vt="http://schemas.openxmlformats.org/officeDocument/2006/docPropsVTypes">
  <TotalTime>5109</TotalTime>
  <Words>2120</Words>
  <Application>Microsoft Office PowerPoint</Application>
  <PresentationFormat>Widescreen</PresentationFormat>
  <Paragraphs>185</Paragraphs>
  <Slides>14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Aptos</vt:lpstr>
      <vt:lpstr>Arial</vt:lpstr>
      <vt:lpstr>Calibri</vt:lpstr>
      <vt:lpstr>Calibri Light</vt:lpstr>
      <vt:lpstr>Tahoma</vt:lpstr>
      <vt:lpstr>Office Theme</vt:lpstr>
      <vt:lpstr>Voice and Choice Summit 2026 - Leadership Category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Bokang Bane;Queer WorX</dc:creator>
  <cp:keywords>Voices and Change Summit;Presentation</cp:keywords>
  <cp:lastModifiedBy>Queer WorX</cp:lastModifiedBy>
  <cp:revision>74</cp:revision>
  <dcterms:created xsi:type="dcterms:W3CDTF">2025-10-09T06:55:09Z</dcterms:created>
  <dcterms:modified xsi:type="dcterms:W3CDTF">2026-03-09T15:29:59Z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0x010100438F3ECD972E8E41B9495D5AEDAE7986</vt:lpwstr>
  </property>
  <property fmtid="{D5CDD505-2E9C-101B-9397-08002B2CF9AE}" pid="3" name="MediaServiceImageTags">
    <vt:lpwstr/>
  </property>
  <property fmtid="{D5CDD505-2E9C-101B-9397-08002B2CF9AE}" pid="4" name="Order">
    <vt:lpwstr>9637500.00000000</vt:lpwstr>
  </property>
  <property fmtid="{D5CDD505-2E9C-101B-9397-08002B2CF9AE}" pid="5" name="Processed">
    <vt:lpwstr>false</vt:lpwstr>
  </property>
  <property fmtid="{D5CDD505-2E9C-101B-9397-08002B2CF9AE}" pid="6" name="xd_ProgID">
    <vt:lpwstr/>
  </property>
  <property fmtid="{D5CDD505-2E9C-101B-9397-08002B2CF9AE}" pid="7" name="_SourceUrl">
    <vt:lpwstr/>
  </property>
  <property fmtid="{D5CDD505-2E9C-101B-9397-08002B2CF9AE}" pid="8" name="_SharedFileIndex">
    <vt:lpwstr/>
  </property>
  <property fmtid="{D5CDD505-2E9C-101B-9397-08002B2CF9AE}" pid="9" name="ComplianceAssetId">
    <vt:lpwstr/>
  </property>
  <property fmtid="{D5CDD505-2E9C-101B-9397-08002B2CF9AE}" pid="10" name="TemplateUrl">
    <vt:lpwstr/>
  </property>
  <property fmtid="{D5CDD505-2E9C-101B-9397-08002B2CF9AE}" pid="11" name="_ExtendedDescription">
    <vt:lpwstr/>
  </property>
  <property fmtid="{D5CDD505-2E9C-101B-9397-08002B2CF9AE}" pid="12" name="TriggerFlowInfo">
    <vt:lpwstr/>
  </property>
  <property fmtid="{D5CDD505-2E9C-101B-9397-08002B2CF9AE}" pid="13" name="xd_Signature">
    <vt:lpwstr/>
  </property>
  <property fmtid="{D5CDD505-2E9C-101B-9397-08002B2CF9AE}" pid="14" name="Putonline">
    <vt:lpwstr>false</vt:lpwstr>
  </property>
</Properties>
</file>