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ppt/changesInfos/changesInfo1.xml" ContentType="application/vnd.ms-powerpoint.changes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5" r:id="rId3"/>
    <p:sldId id="274" r:id="rId4"/>
    <p:sldId id="320" r:id="rId5"/>
    <p:sldId id="321" r:id="rId6"/>
    <p:sldId id="322" r:id="rId7"/>
    <p:sldId id="279" r:id="rId8"/>
    <p:sldId id="282" r:id="rId9"/>
    <p:sldId id="280" r:id="rId10"/>
    <p:sldId id="28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17B060"/>
    <a:srgbClr val="F7DA06"/>
    <a:srgbClr val="E37191"/>
    <a:srgbClr val="A57FA6"/>
    <a:srgbClr val="7D59A5"/>
    <a:srgbClr val="FF0000"/>
    <a:srgbClr val="25B56A"/>
    <a:srgbClr val="7B2C42"/>
    <a:srgbClr val="D19D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426DC6-EF6B-4E2F-B7F8-F9DFC0CE1AC6}" v="10" dt="2026-02-17T09:25:22.3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74" autoAdjust="0"/>
    <p:restoredTop sz="93634" autoAdjust="0"/>
  </p:normalViewPr>
  <p:slideViewPr>
    <p:cSldViewPr snapToGrid="0">
      <p:cViewPr>
        <p:scale>
          <a:sx n="80" d="100"/>
          <a:sy n="80" d="100"/>
        </p:scale>
        <p:origin x="-396" y="28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nuel Hadzizi - Results for Change Manager" userId="41bf4952-83e1-48ef-b290-398b6278eb1c" providerId="ADAL" clId="{388E8143-224A-4319-A2FA-18DC863CB5A2}"/>
    <pc:docChg chg="undo custSel addSld delSld modSld">
      <pc:chgData name="Fanuel Hadzizi - Results for Change Manager" userId="41bf4952-83e1-48ef-b290-398b6278eb1c" providerId="ADAL" clId="{388E8143-224A-4319-A2FA-18DC863CB5A2}" dt="2026-02-17T09:25:22.370" v="173"/>
      <pc:docMkLst>
        <pc:docMk/>
      </pc:docMkLst>
      <pc:sldChg chg="modSp mod">
        <pc:chgData name="Fanuel Hadzizi - Results for Change Manager" userId="41bf4952-83e1-48ef-b290-398b6278eb1c" providerId="ADAL" clId="{388E8143-224A-4319-A2FA-18DC863CB5A2}" dt="2026-02-17T09:25:00.921" v="172" actId="20577"/>
        <pc:sldMkLst>
          <pc:docMk/>
          <pc:sldMk cId="406638069" sldId="257"/>
        </pc:sldMkLst>
        <pc:spChg chg="mod">
          <ac:chgData name="Fanuel Hadzizi - Results for Change Manager" userId="41bf4952-83e1-48ef-b290-398b6278eb1c" providerId="ADAL" clId="{388E8143-224A-4319-A2FA-18DC863CB5A2}" dt="2026-02-16T11:34:10.684" v="148" actId="6549"/>
          <ac:spMkLst>
            <pc:docMk/>
            <pc:sldMk cId="406638069" sldId="257"/>
            <ac:spMk id="7" creationId="{D5ED7C6B-3215-606E-4317-F8BF01F39E96}"/>
          </ac:spMkLst>
        </pc:spChg>
        <pc:spChg chg="mod">
          <ac:chgData name="Fanuel Hadzizi - Results for Change Manager" userId="41bf4952-83e1-48ef-b290-398b6278eb1c" providerId="ADAL" clId="{388E8143-224A-4319-A2FA-18DC863CB5A2}" dt="2026-02-17T09:25:00.921" v="172" actId="20577"/>
          <ac:spMkLst>
            <pc:docMk/>
            <pc:sldMk cId="406638069" sldId="257"/>
            <ac:spMk id="36" creationId="{3DB0E86D-BEBA-8DD5-5C76-03069FD92515}"/>
          </ac:spMkLst>
        </pc:spChg>
      </pc:sldChg>
      <pc:sldChg chg="del">
        <pc:chgData name="Fanuel Hadzizi - Results for Change Manager" userId="41bf4952-83e1-48ef-b290-398b6278eb1c" providerId="ADAL" clId="{388E8143-224A-4319-A2FA-18DC863CB5A2}" dt="2026-02-16T11:36:42.340" v="151" actId="47"/>
        <pc:sldMkLst>
          <pc:docMk/>
          <pc:sldMk cId="2900623556" sldId="276"/>
        </pc:sldMkLst>
      </pc:sldChg>
      <pc:sldChg chg="del">
        <pc:chgData name="Fanuel Hadzizi - Results for Change Manager" userId="41bf4952-83e1-48ef-b290-398b6278eb1c" providerId="ADAL" clId="{388E8143-224A-4319-A2FA-18DC863CB5A2}" dt="2026-02-16T11:37:07.001" v="153" actId="47"/>
        <pc:sldMkLst>
          <pc:docMk/>
          <pc:sldMk cId="720335315" sldId="277"/>
        </pc:sldMkLst>
      </pc:sldChg>
      <pc:sldChg chg="add setBg">
        <pc:chgData name="Fanuel Hadzizi - Results for Change Manager" userId="41bf4952-83e1-48ef-b290-398b6278eb1c" providerId="ADAL" clId="{388E8143-224A-4319-A2FA-18DC863CB5A2}" dt="2026-02-17T09:25:22.370" v="173"/>
        <pc:sldMkLst>
          <pc:docMk/>
          <pc:sldMk cId="67875222" sldId="282"/>
        </pc:sldMkLst>
      </pc:sldChg>
      <pc:sldChg chg="del">
        <pc:chgData name="Fanuel Hadzizi - Results for Change Manager" userId="41bf4952-83e1-48ef-b290-398b6278eb1c" providerId="ADAL" clId="{388E8143-224A-4319-A2FA-18DC863CB5A2}" dt="2026-02-16T11:36:50.633" v="152" actId="47"/>
        <pc:sldMkLst>
          <pc:docMk/>
          <pc:sldMk cId="1569510523" sldId="284"/>
        </pc:sldMkLst>
      </pc:sldChg>
      <pc:sldChg chg="delSp modSp del mod">
        <pc:chgData name="Fanuel Hadzizi - Results for Change Manager" userId="41bf4952-83e1-48ef-b290-398b6278eb1c" providerId="ADAL" clId="{388E8143-224A-4319-A2FA-18DC863CB5A2}" dt="2026-02-16T11:30:52.661" v="112" actId="47"/>
        <pc:sldMkLst>
          <pc:docMk/>
          <pc:sldMk cId="2182122380" sldId="286"/>
        </pc:sldMkLst>
        <pc:spChg chg="mod">
          <ac:chgData name="Fanuel Hadzizi - Results for Change Manager" userId="41bf4952-83e1-48ef-b290-398b6278eb1c" providerId="ADAL" clId="{388E8143-224A-4319-A2FA-18DC863CB5A2}" dt="2026-02-16T11:25:40.138" v="17"/>
          <ac:spMkLst>
            <pc:docMk/>
            <pc:sldMk cId="2182122380" sldId="286"/>
            <ac:spMk id="2" creationId="{AE84900D-EE0A-1612-630D-00773D816B05}"/>
          </ac:spMkLst>
        </pc:spChg>
        <pc:spChg chg="mod">
          <ac:chgData name="Fanuel Hadzizi - Results for Change Manager" userId="41bf4952-83e1-48ef-b290-398b6278eb1c" providerId="ADAL" clId="{388E8143-224A-4319-A2FA-18DC863CB5A2}" dt="2026-02-16T11:25:47.619" v="21"/>
          <ac:spMkLst>
            <pc:docMk/>
            <pc:sldMk cId="2182122380" sldId="286"/>
            <ac:spMk id="5" creationId="{DBF1AC77-6FA5-2349-B201-AE8AF6E81531}"/>
          </ac:spMkLst>
        </pc:spChg>
        <pc:spChg chg="del">
          <ac:chgData name="Fanuel Hadzizi - Results for Change Manager" userId="41bf4952-83e1-48ef-b290-398b6278eb1c" providerId="ADAL" clId="{388E8143-224A-4319-A2FA-18DC863CB5A2}" dt="2026-02-16T11:24:11.751" v="6" actId="478"/>
          <ac:spMkLst>
            <pc:docMk/>
            <pc:sldMk cId="2182122380" sldId="286"/>
            <ac:spMk id="7" creationId="{33073AF5-5BA8-D0AE-E694-2BE82853CBD0}"/>
          </ac:spMkLst>
        </pc:spChg>
      </pc:sldChg>
      <pc:sldChg chg="delSp modSp add mod">
        <pc:chgData name="Fanuel Hadzizi - Results for Change Manager" userId="41bf4952-83e1-48ef-b290-398b6278eb1c" providerId="ADAL" clId="{388E8143-224A-4319-A2FA-18DC863CB5A2}" dt="2026-02-16T11:31:28.819" v="115" actId="20577"/>
        <pc:sldMkLst>
          <pc:docMk/>
          <pc:sldMk cId="2374579285" sldId="320"/>
        </pc:sldMkLst>
        <pc:grpChg chg="del mod">
          <ac:chgData name="Fanuel Hadzizi - Results for Change Manager" userId="41bf4952-83e1-48ef-b290-398b6278eb1c" providerId="ADAL" clId="{388E8143-224A-4319-A2FA-18DC863CB5A2}" dt="2026-02-16T11:26:19.431" v="23" actId="478"/>
          <ac:grpSpMkLst>
            <pc:docMk/>
            <pc:sldMk cId="2374579285" sldId="320"/>
            <ac:grpSpMk id="32" creationId="{D8661110-5901-16D3-1C0A-7CF975076867}"/>
          </ac:grpSpMkLst>
        </pc:grpChg>
        <pc:graphicFrameChg chg="modGraphic">
          <ac:chgData name="Fanuel Hadzizi - Results for Change Manager" userId="41bf4952-83e1-48ef-b290-398b6278eb1c" providerId="ADAL" clId="{388E8143-224A-4319-A2FA-18DC863CB5A2}" dt="2026-02-16T11:31:28.819" v="115" actId="20577"/>
          <ac:graphicFrameMkLst>
            <pc:docMk/>
            <pc:sldMk cId="2374579285" sldId="320"/>
            <ac:graphicFrameMk id="5" creationId="{243FC73C-A28F-BFC2-FB2E-610E733C58A2}"/>
          </ac:graphicFrameMkLst>
        </pc:graphicFrameChg>
      </pc:sldChg>
      <pc:sldChg chg="modSp add mod">
        <pc:chgData name="Fanuel Hadzizi - Results for Change Manager" userId="41bf4952-83e1-48ef-b290-398b6278eb1c" providerId="ADAL" clId="{388E8143-224A-4319-A2FA-18DC863CB5A2}" dt="2026-02-16T11:31:58.110" v="117" actId="2711"/>
        <pc:sldMkLst>
          <pc:docMk/>
          <pc:sldMk cId="654616262" sldId="321"/>
        </pc:sldMkLst>
        <pc:graphicFrameChg chg="modGraphic">
          <ac:chgData name="Fanuel Hadzizi - Results for Change Manager" userId="41bf4952-83e1-48ef-b290-398b6278eb1c" providerId="ADAL" clId="{388E8143-224A-4319-A2FA-18DC863CB5A2}" dt="2026-02-16T11:31:58.110" v="117" actId="2711"/>
          <ac:graphicFrameMkLst>
            <pc:docMk/>
            <pc:sldMk cId="654616262" sldId="321"/>
            <ac:graphicFrameMk id="5" creationId="{5B37C10A-AEC3-FE3D-438B-9EBACAB7A7C2}"/>
          </ac:graphicFrameMkLst>
        </pc:graphicFrameChg>
      </pc:sldChg>
      <pc:sldChg chg="modSp add mod">
        <pc:chgData name="Fanuel Hadzizi - Results for Change Manager" userId="41bf4952-83e1-48ef-b290-398b6278eb1c" providerId="ADAL" clId="{388E8143-224A-4319-A2FA-18DC863CB5A2}" dt="2026-02-16T11:32:09.003" v="118" actId="2711"/>
        <pc:sldMkLst>
          <pc:docMk/>
          <pc:sldMk cId="2385396526" sldId="322"/>
        </pc:sldMkLst>
        <pc:graphicFrameChg chg="modGraphic">
          <ac:chgData name="Fanuel Hadzizi - Results for Change Manager" userId="41bf4952-83e1-48ef-b290-398b6278eb1c" providerId="ADAL" clId="{388E8143-224A-4319-A2FA-18DC863CB5A2}" dt="2026-02-16T11:32:09.003" v="118" actId="2711"/>
          <ac:graphicFrameMkLst>
            <pc:docMk/>
            <pc:sldMk cId="2385396526" sldId="322"/>
            <ac:graphicFrameMk id="5" creationId="{E347B032-44D7-C2D9-775C-BA1CD7A5D8E4}"/>
          </ac:graphicFrameMkLst>
        </pc:graphicFrameChg>
      </pc:sldChg>
      <pc:sldChg chg="add del">
        <pc:chgData name="Fanuel Hadzizi - Results for Change Manager" userId="41bf4952-83e1-48ef-b290-398b6278eb1c" providerId="ADAL" clId="{388E8143-224A-4319-A2FA-18DC863CB5A2}" dt="2026-02-16T11:36:37.417" v="150" actId="2890"/>
        <pc:sldMkLst>
          <pc:docMk/>
          <pc:sldMk cId="3192245144" sldId="323"/>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3E2CE2-5A7E-4EE2-9250-484598939D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 xmlns:a16="http://schemas.microsoft.com/office/drawing/2014/main" id="{E9062C76-4F4C-BDDA-A97A-165EB3359E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 xmlns:a16="http://schemas.microsoft.com/office/drawing/2014/main" id="{5D24042E-3907-93CB-4E2E-55F85AE4F4AA}"/>
              </a:ext>
            </a:extLst>
          </p:cNvPr>
          <p:cNvSpPr>
            <a:spLocks noGrp="1"/>
          </p:cNvSpPr>
          <p:nvPr>
            <p:ph type="dt" sz="half" idx="10"/>
          </p:nvPr>
        </p:nvSpPr>
        <p:spPr/>
        <p:txBody>
          <a:bodyPr/>
          <a:lstStyle/>
          <a:p>
            <a:fld id="{D77A6DBE-B882-4EF2-AACB-D4DAF18A6183}" type="datetimeFigureOut">
              <a:rPr lang="en-ZA" smtClean="0"/>
              <a:t>2026/03/05</a:t>
            </a:fld>
            <a:endParaRPr lang="en-ZA"/>
          </a:p>
        </p:txBody>
      </p:sp>
      <p:sp>
        <p:nvSpPr>
          <p:cNvPr id="5" name="Footer Placeholder 4">
            <a:extLst>
              <a:ext uri="{FF2B5EF4-FFF2-40B4-BE49-F238E27FC236}">
                <a16:creationId xmlns="" xmlns:a16="http://schemas.microsoft.com/office/drawing/2014/main" id="{9AE905BC-5A99-07E4-DD66-2ED4D4B6089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 xmlns:a16="http://schemas.microsoft.com/office/drawing/2014/main" id="{5E42D9CB-D969-E8CA-BC4E-7974855A5709}"/>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57612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B0B160-8340-37E5-9194-2F2A769EC870}"/>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 xmlns:a16="http://schemas.microsoft.com/office/drawing/2014/main" id="{9C2EC659-D4C7-815D-9806-42DE933B41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 xmlns:a16="http://schemas.microsoft.com/office/drawing/2014/main" id="{BDE70717-E0D3-22F2-A9A6-EB49979C49C7}"/>
              </a:ext>
            </a:extLst>
          </p:cNvPr>
          <p:cNvSpPr>
            <a:spLocks noGrp="1"/>
          </p:cNvSpPr>
          <p:nvPr>
            <p:ph type="dt" sz="half" idx="10"/>
          </p:nvPr>
        </p:nvSpPr>
        <p:spPr/>
        <p:txBody>
          <a:bodyPr/>
          <a:lstStyle/>
          <a:p>
            <a:fld id="{D77A6DBE-B882-4EF2-AACB-D4DAF18A6183}" type="datetimeFigureOut">
              <a:rPr lang="en-ZA" smtClean="0"/>
              <a:t>2026/03/05</a:t>
            </a:fld>
            <a:endParaRPr lang="en-ZA"/>
          </a:p>
        </p:txBody>
      </p:sp>
      <p:sp>
        <p:nvSpPr>
          <p:cNvPr id="5" name="Footer Placeholder 4">
            <a:extLst>
              <a:ext uri="{FF2B5EF4-FFF2-40B4-BE49-F238E27FC236}">
                <a16:creationId xmlns="" xmlns:a16="http://schemas.microsoft.com/office/drawing/2014/main" id="{946A3E06-6483-7692-99D3-BF56E4FEB891}"/>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 xmlns:a16="http://schemas.microsoft.com/office/drawing/2014/main" id="{57C564DD-F12F-22CC-E23A-D3F4EBF330E5}"/>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1416335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912EF1F-5EB7-19ED-3053-C12F9E82D94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 xmlns:a16="http://schemas.microsoft.com/office/drawing/2014/main" id="{C87F3B99-431D-CACD-E9F7-044331D74C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 xmlns:a16="http://schemas.microsoft.com/office/drawing/2014/main" id="{5EDF3BFF-9C24-BC50-E529-8CB16AB7F208}"/>
              </a:ext>
            </a:extLst>
          </p:cNvPr>
          <p:cNvSpPr>
            <a:spLocks noGrp="1"/>
          </p:cNvSpPr>
          <p:nvPr>
            <p:ph type="dt" sz="half" idx="10"/>
          </p:nvPr>
        </p:nvSpPr>
        <p:spPr/>
        <p:txBody>
          <a:bodyPr/>
          <a:lstStyle/>
          <a:p>
            <a:fld id="{D77A6DBE-B882-4EF2-AACB-D4DAF18A6183}" type="datetimeFigureOut">
              <a:rPr lang="en-ZA" smtClean="0"/>
              <a:t>2026/03/05</a:t>
            </a:fld>
            <a:endParaRPr lang="en-ZA"/>
          </a:p>
        </p:txBody>
      </p:sp>
      <p:sp>
        <p:nvSpPr>
          <p:cNvPr id="5" name="Footer Placeholder 4">
            <a:extLst>
              <a:ext uri="{FF2B5EF4-FFF2-40B4-BE49-F238E27FC236}">
                <a16:creationId xmlns="" xmlns:a16="http://schemas.microsoft.com/office/drawing/2014/main" id="{C80CBEFD-866C-65D7-CE39-814194A5E56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 xmlns:a16="http://schemas.microsoft.com/office/drawing/2014/main" id="{CCCD7994-4C60-75E4-1FC9-C0CB024F39C3}"/>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2442018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D14B42-CF62-4194-C72A-A7DBF745C8B3}"/>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 xmlns:a16="http://schemas.microsoft.com/office/drawing/2014/main" id="{B00E7432-04B2-6FD3-F13F-E433CB0B03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 xmlns:a16="http://schemas.microsoft.com/office/drawing/2014/main" id="{B9AF369B-6E2C-44A2-C44B-960C6F79AB6F}"/>
              </a:ext>
            </a:extLst>
          </p:cNvPr>
          <p:cNvSpPr>
            <a:spLocks noGrp="1"/>
          </p:cNvSpPr>
          <p:nvPr>
            <p:ph type="dt" sz="half" idx="10"/>
          </p:nvPr>
        </p:nvSpPr>
        <p:spPr/>
        <p:txBody>
          <a:bodyPr/>
          <a:lstStyle/>
          <a:p>
            <a:fld id="{D77A6DBE-B882-4EF2-AACB-D4DAF18A6183}" type="datetimeFigureOut">
              <a:rPr lang="en-ZA" smtClean="0"/>
              <a:t>2026/03/05</a:t>
            </a:fld>
            <a:endParaRPr lang="en-ZA"/>
          </a:p>
        </p:txBody>
      </p:sp>
      <p:sp>
        <p:nvSpPr>
          <p:cNvPr id="5" name="Footer Placeholder 4">
            <a:extLst>
              <a:ext uri="{FF2B5EF4-FFF2-40B4-BE49-F238E27FC236}">
                <a16:creationId xmlns="" xmlns:a16="http://schemas.microsoft.com/office/drawing/2014/main" id="{38D5F7EB-37BA-CA88-4827-CE3D85823B04}"/>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 xmlns:a16="http://schemas.microsoft.com/office/drawing/2014/main" id="{CB477F02-BA4E-5071-883F-9D2A26249DFC}"/>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1025963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17CA92-20F4-58C5-1C31-6408299DB6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 xmlns:a16="http://schemas.microsoft.com/office/drawing/2014/main" id="{97C1CA49-3BF8-BF14-7BED-F3F8A685FB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BF7032CD-4264-03DD-C589-9BA7870CACC5}"/>
              </a:ext>
            </a:extLst>
          </p:cNvPr>
          <p:cNvSpPr>
            <a:spLocks noGrp="1"/>
          </p:cNvSpPr>
          <p:nvPr>
            <p:ph type="dt" sz="half" idx="10"/>
          </p:nvPr>
        </p:nvSpPr>
        <p:spPr/>
        <p:txBody>
          <a:bodyPr/>
          <a:lstStyle/>
          <a:p>
            <a:fld id="{D77A6DBE-B882-4EF2-AACB-D4DAF18A6183}" type="datetimeFigureOut">
              <a:rPr lang="en-ZA" smtClean="0"/>
              <a:t>2026/03/05</a:t>
            </a:fld>
            <a:endParaRPr lang="en-ZA"/>
          </a:p>
        </p:txBody>
      </p:sp>
      <p:sp>
        <p:nvSpPr>
          <p:cNvPr id="5" name="Footer Placeholder 4">
            <a:extLst>
              <a:ext uri="{FF2B5EF4-FFF2-40B4-BE49-F238E27FC236}">
                <a16:creationId xmlns="" xmlns:a16="http://schemas.microsoft.com/office/drawing/2014/main" id="{B42BCE3E-4B41-185A-7A35-D749F0809E5A}"/>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 xmlns:a16="http://schemas.microsoft.com/office/drawing/2014/main" id="{D39BEE40-9835-2DD0-9F62-8951777CB73C}"/>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2906070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B3E565-4E9E-7B98-C1CE-10815FC47464}"/>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 xmlns:a16="http://schemas.microsoft.com/office/drawing/2014/main" id="{C7A2A0D1-4932-BA81-9435-966CB55551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 xmlns:a16="http://schemas.microsoft.com/office/drawing/2014/main" id="{DBFE32DD-814D-29E3-D855-B03D34F1A2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 xmlns:a16="http://schemas.microsoft.com/office/drawing/2014/main" id="{59C3B16A-F81E-2678-3268-D6193E5026DE}"/>
              </a:ext>
            </a:extLst>
          </p:cNvPr>
          <p:cNvSpPr>
            <a:spLocks noGrp="1"/>
          </p:cNvSpPr>
          <p:nvPr>
            <p:ph type="dt" sz="half" idx="10"/>
          </p:nvPr>
        </p:nvSpPr>
        <p:spPr/>
        <p:txBody>
          <a:bodyPr/>
          <a:lstStyle/>
          <a:p>
            <a:fld id="{D77A6DBE-B882-4EF2-AACB-D4DAF18A6183}" type="datetimeFigureOut">
              <a:rPr lang="en-ZA" smtClean="0"/>
              <a:t>2026/03/05</a:t>
            </a:fld>
            <a:endParaRPr lang="en-ZA"/>
          </a:p>
        </p:txBody>
      </p:sp>
      <p:sp>
        <p:nvSpPr>
          <p:cNvPr id="6" name="Footer Placeholder 5">
            <a:extLst>
              <a:ext uri="{FF2B5EF4-FFF2-40B4-BE49-F238E27FC236}">
                <a16:creationId xmlns="" xmlns:a16="http://schemas.microsoft.com/office/drawing/2014/main" id="{7FDFE573-B73D-A4EB-B1C9-80861D292903}"/>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 xmlns:a16="http://schemas.microsoft.com/office/drawing/2014/main" id="{17CC6204-207C-1FC7-84B3-52869117D573}"/>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1275974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5732DD5-FC51-03AA-C38C-084CEACA116F}"/>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 xmlns:a16="http://schemas.microsoft.com/office/drawing/2014/main" id="{F02525E9-5151-1739-016C-AB555B9EA0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40F6984E-90A7-7C25-60E1-5CB82948EA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 xmlns:a16="http://schemas.microsoft.com/office/drawing/2014/main" id="{FA134B5A-FBC9-FAEE-AEF8-BE2AE21490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76A824E7-056E-E352-BF6D-0AD64D5A62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 xmlns:a16="http://schemas.microsoft.com/office/drawing/2014/main" id="{97A11C77-DC7B-375C-FB80-E5D64EE43921}"/>
              </a:ext>
            </a:extLst>
          </p:cNvPr>
          <p:cNvSpPr>
            <a:spLocks noGrp="1"/>
          </p:cNvSpPr>
          <p:nvPr>
            <p:ph type="dt" sz="half" idx="10"/>
          </p:nvPr>
        </p:nvSpPr>
        <p:spPr/>
        <p:txBody>
          <a:bodyPr/>
          <a:lstStyle/>
          <a:p>
            <a:fld id="{D77A6DBE-B882-4EF2-AACB-D4DAF18A6183}" type="datetimeFigureOut">
              <a:rPr lang="en-ZA" smtClean="0"/>
              <a:t>2026/03/05</a:t>
            </a:fld>
            <a:endParaRPr lang="en-ZA"/>
          </a:p>
        </p:txBody>
      </p:sp>
      <p:sp>
        <p:nvSpPr>
          <p:cNvPr id="8" name="Footer Placeholder 7">
            <a:extLst>
              <a:ext uri="{FF2B5EF4-FFF2-40B4-BE49-F238E27FC236}">
                <a16:creationId xmlns="" xmlns:a16="http://schemas.microsoft.com/office/drawing/2014/main" id="{DBFFD020-764F-4DBF-36AB-CECB52036CBB}"/>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 xmlns:a16="http://schemas.microsoft.com/office/drawing/2014/main" id="{5E7D402A-D7B1-FD7D-0E89-F9F80FFAA79A}"/>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3231575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A3B5F8-BCE2-C277-4A15-A31D4A1FD7D2}"/>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 xmlns:a16="http://schemas.microsoft.com/office/drawing/2014/main" id="{E5D8D650-16E4-2EFF-3E62-24FAFF8CA7C4}"/>
              </a:ext>
            </a:extLst>
          </p:cNvPr>
          <p:cNvSpPr>
            <a:spLocks noGrp="1"/>
          </p:cNvSpPr>
          <p:nvPr>
            <p:ph type="dt" sz="half" idx="10"/>
          </p:nvPr>
        </p:nvSpPr>
        <p:spPr/>
        <p:txBody>
          <a:bodyPr/>
          <a:lstStyle/>
          <a:p>
            <a:fld id="{D77A6DBE-B882-4EF2-AACB-D4DAF18A6183}" type="datetimeFigureOut">
              <a:rPr lang="en-ZA" smtClean="0"/>
              <a:t>2026/03/05</a:t>
            </a:fld>
            <a:endParaRPr lang="en-ZA"/>
          </a:p>
        </p:txBody>
      </p:sp>
      <p:sp>
        <p:nvSpPr>
          <p:cNvPr id="4" name="Footer Placeholder 3">
            <a:extLst>
              <a:ext uri="{FF2B5EF4-FFF2-40B4-BE49-F238E27FC236}">
                <a16:creationId xmlns="" xmlns:a16="http://schemas.microsoft.com/office/drawing/2014/main" id="{BE286D35-4D39-C2DE-D480-05B9A1D8BBD1}"/>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 xmlns:a16="http://schemas.microsoft.com/office/drawing/2014/main" id="{BDFE74BE-731C-6639-F730-3218D5AF6E3B}"/>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1047669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FA8641D-EAF8-569A-50B4-2AA6391B10BA}"/>
              </a:ext>
            </a:extLst>
          </p:cNvPr>
          <p:cNvSpPr>
            <a:spLocks noGrp="1"/>
          </p:cNvSpPr>
          <p:nvPr>
            <p:ph type="dt" sz="half" idx="10"/>
          </p:nvPr>
        </p:nvSpPr>
        <p:spPr/>
        <p:txBody>
          <a:bodyPr/>
          <a:lstStyle/>
          <a:p>
            <a:fld id="{D77A6DBE-B882-4EF2-AACB-D4DAF18A6183}" type="datetimeFigureOut">
              <a:rPr lang="en-ZA" smtClean="0"/>
              <a:t>2026/03/05</a:t>
            </a:fld>
            <a:endParaRPr lang="en-ZA"/>
          </a:p>
        </p:txBody>
      </p:sp>
      <p:sp>
        <p:nvSpPr>
          <p:cNvPr id="3" name="Footer Placeholder 2">
            <a:extLst>
              <a:ext uri="{FF2B5EF4-FFF2-40B4-BE49-F238E27FC236}">
                <a16:creationId xmlns="" xmlns:a16="http://schemas.microsoft.com/office/drawing/2014/main" id="{71B501D3-C043-466F-1636-AC2D5479B566}"/>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 xmlns:a16="http://schemas.microsoft.com/office/drawing/2014/main" id="{66D7BEF9-CAFC-0B9C-395B-6AB4934952A6}"/>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287118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E1A8E1-CF86-C610-970C-DAA48696C0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 xmlns:a16="http://schemas.microsoft.com/office/drawing/2014/main" id="{6F607325-E76B-28E6-548E-F69713A693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 xmlns:a16="http://schemas.microsoft.com/office/drawing/2014/main" id="{858D414A-E527-E786-5515-CDC19AC6F5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3E390575-141A-BBBF-46C3-C678A74880C8}"/>
              </a:ext>
            </a:extLst>
          </p:cNvPr>
          <p:cNvSpPr>
            <a:spLocks noGrp="1"/>
          </p:cNvSpPr>
          <p:nvPr>
            <p:ph type="dt" sz="half" idx="10"/>
          </p:nvPr>
        </p:nvSpPr>
        <p:spPr/>
        <p:txBody>
          <a:bodyPr/>
          <a:lstStyle/>
          <a:p>
            <a:fld id="{D77A6DBE-B882-4EF2-AACB-D4DAF18A6183}" type="datetimeFigureOut">
              <a:rPr lang="en-ZA" smtClean="0"/>
              <a:t>2026/03/05</a:t>
            </a:fld>
            <a:endParaRPr lang="en-ZA"/>
          </a:p>
        </p:txBody>
      </p:sp>
      <p:sp>
        <p:nvSpPr>
          <p:cNvPr id="6" name="Footer Placeholder 5">
            <a:extLst>
              <a:ext uri="{FF2B5EF4-FFF2-40B4-BE49-F238E27FC236}">
                <a16:creationId xmlns="" xmlns:a16="http://schemas.microsoft.com/office/drawing/2014/main" id="{1AD9A23C-8C33-FA22-3A9A-B651D2CD136F}"/>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 xmlns:a16="http://schemas.microsoft.com/office/drawing/2014/main" id="{47AC2CA9-CD5D-1DB2-0F88-FE30AC0355A5}"/>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3383696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117C95D-49B8-B393-2C6C-C6CC80B231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 xmlns:a16="http://schemas.microsoft.com/office/drawing/2014/main" id="{DD48A346-B68E-8E6B-5F18-18CC7E9515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 xmlns:a16="http://schemas.microsoft.com/office/drawing/2014/main" id="{0E5DF0AE-4A4D-FDDB-C7AE-686EF72FE6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3AFA5C17-10A9-E7BB-2BDB-A88E49B779E1}"/>
              </a:ext>
            </a:extLst>
          </p:cNvPr>
          <p:cNvSpPr>
            <a:spLocks noGrp="1"/>
          </p:cNvSpPr>
          <p:nvPr>
            <p:ph type="dt" sz="half" idx="10"/>
          </p:nvPr>
        </p:nvSpPr>
        <p:spPr/>
        <p:txBody>
          <a:bodyPr/>
          <a:lstStyle/>
          <a:p>
            <a:fld id="{D77A6DBE-B882-4EF2-AACB-D4DAF18A6183}" type="datetimeFigureOut">
              <a:rPr lang="en-ZA" smtClean="0"/>
              <a:t>2026/03/05</a:t>
            </a:fld>
            <a:endParaRPr lang="en-ZA"/>
          </a:p>
        </p:txBody>
      </p:sp>
      <p:sp>
        <p:nvSpPr>
          <p:cNvPr id="6" name="Footer Placeholder 5">
            <a:extLst>
              <a:ext uri="{FF2B5EF4-FFF2-40B4-BE49-F238E27FC236}">
                <a16:creationId xmlns="" xmlns:a16="http://schemas.microsoft.com/office/drawing/2014/main" id="{BAF19F9C-51AA-658B-3711-5F7253989C95}"/>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 xmlns:a16="http://schemas.microsoft.com/office/drawing/2014/main" id="{E32E0C1C-F2C1-4D77-F475-CC1C99731A7C}"/>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1651570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41124A1C-250A-5E3D-0A23-FE958DB6D4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 xmlns:a16="http://schemas.microsoft.com/office/drawing/2014/main" id="{4A73F7C5-3EF1-5AF3-741A-8C49D5CCA0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 xmlns:a16="http://schemas.microsoft.com/office/drawing/2014/main" id="{5465CBFC-55BE-DDB4-4B5B-7991616B17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A6DBE-B882-4EF2-AACB-D4DAF18A6183}" type="datetimeFigureOut">
              <a:rPr lang="en-ZA" smtClean="0"/>
              <a:t>2026/03/05</a:t>
            </a:fld>
            <a:endParaRPr lang="en-ZA"/>
          </a:p>
        </p:txBody>
      </p:sp>
      <p:sp>
        <p:nvSpPr>
          <p:cNvPr id="5" name="Footer Placeholder 4">
            <a:extLst>
              <a:ext uri="{FF2B5EF4-FFF2-40B4-BE49-F238E27FC236}">
                <a16:creationId xmlns="" xmlns:a16="http://schemas.microsoft.com/office/drawing/2014/main" id="{31238554-8BC3-B422-534E-2FD7D578B0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 xmlns:a16="http://schemas.microsoft.com/office/drawing/2014/main" id="{3ABF892D-C923-EB87-001B-2596F909D0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60EAC9-0C06-411E-A697-0ABDBDE72850}" type="slidenum">
              <a:rPr lang="en-ZA" smtClean="0"/>
              <a:t>‹#›</a:t>
            </a:fld>
            <a:endParaRPr lang="en-ZA"/>
          </a:p>
        </p:txBody>
      </p:sp>
    </p:spTree>
    <p:extLst>
      <p:ext uri="{BB962C8B-B14F-4D97-AF65-F5344CB8AC3E}">
        <p14:creationId xmlns:p14="http://schemas.microsoft.com/office/powerpoint/2010/main" val="20783961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 xmlns:a16="http://schemas.microsoft.com/office/drawing/2014/main" id="{96ACCD9B-E70C-ADFC-B920-EE6ADA6A28A3}"/>
            </a:ext>
          </a:extLst>
        </p:cNvPr>
        <p:cNvGrpSpPr/>
        <p:nvPr/>
      </p:nvGrpSpPr>
      <p:grpSpPr>
        <a:xfrm>
          <a:off x="0" y="0"/>
          <a:ext cx="0" cy="0"/>
          <a:chOff x="0" y="0"/>
          <a:chExt cx="0" cy="0"/>
        </a:xfrm>
      </p:grpSpPr>
      <p:grpSp>
        <p:nvGrpSpPr>
          <p:cNvPr id="12" name="Group 11">
            <a:extLst>
              <a:ext uri="{FF2B5EF4-FFF2-40B4-BE49-F238E27FC236}">
                <a16:creationId xmlns="" xmlns:a16="http://schemas.microsoft.com/office/drawing/2014/main" id="{35ED15BD-62CF-3020-9479-F9804A70CF0D}"/>
              </a:ext>
            </a:extLst>
          </p:cNvPr>
          <p:cNvGrpSpPr/>
          <p:nvPr/>
        </p:nvGrpSpPr>
        <p:grpSpPr>
          <a:xfrm>
            <a:off x="-5410" y="0"/>
            <a:ext cx="12197407" cy="6882714"/>
            <a:chOff x="-5410" y="0"/>
            <a:chExt cx="12197407" cy="6882714"/>
          </a:xfrm>
        </p:grpSpPr>
        <p:pic>
          <p:nvPicPr>
            <p:cNvPr id="11" name="Picture 10">
              <a:extLst>
                <a:ext uri="{FF2B5EF4-FFF2-40B4-BE49-F238E27FC236}">
                  <a16:creationId xmlns="" xmlns:a16="http://schemas.microsoft.com/office/drawing/2014/main" id="{99DEEB93-91E8-7F7B-7E25-06550DE1EF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5653" y="444608"/>
              <a:ext cx="8088706" cy="1194348"/>
            </a:xfrm>
            <a:prstGeom prst="rect">
              <a:avLst/>
            </a:prstGeom>
          </p:spPr>
        </p:pic>
        <p:sp>
          <p:nvSpPr>
            <p:cNvPr id="48" name="Rectangle 47">
              <a:extLst>
                <a:ext uri="{FF2B5EF4-FFF2-40B4-BE49-F238E27FC236}">
                  <a16:creationId xmlns="" xmlns:a16="http://schemas.microsoft.com/office/drawing/2014/main" id="{15CC5DF8-4FA2-D1E3-130A-E3E06CC5CBFE}"/>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47" name="Rectangle 46">
              <a:extLst>
                <a:ext uri="{FF2B5EF4-FFF2-40B4-BE49-F238E27FC236}">
                  <a16:creationId xmlns="" xmlns:a16="http://schemas.microsoft.com/office/drawing/2014/main" id="{B6BAE425-FDF9-457D-29C9-145C8024CBCF}"/>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42" name="TextBox 9">
              <a:extLst>
                <a:ext uri="{FF2B5EF4-FFF2-40B4-BE49-F238E27FC236}">
                  <a16:creationId xmlns="" xmlns:a16="http://schemas.microsoft.com/office/drawing/2014/main" id="{403E2E81-9601-1970-B83A-F4245917F760}"/>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0"/>
                </a:spcAft>
              </a:pPr>
              <a:r>
                <a:rPr lang="en-US" sz="2400" i="1"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lang="en-ZW" sz="2400" spc="3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grpSp>
      <p:sp>
        <p:nvSpPr>
          <p:cNvPr id="21" name="Freeform: Shape 20">
            <a:extLst>
              <a:ext uri="{FF2B5EF4-FFF2-40B4-BE49-F238E27FC236}">
                <a16:creationId xmlns="" xmlns:a16="http://schemas.microsoft.com/office/drawing/2014/main" id="{3877A6DB-18A6-C55E-C0FB-4E1D2DAA6CBE}"/>
              </a:ext>
            </a:extLst>
          </p:cNvPr>
          <p:cNvSpPr/>
          <p:nvPr/>
        </p:nvSpPr>
        <p:spPr>
          <a:xfrm>
            <a:off x="1" y="2584078"/>
            <a:ext cx="12191999" cy="2643876"/>
          </a:xfrm>
          <a:custGeom>
            <a:avLst/>
            <a:gdLst>
              <a:gd name="connsiteX0" fmla="*/ 12191999 w 12191999"/>
              <a:gd name="connsiteY0" fmla="*/ 0 h 2643876"/>
              <a:gd name="connsiteX1" fmla="*/ 12191999 w 12191999"/>
              <a:gd name="connsiteY1" fmla="*/ 464989 h 2643876"/>
              <a:gd name="connsiteX2" fmla="*/ 12090690 w 12191999"/>
              <a:gd name="connsiteY2" fmla="*/ 483907 h 2643876"/>
              <a:gd name="connsiteX3" fmla="*/ 5319131 w 12191999"/>
              <a:gd name="connsiteY3" fmla="*/ 2639171 h 2643876"/>
              <a:gd name="connsiteX4" fmla="*/ 0 w 12191999"/>
              <a:gd name="connsiteY4" fmla="*/ 1806892 h 2643876"/>
              <a:gd name="connsiteX5" fmla="*/ 22303 w 12191999"/>
              <a:gd name="connsiteY5" fmla="*/ 1351345 h 2643876"/>
              <a:gd name="connsiteX6" fmla="*/ 5330284 w 12191999"/>
              <a:gd name="connsiteY6" fmla="*/ 2452625 h 2643876"/>
              <a:gd name="connsiteX7" fmla="*/ 10868965 w 12191999"/>
              <a:gd name="connsiteY7" fmla="*/ 389807 h 2643876"/>
              <a:gd name="connsiteX8" fmla="*/ 12104896 w 12191999"/>
              <a:gd name="connsiteY8" fmla="*/ 1644 h 2643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1999" h="2643876">
                <a:moveTo>
                  <a:pt x="12191999" y="0"/>
                </a:moveTo>
                <a:lnTo>
                  <a:pt x="12191999" y="464989"/>
                </a:lnTo>
                <a:lnTo>
                  <a:pt x="12090690" y="483907"/>
                </a:lnTo>
                <a:cubicBezTo>
                  <a:pt x="10319058" y="857183"/>
                  <a:pt x="7278028" y="2750381"/>
                  <a:pt x="5319131" y="2639171"/>
                </a:cubicBezTo>
                <a:cubicBezTo>
                  <a:pt x="3297044" y="2524373"/>
                  <a:pt x="2378926" y="1362052"/>
                  <a:pt x="0" y="1806892"/>
                </a:cubicBezTo>
                <a:lnTo>
                  <a:pt x="22303" y="1351345"/>
                </a:lnTo>
                <a:cubicBezTo>
                  <a:pt x="1256371" y="1285276"/>
                  <a:pt x="3401123" y="2389872"/>
                  <a:pt x="5330284" y="2452625"/>
                </a:cubicBezTo>
                <a:cubicBezTo>
                  <a:pt x="8259338" y="2486108"/>
                  <a:pt x="9788675" y="947659"/>
                  <a:pt x="10868965" y="389807"/>
                </a:cubicBezTo>
                <a:cubicBezTo>
                  <a:pt x="11409110" y="110881"/>
                  <a:pt x="11816948" y="21434"/>
                  <a:pt x="12104896" y="1644"/>
                </a:cubicBezTo>
                <a:close/>
              </a:path>
            </a:pathLst>
          </a:custGeom>
          <a:solidFill>
            <a:schemeClr val="bg1">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ZA"/>
          </a:p>
        </p:txBody>
      </p:sp>
      <p:sp>
        <p:nvSpPr>
          <p:cNvPr id="7" name="Title 6">
            <a:extLst>
              <a:ext uri="{FF2B5EF4-FFF2-40B4-BE49-F238E27FC236}">
                <a16:creationId xmlns="" xmlns:a16="http://schemas.microsoft.com/office/drawing/2014/main" id="{D5ED7C6B-3215-606E-4317-F8BF01F39E96}"/>
              </a:ext>
            </a:extLst>
          </p:cNvPr>
          <p:cNvSpPr>
            <a:spLocks noGrp="1"/>
          </p:cNvSpPr>
          <p:nvPr>
            <p:ph type="ctrTitle"/>
          </p:nvPr>
        </p:nvSpPr>
        <p:spPr>
          <a:xfrm>
            <a:off x="1595334" y="2666751"/>
            <a:ext cx="9144000" cy="1811407"/>
          </a:xfrm>
        </p:spPr>
        <p:txBody>
          <a:bodyPr>
            <a:normAutofit fontScale="90000"/>
          </a:bodyPr>
          <a:lstStyle/>
          <a:p>
            <a:r>
              <a:rPr lang="en-US" b="1" i="1" dirty="0">
                <a:solidFill>
                  <a:schemeClr val="tx1">
                    <a:lumMod val="95000"/>
                    <a:lumOff val="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a:t>
            </a:r>
            <a:br>
              <a:rPr lang="en-US" b="1" i="1" dirty="0">
                <a:solidFill>
                  <a:schemeClr val="tx1">
                    <a:lumMod val="95000"/>
                    <a:lumOff val="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b="1" i="1" dirty="0">
                <a:solidFill>
                  <a:schemeClr val="tx1">
                    <a:lumMod val="95000"/>
                    <a:lumOff val="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Summit 2026-</a:t>
            </a:r>
            <a:r>
              <a:rPr lang="en-ZA" dirty="0"/>
              <a:t>Change Strategies-Communications and Outreach Category</a:t>
            </a:r>
            <a:endParaRPr lang="en-ZA" b="1" i="1" dirty="0">
              <a:solidFill>
                <a:schemeClr val="tx1">
                  <a:lumMod val="95000"/>
                  <a:lumOff val="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6" name="TextBox 1">
            <a:extLst>
              <a:ext uri="{FF2B5EF4-FFF2-40B4-BE49-F238E27FC236}">
                <a16:creationId xmlns="" xmlns:a16="http://schemas.microsoft.com/office/drawing/2014/main" id="{3DB0E86D-BEBA-8DD5-5C76-03069FD92515}"/>
              </a:ext>
            </a:extLst>
          </p:cNvPr>
          <p:cNvSpPr txBox="1"/>
          <p:nvPr/>
        </p:nvSpPr>
        <p:spPr>
          <a:xfrm>
            <a:off x="680934" y="4560831"/>
            <a:ext cx="10972800" cy="95410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smtClean="0"/>
              <a:t>Botswana: Strengthening </a:t>
            </a:r>
            <a:r>
              <a:rPr lang="en-US" sz="2800" b="1" dirty="0"/>
              <a:t>Law Enforcement Collaboration &amp;</a:t>
            </a:r>
            <a:r>
              <a:rPr lang="en-US" sz="2800" b="1" dirty="0" smtClean="0"/>
              <a:t> </a:t>
            </a:r>
            <a:r>
              <a:rPr lang="en-US" sz="2800" b="1" dirty="0"/>
              <a:t>Human Rights </a:t>
            </a:r>
            <a:r>
              <a:rPr lang="en-US" sz="2800" b="1" dirty="0" smtClean="0"/>
              <a:t>Documentation For LGBTIQ And IPV Advocacy</a:t>
            </a:r>
            <a:endParaRPr lang="en-ZA" i="1" dirty="0">
              <a:solidFill>
                <a:srgbClr val="FF0000"/>
              </a:solidFill>
            </a:endParaRPr>
          </a:p>
        </p:txBody>
      </p:sp>
      <p:sp>
        <p:nvSpPr>
          <p:cNvPr id="2" name="Content Placeholder 4">
            <a:extLst>
              <a:ext uri="{FF2B5EF4-FFF2-40B4-BE49-F238E27FC236}">
                <a16:creationId xmlns="" xmlns:a16="http://schemas.microsoft.com/office/drawing/2014/main" id="{949EF0D1-C3D3-A50D-E26B-5D7CDB04134B}"/>
              </a:ext>
            </a:extLst>
          </p:cNvPr>
          <p:cNvSpPr txBox="1">
            <a:spLocks/>
          </p:cNvSpPr>
          <p:nvPr/>
        </p:nvSpPr>
        <p:spPr>
          <a:xfrm>
            <a:off x="9722368" y="469806"/>
            <a:ext cx="1303979" cy="897215"/>
          </a:xfrm>
          <a:prstGeom prst="rect">
            <a:avLst/>
          </a:prstGeom>
          <a:solidFill>
            <a:schemeClr val="bg1"/>
          </a:solidFill>
          <a:ln>
            <a:solidFill>
              <a:srgbClr val="FF0000"/>
            </a:solidFill>
          </a:ln>
        </p:spPr>
        <p:txBody>
          <a:bodyPr vert="horz" lIns="91440" tIns="45720" rIns="91440" bIns="45720" rtlCol="0">
            <a:normAutofit/>
          </a:bodyPr>
          <a:lstStyle>
            <a:defPPr>
              <a:defRPr lang="en-US"/>
            </a:defPPr>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ZA" sz="2000" dirty="0">
                <a:solidFill>
                  <a:srgbClr val="FF0000"/>
                </a:solidFill>
              </a:rPr>
              <a:t>Your logo goes here</a:t>
            </a:r>
            <a:endParaRPr lang="en-GB" sz="2000" dirty="0">
              <a:solidFill>
                <a:srgbClr val="FF00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2369" y="267473"/>
            <a:ext cx="1346804" cy="1295023"/>
          </a:xfrm>
          <a:prstGeom prst="rect">
            <a:avLst/>
          </a:prstGeom>
        </p:spPr>
      </p:pic>
    </p:spTree>
    <p:extLst>
      <p:ext uri="{BB962C8B-B14F-4D97-AF65-F5344CB8AC3E}">
        <p14:creationId xmlns:p14="http://schemas.microsoft.com/office/powerpoint/2010/main" val="40663806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 xmlns:a16="http://schemas.microsoft.com/office/drawing/2014/main" id="{D0830DD7-A1FF-1021-DD84-29DE3B5286D1}"/>
            </a:ext>
          </a:extLst>
        </p:cNvPr>
        <p:cNvGrpSpPr/>
        <p:nvPr/>
      </p:nvGrpSpPr>
      <p:grpSpPr>
        <a:xfrm>
          <a:off x="0" y="0"/>
          <a:ext cx="0" cy="0"/>
          <a:chOff x="0" y="0"/>
          <a:chExt cx="0" cy="0"/>
        </a:xfrm>
      </p:grpSpPr>
      <p:sp>
        <p:nvSpPr>
          <p:cNvPr id="10" name="Rectangle 9">
            <a:extLst>
              <a:ext uri="{FF2B5EF4-FFF2-40B4-BE49-F238E27FC236}">
                <a16:creationId xmlns="" xmlns:a16="http://schemas.microsoft.com/office/drawing/2014/main" id="{424D61CB-C678-0CFB-5CC2-A8F6F89E7281}"/>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a:extLst>
              <a:ext uri="{FF2B5EF4-FFF2-40B4-BE49-F238E27FC236}">
                <a16:creationId xmlns="" xmlns:a16="http://schemas.microsoft.com/office/drawing/2014/main" id="{281557C4-9B66-0B85-550A-E39ECA451607}"/>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Title 3">
            <a:extLst>
              <a:ext uri="{FF2B5EF4-FFF2-40B4-BE49-F238E27FC236}">
                <a16:creationId xmlns="" xmlns:a16="http://schemas.microsoft.com/office/drawing/2014/main" id="{8E71CE6C-A383-0E47-D439-B4105E0A28CB}"/>
              </a:ext>
            </a:extLst>
          </p:cNvPr>
          <p:cNvSpPr>
            <a:spLocks noGrp="1"/>
          </p:cNvSpPr>
          <p:nvPr/>
        </p:nvSpPr>
        <p:spPr>
          <a:xfrm>
            <a:off x="-2" y="246158"/>
            <a:ext cx="12191996" cy="8451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W" b="1" i="1" spc="300" dirty="0">
                <a:ln>
                  <a:solidFill>
                    <a:sysClr val="windowText" lastClr="000000"/>
                  </a:solidFill>
                </a:ln>
                <a:solidFill>
                  <a:sysClr val="windowText" lastClr="000000"/>
                </a:solidFill>
                <a:ea typeface="Tahoma" panose="020B0604030504040204" pitchFamily="34" charset="0"/>
                <a:cs typeface="Tahoma" panose="020B0604030504040204" pitchFamily="34" charset="0"/>
              </a:rPr>
              <a:t>Next Steps</a:t>
            </a:r>
          </a:p>
        </p:txBody>
      </p:sp>
      <p:sp>
        <p:nvSpPr>
          <p:cNvPr id="3" name="TextBox 9">
            <a:extLst>
              <a:ext uri="{FF2B5EF4-FFF2-40B4-BE49-F238E27FC236}">
                <a16:creationId xmlns="" xmlns:a16="http://schemas.microsoft.com/office/drawing/2014/main" id="{1ABCEAF2-8AA8-6F6E-660A-8F94A4A3AD1A}"/>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0"/>
              </a:spcAft>
            </a:pPr>
            <a:r>
              <a:rPr lang="en-US" sz="2400" i="1"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lang="en-ZW" sz="2400" spc="3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6">
            <a:extLst>
              <a:ext uri="{FF2B5EF4-FFF2-40B4-BE49-F238E27FC236}">
                <a16:creationId xmlns="" xmlns:a16="http://schemas.microsoft.com/office/drawing/2014/main" id="{DFB566B1-6B2D-F682-574B-5548DDD642D7}"/>
              </a:ext>
            </a:extLst>
          </p:cNvPr>
          <p:cNvSpPr>
            <a:spLocks noGrp="1"/>
          </p:cNvSpPr>
          <p:nvPr>
            <p:ph sz="half" idx="1"/>
          </p:nvPr>
        </p:nvSpPr>
        <p:spPr>
          <a:xfrm>
            <a:off x="235131" y="1091294"/>
            <a:ext cx="11248946" cy="5034869"/>
          </a:xfrm>
          <a:ln>
            <a:solidFill>
              <a:schemeClr val="tx1"/>
            </a:solidFill>
          </a:ln>
        </p:spPr>
        <p:txBody>
          <a:bodyPr>
            <a:normAutofit/>
          </a:bodyPr>
          <a:lstStyle/>
          <a:p>
            <a:pPr marL="0" indent="0">
              <a:buNone/>
            </a:pPr>
            <a:r>
              <a:rPr lang="en-US" dirty="0"/>
              <a:t>What are your plans</a:t>
            </a:r>
            <a:r>
              <a:rPr lang="en-US" dirty="0" smtClean="0"/>
              <a:t>?</a:t>
            </a:r>
          </a:p>
          <a:p>
            <a:pPr>
              <a:lnSpc>
                <a:spcPct val="120000"/>
              </a:lnSpc>
            </a:pPr>
            <a:r>
              <a:rPr lang="en-US" dirty="0">
                <a:latin typeface="Tahoma" panose="020B0604030504040204" pitchFamily="34" charset="0"/>
                <a:ea typeface="Tahoma" panose="020B0604030504040204" pitchFamily="34" charset="0"/>
                <a:cs typeface="Tahoma" panose="020B0604030504040204" pitchFamily="34" charset="0"/>
              </a:rPr>
              <a:t>Institutionalise police training on LGBTIQ and IPV sensitivity.</a:t>
            </a:r>
          </a:p>
          <a:p>
            <a:pPr marL="0" indent="0">
              <a:lnSpc>
                <a:spcPct val="120000"/>
              </a:lnSpc>
              <a:buNone/>
            </a:pPr>
            <a:r>
              <a:rPr lang="en-US" dirty="0">
                <a:latin typeface="Tahoma" panose="020B0604030504040204" pitchFamily="34" charset="0"/>
                <a:ea typeface="Tahoma" panose="020B0604030504040204" pitchFamily="34" charset="0"/>
                <a:cs typeface="Tahoma" panose="020B0604030504040204" pitchFamily="34" charset="0"/>
              </a:rPr>
              <a:t>• </a:t>
            </a:r>
            <a:r>
              <a:rPr lang="en-US" dirty="0" smtClean="0">
                <a:latin typeface="Tahoma" panose="020B0604030504040204" pitchFamily="34" charset="0"/>
                <a:ea typeface="Tahoma" panose="020B0604030504040204" pitchFamily="34" charset="0"/>
                <a:cs typeface="Tahoma" panose="020B0604030504040204" pitchFamily="34" charset="0"/>
              </a:rPr>
              <a:t>Advocate </a:t>
            </a:r>
            <a:r>
              <a:rPr lang="en-US" dirty="0">
                <a:latin typeface="Tahoma" panose="020B0604030504040204" pitchFamily="34" charset="0"/>
                <a:ea typeface="Tahoma" panose="020B0604030504040204" pitchFamily="34" charset="0"/>
                <a:cs typeface="Tahoma" panose="020B0604030504040204" pitchFamily="34" charset="0"/>
              </a:rPr>
              <a:t>for formal policies and SOPs embedding rights-based policing.</a:t>
            </a:r>
          </a:p>
          <a:p>
            <a:pPr marL="0" indent="0">
              <a:lnSpc>
                <a:spcPct val="120000"/>
              </a:lnSpc>
              <a:buNone/>
            </a:pPr>
            <a:r>
              <a:rPr lang="en-US" dirty="0">
                <a:latin typeface="Tahoma" panose="020B0604030504040204" pitchFamily="34" charset="0"/>
                <a:ea typeface="Tahoma" panose="020B0604030504040204" pitchFamily="34" charset="0"/>
                <a:cs typeface="Tahoma" panose="020B0604030504040204" pitchFamily="34" charset="0"/>
              </a:rPr>
              <a:t>• </a:t>
            </a:r>
            <a:r>
              <a:rPr lang="en-US" dirty="0" smtClean="0">
                <a:latin typeface="Tahoma" panose="020B0604030504040204" pitchFamily="34" charset="0"/>
                <a:ea typeface="Tahoma" panose="020B0604030504040204" pitchFamily="34" charset="0"/>
                <a:cs typeface="Tahoma" panose="020B0604030504040204" pitchFamily="34" charset="0"/>
              </a:rPr>
              <a:t>Expand </a:t>
            </a:r>
            <a:r>
              <a:rPr lang="en-US" dirty="0">
                <a:latin typeface="Tahoma" panose="020B0604030504040204" pitchFamily="34" charset="0"/>
                <a:ea typeface="Tahoma" panose="020B0604030504040204" pitchFamily="34" charset="0"/>
                <a:cs typeface="Tahoma" panose="020B0604030504040204" pitchFamily="34" charset="0"/>
              </a:rPr>
              <a:t>partnerships with NGOs and international agencies.</a:t>
            </a:r>
          </a:p>
          <a:p>
            <a:pPr marL="0" indent="0">
              <a:lnSpc>
                <a:spcPct val="120000"/>
              </a:lnSpc>
              <a:buNone/>
            </a:pPr>
            <a:r>
              <a:rPr lang="en-US" dirty="0">
                <a:latin typeface="Tahoma" panose="020B0604030504040204" pitchFamily="34" charset="0"/>
                <a:ea typeface="Tahoma" panose="020B0604030504040204" pitchFamily="34" charset="0"/>
                <a:cs typeface="Tahoma" panose="020B0604030504040204" pitchFamily="34" charset="0"/>
              </a:rPr>
              <a:t>• </a:t>
            </a:r>
            <a:r>
              <a:rPr lang="en-US" dirty="0" smtClean="0">
                <a:latin typeface="Tahoma" panose="020B0604030504040204" pitchFamily="34" charset="0"/>
                <a:ea typeface="Tahoma" panose="020B0604030504040204" pitchFamily="34" charset="0"/>
                <a:cs typeface="Tahoma" panose="020B0604030504040204" pitchFamily="34" charset="0"/>
              </a:rPr>
              <a:t>Scale </a:t>
            </a:r>
            <a:r>
              <a:rPr lang="en-US" dirty="0">
                <a:latin typeface="Tahoma" panose="020B0604030504040204" pitchFamily="34" charset="0"/>
                <a:ea typeface="Tahoma" panose="020B0604030504040204" pitchFamily="34" charset="0"/>
                <a:cs typeface="Tahoma" panose="020B0604030504040204" pitchFamily="34" charset="0"/>
              </a:rPr>
              <a:t>successful approaches to other districts.</a:t>
            </a:r>
            <a:endParaRPr lang="en-GB"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dirty="0"/>
          </a:p>
        </p:txBody>
      </p:sp>
    </p:spTree>
    <p:extLst>
      <p:ext uri="{BB962C8B-B14F-4D97-AF65-F5344CB8AC3E}">
        <p14:creationId xmlns:p14="http://schemas.microsoft.com/office/powerpoint/2010/main" val="140155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8FBDF62-03A8-E1BE-8D66-BABB03CFEE07}"/>
            </a:ext>
          </a:extLst>
        </p:cNvPr>
        <p:cNvGrpSpPr/>
        <p:nvPr/>
      </p:nvGrpSpPr>
      <p:grpSpPr>
        <a:xfrm>
          <a:off x="0" y="0"/>
          <a:ext cx="0" cy="0"/>
          <a:chOff x="0" y="0"/>
          <a:chExt cx="0" cy="0"/>
        </a:xfrm>
      </p:grpSpPr>
      <p:sp>
        <p:nvSpPr>
          <p:cNvPr id="10" name="Rectangle 9">
            <a:extLst>
              <a:ext uri="{FF2B5EF4-FFF2-40B4-BE49-F238E27FC236}">
                <a16:creationId xmlns="" xmlns:a16="http://schemas.microsoft.com/office/drawing/2014/main" id="{F4B90E07-C93A-6A8F-732A-71A501902553}"/>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a:extLst>
              <a:ext uri="{FF2B5EF4-FFF2-40B4-BE49-F238E27FC236}">
                <a16:creationId xmlns="" xmlns:a16="http://schemas.microsoft.com/office/drawing/2014/main" id="{9840AD7F-1872-0118-7992-1DD970A0CF1C}"/>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Title 3">
            <a:extLst>
              <a:ext uri="{FF2B5EF4-FFF2-40B4-BE49-F238E27FC236}">
                <a16:creationId xmlns="" xmlns:a16="http://schemas.microsoft.com/office/drawing/2014/main" id="{363297AC-CB5E-6F1F-82E2-9E9614934832}"/>
              </a:ext>
            </a:extLst>
          </p:cNvPr>
          <p:cNvSpPr>
            <a:spLocks noGrp="1"/>
          </p:cNvSpPr>
          <p:nvPr/>
        </p:nvSpPr>
        <p:spPr>
          <a:xfrm>
            <a:off x="-2" y="246158"/>
            <a:ext cx="12191996" cy="8451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Synopsis</a:t>
            </a:r>
            <a:r>
              <a:rPr lang="en-ZA" dirty="0"/>
              <a:t>– brief overview what this is about </a:t>
            </a:r>
            <a:endParaRPr lang="en-ZW" i="1" spc="300" dirty="0">
              <a:ln>
                <a:solidFill>
                  <a:sysClr val="windowText" lastClr="000000"/>
                </a:solidFill>
              </a:ln>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9">
            <a:extLst>
              <a:ext uri="{FF2B5EF4-FFF2-40B4-BE49-F238E27FC236}">
                <a16:creationId xmlns="" xmlns:a16="http://schemas.microsoft.com/office/drawing/2014/main" id="{3B0E22A2-E3D6-AAEE-7338-0F6A3D6FCD7C}"/>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0"/>
              </a:spcAft>
            </a:pPr>
            <a:r>
              <a:rPr lang="en-US" sz="2400" i="1"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lang="en-ZW" sz="2400" spc="3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Content Placeholder 3">
            <a:extLst>
              <a:ext uri="{FF2B5EF4-FFF2-40B4-BE49-F238E27FC236}">
                <a16:creationId xmlns="" xmlns:a16="http://schemas.microsoft.com/office/drawing/2014/main" id="{E1D7B932-815E-0AD2-B271-217AC29AC71F}"/>
              </a:ext>
            </a:extLst>
          </p:cNvPr>
          <p:cNvGraphicFramePr>
            <a:graphicFrameLocks noGrp="1"/>
          </p:cNvGraphicFramePr>
          <p:nvPr>
            <p:ph sz="half" idx="1"/>
            <p:extLst>
              <p:ext uri="{D42A27DB-BD31-4B8C-83A1-F6EECF244321}">
                <p14:modId xmlns:p14="http://schemas.microsoft.com/office/powerpoint/2010/main" val="3981938435"/>
              </p:ext>
            </p:extLst>
          </p:nvPr>
        </p:nvGraphicFramePr>
        <p:xfrm>
          <a:off x="648162" y="1045028"/>
          <a:ext cx="11098608" cy="18529309"/>
        </p:xfrm>
        <a:graphic>
          <a:graphicData uri="http://schemas.openxmlformats.org/drawingml/2006/table">
            <a:tbl>
              <a:tblPr firstRow="1" firstCol="1" bandRow="1">
                <a:tableStyleId>{5C22544A-7EE6-4342-B048-85BDC9FD1C3A}</a:tableStyleId>
              </a:tblPr>
              <a:tblGrid>
                <a:gridCol w="2080618">
                  <a:extLst>
                    <a:ext uri="{9D8B030D-6E8A-4147-A177-3AD203B41FA5}">
                      <a16:colId xmlns="" xmlns:a16="http://schemas.microsoft.com/office/drawing/2014/main" val="123376925"/>
                    </a:ext>
                  </a:extLst>
                </a:gridCol>
                <a:gridCol w="9017990">
                  <a:extLst>
                    <a:ext uri="{9D8B030D-6E8A-4147-A177-3AD203B41FA5}">
                      <a16:colId xmlns="" xmlns:a16="http://schemas.microsoft.com/office/drawing/2014/main" val="3439560178"/>
                    </a:ext>
                  </a:extLst>
                </a:gridCol>
              </a:tblGrid>
              <a:tr h="403762">
                <a:tc>
                  <a:txBody>
                    <a:bodyPr/>
                    <a:lstStyle/>
                    <a:p>
                      <a:pPr>
                        <a:buNone/>
                      </a:pPr>
                      <a:r>
                        <a:rPr lang="en-ZA" sz="2400" dirty="0">
                          <a:solidFill>
                            <a:schemeClr val="tx1"/>
                          </a:solidFill>
                          <a:effectLst/>
                        </a:rPr>
                        <a:t>Name </a:t>
                      </a:r>
                      <a:endParaRPr lang="en-ZA" sz="24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None/>
                      </a:pPr>
                      <a:r>
                        <a:rPr lang="en-ZA" sz="2400" dirty="0">
                          <a:solidFill>
                            <a:schemeClr val="tx1"/>
                          </a:solidFill>
                          <a:effectLst/>
                        </a:rPr>
                        <a:t> </a:t>
                      </a:r>
                      <a:r>
                        <a:rPr lang="en-ZA" sz="2400" b="0" dirty="0" smtClean="0">
                          <a:solidFill>
                            <a:schemeClr val="tx1"/>
                          </a:solidFill>
                          <a:effectLst/>
                        </a:rPr>
                        <a:t>Thapelo Pako Johane</a:t>
                      </a:r>
                      <a:endParaRPr lang="en-ZA" sz="2400" b="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314164091"/>
                  </a:ext>
                </a:extLst>
              </a:tr>
              <a:tr h="463138">
                <a:tc>
                  <a:txBody>
                    <a:bodyPr/>
                    <a:lstStyle/>
                    <a:p>
                      <a:pPr>
                        <a:buNone/>
                      </a:pPr>
                      <a:r>
                        <a:rPr lang="en-ZA" sz="2400" dirty="0">
                          <a:solidFill>
                            <a:schemeClr val="tx1"/>
                          </a:solidFill>
                          <a:effectLst/>
                        </a:rPr>
                        <a:t>Designation </a:t>
                      </a:r>
                      <a:endParaRPr lang="en-ZA" sz="24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None/>
                      </a:pPr>
                      <a:r>
                        <a:rPr lang="en-ZA" sz="2400" dirty="0">
                          <a:solidFill>
                            <a:schemeClr val="tx1"/>
                          </a:solidFill>
                          <a:effectLst/>
                        </a:rPr>
                        <a:t> </a:t>
                      </a:r>
                      <a:r>
                        <a:rPr lang="en-ZA" sz="2400" dirty="0" smtClean="0">
                          <a:solidFill>
                            <a:schemeClr val="tx1"/>
                          </a:solidFill>
                          <a:effectLst/>
                        </a:rPr>
                        <a:t>Assistant Project Officer</a:t>
                      </a:r>
                      <a:endParaRPr lang="en-ZA" sz="24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163078158"/>
                  </a:ext>
                </a:extLst>
              </a:tr>
              <a:tr h="420376">
                <a:tc>
                  <a:txBody>
                    <a:bodyPr/>
                    <a:lstStyle/>
                    <a:p>
                      <a:pPr>
                        <a:buNone/>
                      </a:pPr>
                      <a:r>
                        <a:rPr lang="en-ZA" sz="2400" dirty="0">
                          <a:solidFill>
                            <a:schemeClr val="tx1"/>
                          </a:solidFill>
                          <a:effectLst/>
                        </a:rPr>
                        <a:t>Organisation </a:t>
                      </a:r>
                      <a:endParaRPr lang="en-ZA" sz="24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None/>
                      </a:pPr>
                      <a:r>
                        <a:rPr lang="en-ZA" sz="2400" dirty="0">
                          <a:solidFill>
                            <a:schemeClr val="tx1"/>
                          </a:solidFill>
                          <a:effectLst/>
                        </a:rPr>
                        <a:t> </a:t>
                      </a:r>
                      <a:r>
                        <a:rPr lang="en-ZA" sz="2400" dirty="0" smtClean="0">
                          <a:solidFill>
                            <a:schemeClr val="tx1"/>
                          </a:solidFill>
                          <a:effectLst/>
                        </a:rPr>
                        <a:t>Pilot Mathambo Centre</a:t>
                      </a:r>
                      <a:r>
                        <a:rPr lang="en-ZA" sz="2400" baseline="0" dirty="0" smtClean="0">
                          <a:solidFill>
                            <a:schemeClr val="tx1"/>
                          </a:solidFill>
                          <a:effectLst/>
                        </a:rPr>
                        <a:t> For Men’s Health</a:t>
                      </a:r>
                      <a:endParaRPr lang="en-ZA" sz="24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773067951"/>
                  </a:ext>
                </a:extLst>
              </a:tr>
              <a:tr h="351520">
                <a:tc>
                  <a:txBody>
                    <a:bodyPr/>
                    <a:lstStyle/>
                    <a:p>
                      <a:pPr>
                        <a:buNone/>
                      </a:pPr>
                      <a:r>
                        <a:rPr lang="en-ZA" sz="2400">
                          <a:solidFill>
                            <a:schemeClr val="tx1"/>
                          </a:solidFill>
                          <a:effectLst/>
                        </a:rPr>
                        <a:t>Country </a:t>
                      </a:r>
                      <a:endParaRPr lang="en-ZA" sz="24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None/>
                      </a:pPr>
                      <a:r>
                        <a:rPr lang="en-ZA" sz="2400" dirty="0">
                          <a:solidFill>
                            <a:schemeClr val="tx1"/>
                          </a:solidFill>
                          <a:effectLst/>
                        </a:rPr>
                        <a:t> </a:t>
                      </a:r>
                      <a:r>
                        <a:rPr lang="en-ZA" sz="2400" dirty="0" smtClean="0">
                          <a:solidFill>
                            <a:schemeClr val="tx1"/>
                          </a:solidFill>
                          <a:effectLst/>
                        </a:rPr>
                        <a:t>Botswana</a:t>
                      </a:r>
                      <a:endParaRPr lang="en-ZA" sz="24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79574574"/>
                  </a:ext>
                </a:extLst>
              </a:tr>
              <a:tr h="417073">
                <a:tc>
                  <a:txBody>
                    <a:bodyPr/>
                    <a:lstStyle/>
                    <a:p>
                      <a:pPr>
                        <a:buNone/>
                      </a:pPr>
                      <a:r>
                        <a:rPr lang="en-ZA" sz="2400" dirty="0">
                          <a:solidFill>
                            <a:schemeClr val="tx1"/>
                          </a:solidFill>
                          <a:effectLst/>
                        </a:rPr>
                        <a:t>Category </a:t>
                      </a:r>
                      <a:endParaRPr lang="en-ZA" sz="24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None/>
                      </a:pPr>
                      <a:r>
                        <a:rPr lang="en-ZA" sz="2400" dirty="0">
                          <a:solidFill>
                            <a:schemeClr val="tx1"/>
                          </a:solidFill>
                          <a:effectLst/>
                        </a:rPr>
                        <a:t> </a:t>
                      </a:r>
                      <a:r>
                        <a:rPr lang="en-ZA" sz="2400" dirty="0" smtClean="0">
                          <a:solidFill>
                            <a:schemeClr val="tx1"/>
                          </a:solidFill>
                          <a:effectLst/>
                        </a:rPr>
                        <a:t>Communications and Outreach</a:t>
                      </a:r>
                      <a:endParaRPr lang="en-ZA" sz="24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956865186"/>
                  </a:ext>
                </a:extLst>
              </a:tr>
              <a:tr h="3071908">
                <a:tc>
                  <a:txBody>
                    <a:bodyPr/>
                    <a:lstStyle/>
                    <a:p>
                      <a:pPr>
                        <a:buNone/>
                      </a:pPr>
                      <a:r>
                        <a:rPr lang="en-US" sz="2400" dirty="0" smtClean="0">
                          <a:solidFill>
                            <a:schemeClr val="tx1"/>
                          </a:solidFill>
                          <a:effectLst/>
                          <a:latin typeface="Aptos" panose="020B0004020202020204" pitchFamily="34" charset="0"/>
                          <a:ea typeface="Aptos" panose="020B0004020202020204" pitchFamily="34" charset="0"/>
                          <a:cs typeface="Aptos" panose="020B0004020202020204" pitchFamily="34" charset="0"/>
                        </a:rPr>
                        <a:t>Summary</a:t>
                      </a:r>
                      <a:endParaRPr lang="en-ZA" sz="24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effectLst/>
                          <a:latin typeface="Aptos" panose="020B0004020202020204" pitchFamily="34" charset="0"/>
                          <a:ea typeface="Aptos" panose="020B0004020202020204" pitchFamily="34" charset="0"/>
                          <a:cs typeface="Aptos" panose="020B0004020202020204" pitchFamily="34" charset="0"/>
                        </a:rPr>
                        <a:t>LGBTIQ individuals and IPV survivors in Botswana’s North East Districts faced persistent stigma, underreporting of abuses, and weak collaboration with law enforcement. Violations often went undocumented, leaving victims vulnerable and underserved.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smtClean="0">
                        <a:solidFill>
                          <a:schemeClr val="tx1"/>
                        </a:solidFill>
                        <a:effectLst/>
                        <a:latin typeface="Aptos" panose="020B0004020202020204" pitchFamily="34" charset="0"/>
                        <a:ea typeface="Aptos" panose="020B0004020202020204" pitchFamily="34" charset="0"/>
                        <a:cs typeface="Aptos" panose="020B00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effectLst/>
                          <a:latin typeface="Aptos" panose="020B0004020202020204" pitchFamily="34" charset="0"/>
                          <a:ea typeface="Aptos" panose="020B0004020202020204" pitchFamily="34" charset="0"/>
                          <a:cs typeface="Aptos" panose="020B0004020202020204" pitchFamily="34" charset="0"/>
                        </a:rPr>
                        <a:t>Strategy</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effectLst/>
                          <a:latin typeface="Aptos" panose="020B0004020202020204" pitchFamily="34" charset="0"/>
                          <a:ea typeface="Aptos" panose="020B0004020202020204" pitchFamily="34" charset="0"/>
                          <a:cs typeface="Aptos" panose="020B0004020202020204" pitchFamily="34" charset="0"/>
                        </a:rPr>
                        <a:t>• Built partnerships with Botswana Police Service across 15 police posts.</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effectLst/>
                          <a:latin typeface="Aptos" panose="020B0004020202020204" pitchFamily="34" charset="0"/>
                          <a:ea typeface="Aptos" panose="020B0004020202020204" pitchFamily="34" charset="0"/>
                          <a:cs typeface="Aptos" panose="020B0004020202020204" pitchFamily="34" charset="0"/>
                        </a:rPr>
                        <a:t>• Conducted training on human rights and inclusive documentation.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effectLst/>
                          <a:latin typeface="Aptos" panose="020B0004020202020204" pitchFamily="34" charset="0"/>
                          <a:ea typeface="Aptos" panose="020B0004020202020204" pitchFamily="34" charset="0"/>
                          <a:cs typeface="Aptos" panose="020B0004020202020204" pitchFamily="34" charset="0"/>
                        </a:rPr>
                        <a:t>• Used digital advocacy (Facebook outreach reaching 1,095+ people).</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effectLst/>
                          <a:latin typeface="Aptos" panose="020B0004020202020204" pitchFamily="34" charset="0"/>
                          <a:ea typeface="Aptos" panose="020B0004020202020204" pitchFamily="34" charset="0"/>
                          <a:cs typeface="Aptos" panose="020B0004020202020204" pitchFamily="34" charset="0"/>
                        </a:rPr>
                        <a:t>• Engaged MPs, government officials, and Gender &amp; Child Protection Officers.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smtClean="0">
                        <a:solidFill>
                          <a:schemeClr val="tx1"/>
                        </a:solidFill>
                        <a:effectLst/>
                        <a:latin typeface="Aptos" panose="020B0004020202020204" pitchFamily="34" charset="0"/>
                        <a:ea typeface="Aptos" panose="020B0004020202020204" pitchFamily="34" charset="0"/>
                        <a:cs typeface="Aptos" panose="020B00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effectLst/>
                          <a:latin typeface="Aptos" panose="020B0004020202020204" pitchFamily="34" charset="0"/>
                          <a:ea typeface="Aptos" panose="020B0004020202020204" pitchFamily="34" charset="0"/>
                          <a:cs typeface="Aptos" panose="020B0004020202020204" pitchFamily="34" charset="0"/>
                        </a:rPr>
                        <a:t>Achievements</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effectLst/>
                          <a:latin typeface="Aptos" panose="020B0004020202020204" pitchFamily="34" charset="0"/>
                          <a:ea typeface="Aptos" panose="020B0004020202020204" pitchFamily="34" charset="0"/>
                          <a:cs typeface="Aptos" panose="020B0004020202020204" pitchFamily="34" charset="0"/>
                        </a:rPr>
                        <a:t>• Improved police awareness and documentation of human rights violations.</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effectLst/>
                          <a:latin typeface="Aptos" panose="020B0004020202020204" pitchFamily="34" charset="0"/>
                          <a:ea typeface="Aptos" panose="020B0004020202020204" pitchFamily="34" charset="0"/>
                          <a:cs typeface="Aptos" panose="020B0004020202020204" pitchFamily="34" charset="0"/>
                        </a:rPr>
                        <a:t>• Strengthened trust and collaboration between law enforcement and marginalized communities.</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effectLst/>
                          <a:latin typeface="Aptos" panose="020B0004020202020204" pitchFamily="34" charset="0"/>
                          <a:ea typeface="Aptos" panose="020B0004020202020204" pitchFamily="34" charset="0"/>
                          <a:cs typeface="Aptos" panose="020B0004020202020204" pitchFamily="34" charset="0"/>
                        </a:rPr>
                        <a:t>• Expanded outreach through social media and community engagement.</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effectLst/>
                          <a:latin typeface="Aptos" panose="020B0004020202020204" pitchFamily="34" charset="0"/>
                          <a:ea typeface="Aptos" panose="020B0004020202020204" pitchFamily="34" charset="0"/>
                          <a:cs typeface="Aptos" panose="020B0004020202020204" pitchFamily="34" charset="0"/>
                        </a:rPr>
                        <a:t>• Established protocols that restored confidence in police services.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smtClean="0">
                        <a:solidFill>
                          <a:schemeClr val="tx1"/>
                        </a:solidFill>
                        <a:effectLst/>
                        <a:latin typeface="Aptos" panose="020B0004020202020204" pitchFamily="34" charset="0"/>
                        <a:ea typeface="Aptos" panose="020B0004020202020204" pitchFamily="34" charset="0"/>
                        <a:cs typeface="Aptos" panose="020B00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effectLst/>
                          <a:latin typeface="Aptos" panose="020B0004020202020204" pitchFamily="34" charset="0"/>
                          <a:ea typeface="Aptos" panose="020B0004020202020204" pitchFamily="34" charset="0"/>
                          <a:cs typeface="Aptos" panose="020B0004020202020204" pitchFamily="34" charset="0"/>
                        </a:rPr>
                        <a:t>Significance (Importance of the change strategy)</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effectLst/>
                          <a:latin typeface="Aptos" panose="020B0004020202020204" pitchFamily="34" charset="0"/>
                          <a:ea typeface="Aptos" panose="020B0004020202020204" pitchFamily="34" charset="0"/>
                          <a:cs typeface="Aptos" panose="020B0004020202020204" pitchFamily="34" charset="0"/>
                        </a:rPr>
                        <a:t>• Fostered a rights-based approach in policing.</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effectLst/>
                          <a:latin typeface="Aptos" panose="020B0004020202020204" pitchFamily="34" charset="0"/>
                          <a:ea typeface="Aptos" panose="020B0004020202020204" pitchFamily="34" charset="0"/>
                          <a:cs typeface="Aptos" panose="020B0004020202020204" pitchFamily="34" charset="0"/>
                        </a:rPr>
                        <a:t>• Challenged stigma and discrimination.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effectLst/>
                          <a:latin typeface="Aptos" panose="020B0004020202020204" pitchFamily="34" charset="0"/>
                          <a:ea typeface="Aptos" panose="020B0004020202020204" pitchFamily="34" charset="0"/>
                          <a:cs typeface="Aptos" panose="020B0004020202020204" pitchFamily="34" charset="0"/>
                        </a:rPr>
                        <a:t>• Created a foundation for systemic reforms and policy advocacy.</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effectLst/>
                          <a:latin typeface="Aptos" panose="020B0004020202020204" pitchFamily="34" charset="0"/>
                          <a:ea typeface="Aptos" panose="020B0004020202020204" pitchFamily="34" charset="0"/>
                          <a:cs typeface="Aptos" panose="020B0004020202020204" pitchFamily="34" charset="0"/>
                        </a:rPr>
                        <a:t>• Provided reliable data for evidence-based advocacy.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smtClean="0">
                        <a:solidFill>
                          <a:schemeClr val="tx1"/>
                        </a:solidFill>
                        <a:effectLst/>
                        <a:latin typeface="Aptos" panose="020B0004020202020204" pitchFamily="34" charset="0"/>
                        <a:ea typeface="Aptos" panose="020B0004020202020204" pitchFamily="34" charset="0"/>
                        <a:cs typeface="Aptos" panose="020B00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effectLst/>
                          <a:latin typeface="Aptos" panose="020B0004020202020204" pitchFamily="34" charset="0"/>
                          <a:ea typeface="Aptos" panose="020B0004020202020204" pitchFamily="34" charset="0"/>
                          <a:cs typeface="Aptos" panose="020B0004020202020204" pitchFamily="34" charset="0"/>
                        </a:rPr>
                        <a:t>Sustainability</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effectLst/>
                          <a:latin typeface="Aptos" panose="020B0004020202020204" pitchFamily="34" charset="0"/>
                          <a:ea typeface="Aptos" panose="020B0004020202020204" pitchFamily="34" charset="0"/>
                          <a:cs typeface="Aptos" panose="020B0004020202020204" pitchFamily="34" charset="0"/>
                        </a:rPr>
                        <a:t>• Institutionalizing training in police academies.</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effectLst/>
                          <a:latin typeface="Aptos" panose="020B0004020202020204" pitchFamily="34" charset="0"/>
                          <a:ea typeface="Aptos" panose="020B0004020202020204" pitchFamily="34" charset="0"/>
                          <a:cs typeface="Aptos" panose="020B0004020202020204" pitchFamily="34" charset="0"/>
                        </a:rPr>
                        <a:t>• Developing formal policies and SOPs.</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effectLst/>
                          <a:latin typeface="Aptos" panose="020B0004020202020204" pitchFamily="34" charset="0"/>
                          <a:ea typeface="Aptos" panose="020B0004020202020204" pitchFamily="34" charset="0"/>
                          <a:cs typeface="Aptos" panose="020B0004020202020204" pitchFamily="34" charset="0"/>
                        </a:rPr>
                        <a:t>• Building multi-stakeholder partnerships.</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effectLst/>
                          <a:latin typeface="Aptos" panose="020B0004020202020204" pitchFamily="34" charset="0"/>
                          <a:ea typeface="Aptos" panose="020B0004020202020204" pitchFamily="34" charset="0"/>
                          <a:cs typeface="Aptos" panose="020B0004020202020204" pitchFamily="34" charset="0"/>
                        </a:rPr>
                        <a:t>• Scaling successful approaches to other districts and sectors.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smtClean="0">
                        <a:solidFill>
                          <a:schemeClr val="tx1"/>
                        </a:solidFill>
                        <a:effectLst/>
                        <a:latin typeface="Aptos" panose="020B0004020202020204" pitchFamily="34" charset="0"/>
                        <a:ea typeface="Aptos" panose="020B0004020202020204" pitchFamily="34" charset="0"/>
                        <a:cs typeface="Aptos" panose="020B00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effectLst/>
                          <a:latin typeface="Aptos" panose="020B0004020202020204" pitchFamily="34" charset="0"/>
                          <a:ea typeface="Aptos" panose="020B0004020202020204" pitchFamily="34" charset="0"/>
                          <a:cs typeface="Aptos" panose="020B0004020202020204" pitchFamily="34" charset="0"/>
                        </a:rPr>
                        <a:t>Evidence (Quotes)</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effectLst/>
                          <a:latin typeface="Aptos" panose="020B0004020202020204" pitchFamily="34" charset="0"/>
                          <a:ea typeface="Aptos" panose="020B0004020202020204" pitchFamily="34" charset="0"/>
                          <a:cs typeface="Aptos" panose="020B0004020202020204" pitchFamily="34" charset="0"/>
                        </a:rPr>
                        <a:t>• “Now, when I went to the police, they listened and documented what happened. It gave me hope.” – Tlhalefo Josias</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effectLst/>
                          <a:latin typeface="Aptos" panose="020B0004020202020204" pitchFamily="34" charset="0"/>
                          <a:ea typeface="Aptos" panose="020B0004020202020204" pitchFamily="34" charset="0"/>
                          <a:cs typeface="Aptos" panose="020B0004020202020204" pitchFamily="34" charset="0"/>
                        </a:rPr>
                        <a:t>• “Officers are more respectful and take complaints seriously, which encourages more people to come forward.” – Phil Masole</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effectLst/>
                          <a:latin typeface="Aptos" panose="020B0004020202020204" pitchFamily="34" charset="0"/>
                          <a:ea typeface="Aptos" panose="020B0004020202020204" pitchFamily="34" charset="0"/>
                          <a:cs typeface="Aptos" panose="020B0004020202020204" pitchFamily="34" charset="0"/>
                        </a:rPr>
                        <a:t>• “Victims no longer feel dismissed or ignored… trust in police services has been restored.” – M. </a:t>
                      </a:r>
                      <a:r>
                        <a:rPr lang="en-US" sz="2400" dirty="0" err="1" smtClean="0">
                          <a:solidFill>
                            <a:schemeClr val="tx1"/>
                          </a:solidFill>
                          <a:effectLst/>
                          <a:latin typeface="Aptos" panose="020B0004020202020204" pitchFamily="34" charset="0"/>
                          <a:ea typeface="Aptos" panose="020B0004020202020204" pitchFamily="34" charset="0"/>
                          <a:cs typeface="Aptos" panose="020B0004020202020204" pitchFamily="34" charset="0"/>
                        </a:rPr>
                        <a:t>Maiketso</a:t>
                      </a:r>
                      <a:endParaRPr lang="en-US" sz="2400" dirty="0" smtClean="0">
                        <a:solidFill>
                          <a:schemeClr val="tx1"/>
                        </a:solidFill>
                        <a:effectLst/>
                        <a:latin typeface="Aptos" panose="020B0004020202020204" pitchFamily="34" charset="0"/>
                        <a:ea typeface="Aptos" panose="020B0004020202020204" pitchFamily="34" charset="0"/>
                        <a:cs typeface="Aptos" panose="020B00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24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97855669"/>
                  </a:ext>
                </a:extLst>
              </a:tr>
            </a:tbl>
          </a:graphicData>
        </a:graphic>
      </p:graphicFrame>
    </p:spTree>
    <p:extLst>
      <p:ext uri="{BB962C8B-B14F-4D97-AF65-F5344CB8AC3E}">
        <p14:creationId xmlns:p14="http://schemas.microsoft.com/office/powerpoint/2010/main" val="955275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 xmlns:a16="http://schemas.microsoft.com/office/drawing/2014/main" id="{28FBDF62-03A8-E1BE-8D66-BABB03CFEE07}"/>
            </a:ext>
          </a:extLst>
        </p:cNvPr>
        <p:cNvGrpSpPr/>
        <p:nvPr/>
      </p:nvGrpSpPr>
      <p:grpSpPr>
        <a:xfrm>
          <a:off x="0" y="0"/>
          <a:ext cx="0" cy="0"/>
          <a:chOff x="0" y="0"/>
          <a:chExt cx="0" cy="0"/>
        </a:xfrm>
      </p:grpSpPr>
      <p:sp>
        <p:nvSpPr>
          <p:cNvPr id="10" name="Rectangle 9">
            <a:extLst>
              <a:ext uri="{FF2B5EF4-FFF2-40B4-BE49-F238E27FC236}">
                <a16:creationId xmlns="" xmlns:a16="http://schemas.microsoft.com/office/drawing/2014/main" id="{F4B90E07-C93A-6A8F-732A-71A501902553}"/>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a:extLst>
              <a:ext uri="{FF2B5EF4-FFF2-40B4-BE49-F238E27FC236}">
                <a16:creationId xmlns="" xmlns:a16="http://schemas.microsoft.com/office/drawing/2014/main" id="{9840AD7F-1872-0118-7992-1DD970A0CF1C}"/>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Title 3">
            <a:extLst>
              <a:ext uri="{FF2B5EF4-FFF2-40B4-BE49-F238E27FC236}">
                <a16:creationId xmlns="" xmlns:a16="http://schemas.microsoft.com/office/drawing/2014/main" id="{363297AC-CB5E-6F1F-82E2-9E9614934832}"/>
              </a:ext>
            </a:extLst>
          </p:cNvPr>
          <p:cNvSpPr>
            <a:spLocks noGrp="1"/>
          </p:cNvSpPr>
          <p:nvPr/>
        </p:nvSpPr>
        <p:spPr>
          <a:xfrm>
            <a:off x="-2" y="246158"/>
            <a:ext cx="12191996" cy="845136"/>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W" b="1" dirty="0"/>
              <a:t>Background</a:t>
            </a:r>
            <a:r>
              <a:rPr lang="en-ZA" dirty="0"/>
              <a:t>(</a:t>
            </a:r>
            <a:r>
              <a:rPr lang="fr-FR" dirty="0"/>
              <a:t>problem, actions, change, evidence</a:t>
            </a:r>
            <a:r>
              <a:rPr lang="en-ZA" dirty="0"/>
              <a:t>) </a:t>
            </a:r>
            <a:endParaRPr lang="en-ZW" i="1" spc="300" dirty="0">
              <a:ln>
                <a:solidFill>
                  <a:sysClr val="windowText" lastClr="000000"/>
                </a:solidFill>
              </a:ln>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r>
              <a:rPr lang="en-ZA" dirty="0"/>
              <a:t> </a:t>
            </a:r>
            <a:endParaRPr lang="en-ZW" i="1" spc="300" dirty="0">
              <a:ln>
                <a:solidFill>
                  <a:sysClr val="windowText" lastClr="000000"/>
                </a:solidFill>
              </a:ln>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sp>
        <p:nvSpPr>
          <p:cNvPr id="7" name="Content Placeholder 4">
            <a:extLst>
              <a:ext uri="{FF2B5EF4-FFF2-40B4-BE49-F238E27FC236}">
                <a16:creationId xmlns="" xmlns:a16="http://schemas.microsoft.com/office/drawing/2014/main" id="{449580A2-9E5C-E6B7-6DA1-B6663C801AE7}"/>
              </a:ext>
            </a:extLst>
          </p:cNvPr>
          <p:cNvSpPr txBox="1">
            <a:spLocks/>
          </p:cNvSpPr>
          <p:nvPr/>
        </p:nvSpPr>
        <p:spPr>
          <a:xfrm>
            <a:off x="6213562" y="1091294"/>
            <a:ext cx="5973024" cy="4999616"/>
          </a:xfrm>
          <a:prstGeom prst="rect">
            <a:avLst/>
          </a:prstGeom>
          <a:noFill/>
          <a:ln>
            <a:solidFill>
              <a:schemeClr val="tx1"/>
            </a:solidFill>
          </a:ln>
        </p:spPr>
        <p:txBody>
          <a:bodyPr vert="horz" lIns="91440" tIns="45720" rIns="91440" bIns="45720" rtlCol="0">
            <a:normAutofit fontScale="77500" lnSpcReduction="20000"/>
          </a:bodyPr>
          <a:lstStyle>
            <a:defPPr>
              <a:defRPr lang="en-US"/>
            </a:defPPr>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US" dirty="0"/>
              <a:t>Persistent human rights violations against LGBTIQ individuals &amp; IPV survivors in Botswana’s North East </a:t>
            </a:r>
            <a:r>
              <a:rPr lang="en-US" dirty="0" smtClean="0"/>
              <a:t>District</a:t>
            </a:r>
            <a:endParaRPr lang="en-US" dirty="0"/>
          </a:p>
          <a:p>
            <a:r>
              <a:rPr lang="en-US" dirty="0"/>
              <a:t>Challenges: stigma, underreporting, weak collaboration with law enforcement</a:t>
            </a:r>
          </a:p>
          <a:p>
            <a:r>
              <a:rPr lang="en-US" dirty="0"/>
              <a:t>Strategy developed by Pilot Mathambo Centre for Men's Health</a:t>
            </a:r>
          </a:p>
          <a:p>
            <a:r>
              <a:rPr lang="en-US" dirty="0"/>
              <a:t>Focus: partnerships with Botswana Police </a:t>
            </a:r>
            <a:r>
              <a:rPr lang="en-US" dirty="0" smtClean="0"/>
              <a:t>Service </a:t>
            </a:r>
            <a:r>
              <a:rPr lang="en-US" dirty="0"/>
              <a:t>to improve documentation &amp; </a:t>
            </a:r>
            <a:r>
              <a:rPr lang="en-US" dirty="0" smtClean="0"/>
              <a:t>sensitivity</a:t>
            </a:r>
          </a:p>
          <a:p>
            <a:pPr>
              <a:buFont typeface="Wingdings" pitchFamily="2" charset="2"/>
              <a:buChar char="ü"/>
            </a:pPr>
            <a:r>
              <a:rPr lang="en-US" dirty="0"/>
              <a:t>Document human rights abuses systematically</a:t>
            </a:r>
          </a:p>
          <a:p>
            <a:pPr>
              <a:buFont typeface="Wingdings" pitchFamily="2" charset="2"/>
              <a:buChar char="ü"/>
            </a:pPr>
            <a:r>
              <a:rPr lang="en-US" dirty="0"/>
              <a:t>Strengthen collaboration with police for rights-based responses</a:t>
            </a:r>
          </a:p>
          <a:p>
            <a:pPr>
              <a:buFont typeface="Wingdings" pitchFamily="2" charset="2"/>
              <a:buChar char="ü"/>
            </a:pPr>
            <a:r>
              <a:rPr lang="en-US" dirty="0"/>
              <a:t>Improve police data collection on IPV &amp; key populations</a:t>
            </a:r>
          </a:p>
          <a:p>
            <a:pPr>
              <a:buFont typeface="Wingdings" pitchFamily="2" charset="2"/>
              <a:buChar char="ü"/>
            </a:pPr>
            <a:r>
              <a:rPr lang="en-US" dirty="0"/>
              <a:t>Foster safer, inclusive environments for marginalized communities</a:t>
            </a:r>
          </a:p>
          <a:p>
            <a:pPr algn="ctr">
              <a:buFont typeface="Wingdings" pitchFamily="2" charset="2"/>
              <a:buChar char="ü"/>
            </a:pPr>
            <a:endParaRPr lang="en-US" dirty="0"/>
          </a:p>
          <a:p>
            <a:endParaRPr lang="en-US" dirty="0"/>
          </a:p>
          <a:p>
            <a:pPr marL="0" indent="0">
              <a:buNone/>
            </a:pPr>
            <a:endParaRPr lang="en-ZA" dirty="0"/>
          </a:p>
          <a:p>
            <a:endParaRPr lang="en-ZA" dirty="0"/>
          </a:p>
        </p:txBody>
      </p:sp>
      <p:sp>
        <p:nvSpPr>
          <p:cNvPr id="3" name="TextBox 9">
            <a:extLst>
              <a:ext uri="{FF2B5EF4-FFF2-40B4-BE49-F238E27FC236}">
                <a16:creationId xmlns="" xmlns:a16="http://schemas.microsoft.com/office/drawing/2014/main" id="{3B0E22A2-E3D6-AAEE-7338-0F6A3D6FCD7C}"/>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0"/>
              </a:spcAft>
            </a:pPr>
            <a:r>
              <a:rPr lang="en-US" sz="2400" i="1"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lang="en-ZW" sz="2400" spc="3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6">
            <a:extLst>
              <a:ext uri="{FF2B5EF4-FFF2-40B4-BE49-F238E27FC236}">
                <a16:creationId xmlns="" xmlns:a16="http://schemas.microsoft.com/office/drawing/2014/main" id="{8B50C9DA-60C5-FA59-CDDA-21A0006E0295}"/>
              </a:ext>
            </a:extLst>
          </p:cNvPr>
          <p:cNvSpPr>
            <a:spLocks noGrp="1"/>
          </p:cNvSpPr>
          <p:nvPr>
            <p:ph sz="half" idx="1"/>
          </p:nvPr>
        </p:nvSpPr>
        <p:spPr>
          <a:xfrm>
            <a:off x="235131" y="1091294"/>
            <a:ext cx="5860869" cy="5034869"/>
          </a:xfrm>
          <a:ln>
            <a:solidFill>
              <a:schemeClr val="tx1"/>
            </a:solidFill>
          </a:ln>
        </p:spPr>
        <p:txBody>
          <a:bodyPr vert="horz" lIns="91440" tIns="45720" rIns="91440" bIns="45720" rtlCol="0" anchor="t">
            <a:normAutofit/>
          </a:bodyPr>
          <a:lstStyle/>
          <a:p>
            <a:pPr marL="0" indent="0">
              <a:buNone/>
            </a:pPr>
            <a:r>
              <a:rPr lang="en-US" dirty="0"/>
              <a:t>Briefly describe the context or problem the Change Strategy set out to address. </a:t>
            </a:r>
          </a:p>
          <a:p>
            <a:r>
              <a:rPr lang="en-US" sz="2600" dirty="0">
                <a:ea typeface="Calibri"/>
                <a:cs typeface="Calibri"/>
              </a:rPr>
              <a:t>Who is the organisation behind the strategy?</a:t>
            </a:r>
          </a:p>
          <a:p>
            <a:r>
              <a:rPr lang="en-US" sz="2600" dirty="0">
                <a:ea typeface="Calibri"/>
                <a:cs typeface="Calibri"/>
              </a:rPr>
              <a:t>Where are you based / Where is the strategy being implemented?</a:t>
            </a:r>
          </a:p>
          <a:p>
            <a:r>
              <a:rPr lang="en-US" sz="2600" dirty="0">
                <a:ea typeface="Calibri"/>
                <a:cs typeface="Calibri"/>
              </a:rPr>
              <a:t>Who was most affected by the problem and how?</a:t>
            </a:r>
          </a:p>
          <a:p>
            <a:r>
              <a:rPr lang="en-US" sz="2600" dirty="0">
                <a:ea typeface="Calibri"/>
                <a:cs typeface="Calibri"/>
              </a:rPr>
              <a:t>What issue(s) did the strategy address?</a:t>
            </a:r>
          </a:p>
          <a:p>
            <a:r>
              <a:rPr lang="en-US" sz="2600" dirty="0">
                <a:ea typeface="Calibri"/>
                <a:cs typeface="Calibri"/>
              </a:rPr>
              <a:t>What were the key objectives of the strategy?</a:t>
            </a:r>
          </a:p>
          <a:p>
            <a:endParaRPr lang="en-US" dirty="0"/>
          </a:p>
        </p:txBody>
      </p:sp>
    </p:spTree>
    <p:extLst>
      <p:ext uri="{BB962C8B-B14F-4D97-AF65-F5344CB8AC3E}">
        <p14:creationId xmlns:p14="http://schemas.microsoft.com/office/powerpoint/2010/main" val="3800904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 xmlns:a16="http://schemas.microsoft.com/office/drawing/2014/main" id="{20AAEAA8-BF7E-5252-C248-BA79BF02BFCC}"/>
              </a:ext>
            </a:extLst>
          </p:cNvPr>
          <p:cNvSpPr txBox="1">
            <a:spLocks/>
          </p:cNvSpPr>
          <p:nvPr/>
        </p:nvSpPr>
        <p:spPr>
          <a:xfrm>
            <a:off x="1981199" y="2684484"/>
            <a:ext cx="8229600" cy="3419980"/>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buFont typeface="Calibri" panose="020F0502020204030204" pitchFamily="34" charset="0"/>
              <a:buChar char="•"/>
            </a:pPr>
            <a:r>
              <a:rPr lang="en-US" dirty="0"/>
              <a:t>Please provide a concrete example of your post</a:t>
            </a:r>
            <a:endParaRPr lang="en-ZW" sz="1200" dirty="0"/>
          </a:p>
        </p:txBody>
      </p:sp>
      <p:graphicFrame>
        <p:nvGraphicFramePr>
          <p:cNvPr id="5" name="Table 4">
            <a:extLst>
              <a:ext uri="{FF2B5EF4-FFF2-40B4-BE49-F238E27FC236}">
                <a16:creationId xmlns="" xmlns:a16="http://schemas.microsoft.com/office/drawing/2014/main" id="{243FC73C-A28F-BFC2-FB2E-610E733C58A2}"/>
              </a:ext>
            </a:extLst>
          </p:cNvPr>
          <p:cNvGraphicFramePr>
            <a:graphicFrameLocks noGrp="1"/>
          </p:cNvGraphicFramePr>
          <p:nvPr>
            <p:extLst>
              <p:ext uri="{D42A27DB-BD31-4B8C-83A1-F6EECF244321}">
                <p14:modId xmlns:p14="http://schemas.microsoft.com/office/powerpoint/2010/main" val="2633388691"/>
              </p:ext>
            </p:extLst>
          </p:nvPr>
        </p:nvGraphicFramePr>
        <p:xfrm>
          <a:off x="1981197" y="563604"/>
          <a:ext cx="8229600" cy="1828800"/>
        </p:xfrm>
        <a:graphic>
          <a:graphicData uri="http://schemas.openxmlformats.org/drawingml/2006/table">
            <a:tbl>
              <a:tblPr firstRow="1" firstCol="1" bandRow="1">
                <a:tableStyleId>{5940675A-B579-460E-94D1-54222C63F5DA}</a:tableStyleId>
              </a:tblPr>
              <a:tblGrid>
                <a:gridCol w="2743200">
                  <a:extLst>
                    <a:ext uri="{9D8B030D-6E8A-4147-A177-3AD203B41FA5}">
                      <a16:colId xmlns="" xmlns:a16="http://schemas.microsoft.com/office/drawing/2014/main" val="2726732029"/>
                    </a:ext>
                  </a:extLst>
                </a:gridCol>
                <a:gridCol w="2743200">
                  <a:extLst>
                    <a:ext uri="{9D8B030D-6E8A-4147-A177-3AD203B41FA5}">
                      <a16:colId xmlns="" xmlns:a16="http://schemas.microsoft.com/office/drawing/2014/main" val="2417324928"/>
                    </a:ext>
                  </a:extLst>
                </a:gridCol>
                <a:gridCol w="2743200">
                  <a:extLst>
                    <a:ext uri="{9D8B030D-6E8A-4147-A177-3AD203B41FA5}">
                      <a16:colId xmlns="" xmlns:a16="http://schemas.microsoft.com/office/drawing/2014/main" val="3102159329"/>
                    </a:ext>
                  </a:extLst>
                </a:gridCol>
              </a:tblGrid>
              <a:tr h="273776">
                <a:tc>
                  <a:txBody>
                    <a:bodyPr/>
                    <a:lstStyle/>
                    <a:p>
                      <a:pPr algn="ctr"/>
                      <a:r>
                        <a:rPr lang="en-US" sz="2000" b="1" dirty="0">
                          <a:effectLst/>
                          <a:latin typeface="+mn-lt"/>
                          <a:ea typeface="Times New Roman" panose="02020603050405020304" pitchFamily="18" charset="0"/>
                        </a:rPr>
                        <a:t>F</a:t>
                      </a:r>
                      <a:r>
                        <a:rPr lang="en-ZA" sz="2000" b="1" dirty="0" err="1">
                          <a:effectLst/>
                          <a:latin typeface="+mn-lt"/>
                          <a:ea typeface="Times New Roman" panose="02020603050405020304" pitchFamily="18" charset="0"/>
                        </a:rPr>
                        <a:t>ollowers</a:t>
                      </a:r>
                      <a:endParaRPr lang="en-ZA" sz="2000" b="1" dirty="0">
                        <a:effectLst/>
                        <a:latin typeface="+mn-lt"/>
                        <a:ea typeface="Times New Roman" panose="02020603050405020304" pitchFamily="18" charset="0"/>
                      </a:endParaRPr>
                    </a:p>
                  </a:txBody>
                  <a:tcPr marL="68580" marR="68580" marT="0" marB="0"/>
                </a:tc>
                <a:tc>
                  <a:txBody>
                    <a:bodyPr/>
                    <a:lstStyle/>
                    <a:p>
                      <a:pPr algn="ctr"/>
                      <a:r>
                        <a:rPr lang="en-ZA" sz="2000" b="1" dirty="0">
                          <a:effectLst/>
                        </a:rPr>
                        <a:t>Before WVL/Marang</a:t>
                      </a:r>
                      <a:endParaRPr lang="en-ZA" sz="20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ZA" sz="2000" b="1" dirty="0">
                          <a:effectLst/>
                        </a:rPr>
                        <a:t>Current</a:t>
                      </a:r>
                      <a:endParaRPr lang="en-ZA" sz="20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3596456438"/>
                  </a:ext>
                </a:extLst>
              </a:tr>
              <a:tr h="281834">
                <a:tc>
                  <a:txBody>
                    <a:bodyPr/>
                    <a:lstStyle/>
                    <a:p>
                      <a:r>
                        <a:rPr lang="en-ZA" sz="2000" dirty="0">
                          <a:effectLst/>
                        </a:rPr>
                        <a:t>Facebook</a:t>
                      </a:r>
                      <a:endParaRPr lang="en-ZA"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ZA" sz="2000" dirty="0" smtClean="0">
                          <a:effectLst/>
                          <a:latin typeface="Times New Roman" panose="02020603050405020304" pitchFamily="18" charset="0"/>
                          <a:ea typeface="Times New Roman" panose="02020603050405020304" pitchFamily="18" charset="0"/>
                        </a:rPr>
                        <a:t>119</a:t>
                      </a:r>
                      <a:endParaRPr lang="en-ZA"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ZA" sz="2000" dirty="0" smtClean="0">
                          <a:effectLst/>
                          <a:latin typeface="Times New Roman" panose="02020603050405020304" pitchFamily="18" charset="0"/>
                          <a:ea typeface="Times New Roman" panose="02020603050405020304" pitchFamily="18" charset="0"/>
                        </a:rPr>
                        <a:t>2686</a:t>
                      </a:r>
                      <a:endParaRPr lang="en-ZA"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3532163085"/>
                  </a:ext>
                </a:extLst>
              </a:tr>
              <a:tr h="273776">
                <a:tc>
                  <a:txBody>
                    <a:bodyPr/>
                    <a:lstStyle/>
                    <a:p>
                      <a:r>
                        <a:rPr lang="en-ZA" sz="2000" dirty="0">
                          <a:effectLst/>
                        </a:rPr>
                        <a:t>Twitter</a:t>
                      </a:r>
                      <a:endParaRPr lang="en-ZA"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ZA" sz="2000" dirty="0">
                          <a:effectLst/>
                        </a:rPr>
                        <a:t> </a:t>
                      </a:r>
                      <a:r>
                        <a:rPr lang="en-ZA" sz="2000" dirty="0" smtClean="0">
                          <a:effectLst/>
                        </a:rPr>
                        <a:t>-</a:t>
                      </a:r>
                      <a:endParaRPr lang="en-ZA"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ZA" sz="2000" dirty="0" smtClean="0">
                          <a:effectLst/>
                        </a:rPr>
                        <a:t>-</a:t>
                      </a:r>
                      <a:r>
                        <a:rPr lang="en-ZA" sz="2000" dirty="0">
                          <a:effectLst/>
                        </a:rPr>
                        <a:t> </a:t>
                      </a:r>
                      <a:endParaRPr lang="en-ZA"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3573624223"/>
                  </a:ext>
                </a:extLst>
              </a:tr>
              <a:tr h="273776">
                <a:tc>
                  <a:txBody>
                    <a:bodyPr/>
                    <a:lstStyle/>
                    <a:p>
                      <a:r>
                        <a:rPr lang="en-ZA" sz="2000" dirty="0">
                          <a:effectLst/>
                        </a:rPr>
                        <a:t>Tik-Tok</a:t>
                      </a:r>
                      <a:endParaRPr lang="en-ZA"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ZA" sz="2000" dirty="0">
                          <a:effectLst/>
                        </a:rPr>
                        <a:t> </a:t>
                      </a:r>
                      <a:r>
                        <a:rPr lang="en-ZA" sz="2000" dirty="0" smtClean="0">
                          <a:effectLst/>
                        </a:rPr>
                        <a:t>5000</a:t>
                      </a:r>
                      <a:endParaRPr lang="en-ZA"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ZA" sz="2000" dirty="0">
                          <a:effectLst/>
                        </a:rPr>
                        <a:t> </a:t>
                      </a:r>
                      <a:r>
                        <a:rPr lang="en-ZA" sz="2000" dirty="0" smtClean="0">
                          <a:effectLst/>
                        </a:rPr>
                        <a:t>20900</a:t>
                      </a:r>
                      <a:endParaRPr lang="en-ZA"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2110584960"/>
                  </a:ext>
                </a:extLst>
              </a:tr>
              <a:tr h="281834">
                <a:tc>
                  <a:txBody>
                    <a:bodyPr/>
                    <a:lstStyle/>
                    <a:p>
                      <a:r>
                        <a:rPr lang="en-ZA" sz="2000" dirty="0">
                          <a:effectLst/>
                        </a:rPr>
                        <a:t>YouTube</a:t>
                      </a:r>
                      <a:endParaRPr lang="en-ZA"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ZA" sz="2000" dirty="0">
                          <a:effectLst/>
                        </a:rPr>
                        <a:t> </a:t>
                      </a:r>
                      <a:r>
                        <a:rPr lang="en-ZA" sz="2000" dirty="0" smtClean="0">
                          <a:effectLst/>
                        </a:rPr>
                        <a:t>-</a:t>
                      </a:r>
                      <a:endParaRPr lang="en-ZA"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ZA" sz="2000" dirty="0" smtClean="0">
                          <a:effectLst/>
                        </a:rPr>
                        <a:t>-</a:t>
                      </a:r>
                      <a:r>
                        <a:rPr lang="en-ZA" sz="2000" dirty="0">
                          <a:effectLst/>
                        </a:rPr>
                        <a:t> </a:t>
                      </a:r>
                      <a:endParaRPr lang="en-ZA"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480822675"/>
                  </a:ext>
                </a:extLst>
              </a:tr>
              <a:tr h="281834">
                <a:tc>
                  <a:txBody>
                    <a:bodyPr/>
                    <a:lstStyle/>
                    <a:p>
                      <a:r>
                        <a:rPr lang="en-ZA" sz="2000" dirty="0">
                          <a:effectLst/>
                        </a:rPr>
                        <a:t>Instagram</a:t>
                      </a:r>
                      <a:endParaRPr lang="en-ZA"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ZA" sz="2000" dirty="0">
                          <a:effectLst/>
                        </a:rPr>
                        <a:t> </a:t>
                      </a:r>
                      <a:r>
                        <a:rPr lang="en-ZA" sz="2000" dirty="0" smtClean="0">
                          <a:effectLst/>
                        </a:rPr>
                        <a:t>-</a:t>
                      </a:r>
                      <a:endParaRPr lang="en-ZA"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ZA" sz="2000" dirty="0" smtClean="0">
                          <a:effectLst/>
                        </a:rPr>
                        <a:t>-</a:t>
                      </a:r>
                      <a:r>
                        <a:rPr lang="en-ZA" sz="2000" dirty="0">
                          <a:effectLst/>
                        </a:rPr>
                        <a:t> </a:t>
                      </a:r>
                      <a:endParaRPr lang="en-ZA"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860081252"/>
                  </a:ext>
                </a:extLst>
              </a:tr>
            </a:tbl>
          </a:graphicData>
        </a:graphic>
      </p:graphicFrame>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199" y="3179618"/>
            <a:ext cx="3712649" cy="6054051"/>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9187" y="3176649"/>
            <a:ext cx="4001612" cy="6057020"/>
          </a:xfrm>
          <a:prstGeom prst="rect">
            <a:avLst/>
          </a:prstGeom>
        </p:spPr>
      </p:pic>
    </p:spTree>
    <p:extLst>
      <p:ext uri="{BB962C8B-B14F-4D97-AF65-F5344CB8AC3E}">
        <p14:creationId xmlns:p14="http://schemas.microsoft.com/office/powerpoint/2010/main" val="237457928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E76C464C-E084-1911-8AB8-2D0FCC1F6CFD}"/>
            </a:ext>
          </a:extLst>
        </p:cNvPr>
        <p:cNvGrpSpPr/>
        <p:nvPr/>
      </p:nvGrpSpPr>
      <p:grpSpPr>
        <a:xfrm>
          <a:off x="0" y="0"/>
          <a:ext cx="0" cy="0"/>
          <a:chOff x="0" y="0"/>
          <a:chExt cx="0" cy="0"/>
        </a:xfrm>
      </p:grpSpPr>
      <p:sp>
        <p:nvSpPr>
          <p:cNvPr id="2" name="Content Placeholder 2">
            <a:extLst>
              <a:ext uri="{FF2B5EF4-FFF2-40B4-BE49-F238E27FC236}">
                <a16:creationId xmlns="" xmlns:a16="http://schemas.microsoft.com/office/drawing/2014/main" id="{9A956B1D-6C9A-B6F2-9D72-D3437BD62BB5}"/>
              </a:ext>
            </a:extLst>
          </p:cNvPr>
          <p:cNvSpPr txBox="1">
            <a:spLocks/>
          </p:cNvSpPr>
          <p:nvPr/>
        </p:nvSpPr>
        <p:spPr>
          <a:xfrm>
            <a:off x="1981199" y="2684484"/>
            <a:ext cx="8229600" cy="3419980"/>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buFont typeface="Calibri" panose="020F0502020204030204" pitchFamily="34" charset="0"/>
              <a:buChar char="•"/>
            </a:pPr>
            <a:r>
              <a:rPr lang="en-US" dirty="0"/>
              <a:t>Please provide a concrete example of your post</a:t>
            </a:r>
            <a:endParaRPr lang="en-ZW" sz="1200" dirty="0"/>
          </a:p>
        </p:txBody>
      </p:sp>
      <p:graphicFrame>
        <p:nvGraphicFramePr>
          <p:cNvPr id="5" name="Table 4">
            <a:extLst>
              <a:ext uri="{FF2B5EF4-FFF2-40B4-BE49-F238E27FC236}">
                <a16:creationId xmlns="" xmlns:a16="http://schemas.microsoft.com/office/drawing/2014/main" id="{5B37C10A-AEC3-FE3D-438B-9EBACAB7A7C2}"/>
              </a:ext>
            </a:extLst>
          </p:cNvPr>
          <p:cNvGraphicFramePr>
            <a:graphicFrameLocks noGrp="1"/>
          </p:cNvGraphicFramePr>
          <p:nvPr>
            <p:extLst>
              <p:ext uri="{D42A27DB-BD31-4B8C-83A1-F6EECF244321}">
                <p14:modId xmlns:p14="http://schemas.microsoft.com/office/powerpoint/2010/main" val="3182441395"/>
              </p:ext>
            </p:extLst>
          </p:nvPr>
        </p:nvGraphicFramePr>
        <p:xfrm>
          <a:off x="1981197" y="563604"/>
          <a:ext cx="8229600" cy="1828800"/>
        </p:xfrm>
        <a:graphic>
          <a:graphicData uri="http://schemas.openxmlformats.org/drawingml/2006/table">
            <a:tbl>
              <a:tblPr firstRow="1" firstCol="1" bandRow="1">
                <a:tableStyleId>{5940675A-B579-460E-94D1-54222C63F5DA}</a:tableStyleId>
              </a:tblPr>
              <a:tblGrid>
                <a:gridCol w="2743200">
                  <a:extLst>
                    <a:ext uri="{9D8B030D-6E8A-4147-A177-3AD203B41FA5}">
                      <a16:colId xmlns="" xmlns:a16="http://schemas.microsoft.com/office/drawing/2014/main" val="2726732029"/>
                    </a:ext>
                  </a:extLst>
                </a:gridCol>
                <a:gridCol w="2743200">
                  <a:extLst>
                    <a:ext uri="{9D8B030D-6E8A-4147-A177-3AD203B41FA5}">
                      <a16:colId xmlns="" xmlns:a16="http://schemas.microsoft.com/office/drawing/2014/main" val="2417324928"/>
                    </a:ext>
                  </a:extLst>
                </a:gridCol>
                <a:gridCol w="2743200">
                  <a:extLst>
                    <a:ext uri="{9D8B030D-6E8A-4147-A177-3AD203B41FA5}">
                      <a16:colId xmlns="" xmlns:a16="http://schemas.microsoft.com/office/drawing/2014/main" val="3102159329"/>
                    </a:ext>
                  </a:extLst>
                </a:gridCol>
              </a:tblGrid>
              <a:tr h="273776">
                <a:tc>
                  <a:txBody>
                    <a:bodyPr/>
                    <a:lstStyle/>
                    <a:p>
                      <a:pPr algn="ctr"/>
                      <a:r>
                        <a:rPr lang="en-US" sz="2000" b="1" dirty="0">
                          <a:effectLst/>
                          <a:latin typeface="+mn-lt"/>
                          <a:ea typeface="Times New Roman" panose="02020603050405020304" pitchFamily="18" charset="0"/>
                        </a:rPr>
                        <a:t>L</a:t>
                      </a:r>
                      <a:r>
                        <a:rPr lang="en-ZA" sz="2000" b="1" dirty="0" err="1">
                          <a:effectLst/>
                          <a:latin typeface="+mn-lt"/>
                          <a:ea typeface="Times New Roman" panose="02020603050405020304" pitchFamily="18" charset="0"/>
                        </a:rPr>
                        <a:t>ikes</a:t>
                      </a:r>
                      <a:endParaRPr lang="en-ZA" sz="2000" b="1" dirty="0">
                        <a:effectLst/>
                        <a:latin typeface="+mn-lt"/>
                        <a:ea typeface="Times New Roman" panose="02020603050405020304" pitchFamily="18" charset="0"/>
                      </a:endParaRPr>
                    </a:p>
                  </a:txBody>
                  <a:tcPr marL="68580" marR="68580" marT="0" marB="0"/>
                </a:tc>
                <a:tc>
                  <a:txBody>
                    <a:bodyPr/>
                    <a:lstStyle/>
                    <a:p>
                      <a:pPr algn="ctr"/>
                      <a:r>
                        <a:rPr lang="en-ZA" sz="2000" b="1" dirty="0">
                          <a:effectLst/>
                        </a:rPr>
                        <a:t>Before WVL/Marang</a:t>
                      </a:r>
                      <a:endParaRPr lang="en-ZA" sz="20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ZA" sz="2000" b="1" dirty="0">
                          <a:effectLst/>
                        </a:rPr>
                        <a:t>Current</a:t>
                      </a:r>
                      <a:endParaRPr lang="en-ZA" sz="20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3596456438"/>
                  </a:ext>
                </a:extLst>
              </a:tr>
              <a:tr h="281834">
                <a:tc>
                  <a:txBody>
                    <a:bodyPr/>
                    <a:lstStyle/>
                    <a:p>
                      <a:r>
                        <a:rPr lang="en-ZA" sz="2000" dirty="0">
                          <a:effectLst/>
                        </a:rPr>
                        <a:t>Facebook</a:t>
                      </a:r>
                      <a:endParaRPr lang="en-ZA"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ZA" sz="2000" dirty="0" smtClean="0">
                          <a:effectLst/>
                          <a:latin typeface="Times New Roman" panose="02020603050405020304" pitchFamily="18" charset="0"/>
                          <a:ea typeface="Times New Roman" panose="02020603050405020304" pitchFamily="18" charset="0"/>
                        </a:rPr>
                        <a:t>119</a:t>
                      </a:r>
                      <a:endParaRPr lang="en-ZA"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ZA" sz="2000" dirty="0" smtClean="0">
                          <a:effectLst/>
                          <a:latin typeface="Times New Roman" panose="02020603050405020304" pitchFamily="18" charset="0"/>
                          <a:ea typeface="Times New Roman" panose="02020603050405020304" pitchFamily="18" charset="0"/>
                        </a:rPr>
                        <a:t>2686</a:t>
                      </a:r>
                      <a:endParaRPr lang="en-ZA"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3532163085"/>
                  </a:ext>
                </a:extLst>
              </a:tr>
              <a:tr h="273776">
                <a:tc>
                  <a:txBody>
                    <a:bodyPr/>
                    <a:lstStyle/>
                    <a:p>
                      <a:r>
                        <a:rPr lang="en-ZA" sz="2000" dirty="0">
                          <a:effectLst/>
                        </a:rPr>
                        <a:t>Twitter</a:t>
                      </a:r>
                      <a:endParaRPr lang="en-ZA"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ZA" sz="2000" dirty="0">
                          <a:effectLst/>
                        </a:rPr>
                        <a:t> </a:t>
                      </a:r>
                      <a:r>
                        <a:rPr lang="en-ZA" sz="2000" dirty="0" smtClean="0">
                          <a:effectLst/>
                        </a:rPr>
                        <a:t>-</a:t>
                      </a:r>
                      <a:endParaRPr lang="en-ZA"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ZA" sz="2000" dirty="0" smtClean="0">
                          <a:effectLst/>
                        </a:rPr>
                        <a:t>-</a:t>
                      </a:r>
                      <a:r>
                        <a:rPr lang="en-ZA" sz="2000" dirty="0">
                          <a:effectLst/>
                        </a:rPr>
                        <a:t> </a:t>
                      </a:r>
                      <a:endParaRPr lang="en-ZA"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3573624223"/>
                  </a:ext>
                </a:extLst>
              </a:tr>
              <a:tr h="273776">
                <a:tc>
                  <a:txBody>
                    <a:bodyPr/>
                    <a:lstStyle/>
                    <a:p>
                      <a:r>
                        <a:rPr lang="en-ZA" sz="2000" dirty="0">
                          <a:effectLst/>
                        </a:rPr>
                        <a:t>Tik-Tok</a:t>
                      </a:r>
                      <a:endParaRPr lang="en-ZA"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ZA" sz="2000" dirty="0">
                          <a:effectLst/>
                        </a:rPr>
                        <a:t> </a:t>
                      </a:r>
                      <a:r>
                        <a:rPr lang="en-ZA" sz="2000" dirty="0" smtClean="0">
                          <a:effectLst/>
                        </a:rPr>
                        <a:t>5000</a:t>
                      </a:r>
                      <a:endParaRPr lang="en-ZA"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ZA" sz="2000" dirty="0">
                          <a:effectLst/>
                        </a:rPr>
                        <a:t> </a:t>
                      </a:r>
                      <a:r>
                        <a:rPr lang="en-ZA" sz="2000" dirty="0" smtClean="0">
                          <a:effectLst/>
                        </a:rPr>
                        <a:t>20900</a:t>
                      </a:r>
                      <a:endParaRPr lang="en-ZA"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2110584960"/>
                  </a:ext>
                </a:extLst>
              </a:tr>
              <a:tr h="281834">
                <a:tc>
                  <a:txBody>
                    <a:bodyPr/>
                    <a:lstStyle/>
                    <a:p>
                      <a:r>
                        <a:rPr lang="en-ZA" sz="2000" dirty="0">
                          <a:effectLst/>
                        </a:rPr>
                        <a:t>YouTube</a:t>
                      </a:r>
                      <a:endParaRPr lang="en-ZA"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ZA" sz="2000" dirty="0">
                          <a:effectLst/>
                        </a:rPr>
                        <a:t> </a:t>
                      </a:r>
                      <a:r>
                        <a:rPr lang="en-ZA" sz="2000" dirty="0" smtClean="0">
                          <a:effectLst/>
                        </a:rPr>
                        <a:t>-</a:t>
                      </a:r>
                      <a:endParaRPr lang="en-ZA"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ZA" sz="2000" dirty="0">
                          <a:effectLst/>
                        </a:rPr>
                        <a:t> </a:t>
                      </a:r>
                      <a:r>
                        <a:rPr lang="en-ZA" sz="2000" dirty="0" smtClean="0">
                          <a:effectLst/>
                        </a:rPr>
                        <a:t>-</a:t>
                      </a:r>
                      <a:endParaRPr lang="en-ZA"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480822675"/>
                  </a:ext>
                </a:extLst>
              </a:tr>
              <a:tr h="281834">
                <a:tc>
                  <a:txBody>
                    <a:bodyPr/>
                    <a:lstStyle/>
                    <a:p>
                      <a:r>
                        <a:rPr lang="en-ZA" sz="2000" dirty="0">
                          <a:effectLst/>
                        </a:rPr>
                        <a:t>Instagram</a:t>
                      </a:r>
                      <a:endParaRPr lang="en-ZA"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ZA" sz="2000" dirty="0">
                          <a:effectLst/>
                        </a:rPr>
                        <a:t> </a:t>
                      </a:r>
                      <a:r>
                        <a:rPr lang="en-ZA" sz="2000" dirty="0" smtClean="0">
                          <a:effectLst/>
                        </a:rPr>
                        <a:t>-</a:t>
                      </a:r>
                      <a:endParaRPr lang="en-ZA"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ZA" sz="2000" dirty="0" smtClean="0">
                          <a:effectLst/>
                        </a:rPr>
                        <a:t>-</a:t>
                      </a:r>
                      <a:r>
                        <a:rPr lang="en-ZA" sz="2000" dirty="0">
                          <a:effectLst/>
                        </a:rPr>
                        <a:t> </a:t>
                      </a:r>
                      <a:endParaRPr lang="en-ZA"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860081252"/>
                  </a:ext>
                </a:extLst>
              </a:tr>
            </a:tbl>
          </a:graphicData>
        </a:graphic>
      </p:graphicFrame>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199" y="3337210"/>
            <a:ext cx="3588328" cy="605702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5999" y="3337210"/>
            <a:ext cx="4079547" cy="6057021"/>
          </a:xfrm>
          <a:prstGeom prst="rect">
            <a:avLst/>
          </a:prstGeom>
        </p:spPr>
      </p:pic>
    </p:spTree>
    <p:extLst>
      <p:ext uri="{BB962C8B-B14F-4D97-AF65-F5344CB8AC3E}">
        <p14:creationId xmlns:p14="http://schemas.microsoft.com/office/powerpoint/2010/main" val="65461626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D97CD4F-4941-97D9-A515-B8F7C03FF32F}"/>
            </a:ext>
          </a:extLst>
        </p:cNvPr>
        <p:cNvGrpSpPr/>
        <p:nvPr/>
      </p:nvGrpSpPr>
      <p:grpSpPr>
        <a:xfrm>
          <a:off x="0" y="0"/>
          <a:ext cx="0" cy="0"/>
          <a:chOff x="0" y="0"/>
          <a:chExt cx="0" cy="0"/>
        </a:xfrm>
      </p:grpSpPr>
      <p:sp>
        <p:nvSpPr>
          <p:cNvPr id="2" name="Content Placeholder 2">
            <a:extLst>
              <a:ext uri="{FF2B5EF4-FFF2-40B4-BE49-F238E27FC236}">
                <a16:creationId xmlns="" xmlns:a16="http://schemas.microsoft.com/office/drawing/2014/main" id="{29A679B4-5FA4-5FE0-F70D-FEDFD1617AC5}"/>
              </a:ext>
            </a:extLst>
          </p:cNvPr>
          <p:cNvSpPr txBox="1">
            <a:spLocks/>
          </p:cNvSpPr>
          <p:nvPr/>
        </p:nvSpPr>
        <p:spPr>
          <a:xfrm>
            <a:off x="1981199" y="2684484"/>
            <a:ext cx="8229600" cy="3419980"/>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buFont typeface="Calibri" panose="020F0502020204030204" pitchFamily="34" charset="0"/>
              <a:buChar char="•"/>
            </a:pPr>
            <a:r>
              <a:rPr lang="en-US" dirty="0"/>
              <a:t>Please provide a concrete example of your post</a:t>
            </a:r>
            <a:endParaRPr lang="en-ZW" sz="1200" dirty="0"/>
          </a:p>
        </p:txBody>
      </p:sp>
      <p:graphicFrame>
        <p:nvGraphicFramePr>
          <p:cNvPr id="5" name="Table 4">
            <a:extLst>
              <a:ext uri="{FF2B5EF4-FFF2-40B4-BE49-F238E27FC236}">
                <a16:creationId xmlns="" xmlns:a16="http://schemas.microsoft.com/office/drawing/2014/main" id="{E347B032-44D7-C2D9-775C-BA1CD7A5D8E4}"/>
              </a:ext>
            </a:extLst>
          </p:cNvPr>
          <p:cNvGraphicFramePr>
            <a:graphicFrameLocks noGrp="1"/>
          </p:cNvGraphicFramePr>
          <p:nvPr>
            <p:extLst>
              <p:ext uri="{D42A27DB-BD31-4B8C-83A1-F6EECF244321}">
                <p14:modId xmlns:p14="http://schemas.microsoft.com/office/powerpoint/2010/main" val="2940674660"/>
              </p:ext>
            </p:extLst>
          </p:nvPr>
        </p:nvGraphicFramePr>
        <p:xfrm>
          <a:off x="1981197" y="563604"/>
          <a:ext cx="8229600" cy="1828800"/>
        </p:xfrm>
        <a:graphic>
          <a:graphicData uri="http://schemas.openxmlformats.org/drawingml/2006/table">
            <a:tbl>
              <a:tblPr firstRow="1" firstCol="1" bandRow="1">
                <a:tableStyleId>{5940675A-B579-460E-94D1-54222C63F5DA}</a:tableStyleId>
              </a:tblPr>
              <a:tblGrid>
                <a:gridCol w="2743200">
                  <a:extLst>
                    <a:ext uri="{9D8B030D-6E8A-4147-A177-3AD203B41FA5}">
                      <a16:colId xmlns="" xmlns:a16="http://schemas.microsoft.com/office/drawing/2014/main" val="2726732029"/>
                    </a:ext>
                  </a:extLst>
                </a:gridCol>
                <a:gridCol w="2743200">
                  <a:extLst>
                    <a:ext uri="{9D8B030D-6E8A-4147-A177-3AD203B41FA5}">
                      <a16:colId xmlns="" xmlns:a16="http://schemas.microsoft.com/office/drawing/2014/main" val="2417324928"/>
                    </a:ext>
                  </a:extLst>
                </a:gridCol>
                <a:gridCol w="2743200">
                  <a:extLst>
                    <a:ext uri="{9D8B030D-6E8A-4147-A177-3AD203B41FA5}">
                      <a16:colId xmlns="" xmlns:a16="http://schemas.microsoft.com/office/drawing/2014/main" val="3102159329"/>
                    </a:ext>
                  </a:extLst>
                </a:gridCol>
              </a:tblGrid>
              <a:tr h="273776">
                <a:tc>
                  <a:txBody>
                    <a:bodyPr/>
                    <a:lstStyle/>
                    <a:p>
                      <a:pPr algn="ctr"/>
                      <a:r>
                        <a:rPr lang="en-US" sz="2000" b="1" dirty="0">
                          <a:effectLst/>
                          <a:latin typeface="+mn-lt"/>
                          <a:ea typeface="Times New Roman" panose="02020603050405020304" pitchFamily="18" charset="0"/>
                        </a:rPr>
                        <a:t>Impressions</a:t>
                      </a:r>
                      <a:endParaRPr lang="en-ZA" sz="2000" b="1" dirty="0">
                        <a:effectLst/>
                        <a:latin typeface="+mn-lt"/>
                        <a:ea typeface="Times New Roman" panose="02020603050405020304" pitchFamily="18" charset="0"/>
                      </a:endParaRPr>
                    </a:p>
                  </a:txBody>
                  <a:tcPr marL="68580" marR="68580" marT="0" marB="0"/>
                </a:tc>
                <a:tc>
                  <a:txBody>
                    <a:bodyPr/>
                    <a:lstStyle/>
                    <a:p>
                      <a:pPr algn="ctr"/>
                      <a:r>
                        <a:rPr lang="en-ZA" sz="2000" b="1" dirty="0">
                          <a:effectLst/>
                        </a:rPr>
                        <a:t>Before WVL/Marang</a:t>
                      </a:r>
                      <a:endParaRPr lang="en-ZA" sz="20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ZA" sz="2000" b="1" dirty="0">
                          <a:effectLst/>
                        </a:rPr>
                        <a:t>Current</a:t>
                      </a:r>
                      <a:endParaRPr lang="en-ZA" sz="20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3596456438"/>
                  </a:ext>
                </a:extLst>
              </a:tr>
              <a:tr h="281834">
                <a:tc>
                  <a:txBody>
                    <a:bodyPr/>
                    <a:lstStyle/>
                    <a:p>
                      <a:r>
                        <a:rPr lang="en-ZA" sz="2000" dirty="0">
                          <a:effectLst/>
                        </a:rPr>
                        <a:t>Facebook</a:t>
                      </a:r>
                      <a:endParaRPr lang="en-ZA"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ZA" sz="2000" dirty="0" smtClean="0">
                          <a:effectLst/>
                          <a:latin typeface="Times New Roman" panose="02020603050405020304" pitchFamily="18" charset="0"/>
                          <a:ea typeface="Times New Roman" panose="02020603050405020304" pitchFamily="18" charset="0"/>
                        </a:rPr>
                        <a:t>119</a:t>
                      </a:r>
                      <a:endParaRPr lang="en-ZA"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ZA" sz="2000" dirty="0" smtClean="0">
                          <a:effectLst/>
                          <a:latin typeface="Times New Roman" panose="02020603050405020304" pitchFamily="18" charset="0"/>
                          <a:ea typeface="Times New Roman" panose="02020603050405020304" pitchFamily="18" charset="0"/>
                        </a:rPr>
                        <a:t>2686</a:t>
                      </a:r>
                      <a:endParaRPr lang="en-ZA"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3532163085"/>
                  </a:ext>
                </a:extLst>
              </a:tr>
              <a:tr h="273776">
                <a:tc>
                  <a:txBody>
                    <a:bodyPr/>
                    <a:lstStyle/>
                    <a:p>
                      <a:r>
                        <a:rPr lang="en-ZA" sz="2000" dirty="0">
                          <a:effectLst/>
                        </a:rPr>
                        <a:t>Twitter</a:t>
                      </a:r>
                      <a:endParaRPr lang="en-ZA"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ZA" sz="2000" dirty="0">
                          <a:effectLst/>
                        </a:rPr>
                        <a:t> </a:t>
                      </a:r>
                      <a:r>
                        <a:rPr lang="en-ZA" sz="2000" dirty="0" smtClean="0">
                          <a:effectLst/>
                        </a:rPr>
                        <a:t>-</a:t>
                      </a:r>
                      <a:endParaRPr lang="en-ZA"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ZA" sz="2000" dirty="0" smtClean="0">
                          <a:effectLst/>
                        </a:rPr>
                        <a:t>-</a:t>
                      </a:r>
                      <a:r>
                        <a:rPr lang="en-ZA" sz="2000" dirty="0">
                          <a:effectLst/>
                        </a:rPr>
                        <a:t> </a:t>
                      </a:r>
                      <a:endParaRPr lang="en-ZA"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3573624223"/>
                  </a:ext>
                </a:extLst>
              </a:tr>
              <a:tr h="273776">
                <a:tc>
                  <a:txBody>
                    <a:bodyPr/>
                    <a:lstStyle/>
                    <a:p>
                      <a:r>
                        <a:rPr lang="en-ZA" sz="2000" dirty="0">
                          <a:effectLst/>
                        </a:rPr>
                        <a:t>Tik-Tok</a:t>
                      </a:r>
                      <a:endParaRPr lang="en-ZA"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ZA" sz="2000" dirty="0">
                          <a:effectLst/>
                        </a:rPr>
                        <a:t> </a:t>
                      </a:r>
                      <a:r>
                        <a:rPr lang="en-ZA" sz="2000" dirty="0" smtClean="0">
                          <a:effectLst/>
                        </a:rPr>
                        <a:t>5000</a:t>
                      </a:r>
                      <a:endParaRPr lang="en-ZA"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ZA" sz="2000" dirty="0">
                          <a:effectLst/>
                        </a:rPr>
                        <a:t> </a:t>
                      </a:r>
                      <a:r>
                        <a:rPr lang="en-ZA" sz="2000" dirty="0" smtClean="0">
                          <a:effectLst/>
                        </a:rPr>
                        <a:t>20900</a:t>
                      </a:r>
                      <a:endParaRPr lang="en-ZA"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2110584960"/>
                  </a:ext>
                </a:extLst>
              </a:tr>
              <a:tr h="281834">
                <a:tc>
                  <a:txBody>
                    <a:bodyPr/>
                    <a:lstStyle/>
                    <a:p>
                      <a:r>
                        <a:rPr lang="en-ZA" sz="2000" dirty="0">
                          <a:effectLst/>
                        </a:rPr>
                        <a:t>YouTube</a:t>
                      </a:r>
                      <a:endParaRPr lang="en-ZA"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ZA" sz="2000" dirty="0">
                          <a:effectLst/>
                        </a:rPr>
                        <a:t> </a:t>
                      </a:r>
                      <a:r>
                        <a:rPr lang="en-ZA" sz="2000" dirty="0" smtClean="0">
                          <a:effectLst/>
                        </a:rPr>
                        <a:t>-</a:t>
                      </a:r>
                      <a:endParaRPr lang="en-ZA"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ZA" sz="2000" dirty="0" smtClean="0">
                          <a:effectLst/>
                        </a:rPr>
                        <a:t>-</a:t>
                      </a:r>
                      <a:r>
                        <a:rPr lang="en-ZA" sz="2000" dirty="0">
                          <a:effectLst/>
                        </a:rPr>
                        <a:t> </a:t>
                      </a:r>
                      <a:endParaRPr lang="en-ZA"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480822675"/>
                  </a:ext>
                </a:extLst>
              </a:tr>
              <a:tr h="281834">
                <a:tc>
                  <a:txBody>
                    <a:bodyPr/>
                    <a:lstStyle/>
                    <a:p>
                      <a:r>
                        <a:rPr lang="en-ZA" sz="2000" dirty="0">
                          <a:effectLst/>
                        </a:rPr>
                        <a:t>Instagram</a:t>
                      </a:r>
                      <a:endParaRPr lang="en-ZA"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ZA" sz="2000" dirty="0">
                          <a:effectLst/>
                        </a:rPr>
                        <a:t> </a:t>
                      </a:r>
                      <a:r>
                        <a:rPr lang="en-ZA" sz="2000" dirty="0" smtClean="0">
                          <a:effectLst/>
                        </a:rPr>
                        <a:t>-</a:t>
                      </a:r>
                      <a:endParaRPr lang="en-ZA"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ZA" sz="2000" dirty="0" smtClean="0">
                          <a:effectLst/>
                        </a:rPr>
                        <a:t>-</a:t>
                      </a:r>
                      <a:r>
                        <a:rPr lang="en-ZA" sz="2000" dirty="0">
                          <a:effectLst/>
                        </a:rPr>
                        <a:t> </a:t>
                      </a:r>
                      <a:endParaRPr lang="en-ZA"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860081252"/>
                  </a:ext>
                </a:extLst>
              </a:tr>
            </a:tbl>
          </a:graphicData>
        </a:graphic>
      </p:graphicFrame>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8943" y="3265713"/>
            <a:ext cx="3504335" cy="6002977"/>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3430" y="3265713"/>
            <a:ext cx="3504336" cy="6002977"/>
          </a:xfrm>
          <a:prstGeom prst="rect">
            <a:avLst/>
          </a:prstGeom>
        </p:spPr>
      </p:pic>
    </p:spTree>
    <p:extLst>
      <p:ext uri="{BB962C8B-B14F-4D97-AF65-F5344CB8AC3E}">
        <p14:creationId xmlns:p14="http://schemas.microsoft.com/office/powerpoint/2010/main" val="238539652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 xmlns:a16="http://schemas.microsoft.com/office/drawing/2014/main" id="{A43B0031-63EA-8E80-847E-A49FDD901053}"/>
            </a:ext>
          </a:extLst>
        </p:cNvPr>
        <p:cNvGrpSpPr/>
        <p:nvPr/>
      </p:nvGrpSpPr>
      <p:grpSpPr>
        <a:xfrm>
          <a:off x="0" y="0"/>
          <a:ext cx="0" cy="0"/>
          <a:chOff x="0" y="0"/>
          <a:chExt cx="0" cy="0"/>
        </a:xfrm>
      </p:grpSpPr>
      <p:sp>
        <p:nvSpPr>
          <p:cNvPr id="10" name="Rectangle 9">
            <a:extLst>
              <a:ext uri="{FF2B5EF4-FFF2-40B4-BE49-F238E27FC236}">
                <a16:creationId xmlns="" xmlns:a16="http://schemas.microsoft.com/office/drawing/2014/main" id="{6BC12918-22CC-EE8C-5A72-F5AF89EC1A13}"/>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a:extLst>
              <a:ext uri="{FF2B5EF4-FFF2-40B4-BE49-F238E27FC236}">
                <a16:creationId xmlns="" xmlns:a16="http://schemas.microsoft.com/office/drawing/2014/main" id="{E6AEB1EA-ECE7-8C0B-5EF6-F02CE2860D2C}"/>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Title 3">
            <a:extLst>
              <a:ext uri="{FF2B5EF4-FFF2-40B4-BE49-F238E27FC236}">
                <a16:creationId xmlns="" xmlns:a16="http://schemas.microsoft.com/office/drawing/2014/main" id="{D39CEA60-9A17-BA61-9FE8-7D0CB3247C47}"/>
              </a:ext>
            </a:extLst>
          </p:cNvPr>
          <p:cNvSpPr>
            <a:spLocks noGrp="1"/>
          </p:cNvSpPr>
          <p:nvPr/>
        </p:nvSpPr>
        <p:spPr>
          <a:xfrm>
            <a:off x="-2" y="246158"/>
            <a:ext cx="12191996" cy="8451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W" b="1" dirty="0"/>
              <a:t>Sustainability</a:t>
            </a:r>
            <a:endParaRPr lang="en-ZW" b="1" i="1" spc="300" dirty="0">
              <a:ln>
                <a:solidFill>
                  <a:sysClr val="windowText" lastClr="000000"/>
                </a:solidFill>
              </a:ln>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sp>
        <p:nvSpPr>
          <p:cNvPr id="7" name="Content Placeholder 4">
            <a:extLst>
              <a:ext uri="{FF2B5EF4-FFF2-40B4-BE49-F238E27FC236}">
                <a16:creationId xmlns="" xmlns:a16="http://schemas.microsoft.com/office/drawing/2014/main" id="{DBD34202-6996-B79F-8351-8A5C13250CA6}"/>
              </a:ext>
            </a:extLst>
          </p:cNvPr>
          <p:cNvSpPr txBox="1">
            <a:spLocks/>
          </p:cNvSpPr>
          <p:nvPr/>
        </p:nvSpPr>
        <p:spPr>
          <a:xfrm>
            <a:off x="6213562" y="1091294"/>
            <a:ext cx="5973024" cy="4999616"/>
          </a:xfrm>
          <a:prstGeom prst="rect">
            <a:avLst/>
          </a:prstGeom>
          <a:noFill/>
          <a:ln>
            <a:solidFill>
              <a:schemeClr val="tx1"/>
            </a:solidFill>
          </a:ln>
        </p:spPr>
        <p:txBody>
          <a:bodyPr vert="horz" lIns="91440" tIns="45720" rIns="91440" bIns="45720" rtlCol="0">
            <a:normAutofit fontScale="92500" lnSpcReduction="10000"/>
          </a:bodyPr>
          <a:lstStyle>
            <a:defPPr>
              <a:defRPr lang="en-US"/>
            </a:defPPr>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US" dirty="0"/>
              <a:t>Institutionalize training &amp; capacity building in police academies</a:t>
            </a:r>
          </a:p>
          <a:p>
            <a:r>
              <a:rPr lang="en-US" dirty="0"/>
              <a:t>Develop formal policies &amp; SOPs for rights-based policing</a:t>
            </a:r>
          </a:p>
          <a:p>
            <a:r>
              <a:rPr lang="en-US" dirty="0"/>
              <a:t>Build partnerships with NGOs &amp; international agencies</a:t>
            </a:r>
          </a:p>
          <a:p>
            <a:r>
              <a:rPr lang="en-US" dirty="0"/>
              <a:t>Continue monitoring, evaluation &amp; accountability mechanisms</a:t>
            </a:r>
          </a:p>
          <a:p>
            <a:r>
              <a:rPr lang="en-US" dirty="0"/>
              <a:t>Expand to other districts &amp; integrate across sectors (health, judiciary, social services)</a:t>
            </a:r>
          </a:p>
          <a:p>
            <a:r>
              <a:rPr lang="en-US" dirty="0"/>
              <a:t>Secure sustainable funding &amp; resources</a:t>
            </a:r>
          </a:p>
          <a:p>
            <a:endParaRPr lang="en-US" dirty="0"/>
          </a:p>
        </p:txBody>
      </p:sp>
      <p:sp>
        <p:nvSpPr>
          <p:cNvPr id="3" name="TextBox 9">
            <a:extLst>
              <a:ext uri="{FF2B5EF4-FFF2-40B4-BE49-F238E27FC236}">
                <a16:creationId xmlns="" xmlns:a16="http://schemas.microsoft.com/office/drawing/2014/main" id="{77DA4309-6CB8-7EDA-209C-0809B524B56D}"/>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0"/>
              </a:spcAft>
            </a:pPr>
            <a:r>
              <a:rPr lang="en-US" sz="2400" i="1"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lang="en-ZW" sz="2400" spc="3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6">
            <a:extLst>
              <a:ext uri="{FF2B5EF4-FFF2-40B4-BE49-F238E27FC236}">
                <a16:creationId xmlns="" xmlns:a16="http://schemas.microsoft.com/office/drawing/2014/main" id="{883FEAD5-D955-074D-D7EE-0C4BCFB1874F}"/>
              </a:ext>
            </a:extLst>
          </p:cNvPr>
          <p:cNvSpPr>
            <a:spLocks noGrp="1"/>
          </p:cNvSpPr>
          <p:nvPr>
            <p:ph sz="half" idx="1"/>
          </p:nvPr>
        </p:nvSpPr>
        <p:spPr>
          <a:xfrm>
            <a:off x="235131" y="1091294"/>
            <a:ext cx="5860869" cy="5034869"/>
          </a:xfrm>
          <a:ln>
            <a:solidFill>
              <a:schemeClr val="tx1"/>
            </a:solidFill>
          </a:ln>
        </p:spPr>
        <p:txBody>
          <a:bodyPr vert="horz" lIns="91440" tIns="45720" rIns="91440" bIns="45720" rtlCol="0" anchor="t">
            <a:normAutofit/>
          </a:bodyPr>
          <a:lstStyle/>
          <a:p>
            <a:r>
              <a:rPr lang="en-US" dirty="0"/>
              <a:t>How will the change be sustained or scaled up?</a:t>
            </a:r>
          </a:p>
          <a:p>
            <a:r>
              <a:rPr lang="en-US" dirty="0"/>
              <a:t>How did you foster a culture of continuous learning and best practice sharing within the movement?</a:t>
            </a:r>
          </a:p>
          <a:p>
            <a:r>
              <a:rPr lang="en-US" dirty="0"/>
              <a:t>How did you generate and utilise evidence to assess the impact and effectiveness of advocacy efforts within your movement?</a:t>
            </a:r>
          </a:p>
          <a:p>
            <a:pPr marL="0" indent="0">
              <a:buNone/>
            </a:pPr>
            <a:r>
              <a:rPr lang="en-US" dirty="0"/>
              <a:t/>
            </a:r>
            <a:br>
              <a:rPr lang="en-US" dirty="0"/>
            </a:br>
            <a:endParaRPr lang="en-US" dirty="0">
              <a:solidFill>
                <a:srgbClr val="FF0000"/>
              </a:solidFill>
              <a:ea typeface="Calibri"/>
              <a:cs typeface="Calibri"/>
            </a:endParaRPr>
          </a:p>
        </p:txBody>
      </p:sp>
    </p:spTree>
    <p:extLst>
      <p:ext uri="{BB962C8B-B14F-4D97-AF65-F5344CB8AC3E}">
        <p14:creationId xmlns:p14="http://schemas.microsoft.com/office/powerpoint/2010/main" val="3525712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28E7E8D-9BFC-D3CA-79C5-AA0CC783794F}"/>
            </a:ext>
          </a:extLst>
        </p:cNvPr>
        <p:cNvGrpSpPr/>
        <p:nvPr/>
      </p:nvGrpSpPr>
      <p:grpSpPr>
        <a:xfrm>
          <a:off x="0" y="0"/>
          <a:ext cx="0" cy="0"/>
          <a:chOff x="0" y="0"/>
          <a:chExt cx="0" cy="0"/>
        </a:xfrm>
      </p:grpSpPr>
      <p:sp>
        <p:nvSpPr>
          <p:cNvPr id="10" name="Rectangle 9">
            <a:extLst>
              <a:ext uri="{FF2B5EF4-FFF2-40B4-BE49-F238E27FC236}">
                <a16:creationId xmlns="" xmlns:a16="http://schemas.microsoft.com/office/drawing/2014/main" id="{7BBC1C5F-1C33-E258-D32A-82BE98CBF916}"/>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ectangle 10">
            <a:extLst>
              <a:ext uri="{FF2B5EF4-FFF2-40B4-BE49-F238E27FC236}">
                <a16:creationId xmlns="" xmlns:a16="http://schemas.microsoft.com/office/drawing/2014/main" id="{A80C1F2B-B38C-55DF-116C-34FF16815F9B}"/>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itle 3">
            <a:extLst>
              <a:ext uri="{FF2B5EF4-FFF2-40B4-BE49-F238E27FC236}">
                <a16:creationId xmlns="" xmlns:a16="http://schemas.microsoft.com/office/drawing/2014/main" id="{EA53F0C7-A13C-E7DB-8141-53083B0E74F9}"/>
              </a:ext>
            </a:extLst>
          </p:cNvPr>
          <p:cNvSpPr>
            <a:spLocks noGrp="1"/>
          </p:cNvSpPr>
          <p:nvPr/>
        </p:nvSpPr>
        <p:spPr>
          <a:xfrm>
            <a:off x="-2" y="246158"/>
            <a:ext cx="12191996" cy="8451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W" b="1"/>
              <a:t>Beneficiaries</a:t>
            </a:r>
            <a:endParaRPr lang="en-ZW" b="1" i="1" spc="300">
              <a:ln>
                <a:solidFill>
                  <a:sysClr val="windowText" lastClr="000000"/>
                </a:solidFill>
              </a:ln>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9">
            <a:extLst>
              <a:ext uri="{FF2B5EF4-FFF2-40B4-BE49-F238E27FC236}">
                <a16:creationId xmlns="" xmlns:a16="http://schemas.microsoft.com/office/drawing/2014/main" id="{C28CE1DD-B9A2-BFE6-7E98-60271CAF0A39}"/>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0"/>
              </a:spcAft>
            </a:pPr>
            <a:r>
              <a:rPr lang="en-US" sz="2400" i="1"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lang="en-ZW" sz="2400"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9" name="Table 8">
            <a:extLst>
              <a:ext uri="{FF2B5EF4-FFF2-40B4-BE49-F238E27FC236}">
                <a16:creationId xmlns="" xmlns:a16="http://schemas.microsoft.com/office/drawing/2014/main" id="{CB1EC6FA-7874-891E-52D6-B0095DDB71C9}"/>
              </a:ext>
            </a:extLst>
          </p:cNvPr>
          <p:cNvGraphicFramePr>
            <a:graphicFrameLocks noGrp="1"/>
          </p:cNvGraphicFramePr>
          <p:nvPr>
            <p:extLst>
              <p:ext uri="{D42A27DB-BD31-4B8C-83A1-F6EECF244321}">
                <p14:modId xmlns:p14="http://schemas.microsoft.com/office/powerpoint/2010/main" val="1895925270"/>
              </p:ext>
            </p:extLst>
          </p:nvPr>
        </p:nvGraphicFramePr>
        <p:xfrm>
          <a:off x="363794" y="1317523"/>
          <a:ext cx="8570656" cy="4543051"/>
        </p:xfrm>
        <a:graphic>
          <a:graphicData uri="http://schemas.openxmlformats.org/drawingml/2006/table">
            <a:tbl>
              <a:tblPr/>
              <a:tblGrid>
                <a:gridCol w="5790466">
                  <a:extLst>
                    <a:ext uri="{9D8B030D-6E8A-4147-A177-3AD203B41FA5}">
                      <a16:colId xmlns="" xmlns:a16="http://schemas.microsoft.com/office/drawing/2014/main" val="187783225"/>
                    </a:ext>
                  </a:extLst>
                </a:gridCol>
                <a:gridCol w="2780190">
                  <a:extLst>
                    <a:ext uri="{9D8B030D-6E8A-4147-A177-3AD203B41FA5}">
                      <a16:colId xmlns="" xmlns:a16="http://schemas.microsoft.com/office/drawing/2014/main" val="3547459719"/>
                    </a:ext>
                  </a:extLst>
                </a:gridCol>
              </a:tblGrid>
              <a:tr h="300367">
                <a:tc>
                  <a:txBody>
                    <a:bodyPr/>
                    <a:lstStyle/>
                    <a:p>
                      <a:pPr algn="l" fontAlgn="t">
                        <a:buNone/>
                      </a:pPr>
                      <a:r>
                        <a:rPr lang="en-ZA" sz="1800" b="1" i="0" u="none" strike="noStrike" dirty="0">
                          <a:solidFill>
                            <a:srgbClr val="000000"/>
                          </a:solidFill>
                          <a:effectLst/>
                          <a:latin typeface="+mn-lt"/>
                        </a:rPr>
                        <a:t> </a:t>
                      </a:r>
                    </a:p>
                  </a:txBody>
                  <a:tcPr marL="7620" marR="762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buNone/>
                      </a:pPr>
                      <a:r>
                        <a:rPr lang="en-ZA" sz="1800" b="1" i="0" u="none" strike="noStrike">
                          <a:solidFill>
                            <a:srgbClr val="000000"/>
                          </a:solidFill>
                          <a:effectLst/>
                          <a:latin typeface="+mn-lt"/>
                        </a:rPr>
                        <a:t>Number of participants</a:t>
                      </a:r>
                    </a:p>
                  </a:txBody>
                  <a:tcPr marL="7620" marR="7620" marT="76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887941511"/>
                  </a:ext>
                </a:extLst>
              </a:tr>
              <a:tr h="563188">
                <a:tc>
                  <a:txBody>
                    <a:bodyPr/>
                    <a:lstStyle/>
                    <a:p>
                      <a:pPr algn="l" rtl="0" fontAlgn="t">
                        <a:buClr>
                          <a:srgbClr val="000000"/>
                        </a:buClr>
                        <a:buSzPts val="1100"/>
                        <a:buFont typeface="Tahoma" panose="020B0604030504040204" pitchFamily="34" charset="0"/>
                        <a:buNone/>
                      </a:pPr>
                      <a:r>
                        <a:rPr lang="en-ZA" sz="1800" b="0" i="0" u="none" strike="noStrike" dirty="0">
                          <a:solidFill>
                            <a:srgbClr val="000000"/>
                          </a:solidFill>
                          <a:effectLst/>
                          <a:latin typeface="+mn-lt"/>
                        </a:rPr>
                        <a:t>Female – Direct beneficiaries</a:t>
                      </a:r>
                    </a:p>
                    <a:p>
                      <a:pPr algn="l" rtl="0" fontAlgn="t">
                        <a:buClr>
                          <a:srgbClr val="000000"/>
                        </a:buClr>
                        <a:buSzPts val="1100"/>
                        <a:buFont typeface="Tahoma" panose="020B0604030504040204" pitchFamily="34" charset="0"/>
                        <a:buChar char="b"/>
                      </a:pPr>
                      <a:endParaRPr lang="en-ZA" sz="1800" b="0" i="0" u="none" strike="noStrike" dirty="0">
                        <a:solidFill>
                          <a:srgbClr val="000000"/>
                        </a:solidFill>
                        <a:effectLst/>
                        <a:latin typeface="+mn-lt"/>
                      </a:endParaRPr>
                    </a:p>
                  </a:txBody>
                  <a:tcPr marL="7620" marR="762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buNone/>
                      </a:pPr>
                      <a:r>
                        <a:rPr lang="en-ZA" sz="1800" b="0" i="0" u="none" strike="noStrike" dirty="0">
                          <a:solidFill>
                            <a:srgbClr val="000000"/>
                          </a:solidFill>
                          <a:effectLst/>
                          <a:latin typeface="+mn-lt"/>
                        </a:rPr>
                        <a:t> </a:t>
                      </a:r>
                      <a:r>
                        <a:rPr lang="en-ZA" sz="1800" b="0" i="0" u="none" strike="noStrike" dirty="0" smtClean="0">
                          <a:solidFill>
                            <a:srgbClr val="000000"/>
                          </a:solidFill>
                          <a:effectLst/>
                          <a:latin typeface="+mn-lt"/>
                        </a:rPr>
                        <a:t>122</a:t>
                      </a:r>
                      <a:endParaRPr lang="en-ZA" sz="1800" b="0" i="0" u="none" strike="noStrike" dirty="0">
                        <a:solidFill>
                          <a:srgbClr val="000000"/>
                        </a:solidFill>
                        <a:effectLst/>
                        <a:latin typeface="+mn-lt"/>
                      </a:endParaRPr>
                    </a:p>
                  </a:txBody>
                  <a:tcPr marL="7620" marR="7620" marT="76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166035623"/>
                  </a:ext>
                </a:extLst>
              </a:tr>
              <a:tr h="563188">
                <a:tc>
                  <a:txBody>
                    <a:bodyPr/>
                    <a:lstStyle/>
                    <a:p>
                      <a:pPr algn="l" rtl="0" fontAlgn="t">
                        <a:buClr>
                          <a:srgbClr val="000000"/>
                        </a:buClr>
                        <a:buSzPts val="1100"/>
                        <a:buFont typeface="Tahoma" panose="020B0604030504040204" pitchFamily="34" charset="0"/>
                        <a:buNone/>
                      </a:pPr>
                      <a:r>
                        <a:rPr lang="en-ZA" sz="1800" b="0" i="0" u="none" strike="noStrike" dirty="0">
                          <a:solidFill>
                            <a:srgbClr val="000000"/>
                          </a:solidFill>
                          <a:effectLst/>
                          <a:latin typeface="+mn-lt"/>
                        </a:rPr>
                        <a:t>Male – Direct beneficiaries</a:t>
                      </a:r>
                    </a:p>
                    <a:p>
                      <a:pPr algn="l" rtl="0" fontAlgn="t">
                        <a:buClr>
                          <a:srgbClr val="000000"/>
                        </a:buClr>
                        <a:buSzPts val="1100"/>
                        <a:buFont typeface="Tahoma" panose="020B0604030504040204" pitchFamily="34" charset="0"/>
                        <a:buNone/>
                      </a:pPr>
                      <a:endParaRPr lang="en-ZA" sz="1800" b="0" i="0" u="none" strike="noStrike" dirty="0">
                        <a:solidFill>
                          <a:srgbClr val="000000"/>
                        </a:solidFill>
                        <a:effectLst/>
                        <a:latin typeface="+mn-lt"/>
                      </a:endParaRPr>
                    </a:p>
                  </a:txBody>
                  <a:tcPr marL="7620" marR="762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buNone/>
                      </a:pPr>
                      <a:r>
                        <a:rPr lang="en-ZA" sz="1800" b="0" i="0" u="none" strike="noStrike" dirty="0">
                          <a:solidFill>
                            <a:srgbClr val="000000"/>
                          </a:solidFill>
                          <a:effectLst/>
                          <a:latin typeface="+mn-lt"/>
                        </a:rPr>
                        <a:t> </a:t>
                      </a:r>
                      <a:r>
                        <a:rPr lang="en-ZA" sz="1800" b="0" i="0" u="none" strike="noStrike" dirty="0" smtClean="0">
                          <a:solidFill>
                            <a:srgbClr val="000000"/>
                          </a:solidFill>
                          <a:effectLst/>
                          <a:latin typeface="+mn-lt"/>
                        </a:rPr>
                        <a:t>131</a:t>
                      </a:r>
                      <a:endParaRPr lang="en-ZA" sz="1800" b="0" i="0" u="none" strike="noStrike" dirty="0">
                        <a:solidFill>
                          <a:srgbClr val="000000"/>
                        </a:solidFill>
                        <a:effectLst/>
                        <a:latin typeface="+mn-lt"/>
                      </a:endParaRPr>
                    </a:p>
                  </a:txBody>
                  <a:tcPr marL="7620" marR="7620" marT="76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273596423"/>
                  </a:ext>
                </a:extLst>
              </a:tr>
              <a:tr h="563188">
                <a:tc>
                  <a:txBody>
                    <a:bodyPr/>
                    <a:lstStyle/>
                    <a:p>
                      <a:pPr algn="l" rtl="0" fontAlgn="t">
                        <a:buClr>
                          <a:srgbClr val="000000"/>
                        </a:buClr>
                        <a:buSzPts val="1100"/>
                        <a:buFont typeface="Tahoma" panose="020B0604030504040204" pitchFamily="34" charset="0"/>
                        <a:buNone/>
                      </a:pPr>
                      <a:r>
                        <a:rPr lang="en-US" sz="1800" b="0" i="0" u="none" strike="noStrike" dirty="0">
                          <a:solidFill>
                            <a:srgbClr val="000000"/>
                          </a:solidFill>
                          <a:effectLst/>
                          <a:latin typeface="+mn-lt"/>
                        </a:rPr>
                        <a:t>Female – Indirect beneficiaries (e.g. through other networks)</a:t>
                      </a:r>
                    </a:p>
                    <a:p>
                      <a:pPr algn="l" rtl="0" fontAlgn="t">
                        <a:buClr>
                          <a:srgbClr val="000000"/>
                        </a:buClr>
                        <a:buSzPts val="1100"/>
                        <a:buFont typeface="Tahoma" panose="020B0604030504040204" pitchFamily="34" charset="0"/>
                        <a:buNone/>
                      </a:pPr>
                      <a:endParaRPr lang="en-ZA" sz="1800" b="0" i="0" u="none" strike="noStrike" dirty="0">
                        <a:solidFill>
                          <a:srgbClr val="000000"/>
                        </a:solidFill>
                        <a:effectLst/>
                        <a:latin typeface="+mn-lt"/>
                      </a:endParaRPr>
                    </a:p>
                  </a:txBody>
                  <a:tcPr marL="7620" marR="762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buNone/>
                      </a:pPr>
                      <a:r>
                        <a:rPr lang="en-ZA" sz="1800" b="0" i="0" u="none" strike="noStrike" dirty="0">
                          <a:solidFill>
                            <a:srgbClr val="000000"/>
                          </a:solidFill>
                          <a:effectLst/>
                          <a:latin typeface="+mn-lt"/>
                        </a:rPr>
                        <a:t> </a:t>
                      </a:r>
                      <a:r>
                        <a:rPr lang="en-ZA" sz="1800" b="0" i="0" u="none" strike="noStrike" dirty="0" smtClean="0">
                          <a:solidFill>
                            <a:srgbClr val="000000"/>
                          </a:solidFill>
                          <a:effectLst/>
                          <a:latin typeface="+mn-lt"/>
                        </a:rPr>
                        <a:t>312</a:t>
                      </a:r>
                      <a:endParaRPr lang="en-ZA" sz="1800" b="0" i="0" u="none" strike="noStrike" dirty="0">
                        <a:solidFill>
                          <a:srgbClr val="000000"/>
                        </a:solidFill>
                        <a:effectLst/>
                        <a:latin typeface="+mn-lt"/>
                      </a:endParaRPr>
                    </a:p>
                  </a:txBody>
                  <a:tcPr marL="7620" marR="7620" marT="76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999820568"/>
                  </a:ext>
                </a:extLst>
              </a:tr>
              <a:tr h="563188">
                <a:tc>
                  <a:txBody>
                    <a:bodyPr/>
                    <a:lstStyle/>
                    <a:p>
                      <a:pPr algn="l" rtl="0" fontAlgn="t">
                        <a:buClr>
                          <a:srgbClr val="000000"/>
                        </a:buClr>
                        <a:buSzPts val="1100"/>
                        <a:buFont typeface="Tahoma" panose="020B0604030504040204" pitchFamily="34" charset="0"/>
                        <a:buNone/>
                      </a:pPr>
                      <a:r>
                        <a:rPr lang="en-US" sz="1800" b="0" i="0" u="none" strike="noStrike" dirty="0">
                          <a:solidFill>
                            <a:srgbClr val="000000"/>
                          </a:solidFill>
                          <a:effectLst/>
                          <a:latin typeface="+mn-lt"/>
                        </a:rPr>
                        <a:t>Male – Indirect beneficiaries (e.g. through other networks)</a:t>
                      </a:r>
                    </a:p>
                    <a:p>
                      <a:pPr algn="l" rtl="0" fontAlgn="t">
                        <a:buClr>
                          <a:srgbClr val="000000"/>
                        </a:buClr>
                        <a:buSzPts val="1100"/>
                        <a:buFont typeface="Tahoma" panose="020B0604030504040204" pitchFamily="34" charset="0"/>
                        <a:buNone/>
                      </a:pPr>
                      <a:endParaRPr lang="en-ZA" sz="1800" b="0" i="0" u="none" strike="noStrike" dirty="0">
                        <a:solidFill>
                          <a:srgbClr val="000000"/>
                        </a:solidFill>
                        <a:effectLst/>
                        <a:latin typeface="+mn-lt"/>
                      </a:endParaRPr>
                    </a:p>
                  </a:txBody>
                  <a:tcPr marL="7620" marR="762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buNone/>
                      </a:pPr>
                      <a:r>
                        <a:rPr lang="en-ZA" sz="1800" b="0" i="0" u="none" strike="noStrike" dirty="0">
                          <a:solidFill>
                            <a:srgbClr val="000000"/>
                          </a:solidFill>
                          <a:effectLst/>
                          <a:latin typeface="+mn-lt"/>
                        </a:rPr>
                        <a:t> </a:t>
                      </a:r>
                      <a:r>
                        <a:rPr lang="en-ZA" sz="1800" b="0" i="0" u="none" strike="noStrike" dirty="0" smtClean="0">
                          <a:solidFill>
                            <a:srgbClr val="000000"/>
                          </a:solidFill>
                          <a:effectLst/>
                          <a:latin typeface="+mn-lt"/>
                        </a:rPr>
                        <a:t>316</a:t>
                      </a:r>
                      <a:endParaRPr lang="en-ZA" sz="1800" b="0" i="0" u="none" strike="noStrike" dirty="0">
                        <a:solidFill>
                          <a:srgbClr val="000000"/>
                        </a:solidFill>
                        <a:effectLst/>
                        <a:latin typeface="+mn-lt"/>
                      </a:endParaRPr>
                    </a:p>
                  </a:txBody>
                  <a:tcPr marL="7620" marR="7620" marT="76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520195280"/>
                  </a:ext>
                </a:extLst>
              </a:tr>
              <a:tr h="838525">
                <a:tc>
                  <a:txBody>
                    <a:bodyPr/>
                    <a:lstStyle/>
                    <a:p>
                      <a:pPr algn="l" rtl="0" fontAlgn="t">
                        <a:buClr>
                          <a:srgbClr val="000000"/>
                        </a:buClr>
                        <a:buSzPts val="1100"/>
                        <a:buFont typeface="Tahoma" panose="020B0604030504040204" pitchFamily="34" charset="0"/>
                        <a:buNone/>
                      </a:pPr>
                      <a:r>
                        <a:rPr lang="en-US" sz="1800" b="0" i="0" u="none" strike="noStrike" dirty="0">
                          <a:solidFill>
                            <a:srgbClr val="000000"/>
                          </a:solidFill>
                          <a:effectLst/>
                          <a:latin typeface="+mn-lt"/>
                        </a:rPr>
                        <a:t>Female – Online beneficiaries (e.g. website access, mailing lists, scholarly articles)</a:t>
                      </a:r>
                    </a:p>
                    <a:p>
                      <a:pPr algn="l" rtl="0" fontAlgn="t">
                        <a:buClr>
                          <a:srgbClr val="000000"/>
                        </a:buClr>
                        <a:buSzPts val="1100"/>
                        <a:buFont typeface="Tahoma" panose="020B0604030504040204" pitchFamily="34" charset="0"/>
                        <a:buNone/>
                      </a:pPr>
                      <a:endParaRPr lang="en-ZA" sz="1800" b="0" i="0" u="none" strike="noStrike" dirty="0">
                        <a:solidFill>
                          <a:srgbClr val="000000"/>
                        </a:solidFill>
                        <a:effectLst/>
                        <a:latin typeface="+mn-lt"/>
                      </a:endParaRPr>
                    </a:p>
                  </a:txBody>
                  <a:tcPr marL="7620" marR="762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buNone/>
                      </a:pPr>
                      <a:r>
                        <a:rPr lang="en-ZA" sz="1800" b="0" i="0" u="none" strike="noStrike" dirty="0">
                          <a:solidFill>
                            <a:srgbClr val="000000"/>
                          </a:solidFill>
                          <a:effectLst/>
                          <a:latin typeface="+mn-lt"/>
                        </a:rPr>
                        <a:t> </a:t>
                      </a:r>
                      <a:r>
                        <a:rPr lang="en-ZA" sz="1800" b="0" i="0" u="none" strike="noStrike" dirty="0" smtClean="0">
                          <a:solidFill>
                            <a:srgbClr val="000000"/>
                          </a:solidFill>
                          <a:effectLst/>
                          <a:latin typeface="+mn-lt"/>
                        </a:rPr>
                        <a:t>105</a:t>
                      </a:r>
                      <a:endParaRPr lang="en-ZA" sz="1800" b="0" i="0" u="none" strike="noStrike" dirty="0">
                        <a:solidFill>
                          <a:srgbClr val="000000"/>
                        </a:solidFill>
                        <a:effectLst/>
                        <a:latin typeface="+mn-lt"/>
                      </a:endParaRPr>
                    </a:p>
                  </a:txBody>
                  <a:tcPr marL="7620" marR="7620" marT="76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377928540"/>
                  </a:ext>
                </a:extLst>
              </a:tr>
              <a:tr h="838525">
                <a:tc>
                  <a:txBody>
                    <a:bodyPr/>
                    <a:lstStyle/>
                    <a:p>
                      <a:pPr algn="l" rtl="0" fontAlgn="t">
                        <a:buClr>
                          <a:srgbClr val="000000"/>
                        </a:buClr>
                        <a:buSzPts val="1100"/>
                        <a:buFont typeface="Tahoma" panose="020B0604030504040204" pitchFamily="34" charset="0"/>
                        <a:buNone/>
                      </a:pPr>
                      <a:r>
                        <a:rPr lang="en-US" sz="1800" b="0" i="0" u="none" strike="noStrike" dirty="0">
                          <a:solidFill>
                            <a:srgbClr val="000000"/>
                          </a:solidFill>
                          <a:effectLst/>
                          <a:latin typeface="+mn-lt"/>
                        </a:rPr>
                        <a:t>Male – Online beneficiaries (e.g. website access, mailing lists, scholarly articles)</a:t>
                      </a:r>
                    </a:p>
                    <a:p>
                      <a:pPr algn="l" rtl="0" fontAlgn="t">
                        <a:buClr>
                          <a:srgbClr val="000000"/>
                        </a:buClr>
                        <a:buSzPts val="1100"/>
                        <a:buFont typeface="Tahoma" panose="020B0604030504040204" pitchFamily="34" charset="0"/>
                        <a:buNone/>
                      </a:pPr>
                      <a:endParaRPr lang="en-ZA" sz="1800" b="0" i="0" u="none" strike="noStrike" dirty="0">
                        <a:solidFill>
                          <a:srgbClr val="000000"/>
                        </a:solidFill>
                        <a:effectLst/>
                        <a:latin typeface="+mn-lt"/>
                      </a:endParaRPr>
                    </a:p>
                  </a:txBody>
                  <a:tcPr marL="7620" marR="762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en-ZA" sz="1800" b="0" i="0" u="none" strike="noStrike" dirty="0">
                          <a:solidFill>
                            <a:srgbClr val="000000"/>
                          </a:solidFill>
                          <a:effectLst/>
                          <a:latin typeface="+mn-lt"/>
                        </a:rPr>
                        <a:t> </a:t>
                      </a:r>
                      <a:r>
                        <a:rPr lang="en-ZA" sz="1800" b="0" i="0" u="none" strike="noStrike" dirty="0" smtClean="0">
                          <a:solidFill>
                            <a:srgbClr val="000000"/>
                          </a:solidFill>
                          <a:effectLst/>
                          <a:latin typeface="+mn-lt"/>
                        </a:rPr>
                        <a:t>109</a:t>
                      </a:r>
                      <a:endParaRPr lang="en-ZA" sz="1800" b="0" i="0" u="none" strike="noStrike" dirty="0">
                        <a:solidFill>
                          <a:srgbClr val="000000"/>
                        </a:solidFill>
                        <a:effectLst/>
                        <a:latin typeface="+mn-lt"/>
                      </a:endParaRPr>
                    </a:p>
                  </a:txBody>
                  <a:tcPr marL="7620" marR="7620" marT="76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811057829"/>
                  </a:ext>
                </a:extLst>
              </a:tr>
              <a:tr h="312882">
                <a:tc>
                  <a:txBody>
                    <a:bodyPr/>
                    <a:lstStyle/>
                    <a:p>
                      <a:pPr algn="l" fontAlgn="t">
                        <a:buNone/>
                      </a:pPr>
                      <a:r>
                        <a:rPr lang="en-ZA" sz="1800" b="1" i="0" u="none" strike="noStrike">
                          <a:solidFill>
                            <a:srgbClr val="000000"/>
                          </a:solidFill>
                          <a:effectLst/>
                          <a:latin typeface="+mn-lt"/>
                        </a:rPr>
                        <a:t>Total</a:t>
                      </a:r>
                    </a:p>
                  </a:txBody>
                  <a:tcPr marL="7620" marR="762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en-ZA" sz="1800" b="1" i="0" u="none" strike="noStrike" dirty="0">
                          <a:solidFill>
                            <a:srgbClr val="000000"/>
                          </a:solidFill>
                          <a:effectLst/>
                          <a:latin typeface="+mn-lt"/>
                        </a:rPr>
                        <a:t> </a:t>
                      </a:r>
                      <a:r>
                        <a:rPr lang="en-ZA" sz="1800" b="1" i="0" u="none" strike="noStrike" dirty="0" smtClean="0">
                          <a:solidFill>
                            <a:srgbClr val="000000"/>
                          </a:solidFill>
                          <a:effectLst/>
                          <a:latin typeface="+mn-lt"/>
                        </a:rPr>
                        <a:t>1095</a:t>
                      </a:r>
                      <a:endParaRPr lang="en-ZA" sz="1800" b="1" i="0" u="none" strike="noStrike" dirty="0">
                        <a:solidFill>
                          <a:srgbClr val="000000"/>
                        </a:solidFill>
                        <a:effectLst/>
                        <a:latin typeface="+mn-lt"/>
                      </a:endParaRPr>
                    </a:p>
                  </a:txBody>
                  <a:tcPr marL="7620" marR="7620" marT="76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95323152"/>
                  </a:ext>
                </a:extLst>
              </a:tr>
            </a:tbl>
          </a:graphicData>
        </a:graphic>
      </p:graphicFrame>
    </p:spTree>
    <p:extLst>
      <p:ext uri="{BB962C8B-B14F-4D97-AF65-F5344CB8AC3E}">
        <p14:creationId xmlns:p14="http://schemas.microsoft.com/office/powerpoint/2010/main" val="67875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 xmlns:a16="http://schemas.microsoft.com/office/drawing/2014/main" id="{A688C560-4E7E-21B1-8183-F8DEA6383D40}"/>
            </a:ext>
          </a:extLst>
        </p:cNvPr>
        <p:cNvGrpSpPr/>
        <p:nvPr/>
      </p:nvGrpSpPr>
      <p:grpSpPr>
        <a:xfrm>
          <a:off x="0" y="0"/>
          <a:ext cx="0" cy="0"/>
          <a:chOff x="0" y="0"/>
          <a:chExt cx="0" cy="0"/>
        </a:xfrm>
      </p:grpSpPr>
      <p:sp>
        <p:nvSpPr>
          <p:cNvPr id="10" name="Rectangle 9">
            <a:extLst>
              <a:ext uri="{FF2B5EF4-FFF2-40B4-BE49-F238E27FC236}">
                <a16:creationId xmlns="" xmlns:a16="http://schemas.microsoft.com/office/drawing/2014/main" id="{345CD6F1-92F5-68C6-9652-737EFAF37968}"/>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a:extLst>
              <a:ext uri="{FF2B5EF4-FFF2-40B4-BE49-F238E27FC236}">
                <a16:creationId xmlns="" xmlns:a16="http://schemas.microsoft.com/office/drawing/2014/main" id="{2A43B553-6A4A-6FFA-D9C7-409524AF91A6}"/>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Title 3">
            <a:extLst>
              <a:ext uri="{FF2B5EF4-FFF2-40B4-BE49-F238E27FC236}">
                <a16:creationId xmlns="" xmlns:a16="http://schemas.microsoft.com/office/drawing/2014/main" id="{BAF189A8-6523-694B-6E04-5CFCE64EBF01}"/>
              </a:ext>
            </a:extLst>
          </p:cNvPr>
          <p:cNvSpPr>
            <a:spLocks noGrp="1"/>
          </p:cNvSpPr>
          <p:nvPr/>
        </p:nvSpPr>
        <p:spPr>
          <a:xfrm>
            <a:off x="-2" y="246158"/>
            <a:ext cx="12191996" cy="8451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W" b="1" spc="300" dirty="0">
                <a:ln>
                  <a:solidFill>
                    <a:sysClr val="windowText" lastClr="000000"/>
                  </a:solidFill>
                </a:ln>
                <a:solidFill>
                  <a:sysClr val="windowText" lastClr="000000"/>
                </a:solidFill>
                <a:ea typeface="Tahoma" panose="020B0604030504040204" pitchFamily="34" charset="0"/>
                <a:cs typeface="Tahoma" panose="020B0604030504040204" pitchFamily="34" charset="0"/>
              </a:rPr>
              <a:t>Challenges &amp; Lessons learnt</a:t>
            </a:r>
            <a:endParaRPr lang="en-ZW" spc="300" dirty="0">
              <a:ln>
                <a:solidFill>
                  <a:sysClr val="windowText" lastClr="000000"/>
                </a:solidFill>
              </a:ln>
              <a:solidFill>
                <a:sysClr val="windowText" lastClr="000000"/>
              </a:solidFill>
              <a:ea typeface="Tahoma" panose="020B0604030504040204" pitchFamily="34" charset="0"/>
              <a:cs typeface="Tahoma" panose="020B0604030504040204" pitchFamily="34" charset="0"/>
            </a:endParaRPr>
          </a:p>
        </p:txBody>
      </p:sp>
      <p:sp>
        <p:nvSpPr>
          <p:cNvPr id="7" name="Content Placeholder 4">
            <a:extLst>
              <a:ext uri="{FF2B5EF4-FFF2-40B4-BE49-F238E27FC236}">
                <a16:creationId xmlns="" xmlns:a16="http://schemas.microsoft.com/office/drawing/2014/main" id="{4A3FB9CB-DF47-8F93-F22C-75A22171C5D3}"/>
              </a:ext>
            </a:extLst>
          </p:cNvPr>
          <p:cNvSpPr txBox="1">
            <a:spLocks/>
          </p:cNvSpPr>
          <p:nvPr/>
        </p:nvSpPr>
        <p:spPr>
          <a:xfrm>
            <a:off x="6213562" y="1091294"/>
            <a:ext cx="5973024" cy="4999616"/>
          </a:xfrm>
          <a:prstGeom prst="rect">
            <a:avLst/>
          </a:prstGeom>
          <a:noFill/>
          <a:ln>
            <a:solidFill>
              <a:schemeClr val="tx1"/>
            </a:solidFill>
          </a:ln>
        </p:spPr>
        <p:txBody>
          <a:bodyPr vert="horz" lIns="91440" tIns="45720" rIns="91440" bIns="45720" rtlCol="0">
            <a:normAutofit fontScale="55000" lnSpcReduction="20000"/>
          </a:bodyPr>
          <a:lstStyle>
            <a:defPPr>
              <a:defRPr lang="en-US"/>
            </a:defPPr>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What lessons have you learnt</a:t>
            </a:r>
            <a:r>
              <a:rPr lang="en-US" dirty="0" smtClean="0"/>
              <a:t>?</a:t>
            </a:r>
          </a:p>
          <a:p>
            <a:pPr marL="0" indent="0">
              <a:buNone/>
            </a:pPr>
            <a:endParaRPr lang="en-US" dirty="0" smtClean="0"/>
          </a:p>
          <a:p>
            <a:r>
              <a:rPr lang="en-US" dirty="0"/>
              <a:t>T</a:t>
            </a:r>
            <a:r>
              <a:rPr lang="en-US" dirty="0" smtClean="0"/>
              <a:t>rust </a:t>
            </a:r>
            <a:r>
              <a:rPr lang="en-US" dirty="0"/>
              <a:t>is built through engagement</a:t>
            </a:r>
          </a:p>
          <a:p>
            <a:pPr marL="0" indent="0">
              <a:buNone/>
            </a:pPr>
            <a:r>
              <a:rPr lang="en-US" dirty="0"/>
              <a:t>Direct dialogue with police officers and communities fosters cooperation and improves responsiveness</a:t>
            </a:r>
            <a:r>
              <a:rPr lang="en-US" dirty="0" smtClean="0"/>
              <a:t>.</a:t>
            </a:r>
          </a:p>
          <a:p>
            <a:pPr marL="0" indent="0">
              <a:buNone/>
            </a:pPr>
            <a:endParaRPr lang="en-US" dirty="0"/>
          </a:p>
          <a:p>
            <a:pPr marL="0" indent="0">
              <a:buNone/>
            </a:pPr>
            <a:r>
              <a:rPr lang="en-US" dirty="0"/>
              <a:t>• </a:t>
            </a:r>
            <a:r>
              <a:rPr lang="en-US" dirty="0" smtClean="0"/>
              <a:t>Documentation </a:t>
            </a:r>
            <a:r>
              <a:rPr lang="en-US" dirty="0"/>
              <a:t>drives accountability</a:t>
            </a:r>
          </a:p>
          <a:p>
            <a:pPr marL="0" indent="0">
              <a:buNone/>
            </a:pPr>
            <a:r>
              <a:rPr lang="en-US" dirty="0"/>
              <a:t>Systematic recording of violations provides evidence for advocacy, policy reform, and justice</a:t>
            </a:r>
            <a:r>
              <a:rPr lang="en-US" dirty="0" smtClean="0"/>
              <a:t>.</a:t>
            </a:r>
          </a:p>
          <a:p>
            <a:pPr marL="0" indent="0">
              <a:buNone/>
            </a:pPr>
            <a:endParaRPr lang="en-US" dirty="0"/>
          </a:p>
          <a:p>
            <a:pPr marL="0" indent="0">
              <a:buNone/>
            </a:pPr>
            <a:r>
              <a:rPr lang="en-US" dirty="0"/>
              <a:t>• </a:t>
            </a:r>
            <a:r>
              <a:rPr lang="en-US" dirty="0" smtClean="0"/>
              <a:t>Digital </a:t>
            </a:r>
            <a:r>
              <a:rPr lang="en-US" dirty="0"/>
              <a:t>tools amplify impact</a:t>
            </a:r>
          </a:p>
          <a:p>
            <a:pPr marL="0" indent="0">
              <a:buNone/>
            </a:pPr>
            <a:r>
              <a:rPr lang="en-US" dirty="0"/>
              <a:t>Social media outreach complements in-person efforts, expanding reach and visibility</a:t>
            </a:r>
            <a:r>
              <a:rPr lang="en-US" dirty="0" smtClean="0"/>
              <a:t>.</a:t>
            </a:r>
          </a:p>
          <a:p>
            <a:pPr marL="0" indent="0">
              <a:buNone/>
            </a:pPr>
            <a:endParaRPr lang="en-US" dirty="0"/>
          </a:p>
          <a:p>
            <a:pPr marL="0" indent="0">
              <a:buNone/>
            </a:pPr>
            <a:r>
              <a:rPr lang="en-US" dirty="0"/>
              <a:t>• </a:t>
            </a:r>
            <a:r>
              <a:rPr lang="en-US" dirty="0" smtClean="0"/>
              <a:t>Protocols </a:t>
            </a:r>
            <a:r>
              <a:rPr lang="en-US" dirty="0"/>
              <a:t>restore </a:t>
            </a:r>
            <a:r>
              <a:rPr lang="en-US" dirty="0" smtClean="0"/>
              <a:t>confidence</a:t>
            </a:r>
            <a:endParaRPr lang="en-US" dirty="0"/>
          </a:p>
          <a:p>
            <a:pPr marL="0" indent="0">
              <a:buNone/>
            </a:pPr>
            <a:r>
              <a:rPr lang="en-US" dirty="0"/>
              <a:t>Victims feel supported when clear procedures exist, encouraging more reporting and cooperation</a:t>
            </a:r>
            <a:r>
              <a:rPr lang="en-US" dirty="0" smtClean="0"/>
              <a:t>.</a:t>
            </a:r>
          </a:p>
          <a:p>
            <a:pPr marL="0" indent="0">
              <a:buNone/>
            </a:pPr>
            <a:endParaRPr lang="en-US" dirty="0"/>
          </a:p>
          <a:p>
            <a:pPr marL="0" indent="0">
              <a:buNone/>
            </a:pPr>
            <a:r>
              <a:rPr lang="en-US" dirty="0"/>
              <a:t>• </a:t>
            </a:r>
            <a:r>
              <a:rPr lang="en-US" dirty="0" smtClean="0"/>
              <a:t>Partnerships </a:t>
            </a:r>
            <a:r>
              <a:rPr lang="en-US" dirty="0"/>
              <a:t>are essential</a:t>
            </a:r>
          </a:p>
          <a:p>
            <a:pPr marL="0" indent="0">
              <a:buNone/>
            </a:pPr>
            <a:r>
              <a:rPr lang="en-US" dirty="0"/>
              <a:t>Collaboration across government, civil society, and communities strengthens systemic change.</a:t>
            </a:r>
          </a:p>
        </p:txBody>
      </p:sp>
      <p:sp>
        <p:nvSpPr>
          <p:cNvPr id="3" name="TextBox 9">
            <a:extLst>
              <a:ext uri="{FF2B5EF4-FFF2-40B4-BE49-F238E27FC236}">
                <a16:creationId xmlns="" xmlns:a16="http://schemas.microsoft.com/office/drawing/2014/main" id="{66260B74-A3B6-97DE-07D0-2F960EAD4595}"/>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0"/>
              </a:spcAft>
            </a:pPr>
            <a:r>
              <a:rPr lang="en-US" sz="2400" i="1"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lang="en-ZW" sz="2400" spc="3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6">
            <a:extLst>
              <a:ext uri="{FF2B5EF4-FFF2-40B4-BE49-F238E27FC236}">
                <a16:creationId xmlns="" xmlns:a16="http://schemas.microsoft.com/office/drawing/2014/main" id="{57DC9A21-6869-6A74-0B9B-5EB047F11770}"/>
              </a:ext>
            </a:extLst>
          </p:cNvPr>
          <p:cNvSpPr>
            <a:spLocks noGrp="1"/>
          </p:cNvSpPr>
          <p:nvPr>
            <p:ph sz="half" idx="1"/>
          </p:nvPr>
        </p:nvSpPr>
        <p:spPr>
          <a:xfrm>
            <a:off x="235131" y="1091294"/>
            <a:ext cx="5860869" cy="5034869"/>
          </a:xfrm>
          <a:ln>
            <a:solidFill>
              <a:schemeClr val="tx1"/>
            </a:solidFill>
          </a:ln>
        </p:spPr>
        <p:txBody>
          <a:bodyPr>
            <a:normAutofit fontScale="47500" lnSpcReduction="20000"/>
          </a:bodyPr>
          <a:lstStyle/>
          <a:p>
            <a:pPr marL="0" indent="0">
              <a:buNone/>
            </a:pPr>
            <a:r>
              <a:rPr lang="en-US" dirty="0"/>
              <a:t>Challenges &amp; </a:t>
            </a:r>
            <a:r>
              <a:rPr lang="en-US" dirty="0" smtClean="0"/>
              <a:t>mitigation</a:t>
            </a:r>
          </a:p>
          <a:p>
            <a:r>
              <a:rPr lang="en-US" dirty="0"/>
              <a:t>Stigma and fear of reporting</a:t>
            </a:r>
          </a:p>
          <a:p>
            <a:pPr marL="0" indent="0">
              <a:buNone/>
            </a:pPr>
            <a:r>
              <a:rPr lang="en-US" dirty="0"/>
              <a:t>LGBTIQ individuals and IPV survivors were hesitant to approach police due to discrimination and lack of trust.</a:t>
            </a:r>
          </a:p>
          <a:p>
            <a:pPr marL="0" indent="0">
              <a:buNone/>
            </a:pPr>
            <a:r>
              <a:rPr lang="en-US" dirty="0"/>
              <a:t>“Before, I was afraid to report the violence I faced because I thought no </a:t>
            </a:r>
            <a:r>
              <a:rPr lang="en-US" dirty="0" smtClean="0"/>
              <a:t>one </a:t>
            </a:r>
            <a:r>
              <a:rPr lang="en-US" dirty="0"/>
              <a:t>would listen.” (Tlhalefo Josias</a:t>
            </a:r>
            <a:r>
              <a:rPr lang="en-US" dirty="0" smtClean="0"/>
              <a:t>)</a:t>
            </a:r>
          </a:p>
          <a:p>
            <a:pPr>
              <a:buFont typeface="Wingdings" pitchFamily="2" charset="2"/>
              <a:buChar char="ü"/>
            </a:pPr>
            <a:r>
              <a:rPr lang="en-US" dirty="0"/>
              <a:t>Organized meetings at 15 police posts with officers and officials to build trust and raise awareness</a:t>
            </a:r>
            <a:r>
              <a:rPr lang="en-US" dirty="0" smtClean="0"/>
              <a:t>.</a:t>
            </a:r>
          </a:p>
          <a:p>
            <a:r>
              <a:rPr lang="en-US" dirty="0" smtClean="0"/>
              <a:t>Limited </a:t>
            </a:r>
            <a:r>
              <a:rPr lang="en-US" dirty="0"/>
              <a:t>police awareness and sensitivity</a:t>
            </a:r>
          </a:p>
          <a:p>
            <a:pPr marL="0" indent="0">
              <a:buNone/>
            </a:pPr>
            <a:r>
              <a:rPr lang="en-US" dirty="0"/>
              <a:t>Officers lacked training on handling cases involving marginalized communities, leading to poor documentation and inadequate responses</a:t>
            </a:r>
            <a:r>
              <a:rPr lang="en-US" dirty="0" smtClean="0"/>
              <a:t>.</a:t>
            </a:r>
          </a:p>
          <a:p>
            <a:pPr>
              <a:buFont typeface="Wingdings" pitchFamily="2" charset="2"/>
              <a:buChar char="ü"/>
            </a:pPr>
            <a:r>
              <a:rPr lang="en-US" dirty="0"/>
              <a:t>Capacity-building and </a:t>
            </a:r>
            <a:r>
              <a:rPr lang="en-US" dirty="0" smtClean="0"/>
              <a:t>training: Introduced an idea of human </a:t>
            </a:r>
            <a:r>
              <a:rPr lang="en-US" dirty="0"/>
              <a:t>rights and inclusive </a:t>
            </a:r>
            <a:r>
              <a:rPr lang="en-US" dirty="0" smtClean="0"/>
              <a:t>documentation, </a:t>
            </a:r>
            <a:r>
              <a:rPr lang="en-US" dirty="0"/>
              <a:t>improving sensitivity and responsiveness.</a:t>
            </a:r>
          </a:p>
          <a:p>
            <a:pPr marL="0" indent="0">
              <a:buNone/>
            </a:pPr>
            <a:r>
              <a:rPr lang="en-US" dirty="0"/>
              <a:t>“Since we started the training… I see a real difference in how our officers treat victims.” (Phil Masole</a:t>
            </a:r>
            <a:r>
              <a:rPr lang="en-US" dirty="0" smtClean="0"/>
              <a:t>)</a:t>
            </a:r>
          </a:p>
          <a:p>
            <a:r>
              <a:rPr lang="en-US" dirty="0"/>
              <a:t>Weak collaboration structures</a:t>
            </a:r>
          </a:p>
          <a:p>
            <a:pPr marL="0" indent="0">
              <a:buNone/>
            </a:pPr>
            <a:r>
              <a:rPr lang="en-US" dirty="0"/>
              <a:t>Prior to the initiative, there was minimal engagement between law enforcement and human rights advocates, resulting in fragmented efforts</a:t>
            </a:r>
            <a:r>
              <a:rPr lang="en-US" dirty="0" smtClean="0"/>
              <a:t>.</a:t>
            </a:r>
          </a:p>
          <a:p>
            <a:pPr>
              <a:buFont typeface="Wingdings" pitchFamily="2" charset="2"/>
              <a:buChar char="ü"/>
            </a:pPr>
            <a:r>
              <a:rPr lang="en-US" dirty="0"/>
              <a:t>Digital advocacy and </a:t>
            </a:r>
            <a:r>
              <a:rPr lang="en-US" dirty="0" smtClean="0"/>
              <a:t>outreach</a:t>
            </a:r>
          </a:p>
          <a:p>
            <a:pPr marL="0" indent="0">
              <a:buNone/>
            </a:pPr>
            <a:r>
              <a:rPr lang="en-US" dirty="0" smtClean="0"/>
              <a:t>Leveraged Facebook platform to reach over 1,095 individuals, extending awareness beyond physical engagements.</a:t>
            </a:r>
          </a:p>
          <a:p>
            <a:pPr>
              <a:buFont typeface="Wingdings" pitchFamily="2" charset="2"/>
              <a:buChar char="ü"/>
            </a:pPr>
            <a:endParaRPr lang="en-US" dirty="0"/>
          </a:p>
        </p:txBody>
      </p:sp>
    </p:spTree>
    <p:extLst>
      <p:ext uri="{BB962C8B-B14F-4D97-AF65-F5344CB8AC3E}">
        <p14:creationId xmlns:p14="http://schemas.microsoft.com/office/powerpoint/2010/main" val="12333629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8F3ECD972E8E41B9495D5AEDAE7986" ma:contentTypeVersion="16" ma:contentTypeDescription="Create a new document." ma:contentTypeScope="" ma:versionID="d103da91a01d0d4d36f0a8fa93a5bda2">
  <xsd:schema xmlns:xsd="http://www.w3.org/2001/XMLSchema" xmlns:xs="http://www.w3.org/2001/XMLSchema" xmlns:p="http://schemas.microsoft.com/office/2006/metadata/properties" xmlns:ns2="0d0128bf-0240-4a00-b00a-ea9f2cdab004" xmlns:ns3="5c72703c-1067-4fa7-89cc-ef245258de7b" targetNamespace="http://schemas.microsoft.com/office/2006/metadata/properties" ma:root="true" ma:fieldsID="951381d568948a2b3bc63ab6b0cc8801" ns2:_="" ns3:_="">
    <xsd:import namespace="0d0128bf-0240-4a00-b00a-ea9f2cdab004"/>
    <xsd:import namespace="5c72703c-1067-4fa7-89cc-ef245258de7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0128bf-0240-4a00-b00a-ea9f2cdab0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300de80-7531-40b2-a37f-f138d0f80c3d"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c72703c-1067-4fa7-89cc-ef245258de7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9bc4b65e-775a-4a0b-8a3f-ec286c64b49d}" ma:internalName="TaxCatchAll" ma:showField="CatchAllData" ma:web="5c72703c-1067-4fa7-89cc-ef245258de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d0128bf-0240-4a00-b00a-ea9f2cdab004">
      <Terms xmlns="http://schemas.microsoft.com/office/infopath/2007/PartnerControls"/>
    </lcf76f155ced4ddcb4097134ff3c332f>
    <TaxCatchAll xmlns="5c72703c-1067-4fa7-89cc-ef245258de7b" xsi:nil="true"/>
  </documentManagement>
</p:properties>
</file>

<file path=customXml/itemProps1.xml><?xml version="1.0" encoding="utf-8"?>
<ds:datastoreItem xmlns:ds="http://schemas.openxmlformats.org/officeDocument/2006/customXml" ds:itemID="{75B5CEA6-A2BF-4255-80D7-12DE12426C75}"/>
</file>

<file path=customXml/itemProps2.xml><?xml version="1.0" encoding="utf-8"?>
<ds:datastoreItem xmlns:ds="http://schemas.openxmlformats.org/officeDocument/2006/customXml" ds:itemID="{7134CE39-8958-4FBB-88E0-4C68AE51F837}"/>
</file>

<file path=customXml/itemProps3.xml><?xml version="1.0" encoding="utf-8"?>
<ds:datastoreItem xmlns:ds="http://schemas.openxmlformats.org/officeDocument/2006/customXml" ds:itemID="{6FF26E35-7BE4-4230-9FD5-511AFFAE66E3}"/>
</file>

<file path=docProps/app.xml><?xml version="1.0" encoding="utf-8"?>
<Properties xmlns="http://schemas.openxmlformats.org/officeDocument/2006/extended-properties" xmlns:vt="http://schemas.openxmlformats.org/officeDocument/2006/docPropsVTypes">
  <TotalTime>1228</TotalTime>
  <Words>1086</Words>
  <Application>Microsoft Office PowerPoint</Application>
  <PresentationFormat>Custom</PresentationFormat>
  <Paragraphs>191</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Voice and Choice Summit 2026-Change Strategies-Communications and Outreach Category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Voice and Choice Summit 2026-Change Strategies-Communications and Outreach Category</dc:title>
  <dc:creator>Debi Lee</dc:creator>
  <cp:lastModifiedBy>HomePC</cp:lastModifiedBy>
  <cp:revision>94</cp:revision>
  <dcterms:created xsi:type="dcterms:W3CDTF">2025-10-09T06:55:09Z</dcterms:created>
  <dcterms:modified xsi:type="dcterms:W3CDTF">2026-03-06T00:12:34Z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0x010100438F3ECD972E8E41B9495D5AEDAE7986</vt:lpwstr>
  </property>
</Properties>
</file>