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74" r:id="rId4"/>
    <p:sldId id="320" r:id="rId5"/>
    <p:sldId id="321" r:id="rId6"/>
    <p:sldId id="322" r:id="rId7"/>
    <p:sldId id="279" r:id="rId8"/>
    <p:sldId id="282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7B060"/>
    <a:srgbClr val="F7DA06"/>
    <a:srgbClr val="E37191"/>
    <a:srgbClr val="A57FA6"/>
    <a:srgbClr val="7D59A5"/>
    <a:srgbClr val="FF0000"/>
    <a:srgbClr val="25B56A"/>
    <a:srgbClr val="7B2C42"/>
    <a:srgbClr val="D1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26DC6-EF6B-4E2F-B7F8-F9DFC0CE1AC6}" v="10" dt="2026-02-17T09:25:22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4" autoAdjust="0"/>
    <p:restoredTop sz="93634" autoAdjust="0"/>
  </p:normalViewPr>
  <p:slideViewPr>
    <p:cSldViewPr snapToGrid="0">
      <p:cViewPr>
        <p:scale>
          <a:sx n="75" d="100"/>
          <a:sy n="75" d="100"/>
        </p:scale>
        <p:origin x="-5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uel Hadzizi - Results for Change Manager" userId="41bf4952-83e1-48ef-b290-398b6278eb1c" providerId="ADAL" clId="{388E8143-224A-4319-A2FA-18DC863CB5A2}"/>
    <pc:docChg chg="undo custSel addSld delSld modSld">
      <pc:chgData name="Fanuel Hadzizi - Results for Change Manager" userId="41bf4952-83e1-48ef-b290-398b6278eb1c" providerId="ADAL" clId="{388E8143-224A-4319-A2FA-18DC863CB5A2}" dt="2026-02-17T09:25:22.370" v="173"/>
      <pc:docMkLst>
        <pc:docMk/>
      </pc:docMkLst>
      <pc:sldChg chg="modSp mod">
        <pc:chgData name="Fanuel Hadzizi - Results for Change Manager" userId="41bf4952-83e1-48ef-b290-398b6278eb1c" providerId="ADAL" clId="{388E8143-224A-4319-A2FA-18DC863CB5A2}" dt="2026-02-17T09:25:00.921" v="172" actId="20577"/>
        <pc:sldMkLst>
          <pc:docMk/>
          <pc:sldMk cId="406638069" sldId="257"/>
        </pc:sldMkLst>
        <pc:spChg chg="mod">
          <ac:chgData name="Fanuel Hadzizi - Results for Change Manager" userId="41bf4952-83e1-48ef-b290-398b6278eb1c" providerId="ADAL" clId="{388E8143-224A-4319-A2FA-18DC863CB5A2}" dt="2026-02-16T11:34:10.684" v="148" actId="6549"/>
          <ac:spMkLst>
            <pc:docMk/>
            <pc:sldMk cId="406638069" sldId="257"/>
            <ac:spMk id="7" creationId="{D5ED7C6B-3215-606E-4317-F8BF01F39E96}"/>
          </ac:spMkLst>
        </pc:spChg>
        <pc:spChg chg="mod">
          <ac:chgData name="Fanuel Hadzizi - Results for Change Manager" userId="41bf4952-83e1-48ef-b290-398b6278eb1c" providerId="ADAL" clId="{388E8143-224A-4319-A2FA-18DC863CB5A2}" dt="2026-02-17T09:25:00.921" v="172" actId="20577"/>
          <ac:spMkLst>
            <pc:docMk/>
            <pc:sldMk cId="406638069" sldId="257"/>
            <ac:spMk id="36" creationId="{3DB0E86D-BEBA-8DD5-5C76-03069FD92515}"/>
          </ac:spMkLst>
        </pc:spChg>
      </pc:sldChg>
      <pc:sldChg chg="del">
        <pc:chgData name="Fanuel Hadzizi - Results for Change Manager" userId="41bf4952-83e1-48ef-b290-398b6278eb1c" providerId="ADAL" clId="{388E8143-224A-4319-A2FA-18DC863CB5A2}" dt="2026-02-16T11:36:42.340" v="151" actId="47"/>
        <pc:sldMkLst>
          <pc:docMk/>
          <pc:sldMk cId="2900623556" sldId="276"/>
        </pc:sldMkLst>
      </pc:sldChg>
      <pc:sldChg chg="del">
        <pc:chgData name="Fanuel Hadzizi - Results for Change Manager" userId="41bf4952-83e1-48ef-b290-398b6278eb1c" providerId="ADAL" clId="{388E8143-224A-4319-A2FA-18DC863CB5A2}" dt="2026-02-16T11:37:07.001" v="153" actId="47"/>
        <pc:sldMkLst>
          <pc:docMk/>
          <pc:sldMk cId="720335315" sldId="277"/>
        </pc:sldMkLst>
      </pc:sldChg>
      <pc:sldChg chg="add setBg">
        <pc:chgData name="Fanuel Hadzizi - Results for Change Manager" userId="41bf4952-83e1-48ef-b290-398b6278eb1c" providerId="ADAL" clId="{388E8143-224A-4319-A2FA-18DC863CB5A2}" dt="2026-02-17T09:25:22.370" v="173"/>
        <pc:sldMkLst>
          <pc:docMk/>
          <pc:sldMk cId="67875222" sldId="282"/>
        </pc:sldMkLst>
      </pc:sldChg>
      <pc:sldChg chg="del">
        <pc:chgData name="Fanuel Hadzizi - Results for Change Manager" userId="41bf4952-83e1-48ef-b290-398b6278eb1c" providerId="ADAL" clId="{388E8143-224A-4319-A2FA-18DC863CB5A2}" dt="2026-02-16T11:36:50.633" v="152" actId="47"/>
        <pc:sldMkLst>
          <pc:docMk/>
          <pc:sldMk cId="1569510523" sldId="284"/>
        </pc:sldMkLst>
      </pc:sldChg>
      <pc:sldChg chg="delSp modSp del mod">
        <pc:chgData name="Fanuel Hadzizi - Results for Change Manager" userId="41bf4952-83e1-48ef-b290-398b6278eb1c" providerId="ADAL" clId="{388E8143-224A-4319-A2FA-18DC863CB5A2}" dt="2026-02-16T11:30:52.661" v="112" actId="47"/>
        <pc:sldMkLst>
          <pc:docMk/>
          <pc:sldMk cId="2182122380" sldId="286"/>
        </pc:sldMkLst>
        <pc:spChg chg="mod">
          <ac:chgData name="Fanuel Hadzizi - Results for Change Manager" userId="41bf4952-83e1-48ef-b290-398b6278eb1c" providerId="ADAL" clId="{388E8143-224A-4319-A2FA-18DC863CB5A2}" dt="2026-02-16T11:25:40.138" v="17"/>
          <ac:spMkLst>
            <pc:docMk/>
            <pc:sldMk cId="2182122380" sldId="286"/>
            <ac:spMk id="2" creationId="{AE84900D-EE0A-1612-630D-00773D816B05}"/>
          </ac:spMkLst>
        </pc:spChg>
        <pc:spChg chg="mod">
          <ac:chgData name="Fanuel Hadzizi - Results for Change Manager" userId="41bf4952-83e1-48ef-b290-398b6278eb1c" providerId="ADAL" clId="{388E8143-224A-4319-A2FA-18DC863CB5A2}" dt="2026-02-16T11:25:47.619" v="21"/>
          <ac:spMkLst>
            <pc:docMk/>
            <pc:sldMk cId="2182122380" sldId="286"/>
            <ac:spMk id="5" creationId="{DBF1AC77-6FA5-2349-B201-AE8AF6E81531}"/>
          </ac:spMkLst>
        </pc:spChg>
        <pc:spChg chg="del">
          <ac:chgData name="Fanuel Hadzizi - Results for Change Manager" userId="41bf4952-83e1-48ef-b290-398b6278eb1c" providerId="ADAL" clId="{388E8143-224A-4319-A2FA-18DC863CB5A2}" dt="2026-02-16T11:24:11.751" v="6" actId="478"/>
          <ac:spMkLst>
            <pc:docMk/>
            <pc:sldMk cId="2182122380" sldId="286"/>
            <ac:spMk id="7" creationId="{33073AF5-5BA8-D0AE-E694-2BE82853CBD0}"/>
          </ac:spMkLst>
        </pc:spChg>
      </pc:sldChg>
      <pc:sldChg chg="delSp modSp add mod">
        <pc:chgData name="Fanuel Hadzizi - Results for Change Manager" userId="41bf4952-83e1-48ef-b290-398b6278eb1c" providerId="ADAL" clId="{388E8143-224A-4319-A2FA-18DC863CB5A2}" dt="2026-02-16T11:31:28.819" v="115" actId="20577"/>
        <pc:sldMkLst>
          <pc:docMk/>
          <pc:sldMk cId="2374579285" sldId="320"/>
        </pc:sldMkLst>
        <pc:grpChg chg="del mod">
          <ac:chgData name="Fanuel Hadzizi - Results for Change Manager" userId="41bf4952-83e1-48ef-b290-398b6278eb1c" providerId="ADAL" clId="{388E8143-224A-4319-A2FA-18DC863CB5A2}" dt="2026-02-16T11:26:19.431" v="23" actId="478"/>
          <ac:grpSpMkLst>
            <pc:docMk/>
            <pc:sldMk cId="2374579285" sldId="320"/>
            <ac:grpSpMk id="32" creationId="{D8661110-5901-16D3-1C0A-7CF975076867}"/>
          </ac:grpSpMkLst>
        </pc:grpChg>
        <pc:graphicFrameChg chg="modGraphic">
          <ac:chgData name="Fanuel Hadzizi - Results for Change Manager" userId="41bf4952-83e1-48ef-b290-398b6278eb1c" providerId="ADAL" clId="{388E8143-224A-4319-A2FA-18DC863CB5A2}" dt="2026-02-16T11:31:28.819" v="115" actId="20577"/>
          <ac:graphicFrameMkLst>
            <pc:docMk/>
            <pc:sldMk cId="2374579285" sldId="320"/>
            <ac:graphicFrameMk id="5" creationId="{243FC73C-A28F-BFC2-FB2E-610E733C58A2}"/>
          </ac:graphicFrameMkLst>
        </pc:graphicFrameChg>
      </pc:sldChg>
      <pc:sldChg chg="modSp add mod">
        <pc:chgData name="Fanuel Hadzizi - Results for Change Manager" userId="41bf4952-83e1-48ef-b290-398b6278eb1c" providerId="ADAL" clId="{388E8143-224A-4319-A2FA-18DC863CB5A2}" dt="2026-02-16T11:31:58.110" v="117" actId="2711"/>
        <pc:sldMkLst>
          <pc:docMk/>
          <pc:sldMk cId="654616262" sldId="321"/>
        </pc:sldMkLst>
        <pc:graphicFrameChg chg="modGraphic">
          <ac:chgData name="Fanuel Hadzizi - Results for Change Manager" userId="41bf4952-83e1-48ef-b290-398b6278eb1c" providerId="ADAL" clId="{388E8143-224A-4319-A2FA-18DC863CB5A2}" dt="2026-02-16T11:31:58.110" v="117" actId="2711"/>
          <ac:graphicFrameMkLst>
            <pc:docMk/>
            <pc:sldMk cId="654616262" sldId="321"/>
            <ac:graphicFrameMk id="5" creationId="{5B37C10A-AEC3-FE3D-438B-9EBACAB7A7C2}"/>
          </ac:graphicFrameMkLst>
        </pc:graphicFrameChg>
      </pc:sldChg>
      <pc:sldChg chg="modSp add mod">
        <pc:chgData name="Fanuel Hadzizi - Results for Change Manager" userId="41bf4952-83e1-48ef-b290-398b6278eb1c" providerId="ADAL" clId="{388E8143-224A-4319-A2FA-18DC863CB5A2}" dt="2026-02-16T11:32:09.003" v="118" actId="2711"/>
        <pc:sldMkLst>
          <pc:docMk/>
          <pc:sldMk cId="2385396526" sldId="322"/>
        </pc:sldMkLst>
        <pc:graphicFrameChg chg="modGraphic">
          <ac:chgData name="Fanuel Hadzizi - Results for Change Manager" userId="41bf4952-83e1-48ef-b290-398b6278eb1c" providerId="ADAL" clId="{388E8143-224A-4319-A2FA-18DC863CB5A2}" dt="2026-02-16T11:32:09.003" v="118" actId="2711"/>
          <ac:graphicFrameMkLst>
            <pc:docMk/>
            <pc:sldMk cId="2385396526" sldId="322"/>
            <ac:graphicFrameMk id="5" creationId="{E347B032-44D7-C2D9-775C-BA1CD7A5D8E4}"/>
          </ac:graphicFrameMkLst>
        </pc:graphicFrameChg>
      </pc:sldChg>
      <pc:sldChg chg="add del">
        <pc:chgData name="Fanuel Hadzizi - Results for Change Manager" userId="41bf4952-83e1-48ef-b290-398b6278eb1c" providerId="ADAL" clId="{388E8143-224A-4319-A2FA-18DC863CB5A2}" dt="2026-02-16T11:36:37.417" v="150" actId="2890"/>
        <pc:sldMkLst>
          <pc:docMk/>
          <pc:sldMk cId="3192245144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E2CE2-5A7E-4EE2-9250-484598939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062C76-4F4C-BDDA-A97A-165EB3359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24042E-3907-93CB-4E2E-55F85AE4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E905BC-5A99-07E4-DD66-2ED4D4B6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42D9CB-D969-E8CA-BC4E-7974855A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61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0B160-8340-37E5-9194-2F2A769E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2EC659-D4C7-815D-9806-42DE933B4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E70717-E0D3-22F2-A9A6-EB49979C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6A3E06-6483-7692-99D3-BF56E4FE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564DD-F12F-22CC-E23A-D3F4EBF3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633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12EF1F-5EB7-19ED-3053-C12F9E82D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7F3B99-431D-CACD-E9F7-044331D74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DF3BFF-9C24-BC50-E529-8CB16AB7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0CBEFD-866C-65D7-CE39-814194A5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CD7994-4C60-75E4-1FC9-C0CB024F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201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D14B42-CF62-4194-C72A-A7DBF745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0E7432-04B2-6FD3-F13F-E433CB0B0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AF369B-6E2C-44A2-C44B-960C6F79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D5F7EB-37BA-CA88-4827-CE3D8582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477F02-BA4E-5071-883F-9D2A2624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596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17CA92-20F4-58C5-1C31-6408299D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C1CA49-3BF8-BF14-7BED-F3F8A685F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7032CD-4264-03DD-C589-9BA7870C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2BCE3E-4B41-185A-7A35-D749F080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9BEE40-9835-2DD0-9F62-8951777C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607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B3E565-4E9E-7B98-C1CE-10815FC4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2A0D1-4932-BA81-9435-966CB5555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BFE32DD-814D-29E3-D855-B03D34F1A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C3B16A-F81E-2678-3268-D6193E50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DFE573-B73D-A4EB-B1C9-80861D29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C6204-207C-1FC7-84B3-52869117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597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32DD5-FC51-03AA-C38C-084CEACA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2525E9-5151-1739-016C-AB555B9EA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F6984E-90A7-7C25-60E1-5CB82948E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134B5A-FBC9-FAEE-AEF8-BE2AE2149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6A824E7-056E-E352-BF6D-0AD64D5A6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7A11C77-DC7B-375C-FB80-E5D64EE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BFFD020-764F-4DBF-36AB-CECB5203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E7D402A-D7B1-FD7D-0E89-F9F80FF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157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A3B5F8-BCE2-C277-4A15-A31D4A1F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D8D650-16E4-2EFF-3E62-24FAFF8C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286D35-4D39-C2DE-D480-05B9A1D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FE74BE-731C-6639-F730-3218D5AF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766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A8641D-EAF8-569A-50B4-2AA6391B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1B501D3-C043-466F-1636-AC2D5479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D7BEF9-CAFC-0B9C-395B-6AB49349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1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E1A8E1-CF86-C610-970C-DAA48696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607325-E76B-28E6-548E-F69713A6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8D414A-E527-E786-5515-CDC19AC6F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390575-141A-BBBF-46C3-C678A748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D9A23C-8C33-FA22-3A9A-B651D2CD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AC2CA9-CD5D-1DB2-0F88-FE30AC03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369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7C95D-49B8-B393-2C6C-C6CC80B2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D48A346-B68E-8E6B-5F18-18CC7E951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5DF0AE-4A4D-FDDB-C7AE-686EF72FE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FA5C17-10A9-E7BB-2BDB-A88E49B7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F19F9C-51AA-658B-3711-5F725398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2E0C1C-F2C1-4D77-F475-CC1C9973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15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124A1C-250A-5E3D-0A23-FE958DB6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73F7C5-3EF1-5AF3-741A-8C49D5CC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65CBFC-55BE-DDB4-4B5B-7991616B1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A6DBE-B882-4EF2-AACB-D4DAF18A6183}" type="datetimeFigureOut">
              <a:rPr lang="en-ZA" smtClean="0"/>
              <a:t>2026/03/06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238554-8BC3-B422-534E-2FD7D578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F892D-C923-EB87-001B-2596F909D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0EAC9-0C06-411E-A697-0ABDBDE728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839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6ACCD9B-E70C-ADFC-B920-EE6ADA6A2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5ED15BD-62CF-3020-9479-F9804A70CF0D}"/>
              </a:ext>
            </a:extLst>
          </p:cNvPr>
          <p:cNvGrpSpPr/>
          <p:nvPr/>
        </p:nvGrpSpPr>
        <p:grpSpPr>
          <a:xfrm>
            <a:off x="-5410" y="0"/>
            <a:ext cx="12197407" cy="6882714"/>
            <a:chOff x="-5410" y="0"/>
            <a:chExt cx="12197407" cy="688271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99DEEB93-91E8-7F7B-7E25-06550DE1E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653" y="444608"/>
              <a:ext cx="8088706" cy="1194348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15CC5DF8-4FA2-D1E3-130A-E3E06CC5CBFE}"/>
                </a:ext>
              </a:extLst>
            </p:cNvPr>
            <p:cNvSpPr/>
            <p:nvPr/>
          </p:nvSpPr>
          <p:spPr>
            <a:xfrm>
              <a:off x="0" y="0"/>
              <a:ext cx="12191997" cy="113115"/>
            </a:xfrm>
            <a:prstGeom prst="rect">
              <a:avLst/>
            </a:prstGeom>
            <a:gradFill>
              <a:gsLst>
                <a:gs pos="40000">
                  <a:srgbClr val="F7DA06"/>
                </a:gs>
                <a:gs pos="22000">
                  <a:srgbClr val="A57FA6"/>
                </a:gs>
                <a:gs pos="5000">
                  <a:srgbClr val="7D59A5"/>
                </a:gs>
                <a:gs pos="58000">
                  <a:srgbClr val="00FF00"/>
                </a:gs>
                <a:gs pos="77000">
                  <a:srgbClr val="E37191"/>
                </a:gs>
                <a:gs pos="96000">
                  <a:srgbClr val="7B2C4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B6BAE425-FDF9-457D-29C9-145C8024CBCF}"/>
                </a:ext>
              </a:extLst>
            </p:cNvPr>
            <p:cNvSpPr/>
            <p:nvPr/>
          </p:nvSpPr>
          <p:spPr>
            <a:xfrm>
              <a:off x="0" y="6364553"/>
              <a:ext cx="12191997" cy="518161"/>
            </a:xfrm>
            <a:prstGeom prst="rect">
              <a:avLst/>
            </a:prstGeom>
            <a:gradFill>
              <a:gsLst>
                <a:gs pos="40000">
                  <a:srgbClr val="F7DA06"/>
                </a:gs>
                <a:gs pos="22000">
                  <a:srgbClr val="A57FA6"/>
                </a:gs>
                <a:gs pos="5000">
                  <a:srgbClr val="7D59A5"/>
                </a:gs>
                <a:gs pos="58000">
                  <a:srgbClr val="00FF00"/>
                </a:gs>
                <a:gs pos="77000">
                  <a:srgbClr val="E37191"/>
                </a:gs>
                <a:gs pos="96000">
                  <a:srgbClr val="7B2C4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2" name="TextBox 9">
              <a:extLst>
                <a:ext uri="{FF2B5EF4-FFF2-40B4-BE49-F238E27FC236}">
                  <a16:creationId xmlns="" xmlns:a16="http://schemas.microsoft.com/office/drawing/2014/main" id="{403E2E81-9601-1970-B83A-F4245917F760}"/>
                </a:ext>
              </a:extLst>
            </p:cNvPr>
            <p:cNvSpPr txBox="1"/>
            <p:nvPr/>
          </p:nvSpPr>
          <p:spPr>
            <a:xfrm>
              <a:off x="-5410" y="6391015"/>
              <a:ext cx="12191996" cy="451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400" i="1" spc="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Voice and Choice Summit 2026    \    Voice and Choice Summit 2026 </a:t>
              </a:r>
              <a:endParaRPr lang="en-ZW" sz="2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877A6DB-18A6-C55E-C0FB-4E1D2DAA6CBE}"/>
              </a:ext>
            </a:extLst>
          </p:cNvPr>
          <p:cNvSpPr/>
          <p:nvPr/>
        </p:nvSpPr>
        <p:spPr>
          <a:xfrm>
            <a:off x="1" y="2584078"/>
            <a:ext cx="12191999" cy="2643876"/>
          </a:xfrm>
          <a:custGeom>
            <a:avLst/>
            <a:gdLst>
              <a:gd name="connsiteX0" fmla="*/ 12191999 w 12191999"/>
              <a:gd name="connsiteY0" fmla="*/ 0 h 2643876"/>
              <a:gd name="connsiteX1" fmla="*/ 12191999 w 12191999"/>
              <a:gd name="connsiteY1" fmla="*/ 464989 h 2643876"/>
              <a:gd name="connsiteX2" fmla="*/ 12090690 w 12191999"/>
              <a:gd name="connsiteY2" fmla="*/ 483907 h 2643876"/>
              <a:gd name="connsiteX3" fmla="*/ 5319131 w 12191999"/>
              <a:gd name="connsiteY3" fmla="*/ 2639171 h 2643876"/>
              <a:gd name="connsiteX4" fmla="*/ 0 w 12191999"/>
              <a:gd name="connsiteY4" fmla="*/ 1806892 h 2643876"/>
              <a:gd name="connsiteX5" fmla="*/ 22303 w 12191999"/>
              <a:gd name="connsiteY5" fmla="*/ 1351345 h 2643876"/>
              <a:gd name="connsiteX6" fmla="*/ 5330284 w 12191999"/>
              <a:gd name="connsiteY6" fmla="*/ 2452625 h 2643876"/>
              <a:gd name="connsiteX7" fmla="*/ 10868965 w 12191999"/>
              <a:gd name="connsiteY7" fmla="*/ 389807 h 2643876"/>
              <a:gd name="connsiteX8" fmla="*/ 12104896 w 12191999"/>
              <a:gd name="connsiteY8" fmla="*/ 1644 h 264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2643876">
                <a:moveTo>
                  <a:pt x="12191999" y="0"/>
                </a:moveTo>
                <a:lnTo>
                  <a:pt x="12191999" y="464989"/>
                </a:lnTo>
                <a:lnTo>
                  <a:pt x="12090690" y="483907"/>
                </a:lnTo>
                <a:cubicBezTo>
                  <a:pt x="10319058" y="857183"/>
                  <a:pt x="7278028" y="2750381"/>
                  <a:pt x="5319131" y="2639171"/>
                </a:cubicBezTo>
                <a:cubicBezTo>
                  <a:pt x="3297044" y="2524373"/>
                  <a:pt x="2378926" y="1362052"/>
                  <a:pt x="0" y="1806892"/>
                </a:cubicBezTo>
                <a:lnTo>
                  <a:pt x="22303" y="1351345"/>
                </a:lnTo>
                <a:cubicBezTo>
                  <a:pt x="1256371" y="1285276"/>
                  <a:pt x="3401123" y="2389872"/>
                  <a:pt x="5330284" y="2452625"/>
                </a:cubicBezTo>
                <a:cubicBezTo>
                  <a:pt x="8259338" y="2486108"/>
                  <a:pt x="9788675" y="947659"/>
                  <a:pt x="10868965" y="389807"/>
                </a:cubicBezTo>
                <a:cubicBezTo>
                  <a:pt x="11409110" y="110881"/>
                  <a:pt x="11816948" y="21434"/>
                  <a:pt x="12104896" y="1644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5ED7C6B-3215-606E-4317-F8BF01F39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334" y="2666751"/>
            <a:ext cx="9144000" cy="1811407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</a:t>
            </a:r>
            <a:b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Summit 2026-</a:t>
            </a:r>
            <a:r>
              <a:rPr lang="en-ZA" dirty="0"/>
              <a:t>Change Strategies-Communications and Outreach Category</a:t>
            </a:r>
            <a:endParaRPr lang="en-ZA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="" xmlns:a16="http://schemas.microsoft.com/office/drawing/2014/main" id="{3DB0E86D-BEBA-8DD5-5C76-03069FD92515}"/>
              </a:ext>
            </a:extLst>
          </p:cNvPr>
          <p:cNvSpPr txBox="1"/>
          <p:nvPr/>
        </p:nvSpPr>
        <p:spPr>
          <a:xfrm>
            <a:off x="680934" y="4560831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Botswana: Engaging Men and Masculinities to Advance LGBTIQ+ Health and Rights</a:t>
            </a:r>
            <a:endParaRPr lang="en-ZA" b="1" i="1" dirty="0">
              <a:solidFill>
                <a:srgbClr val="FF0000"/>
              </a:solidFill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="" xmlns:a16="http://schemas.microsoft.com/office/drawing/2014/main" id="{949EF0D1-C3D3-A50D-E26B-5D7CDB04134B}"/>
              </a:ext>
            </a:extLst>
          </p:cNvPr>
          <p:cNvSpPr txBox="1">
            <a:spLocks/>
          </p:cNvSpPr>
          <p:nvPr/>
        </p:nvSpPr>
        <p:spPr>
          <a:xfrm>
            <a:off x="9722368" y="469806"/>
            <a:ext cx="1303979" cy="8972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2000" dirty="0">
                <a:solidFill>
                  <a:srgbClr val="FF0000"/>
                </a:solidFill>
              </a:rPr>
              <a:t>Your logo goes here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24" y="457488"/>
            <a:ext cx="1303979" cy="11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0830DD7-A1FF-1021-DD84-29DE3B528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4D61CB-C678-0CFB-5CC2-A8F6F89E7281}"/>
              </a:ext>
            </a:extLst>
          </p:cNvPr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81557C4-9B66-0B85-550A-E39ECA451607}"/>
              </a:ext>
            </a:extLst>
          </p:cNvPr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8E71CE6C-A383-0E47-D439-B4105E0A28CB}"/>
              </a:ext>
            </a:extLst>
          </p:cNvPr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W" b="1" i="1" spc="3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Next Steps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1ABCEAF2-8AA8-6F6E-660A-8F94A4A3AD1A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="" xmlns:a16="http://schemas.microsoft.com/office/drawing/2014/main" id="{DFB566B1-6B2D-F682-574B-5548DDD64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131" y="1091294"/>
            <a:ext cx="11248946" cy="5034869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are your plans</a:t>
            </a:r>
            <a:r>
              <a:rPr lang="en-US" dirty="0" smtClean="0"/>
              <a:t>?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b="1" dirty="0"/>
              <a:t>Expanding Peer Networks</a:t>
            </a:r>
          </a:p>
          <a:p>
            <a:pPr marL="0" lvl="1" indent="0">
              <a:buNone/>
            </a:pPr>
            <a:r>
              <a:rPr lang="en-US" dirty="0"/>
              <a:t>The strategy aims to grow peer networks across more districts to increase community engagement and support.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b="1" dirty="0"/>
              <a:t>Strengthening Clinic Partnerships</a:t>
            </a:r>
          </a:p>
          <a:p>
            <a:pPr marL="0" lvl="1" indent="0">
              <a:buNone/>
            </a:pPr>
            <a:r>
              <a:rPr lang="en-US" dirty="0"/>
              <a:t>Building stronger collaborations with clinics enhances service delivery and supports inclusive healthcare.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b="1" dirty="0"/>
              <a:t>Digital Storytelling and </a:t>
            </a:r>
            <a:r>
              <a:rPr lang="en-US" b="1" dirty="0" smtClean="0"/>
              <a:t>Activism</a:t>
            </a:r>
            <a:endParaRPr lang="en-US" b="1" dirty="0"/>
          </a:p>
          <a:p>
            <a:pPr marL="0" lvl="1" indent="0">
              <a:buNone/>
            </a:pPr>
            <a:r>
              <a:rPr lang="en-US" dirty="0"/>
              <a:t>Utilizing digital storytelling and art activism deepens awareness and promotes social change.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b="1" dirty="0"/>
              <a:t>Documentation and Replication</a:t>
            </a:r>
          </a:p>
          <a:p>
            <a:pPr marL="0" lvl="1" indent="0">
              <a:buNone/>
            </a:pPr>
            <a:r>
              <a:rPr lang="en-US" dirty="0"/>
              <a:t>Documenting strategies through toolkits and case studies supports adoption by partners beyond Botswana.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8FBDF62-03A8-E1BE-8D66-BABB03CFE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4B90E07-C93A-6A8F-732A-71A501902553}"/>
              </a:ext>
            </a:extLst>
          </p:cNvPr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840AD7F-1872-0118-7992-1DD970A0CF1C}"/>
              </a:ext>
            </a:extLst>
          </p:cNvPr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363297AC-CB5E-6F1F-82E2-9E9614934832}"/>
              </a:ext>
            </a:extLst>
          </p:cNvPr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Synopsis</a:t>
            </a:r>
            <a:r>
              <a:rPr lang="en-ZA" dirty="0"/>
              <a:t>– brief overview what this is about </a:t>
            </a:r>
            <a:endParaRPr lang="en-ZW" i="1" spc="3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3B0E22A2-E3D6-AAEE-7338-0F6A3D6FCD7C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1D7B932-815E-0AD2-B271-217AC29AC7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8942225"/>
              </p:ext>
            </p:extLst>
          </p:nvPr>
        </p:nvGraphicFramePr>
        <p:xfrm>
          <a:off x="541284" y="960852"/>
          <a:ext cx="11098608" cy="11606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618">
                  <a:extLst>
                    <a:ext uri="{9D8B030D-6E8A-4147-A177-3AD203B41FA5}">
                      <a16:colId xmlns="" xmlns:a16="http://schemas.microsoft.com/office/drawing/2014/main" val="123376925"/>
                    </a:ext>
                  </a:extLst>
                </a:gridCol>
                <a:gridCol w="9017990">
                  <a:extLst>
                    <a:ext uri="{9D8B030D-6E8A-4147-A177-3AD203B41FA5}">
                      <a16:colId xmlns="" xmlns:a16="http://schemas.microsoft.com/office/drawing/2014/main" val="3439560178"/>
                    </a:ext>
                  </a:extLst>
                </a:gridCol>
              </a:tblGrid>
              <a:tr h="50405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Name </a:t>
                      </a:r>
                      <a:endParaRPr lang="en-ZA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Pilot Mathambo</a:t>
                      </a:r>
                      <a:endParaRPr lang="en-ZA" sz="24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4164091"/>
                  </a:ext>
                </a:extLst>
              </a:tr>
              <a:tr h="5411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Designation </a:t>
                      </a:r>
                      <a:endParaRPr lang="en-ZA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Project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Lead</a:t>
                      </a:r>
                      <a:endParaRPr lang="en-ZA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307815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Organisation </a:t>
                      </a:r>
                      <a:endParaRPr lang="en-ZA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Pilot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Mathambo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Centre For Men’s Health</a:t>
                      </a:r>
                      <a:endParaRPr lang="en-ZA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3067951"/>
                  </a:ext>
                </a:extLst>
              </a:tr>
              <a:tr h="4012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>
                          <a:solidFill>
                            <a:schemeClr val="tx1"/>
                          </a:solidFill>
                          <a:effectLst/>
                        </a:rPr>
                        <a:t>Country </a:t>
                      </a:r>
                      <a:endParaRPr lang="en-ZA" sz="24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Botswana</a:t>
                      </a:r>
                      <a:endParaRPr lang="en-ZA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74574"/>
                  </a:ext>
                </a:extLst>
              </a:tr>
              <a:tr h="493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Category </a:t>
                      </a:r>
                      <a:endParaRPr lang="en-ZA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2400" dirty="0" smtClean="0">
                          <a:solidFill>
                            <a:schemeClr val="tx1"/>
                          </a:solidFill>
                          <a:effectLst/>
                        </a:rPr>
                        <a:t>Communication And</a:t>
                      </a:r>
                      <a:r>
                        <a:rPr lang="en-ZA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Outreach</a:t>
                      </a:r>
                      <a:endParaRPr lang="en-ZA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6865186"/>
                  </a:ext>
                </a:extLst>
              </a:tr>
              <a:tr h="27440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Summary</a:t>
                      </a:r>
                      <a:endParaRPr lang="en-ZA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Challenge: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LGBTIQ+ communities in Botswana face stigma, unsafe disclosure, weak health referrals, and rigid gender norms.</a:t>
                      </a:r>
                    </a:p>
                    <a:p>
                      <a:pPr>
                        <a:buNone/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Approach: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Trained male peer educators &amp; community champions.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Used digital storytelling (videos,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WhatsApp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lessons).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Built clinic-community partnerships for HIV, mental health &amp; GBV services.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Engaged gatekeepers (faith leaders, coaches, barbers).</a:t>
                      </a:r>
                    </a:p>
                    <a:p>
                      <a:pPr>
                        <a:buNone/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Impact: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Increased referrals to affirming clinics.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Reduced stigma &amp; harassment in community spaces.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Male allies actively support inclusion and health-seeking.</a:t>
                      </a:r>
                    </a:p>
                    <a:p>
                      <a:pPr>
                        <a:buNone/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Significance: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Reframes masculinity toward care &amp;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allyship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.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Bridges narrative change with service delivery.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Offers replicable model for scaling across districts.</a:t>
                      </a:r>
                    </a:p>
                    <a:p>
                      <a:pPr>
                        <a:buNone/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Sustainability: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Peer networks, clinic MOUs, content libraries.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Hub-and-spoke model for district-level adaptation.</a:t>
                      </a:r>
                    </a:p>
                    <a:p>
                      <a:pPr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• Diversified funding (philanthropy, corporate, public sector).</a:t>
                      </a:r>
                    </a:p>
                    <a:p>
                      <a:pPr>
                        <a:buNone/>
                      </a:pPr>
                      <a:endParaRPr lang="en-ZA" sz="24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5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27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28FBDF62-03A8-E1BE-8D66-BABB03CFE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4B90E07-C93A-6A8F-732A-71A501902553}"/>
              </a:ext>
            </a:extLst>
          </p:cNvPr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840AD7F-1872-0118-7992-1DD970A0CF1C}"/>
              </a:ext>
            </a:extLst>
          </p:cNvPr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363297AC-CB5E-6F1F-82E2-9E9614934832}"/>
              </a:ext>
            </a:extLst>
          </p:cNvPr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W" b="1" dirty="0"/>
              <a:t>Background</a:t>
            </a:r>
            <a:r>
              <a:rPr lang="en-ZA" dirty="0"/>
              <a:t>(</a:t>
            </a:r>
            <a:r>
              <a:rPr lang="fr-FR" dirty="0"/>
              <a:t>problem, actions, change, evidence</a:t>
            </a:r>
            <a:r>
              <a:rPr lang="en-ZA" dirty="0"/>
              <a:t>) </a:t>
            </a:r>
            <a:endParaRPr lang="en-ZW" i="1" spc="3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dirty="0"/>
              <a:t> </a:t>
            </a:r>
            <a:endParaRPr lang="en-ZW" i="1" spc="3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6218976" y="1091294"/>
            <a:ext cx="5973024" cy="5030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Context / </a:t>
            </a:r>
            <a:r>
              <a:rPr lang="en-US" sz="1400" b="1" dirty="0" smtClean="0"/>
              <a:t>Problem: </a:t>
            </a:r>
            <a:r>
              <a:rPr lang="en-US" sz="1400" dirty="0" smtClean="0"/>
              <a:t>LGBTIQ</a:t>
            </a:r>
            <a:r>
              <a:rPr lang="en-US" sz="1400" dirty="0"/>
              <a:t>+ communities in Botswana face stigma, unsafe disclosure, rigid gender norms, and weak referral pathways for HIV, mental health, and GBV services</a:t>
            </a:r>
            <a:r>
              <a:rPr lang="en-US" sz="1400" dirty="0" smtClean="0"/>
              <a:t>. 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• </a:t>
            </a:r>
            <a:r>
              <a:rPr lang="en-US" sz="1400" b="1" dirty="0" smtClean="0"/>
              <a:t>Organisation: </a:t>
            </a:r>
            <a:r>
              <a:rPr lang="en-US" sz="1400" dirty="0" smtClean="0"/>
              <a:t>Pilot </a:t>
            </a:r>
            <a:r>
              <a:rPr lang="en-US" sz="1400" dirty="0"/>
              <a:t>Mathambo Centre for Men’s Health (PMCMH), supported by the Marang LGBTIQ Fund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• </a:t>
            </a:r>
            <a:r>
              <a:rPr lang="en-US" sz="1400" b="1" dirty="0" smtClean="0"/>
              <a:t>Location: </a:t>
            </a:r>
            <a:r>
              <a:rPr lang="en-US" sz="1400" dirty="0" smtClean="0"/>
              <a:t>Based </a:t>
            </a:r>
            <a:r>
              <a:rPr lang="en-US" sz="1400" dirty="0"/>
              <a:t>in Botswana; strategy implemented in urban and </a:t>
            </a:r>
            <a:r>
              <a:rPr lang="en-US" sz="1400" dirty="0" err="1"/>
              <a:t>peri</a:t>
            </a:r>
            <a:r>
              <a:rPr lang="en-US" sz="1400" dirty="0"/>
              <a:t>-urban </a:t>
            </a:r>
            <a:r>
              <a:rPr lang="en-US" sz="1400" dirty="0" smtClean="0"/>
              <a:t>communities. (Greater Francistown, North East District &amp; </a:t>
            </a:r>
            <a:r>
              <a:rPr lang="en-US" sz="1400" dirty="0" err="1" smtClean="0"/>
              <a:t>Bobirwa</a:t>
            </a:r>
            <a:r>
              <a:rPr lang="en-US" sz="1400" dirty="0" smtClean="0"/>
              <a:t>)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• </a:t>
            </a:r>
            <a:r>
              <a:rPr lang="en-US" sz="1400" b="1" dirty="0" smtClean="0"/>
              <a:t>Who </a:t>
            </a:r>
            <a:r>
              <a:rPr lang="en-US" sz="1400" b="1" dirty="0"/>
              <a:t>was most </a:t>
            </a:r>
            <a:r>
              <a:rPr lang="en-US" sz="1400" b="1" dirty="0" smtClean="0"/>
              <a:t>affected: </a:t>
            </a:r>
            <a:r>
              <a:rPr lang="en-US" sz="1400" dirty="0" smtClean="0"/>
              <a:t>Trans </a:t>
            </a:r>
            <a:r>
              <a:rPr lang="en-US" sz="1400" dirty="0"/>
              <a:t>and gender-diverse people, men who have sex with men, and their partners—often excluded from safe, affirming health and support services.</a:t>
            </a:r>
          </a:p>
          <a:p>
            <a:pPr marL="0" indent="0">
              <a:buNone/>
            </a:pPr>
            <a:r>
              <a:rPr lang="en-US" sz="1400" b="1" dirty="0"/>
              <a:t>• </a:t>
            </a:r>
            <a:r>
              <a:rPr lang="en-US" sz="1400" b="1" dirty="0" smtClean="0"/>
              <a:t>Issues </a:t>
            </a:r>
            <a:r>
              <a:rPr lang="en-US" sz="1400" b="1" dirty="0"/>
              <a:t>addressed: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Stigma </a:t>
            </a:r>
            <a:r>
              <a:rPr lang="en-US" sz="1400" dirty="0"/>
              <a:t>and discrimination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Limited </a:t>
            </a:r>
            <a:r>
              <a:rPr lang="en-US" sz="1400" dirty="0"/>
              <a:t>uptake of affirming health services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Unsafe </a:t>
            </a:r>
            <a:r>
              <a:rPr lang="en-US" sz="1400" dirty="0"/>
              <a:t>disclosure environments &amp; GBV risks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 Weak </a:t>
            </a:r>
            <a:r>
              <a:rPr lang="en-US" sz="1400" dirty="0"/>
              <a:t>community-to-clinic linkages</a:t>
            </a:r>
          </a:p>
          <a:p>
            <a:pPr marL="0" indent="0">
              <a:buNone/>
            </a:pPr>
            <a:r>
              <a:rPr lang="en-US" sz="1400" dirty="0"/>
              <a:t>• </a:t>
            </a:r>
            <a:r>
              <a:rPr lang="en-US" sz="1400" b="1" dirty="0" smtClean="0"/>
              <a:t>Key </a:t>
            </a:r>
            <a:r>
              <a:rPr lang="en-US" sz="1400" b="1" dirty="0"/>
              <a:t>Objectives: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 Engage </a:t>
            </a:r>
            <a:r>
              <a:rPr lang="en-US" sz="1400" dirty="0"/>
              <a:t>men as allies in shifting harmful norms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 Increase </a:t>
            </a:r>
            <a:r>
              <a:rPr lang="en-US" sz="1400" dirty="0"/>
              <a:t>demand for stigma-free health services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Build </a:t>
            </a:r>
            <a:r>
              <a:rPr lang="en-US" sz="1400" dirty="0"/>
              <a:t>visible, affirming narratives through digital storytelling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Strengthen </a:t>
            </a:r>
            <a:r>
              <a:rPr lang="en-US" sz="1400" dirty="0"/>
              <a:t>confidential referral pathways between communities and clinics</a:t>
            </a:r>
          </a:p>
          <a:p>
            <a:pPr marL="0" indent="0">
              <a:buNone/>
            </a:pPr>
            <a:endParaRPr lang="en-ZA" sz="1400" dirty="0"/>
          </a:p>
          <a:p>
            <a:endParaRPr lang="en-ZA" sz="1400" dirty="0"/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3B0E22A2-E3D6-AAEE-7338-0F6A3D6FCD7C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="" xmlns:a16="http://schemas.microsoft.com/office/drawing/2014/main" id="{8B50C9DA-60C5-FA59-CDDA-21A0006E0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131" y="1091294"/>
            <a:ext cx="5860869" cy="5034869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Briefly describe the context or problem the Change Strategy set out to address. </a:t>
            </a:r>
          </a:p>
          <a:p>
            <a:r>
              <a:rPr lang="en-US" sz="2600" dirty="0">
                <a:ea typeface="Calibri"/>
                <a:cs typeface="Calibri"/>
              </a:rPr>
              <a:t>Who is the organisation behind the strategy?</a:t>
            </a:r>
          </a:p>
          <a:p>
            <a:r>
              <a:rPr lang="en-US" sz="2600" dirty="0">
                <a:ea typeface="Calibri"/>
                <a:cs typeface="Calibri"/>
              </a:rPr>
              <a:t>Where are you based / Where is the strategy being implemented?</a:t>
            </a:r>
          </a:p>
          <a:p>
            <a:r>
              <a:rPr lang="en-US" sz="2600" dirty="0">
                <a:ea typeface="Calibri"/>
                <a:cs typeface="Calibri"/>
              </a:rPr>
              <a:t>Who was most affected by the problem and how?</a:t>
            </a:r>
          </a:p>
          <a:p>
            <a:r>
              <a:rPr lang="en-US" sz="2600" dirty="0">
                <a:ea typeface="Calibri"/>
                <a:cs typeface="Calibri"/>
              </a:rPr>
              <a:t>What issue(s) did the strategy address?</a:t>
            </a:r>
          </a:p>
          <a:p>
            <a:r>
              <a:rPr lang="en-US" sz="2600" dirty="0">
                <a:ea typeface="Calibri"/>
                <a:cs typeface="Calibri"/>
              </a:rPr>
              <a:t>What were the key objectives of the strategy?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1981199" y="2684484"/>
            <a:ext cx="8229600" cy="341998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Please provide a concrete example of your post</a:t>
            </a:r>
            <a:endParaRPr lang="en-ZW" sz="1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3FC73C-A28F-BFC2-FB2E-610E733C5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85953"/>
              </p:ext>
            </p:extLst>
          </p:nvPr>
        </p:nvGraphicFramePr>
        <p:xfrm>
          <a:off x="1981197" y="563604"/>
          <a:ext cx="822960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726732029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417324928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3102159329"/>
                    </a:ext>
                  </a:extLst>
                </a:gridCol>
              </a:tblGrid>
              <a:tr h="2737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ZA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ollowers</a:t>
                      </a:r>
                      <a:endParaRPr lang="en-ZA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Before WVL/Marang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Current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6456438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Facebook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2686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2163085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Twitter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</a:rPr>
                        <a:t>-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3624223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Tik-Tok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</a:rPr>
                        <a:t>126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0584960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YouTube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0822675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Instagram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</a:rPr>
                        <a:t>-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008125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81" b="35081"/>
          <a:stretch/>
        </p:blipFill>
        <p:spPr>
          <a:xfrm>
            <a:off x="2200108" y="304800"/>
            <a:ext cx="3438692" cy="835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63900"/>
            <a:ext cx="3168981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92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76C464C-E084-1911-8AB8-2D0FCC1F6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9A956B1D-6C9A-B6F2-9D72-D3437BD62BB5}"/>
              </a:ext>
            </a:extLst>
          </p:cNvPr>
          <p:cNvSpPr txBox="1">
            <a:spLocks/>
          </p:cNvSpPr>
          <p:nvPr/>
        </p:nvSpPr>
        <p:spPr>
          <a:xfrm>
            <a:off x="1981199" y="2684484"/>
            <a:ext cx="8229600" cy="341998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Please provide a concrete example of your post</a:t>
            </a:r>
            <a:endParaRPr lang="en-ZW" sz="1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B37C10A-AEC3-FE3D-438B-9EBACAB7A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08686"/>
              </p:ext>
            </p:extLst>
          </p:nvPr>
        </p:nvGraphicFramePr>
        <p:xfrm>
          <a:off x="1981197" y="563604"/>
          <a:ext cx="822960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726732029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417324928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3102159329"/>
                    </a:ext>
                  </a:extLst>
                </a:gridCol>
              </a:tblGrid>
              <a:tr h="2737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ZA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ikes</a:t>
                      </a:r>
                      <a:endParaRPr lang="en-ZA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Before WVL/Marang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Current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6456438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Facebook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2686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2163085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Twitter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</a:rPr>
                        <a:t>-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3624223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Tik-Tok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</a:rPr>
                        <a:t>126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0584960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YouTube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</a:rPr>
                        <a:t>-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0822675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Instagram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</a:rPr>
                        <a:t>-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008125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50" y="3189814"/>
            <a:ext cx="3536298" cy="582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29" b="-23529"/>
          <a:stretch/>
        </p:blipFill>
        <p:spPr>
          <a:xfrm>
            <a:off x="5943597" y="1841500"/>
            <a:ext cx="3168981" cy="850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09" y="3189814"/>
            <a:ext cx="3168981" cy="58293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21200" y="7683500"/>
            <a:ext cx="1651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62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D97CD4F-4941-97D9-A515-B8F7C03FF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9A679B4-5FA4-5FE0-F70D-FEDFD1617AC5}"/>
              </a:ext>
            </a:extLst>
          </p:cNvPr>
          <p:cNvSpPr txBox="1">
            <a:spLocks/>
          </p:cNvSpPr>
          <p:nvPr/>
        </p:nvSpPr>
        <p:spPr>
          <a:xfrm>
            <a:off x="1981199" y="2684484"/>
            <a:ext cx="8229600" cy="3419980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Please provide a concrete example of your post</a:t>
            </a:r>
            <a:endParaRPr lang="en-ZW" sz="1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347B032-44D7-C2D9-775C-BA1CD7A5D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6192"/>
              </p:ext>
            </p:extLst>
          </p:nvPr>
        </p:nvGraphicFramePr>
        <p:xfrm>
          <a:off x="1981197" y="563604"/>
          <a:ext cx="8229600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726732029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417324928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3102159329"/>
                    </a:ext>
                  </a:extLst>
                </a:gridCol>
              </a:tblGrid>
              <a:tr h="2737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Impressions</a:t>
                      </a:r>
                      <a:endParaRPr lang="en-ZA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Before WVL/Marang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>
                          <a:effectLst/>
                        </a:rPr>
                        <a:t>Current</a:t>
                      </a:r>
                      <a:endParaRPr lang="en-Z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6456438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Facebook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2686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2163085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Twitter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</a:rPr>
                        <a:t>-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3624223"/>
                  </a:ext>
                </a:extLst>
              </a:tr>
              <a:tr h="273776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Tik-Tok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0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126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0584960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YouTube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0822675"/>
                  </a:ext>
                </a:extLst>
              </a:tr>
              <a:tr h="281834"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Instagram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effectLst/>
                        </a:rPr>
                        <a:t> </a:t>
                      </a:r>
                      <a:r>
                        <a:rPr lang="en-ZA" sz="2000" dirty="0" smtClean="0">
                          <a:effectLst/>
                        </a:rPr>
                        <a:t>-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effectLst/>
                        </a:rPr>
                        <a:t>-</a:t>
                      </a: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008125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28" y="3327400"/>
            <a:ext cx="3168981" cy="617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08" y="3348842"/>
            <a:ext cx="3168981" cy="617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>
          <a:xfrm>
            <a:off x="1482224" y="2663042"/>
            <a:ext cx="3168981" cy="75009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87499" y="3816350"/>
            <a:ext cx="3063705" cy="13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3999" y="7258050"/>
            <a:ext cx="914400" cy="88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52110" y="4791709"/>
            <a:ext cx="184481" cy="1600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6298536" y="4135431"/>
            <a:ext cx="209218" cy="150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19519" y="6985413"/>
            <a:ext cx="211230" cy="181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19519" y="7620206"/>
            <a:ext cx="211229" cy="152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59600" y="5918200"/>
            <a:ext cx="192510" cy="18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00700" y="3956050"/>
            <a:ext cx="697836" cy="73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65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43B0031-63EA-8E80-847E-A49FDD901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BC12918-22CC-EE8C-5A72-F5AF89EC1A13}"/>
              </a:ext>
            </a:extLst>
          </p:cNvPr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AEB1EA-ECE7-8C0B-5EF6-F02CE2860D2C}"/>
              </a:ext>
            </a:extLst>
          </p:cNvPr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D39CEA60-9A17-BA61-9FE8-7D0CB3247C47}"/>
              </a:ext>
            </a:extLst>
          </p:cNvPr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W" b="1" dirty="0"/>
              <a:t>Sustainability</a:t>
            </a:r>
            <a:endParaRPr lang="en-ZW" b="1" i="1" spc="3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DBD34202-6996-B79F-8351-8A5C13250CA6}"/>
              </a:ext>
            </a:extLst>
          </p:cNvPr>
          <p:cNvSpPr txBox="1">
            <a:spLocks/>
          </p:cNvSpPr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None/>
            </a:pPr>
            <a:r>
              <a:rPr lang="en-US" b="1" dirty="0"/>
              <a:t>Peer Networks &amp; Mentorship</a:t>
            </a:r>
          </a:p>
          <a:p>
            <a:pPr marL="0" lvl="1" indent="0">
              <a:buNone/>
            </a:pPr>
            <a:r>
              <a:rPr lang="en-US" dirty="0"/>
              <a:t>Institutionalized peer networks and mentorship maintain and refresh the educator cohort through shared leadership and learning circles.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b="1" dirty="0"/>
              <a:t>Formalized Partnerships</a:t>
            </a:r>
          </a:p>
          <a:p>
            <a:pPr marL="0" lvl="1" indent="0">
              <a:buNone/>
            </a:pPr>
            <a:r>
              <a:rPr lang="en-US" dirty="0"/>
              <a:t>MOUs with clinics establish referral protocols and confidentiality standards ensuring sustained collaboration beyond project cycles.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b="1" dirty="0"/>
              <a:t>Digital Resources &amp; Scale</a:t>
            </a:r>
          </a:p>
          <a:p>
            <a:pPr marL="0" lvl="1" indent="0">
              <a:buNone/>
            </a:pPr>
            <a:r>
              <a:rPr lang="en-US" dirty="0"/>
              <a:t>A digital content repository and hub-and-spoke model support district adaptation and ongoing use by partners and schools.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b="1" dirty="0"/>
              <a:t>Data &amp; Diversified Resourcing</a:t>
            </a:r>
          </a:p>
          <a:p>
            <a:pPr marL="0" lvl="1" indent="0">
              <a:buNone/>
            </a:pPr>
            <a:r>
              <a:rPr lang="en-US" dirty="0"/>
              <a:t>Data dashboards enable adaptive management while diverse funding from public and private sectors strengthens sustainability.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77DA4309-6CB8-7EDA-209C-0809B524B56D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="" xmlns:a16="http://schemas.microsoft.com/office/drawing/2014/main" id="{883FEAD5-D955-074D-D7EE-0C4BCFB18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131" y="1091294"/>
            <a:ext cx="5860869" cy="5034869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will the change be sustained or scaled up?</a:t>
            </a:r>
          </a:p>
          <a:p>
            <a:r>
              <a:rPr lang="en-US" dirty="0"/>
              <a:t>How did you foster a culture of continuous learning and best practice sharing within the movement?</a:t>
            </a:r>
          </a:p>
          <a:p>
            <a:r>
              <a:rPr lang="en-US" dirty="0"/>
              <a:t>How did you generate and </a:t>
            </a:r>
            <a:r>
              <a:rPr lang="en-US" dirty="0" err="1"/>
              <a:t>utilise</a:t>
            </a:r>
            <a:r>
              <a:rPr lang="en-US" dirty="0"/>
              <a:t> evidence to assess the impact and effectiveness of advocacy efforts within your movement?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71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28E7E8D-9BFC-D3CA-79C5-AA0CC7837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BBC1C5F-1C33-E258-D32A-82BE98CBF916}"/>
              </a:ext>
            </a:extLst>
          </p:cNvPr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80C1F2B-B38C-55DF-116C-34FF16815F9B}"/>
              </a:ext>
            </a:extLst>
          </p:cNvPr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EA53F0C7-A13C-E7DB-8141-53083B0E74F9}"/>
              </a:ext>
            </a:extLst>
          </p:cNvPr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W" b="1"/>
              <a:t>Beneficiaries</a:t>
            </a:r>
            <a:endParaRPr lang="en-ZW" b="1" i="1" spc="3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C28CE1DD-B9A2-BFE6-7E98-60271CAF0A39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B1EC6FA-7874-891E-52D6-B0095DDB7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559782"/>
              </p:ext>
            </p:extLst>
          </p:nvPr>
        </p:nvGraphicFramePr>
        <p:xfrm>
          <a:off x="363794" y="1317523"/>
          <a:ext cx="8570656" cy="4543051"/>
        </p:xfrm>
        <a:graphic>
          <a:graphicData uri="http://schemas.openxmlformats.org/drawingml/2006/table">
            <a:tbl>
              <a:tblPr/>
              <a:tblGrid>
                <a:gridCol w="5790466">
                  <a:extLst>
                    <a:ext uri="{9D8B030D-6E8A-4147-A177-3AD203B41FA5}">
                      <a16:colId xmlns="" xmlns:a16="http://schemas.microsoft.com/office/drawing/2014/main" val="187783225"/>
                    </a:ext>
                  </a:extLst>
                </a:gridCol>
                <a:gridCol w="2780190">
                  <a:extLst>
                    <a:ext uri="{9D8B030D-6E8A-4147-A177-3AD203B41FA5}">
                      <a16:colId xmlns="" xmlns:a16="http://schemas.microsoft.com/office/drawing/2014/main" val="3547459719"/>
                    </a:ext>
                  </a:extLst>
                </a:gridCol>
              </a:tblGrid>
              <a:tr h="30036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participants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87941511"/>
                  </a:ext>
                </a:extLst>
              </a:tr>
              <a:tr h="563188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 – Direct beneficiaries</a:t>
                      </a:r>
                    </a:p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Char char="b"/>
                      </a:pP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6035623"/>
                  </a:ext>
                </a:extLst>
              </a:tr>
              <a:tr h="563188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 – Direct beneficiaries</a:t>
                      </a:r>
                    </a:p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3596423"/>
                  </a:ext>
                </a:extLst>
              </a:tr>
              <a:tr h="563188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 – Indirect beneficiaries (e.g. through other networks)</a:t>
                      </a:r>
                    </a:p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9820568"/>
                  </a:ext>
                </a:extLst>
              </a:tr>
              <a:tr h="563188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 – Indirect beneficiaries (e.g. through other networks)</a:t>
                      </a:r>
                    </a:p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0195280"/>
                  </a:ext>
                </a:extLst>
              </a:tr>
              <a:tr h="838525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Female – Online beneficiaries (e.g. website access, mailing lists, scholarly articles)</a:t>
                      </a:r>
                    </a:p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77928540"/>
                  </a:ext>
                </a:extLst>
              </a:tr>
              <a:tr h="838525"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Male – Online beneficiaries (e.g. website access, mailing lists, scholarly articles)</a:t>
                      </a:r>
                    </a:p>
                    <a:p>
                      <a:pPr algn="l" rtl="0" fontAlgn="t">
                        <a:buClr>
                          <a:srgbClr val="000000"/>
                        </a:buClr>
                        <a:buSzPts val="1100"/>
                        <a:buFont typeface="Tahoma" panose="020B0604030504040204" pitchFamily="34" charset="0"/>
                        <a:buNone/>
                      </a:pP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1057829"/>
                  </a:ext>
                </a:extLst>
              </a:tr>
              <a:tr h="31288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1037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32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7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688C560-4E7E-21B1-8183-F8DEA6383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45CD6F1-92F5-68C6-9652-737EFAF37968}"/>
              </a:ext>
            </a:extLst>
          </p:cNvPr>
          <p:cNvSpPr/>
          <p:nvPr/>
        </p:nvSpPr>
        <p:spPr>
          <a:xfrm>
            <a:off x="0" y="0"/>
            <a:ext cx="12191997" cy="113115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A43B553-6A4A-6FFA-D9C7-409524AF91A6}"/>
              </a:ext>
            </a:extLst>
          </p:cNvPr>
          <p:cNvSpPr/>
          <p:nvPr/>
        </p:nvSpPr>
        <p:spPr>
          <a:xfrm>
            <a:off x="0" y="6364553"/>
            <a:ext cx="12191997" cy="518161"/>
          </a:xfrm>
          <a:prstGeom prst="rect">
            <a:avLst/>
          </a:prstGeom>
          <a:gradFill>
            <a:gsLst>
              <a:gs pos="40000">
                <a:srgbClr val="F7DA06"/>
              </a:gs>
              <a:gs pos="22000">
                <a:srgbClr val="A57FA6"/>
              </a:gs>
              <a:gs pos="5000">
                <a:srgbClr val="7D59A5"/>
              </a:gs>
              <a:gs pos="58000">
                <a:srgbClr val="00FF00"/>
              </a:gs>
              <a:gs pos="77000">
                <a:srgbClr val="E37191"/>
              </a:gs>
              <a:gs pos="96000">
                <a:srgbClr val="7B2C4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BAF189A8-6523-694B-6E04-5CFCE64EBF01}"/>
              </a:ext>
            </a:extLst>
          </p:cNvPr>
          <p:cNvSpPr>
            <a:spLocks noGrp="1"/>
          </p:cNvSpPr>
          <p:nvPr/>
        </p:nvSpPr>
        <p:spPr>
          <a:xfrm>
            <a:off x="-2" y="246158"/>
            <a:ext cx="12191996" cy="845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W" b="1" spc="3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Challenges &amp; Lessons learnt</a:t>
            </a:r>
            <a:endParaRPr lang="en-ZW" spc="3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4A3FB9CB-DF47-8F93-F22C-75A22171C5D3}"/>
              </a:ext>
            </a:extLst>
          </p:cNvPr>
          <p:cNvSpPr txBox="1">
            <a:spLocks/>
          </p:cNvSpPr>
          <p:nvPr/>
        </p:nvSpPr>
        <p:spPr>
          <a:xfrm>
            <a:off x="6213562" y="1091294"/>
            <a:ext cx="5973024" cy="4999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lessons have you learnt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Narrative </a:t>
            </a:r>
            <a:r>
              <a:rPr lang="en-US" dirty="0"/>
              <a:t>change must be paired with service delivery for real impact.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Male </a:t>
            </a:r>
            <a:r>
              <a:rPr lang="en-US" dirty="0"/>
              <a:t>peer networks are effective in shifting norms and reducing stigma.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Local </a:t>
            </a:r>
            <a:r>
              <a:rPr lang="en-US" dirty="0"/>
              <a:t>champions increase credibility and reduce resistance.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Continuous </a:t>
            </a:r>
            <a:r>
              <a:rPr lang="en-US" dirty="0"/>
              <a:t>feedback strengthens sustainability and community ownership.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66260B74-A3B6-97DE-07D0-2F960EAD4595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="" xmlns:a16="http://schemas.microsoft.com/office/drawing/2014/main" id="{57DC9A21-6869-6A74-0B9B-5EB047F11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131" y="1091294"/>
            <a:ext cx="5860869" cy="5034869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Challenges &amp; </a:t>
            </a:r>
            <a:r>
              <a:rPr lang="en-US" dirty="0" smtClean="0"/>
              <a:t>mitigation</a:t>
            </a:r>
          </a:p>
          <a:p>
            <a:pPr marL="0" indent="0">
              <a:buNone/>
            </a:pPr>
            <a:r>
              <a:rPr lang="en-US" b="1" dirty="0"/>
              <a:t>Challenges: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Resistance </a:t>
            </a:r>
            <a:r>
              <a:rPr lang="en-US" dirty="0"/>
              <a:t>and stigma in male-dominated spaces.</a:t>
            </a:r>
          </a:p>
          <a:p>
            <a:pPr marL="0" indent="0">
              <a:buNone/>
            </a:pPr>
            <a:r>
              <a:rPr lang="en-US" dirty="0" smtClean="0"/>
              <a:t>•Risk </a:t>
            </a:r>
            <a:r>
              <a:rPr lang="en-US" dirty="0"/>
              <a:t>of backlash from community gatekeepers (faith/traditional leaders).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Unsafe </a:t>
            </a:r>
            <a:r>
              <a:rPr lang="en-US" dirty="0"/>
              <a:t>disclosure environments and fear of harassment.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Weak </a:t>
            </a:r>
            <a:r>
              <a:rPr lang="en-US" dirty="0"/>
              <a:t>referral pathways between awareness and services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Mitigation: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Proactive </a:t>
            </a:r>
            <a:r>
              <a:rPr lang="en-US" dirty="0"/>
              <a:t>engagement of gatekeepers through tailored briefings.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Rapid </a:t>
            </a:r>
            <a:r>
              <a:rPr lang="en-US" dirty="0"/>
              <a:t>response protocols to minimize backlash.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Confidential </a:t>
            </a:r>
            <a:r>
              <a:rPr lang="en-US" dirty="0"/>
              <a:t>clinic-community referral systems.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Feedback </a:t>
            </a:r>
            <a:r>
              <a:rPr lang="en-US" dirty="0"/>
              <a:t>loops (hotline, surveys, debriefs) to adapt messaging and improve trust.</a:t>
            </a:r>
          </a:p>
        </p:txBody>
      </p:sp>
    </p:spTree>
    <p:extLst>
      <p:ext uri="{BB962C8B-B14F-4D97-AF65-F5344CB8AC3E}">
        <p14:creationId xmlns:p14="http://schemas.microsoft.com/office/powerpoint/2010/main" val="1233362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6" ma:contentTypeDescription="Create a new document." ma:contentTypeScope="" ma:versionID="d103da91a01d0d4d36f0a8fa93a5bda2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951381d568948a2b3bc63ab6b0cc8801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0128bf-0240-4a00-b00a-ea9f2cdab004">
      <Terms xmlns="http://schemas.microsoft.com/office/infopath/2007/PartnerControls"/>
    </lcf76f155ced4ddcb4097134ff3c332f>
    <TaxCatchAll xmlns="5c72703c-1067-4fa7-89cc-ef245258de7b" xsi:nil="true"/>
  </documentManagement>
</p:properties>
</file>

<file path=customXml/itemProps1.xml><?xml version="1.0" encoding="utf-8"?>
<ds:datastoreItem xmlns:ds="http://schemas.openxmlformats.org/officeDocument/2006/customXml" ds:itemID="{6A03F69E-7023-4E66-9204-53D642DD5716}"/>
</file>

<file path=customXml/itemProps2.xml><?xml version="1.0" encoding="utf-8"?>
<ds:datastoreItem xmlns:ds="http://schemas.openxmlformats.org/officeDocument/2006/customXml" ds:itemID="{57C2D841-BB53-4CA1-A141-5AF76B658F08}"/>
</file>

<file path=customXml/itemProps3.xml><?xml version="1.0" encoding="utf-8"?>
<ds:datastoreItem xmlns:ds="http://schemas.openxmlformats.org/officeDocument/2006/customXml" ds:itemID="{05A7C94B-E463-4E4A-B907-33D91AF39E62}"/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980</Words>
  <Application>Microsoft Office PowerPoint</Application>
  <PresentationFormat>Custom</PresentationFormat>
  <Paragraphs>180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Voice and Choice Summit 2026-Change Strategies-Communications and Outreach Category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and Choice Summit 2026-Change Strategies-Communications and Outreach Category</dc:title>
  <dc:creator>Debi Lee</dc:creator>
  <cp:lastModifiedBy>HomePC</cp:lastModifiedBy>
  <cp:revision>86</cp:revision>
  <dcterms:created xsi:type="dcterms:W3CDTF">2025-10-09T06:55:09Z</dcterms:created>
  <dcterms:modified xsi:type="dcterms:W3CDTF">2026-03-06T12:25:48Z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</Properties>
</file>