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74" r:id="rId4"/>
    <p:sldId id="276" r:id="rId5"/>
    <p:sldId id="284" r:id="rId6"/>
    <p:sldId id="285" r:id="rId7"/>
    <p:sldId id="277" r:id="rId8"/>
    <p:sldId id="279" r:id="rId9"/>
    <p:sldId id="287" r:id="rId10"/>
    <p:sldId id="280" r:id="rId11"/>
    <p:sldId id="281" r:id="rId12"/>
    <p:sldId id="286"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4" autoAdjust="0"/>
    <p:restoredTop sz="93634" autoAdjust="0"/>
  </p:normalViewPr>
  <p:slideViewPr>
    <p:cSldViewPr snapToGrid="0">
      <p:cViewPr varScale="1">
        <p:scale>
          <a:sx n="82" d="100"/>
          <a:sy n="82" d="100"/>
        </p:scale>
        <p:origin x="7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7" Type="http://schemas.openxmlformats.org/officeDocument/2006/relationships/tableStyles" Target="tableStyles.xml"/><Relationship Id="rId12" Type="http://schemas.openxmlformats.org/officeDocument/2006/relationships/slide" Target="slides/slide10.xml"/><Relationship Id="rId2" Type="http://schemas.openxmlformats.org/officeDocument/2006/relationships/theme" Target="theme/theme1.xml"/><Relationship Id="rId16" Type="http://schemas.openxmlformats.org/officeDocument/2006/relationships/viewProps" Target="viewProps.xml"/><Relationship Id="rId20" Type="http://schemas.openxmlformats.org/officeDocument/2006/relationships/customXml" Target="../customXml/item3.xml"/><Relationship Id="rId6" Type="http://schemas.openxmlformats.org/officeDocument/2006/relationships/slide" Target="slides/slide4.xml"/><Relationship Id="rId11"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customXml" Target="../customXml/item2.xml"/><Relationship Id="rId9" Type="http://schemas.openxmlformats.org/officeDocument/2006/relationships/slide" Target="slides/slide7.xml"/><Relationship Id="rId4" Type="http://schemas.openxmlformats.org/officeDocument/2006/relationships/slide" Target="slides/slide2.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77A6DBE-B882-4EF2-AACB-D4DAF18A6183}" type="datetimeFigureOut">
              <a:rPr lang="en-ZA" smtClean="0"/>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7" name="Date Placeholder 6"/>
          <p:cNvSpPr>
            <a:spLocks noGrp="1"/>
          </p:cNvSpPr>
          <p:nvPr>
            <p:ph type="dt" sz="half" idx="10"/>
          </p:nvPr>
        </p:nvSpPr>
        <p:spPr/>
        <p:txBody>
          <a:bodyPr/>
          <a:lstStyle/>
          <a:p>
            <a:fld id="{D77A6DBE-B882-4EF2-AACB-D4DAF18A6183}" type="datetimeFigureOut">
              <a:rPr lang="en-ZA" smtClean="0"/>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D77A6DBE-B882-4EF2-AACB-D4DAF18A6183}" type="datetimeFigureOut">
              <a:rPr lang="en-ZA" smtClean="0"/>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A6DBE-B882-4EF2-AACB-D4DAF18A6183}" type="datetimeFigureOut">
              <a:rPr lang="en-ZA" smtClean="0"/>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77A6DBE-B882-4EF2-AACB-D4DAF18A6183}" type="datetimeFigureOut">
              <a:rPr lang="en-ZA" smtClean="0"/>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A260EAC9-0C06-411E-A697-0ABDBDE72850}" type="slidenum">
              <a:rPr lang="en-ZA" smtClean="0"/>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5410" y="0"/>
            <a:ext cx="12197407" cy="6882714"/>
            <a:chOff x="-5410" y="0"/>
            <a:chExt cx="12197407" cy="6882714"/>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p:cNvSpPr/>
          <p:nvPr/>
        </p:nvSpPr>
        <p:spPr>
          <a:xfrm>
            <a:off x="0" y="2748280"/>
            <a:ext cx="12192000" cy="2479675"/>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p:cNvSpPr>
            <a:spLocks noGrp="1"/>
          </p:cNvSpPr>
          <p:nvPr>
            <p:ph type="ctrTitle"/>
          </p:nvPr>
        </p:nvSpPr>
        <p:spPr>
          <a:xfrm>
            <a:off x="1595334" y="1366931"/>
            <a:ext cx="9144000" cy="1811407"/>
          </a:xfrm>
        </p:spPr>
        <p:txBody>
          <a:bodyPr>
            <a:normAutofit/>
          </a:bodyPr>
          <a:lstStyle/>
          <a:p>
            <a:r>
              <a:rPr lang="en-US" sz="1555"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sz="1555"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1555"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ZA" sz="1555" dirty="0"/>
              <a:t>Change</a:t>
            </a:r>
            <a:r>
              <a:rPr lang="en-ZA" dirty="0"/>
              <a:t> </a:t>
            </a:r>
            <a:r>
              <a:rPr lang="en-ZA" sz="2400" dirty="0"/>
              <a:t>Strategies Category</a:t>
            </a:r>
            <a:endParaRPr lang="en-ZA" sz="240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p:cNvSpPr txBox="1"/>
          <p:nvPr/>
        </p:nvSpPr>
        <p:spPr>
          <a:xfrm>
            <a:off x="680720" y="3014345"/>
            <a:ext cx="10972800" cy="1816100"/>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FF0000"/>
                </a:solidFill>
              </a:rPr>
              <a:t>Angola Building Youth Power to Transform Gender Norms and Promote  more Inclusion</a:t>
            </a:r>
            <a:endParaRPr lang="en-US" sz="2800" b="1" dirty="0">
              <a:solidFill>
                <a:srgbClr val="FF0000"/>
              </a:solidFill>
            </a:endParaRPr>
          </a:p>
          <a:p>
            <a:pPr algn="ctr"/>
            <a:r>
              <a:rPr lang="en-US" dirty="0">
                <a:solidFill>
                  <a:srgbClr val="FF0000"/>
                </a:solidFill>
              </a:rPr>
              <a:t>16 March by   Liudmila da Conceicao</a:t>
            </a:r>
            <a:endParaRPr lang="en-US" dirty="0">
              <a:solidFill>
                <a:srgbClr val="FF0000"/>
              </a:solidFill>
            </a:endParaRPr>
          </a:p>
          <a:p>
            <a:pPr algn="ctr"/>
            <a:endParaRPr lang="en-US" sz="800" dirty="0">
              <a:solidFill>
                <a:srgbClr val="FF0000"/>
              </a:solidFill>
            </a:endParaRPr>
          </a:p>
          <a:p>
            <a:pPr algn="ctr"/>
            <a:endParaRPr lang="en-ZA" i="1" dirty="0">
              <a:solidFill>
                <a:srgbClr val="FF0000"/>
              </a:solidFill>
            </a:endParaRPr>
          </a:p>
        </p:txBody>
      </p:sp>
      <p:sp>
        <p:nvSpPr>
          <p:cNvPr id="2" name="Content Placeholder 4"/>
          <p:cNvSpPr txBox="1"/>
          <p:nvPr/>
        </p:nvSpPr>
        <p:spPr>
          <a:xfrm>
            <a:off x="9722368" y="469806"/>
            <a:ext cx="1303979" cy="897215"/>
          </a:xfrm>
          <a:prstGeom prst="rect">
            <a:avLst/>
          </a:prstGeom>
          <a:solidFill>
            <a:schemeClr val="bg1"/>
          </a:solidFill>
          <a:ln>
            <a:solidFill>
              <a:srgbClr val="FF0000"/>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rgbClr val="FF0000"/>
              </a:solidFill>
            </a:endParaRPr>
          </a:p>
        </p:txBody>
      </p:sp>
      <p:pic>
        <p:nvPicPr>
          <p:cNvPr id="3" name="Picture 1" descr="PHOTO-2025-10-05-16-22-14"/>
          <p:cNvPicPr>
            <a:picLocks noChangeAspect="1"/>
          </p:cNvPicPr>
          <p:nvPr/>
        </p:nvPicPr>
        <p:blipFill>
          <a:blip r:embed="rId2"/>
          <a:stretch>
            <a:fillRect/>
          </a:stretch>
        </p:blipFill>
        <p:spPr>
          <a:xfrm>
            <a:off x="9722485" y="412115"/>
            <a:ext cx="1303655" cy="1035050"/>
          </a:xfrm>
          <a:prstGeom prst="rect">
            <a:avLst/>
          </a:prstGeom>
        </p:spPr>
      </p:pic>
      <p:pic>
        <p:nvPicPr>
          <p:cNvPr id="26" name="Picture 26" descr="marcha3"/>
          <p:cNvPicPr>
            <a:picLocks noChangeAspect="1"/>
          </p:cNvPicPr>
          <p:nvPr/>
        </p:nvPicPr>
        <p:blipFill>
          <a:blip r:embed="rId3"/>
          <a:stretch>
            <a:fillRect/>
          </a:stretch>
        </p:blipFill>
        <p:spPr>
          <a:xfrm>
            <a:off x="4689475" y="4224020"/>
            <a:ext cx="3569335" cy="23685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endParaRPr lang="en-US"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11248946" cy="5034869"/>
          </a:xfrm>
          <a:ln>
            <a:solidFill>
              <a:schemeClr val="tx1"/>
            </a:solidFill>
          </a:ln>
        </p:spPr>
        <p:txBody>
          <a:bodyPr>
            <a:normAutofit fontScale="60000"/>
          </a:bodyPr>
          <a:lstStyle/>
          <a:p>
            <a:pPr marL="0" indent="0">
              <a:buNone/>
            </a:pPr>
            <a:r>
              <a:rPr lang="en-US" dirty="0"/>
              <a:t>What are your plans?</a:t>
            </a:r>
            <a:endParaRPr lang="en-US" dirty="0"/>
          </a:p>
          <a:p>
            <a:pPr marL="0" indent="0">
              <a:buNone/>
            </a:pPr>
            <a:r>
              <a:rPr lang="en-US" altLang="en-US" dirty="0"/>
              <a:t> Plans for GBV (Gender-Based Violence)</a:t>
            </a:r>
            <a:endParaRPr lang="en-US" altLang="en-US" dirty="0"/>
          </a:p>
          <a:p>
            <a:pPr marL="0" indent="0">
              <a:buNone/>
            </a:pPr>
            <a:r>
              <a:rPr lang="en-US" altLang="en-US" dirty="0"/>
              <a:t>• Consolidate Enforcement of the 2011 Law</a:t>
            </a:r>
            <a:endParaRPr lang="en-US" altLang="en-US" dirty="0"/>
          </a:p>
          <a:p>
            <a:pPr marL="0" indent="0">
              <a:buNone/>
            </a:pPr>
            <a:r>
              <a:rPr lang="en-US" altLang="en-US" dirty="0"/>
              <a:t>• Strengthen police, judiciary, and health worker training.</a:t>
            </a:r>
            <a:endParaRPr lang="en-US" altLang="en-US" dirty="0"/>
          </a:p>
          <a:p>
            <a:pPr marL="0" indent="0">
              <a:buNone/>
            </a:pPr>
            <a:r>
              <a:rPr lang="en-US" altLang="en-US" dirty="0"/>
              <a:t>• Push for consistent application of survivor-centered approaches.</a:t>
            </a:r>
            <a:endParaRPr lang="en-US" altLang="en-US" dirty="0"/>
          </a:p>
          <a:p>
            <a:pPr marL="0" indent="0">
              <a:buNone/>
            </a:pPr>
            <a:r>
              <a:rPr lang="en-US" altLang="en-US" dirty="0"/>
              <a:t>• Expand Services Nationwide</a:t>
            </a:r>
            <a:endParaRPr lang="en-US" altLang="en-US" dirty="0"/>
          </a:p>
          <a:p>
            <a:pPr marL="0" indent="0">
              <a:buNone/>
            </a:pPr>
            <a:r>
              <a:rPr lang="en-US" altLang="en-US" dirty="0"/>
              <a:t>• Scale shelters, counseling, and legal aid into rural provinces.</a:t>
            </a:r>
            <a:endParaRPr lang="en-US" altLang="en-US" dirty="0"/>
          </a:p>
          <a:p>
            <a:pPr marL="0" indent="0">
              <a:buNone/>
            </a:pPr>
            <a:r>
              <a:rPr lang="en-US" altLang="en-US" dirty="0"/>
              <a:t>• Use mobile clinics and digital reporting platforms to reach underserved communities.</a:t>
            </a:r>
            <a:endParaRPr lang="en-US" altLang="en-US" dirty="0"/>
          </a:p>
          <a:p>
            <a:pPr marL="0" indent="0">
              <a:buNone/>
            </a:pPr>
            <a:r>
              <a:rPr lang="en-US" altLang="en-US" dirty="0"/>
              <a:t>• Shift Social Norms</a:t>
            </a:r>
            <a:endParaRPr lang="en-US" altLang="en-US" dirty="0"/>
          </a:p>
          <a:p>
            <a:pPr marL="0" indent="0">
              <a:buNone/>
            </a:pPr>
            <a:r>
              <a:rPr lang="en-US" altLang="en-US" dirty="0"/>
              <a:t>• Embed GBV awareness in schools and youth programs.</a:t>
            </a:r>
            <a:endParaRPr lang="en-US" altLang="en-US" dirty="0"/>
          </a:p>
          <a:p>
            <a:pPr marL="0" indent="0">
              <a:buNone/>
            </a:pPr>
            <a:r>
              <a:rPr lang="en-US" altLang="en-US" dirty="0"/>
              <a:t>• Engage men and boys in positive masculinity campaigns.</a:t>
            </a:r>
            <a:endParaRPr lang="en-US" altLang="en-US" dirty="0"/>
          </a:p>
          <a:p>
            <a:pPr marL="0" indent="0">
              <a:buNone/>
            </a:pPr>
            <a:r>
              <a:rPr lang="en-US" altLang="en-US" dirty="0"/>
              <a:t>• Monitoring &amp; Accountability</a:t>
            </a:r>
            <a:endParaRPr lang="en-US" altLang="en-US" dirty="0"/>
          </a:p>
          <a:p>
            <a:pPr marL="0" indent="0">
              <a:buNone/>
            </a:pPr>
            <a:r>
              <a:rPr lang="en-US" altLang="en-US" dirty="0"/>
              <a:t>• Develop MEL frameworks to track survivor outcomes and institutional responsiveness.</a:t>
            </a:r>
            <a:endParaRPr lang="en-US" altLang="en-US" dirty="0"/>
          </a:p>
          <a:p>
            <a:pPr marL="0" indent="0">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rmAutofit fontScale="90000"/>
          </a:bodyPr>
          <a:p>
            <a:pPr algn="ctr"/>
            <a:r>
              <a:rPr lang="en-US" altLang="en-US" b="1">
                <a:sym typeface="+mn-ea"/>
              </a:rPr>
              <a:t>Plans for LGBTI Youth</a:t>
            </a:r>
            <a:br>
              <a:rPr lang="en-US" altLang="en-US" b="1"/>
            </a:br>
            <a:endParaRPr lang="en-US" altLang="en-US" b="1"/>
          </a:p>
        </p:txBody>
      </p:sp>
      <p:sp>
        <p:nvSpPr>
          <p:cNvPr id="3" name="Content Placeholder 2"/>
          <p:cNvSpPr>
            <a:spLocks noGrp="1"/>
          </p:cNvSpPr>
          <p:nvPr>
            <p:ph idx="1"/>
          </p:nvPr>
        </p:nvSpPr>
        <p:spPr/>
        <p:txBody>
          <a:bodyPr>
            <a:normAutofit fontScale="60000"/>
          </a:bodyPr>
          <a:p>
            <a:r>
              <a:rPr lang="en-US" altLang="en-US"/>
              <a:t>Legal and Policy Advocacy</a:t>
            </a:r>
            <a:endParaRPr lang="en-US" altLang="en-US"/>
          </a:p>
          <a:p>
            <a:r>
              <a:rPr lang="en-US" altLang="en-US"/>
              <a:t>Push for explicit anti-discrimination protections in national law.</a:t>
            </a:r>
            <a:endParaRPr lang="en-US" altLang="en-US"/>
          </a:p>
          <a:p>
            <a:r>
              <a:rPr lang="en-US" altLang="en-US"/>
              <a:t>Align Angola’s frameworks with SADC and AU commitments on human rights.</a:t>
            </a:r>
            <a:endParaRPr lang="en-US" altLang="en-US"/>
          </a:p>
          <a:p>
            <a:r>
              <a:rPr lang="en-US" altLang="en-US"/>
              <a:t>Visibility and Safe Spaces</a:t>
            </a:r>
            <a:endParaRPr lang="en-US" altLang="en-US"/>
          </a:p>
          <a:p>
            <a:r>
              <a:rPr lang="en-US" altLang="en-US"/>
              <a:t>Support youth-led advocacy networks and peer support groups.</a:t>
            </a:r>
            <a:endParaRPr lang="en-US" altLang="en-US"/>
          </a:p>
          <a:p>
            <a:r>
              <a:rPr lang="en-US" altLang="en-US"/>
              <a:t>Create safe community hubs for LGBTI youth to access services and mentorship.</a:t>
            </a:r>
            <a:endParaRPr lang="en-US" altLang="en-US"/>
          </a:p>
          <a:p>
            <a:r>
              <a:rPr lang="en-US" altLang="en-US"/>
              <a:t>Intersectional Inclusion</a:t>
            </a:r>
            <a:endParaRPr lang="en-US" altLang="en-US"/>
          </a:p>
          <a:p>
            <a:r>
              <a:rPr lang="en-US" altLang="en-US"/>
              <a:t>Address overlapping vulnerabilities (e.g., rural LGBTI youth, those with disabilities).</a:t>
            </a:r>
            <a:endParaRPr lang="en-US" altLang="en-US"/>
          </a:p>
          <a:p>
            <a:r>
              <a:rPr lang="en-US" altLang="en-US"/>
              <a:t>Ensure inclusion in education, employment, and health programs.</a:t>
            </a:r>
            <a:endParaRPr lang="en-US" altLang="en-US"/>
          </a:p>
          <a:p>
            <a:r>
              <a:rPr lang="en-US" altLang="en-US"/>
              <a:t>Conclusion - Regional SolidarityThe plans for GBV and LGBTI youth work are about moving from recognition to transformation. For GBV, the priority is enforcement and survivor protection. For LGBTI youth, the priority is legal recognition and safe inclusion. Together, these plans strengthen the movement’s credibility, expand its reach, and set the stage for long-term cultural and structural change in Angola and across SADC.</a:t>
            </a:r>
            <a:endParaRPr lang="en-US" altLang="en-US"/>
          </a:p>
          <a:p>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t>THANK YOU</a:t>
            </a:r>
            <a:endParaRPr lang="en-US"/>
          </a:p>
        </p:txBody>
      </p:sp>
      <p:sp>
        <p:nvSpPr>
          <p:cNvPr id="3" name="Content Placeholder 2"/>
          <p:cNvSpPr>
            <a:spLocks noGrp="1"/>
          </p:cNvSpPr>
          <p:nvPr>
            <p:ph idx="1"/>
          </p:nvPr>
        </p:nvSpPr>
        <p:spPr/>
        <p:txBody>
          <a:bodyPr/>
          <a:p>
            <a:pPr algn="ctr"/>
            <a:r>
              <a:rPr lang="en-US"/>
              <a:t>MUITO OBRIGADA</a:t>
            </a:r>
            <a:endParaRPr lang="en-US"/>
          </a:p>
          <a:p>
            <a:pPr algn="ctr"/>
            <a:endParaRPr lang="en-US"/>
          </a:p>
          <a:p>
            <a:pPr algn="ctr"/>
            <a:endParaRPr lang="en-US"/>
          </a:p>
        </p:txBody>
      </p:sp>
      <p:pic>
        <p:nvPicPr>
          <p:cNvPr id="4" name="Picture 3"/>
          <p:cNvPicPr>
            <a:picLocks noChangeAspect="1"/>
          </p:cNvPicPr>
          <p:nvPr/>
        </p:nvPicPr>
        <p:blipFill>
          <a:blip r:embed="rId1"/>
          <a:stretch>
            <a:fillRect/>
          </a:stretch>
        </p:blipFill>
        <p:spPr>
          <a:xfrm>
            <a:off x="2358390" y="2623820"/>
            <a:ext cx="7266940" cy="38271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a:t>
            </a:r>
            <a:r>
              <a:rPr lang="en-ZA" dirty="0"/>
              <a:t> </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ZA" sz="2000" b="1" dirty="0"/>
              <a:t>Meetings with donors Misereor and Kasa partners from Amesterdan project negociations</a:t>
            </a:r>
            <a:endParaRPr lang="en-ZA" sz="2000" b="1" dirty="0"/>
          </a:p>
          <a:p>
            <a:pPr marL="0" indent="0">
              <a:buNone/>
            </a:pPr>
            <a:r>
              <a:rPr lang="en-US" altLang="en-ZA" dirty="0"/>
              <a:t> </a:t>
            </a:r>
            <a:endParaRPr lang="en-ZA" dirty="0"/>
          </a:p>
          <a:p>
            <a:endParaRPr lang="en-US" altLang="en-US"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25000"/>
          </a:bodyPr>
          <a:lstStyle/>
          <a:p>
            <a:r>
              <a:rPr lang="en-US" altLang="en-US" dirty="0"/>
              <a:t>Context / Problem</a:t>
            </a:r>
            <a:endParaRPr lang="en-US" altLang="en-US" dirty="0"/>
          </a:p>
          <a:p>
            <a:pPr algn="just"/>
            <a:r>
              <a:rPr lang="en-US" altLang="en-US" sz="5000" dirty="0"/>
              <a:t>Current Situation</a:t>
            </a:r>
            <a:endParaRPr lang="en-US" altLang="en-US" sz="5000" dirty="0"/>
          </a:p>
          <a:p>
            <a:pPr algn="just"/>
            <a:r>
              <a:rPr lang="en-US" altLang="en-US" sz="5000" dirty="0"/>
              <a:t>Prevalence &amp; Vulnerability</a:t>
            </a:r>
            <a:endParaRPr lang="en-US" altLang="en-US" sz="5000" dirty="0"/>
          </a:p>
          <a:p>
            <a:pPr algn="just"/>
            <a:r>
              <a:rPr lang="en-US" altLang="en-US" sz="5000" dirty="0"/>
              <a:t>Adolescent girls and young women (15–24) remain disproportionately affected in Angola, reflecting regional trends across Eastern and Southern Africa. In 2023, about 120,000 adolescent girls and young women in the region acquired HIV, highlighting the scale of risk .</a:t>
            </a:r>
            <a:endParaRPr lang="en-US" altLang="en-US" sz="5000" dirty="0"/>
          </a:p>
          <a:p>
            <a:pPr algn="just"/>
            <a:r>
              <a:rPr lang="en-US" altLang="en-US" sz="5000" dirty="0"/>
              <a:t>In Angola, lack of sexual and reproductive health education contributes to early pregnancies and higher vulnerability to HIV among adolescent girls, especially in provinces like Kwanza Sul .(UNDP-Angol)</a:t>
            </a:r>
            <a:endParaRPr lang="en-US" altLang="en-US" sz="5000" dirty="0"/>
          </a:p>
          <a:p>
            <a:pPr algn="just"/>
            <a:r>
              <a:rPr lang="en-US" altLang="en-US" sz="5000" dirty="0"/>
              <a:t>Access to Services</a:t>
            </a:r>
            <a:endParaRPr lang="en-US" altLang="en-US" sz="5000" dirty="0"/>
          </a:p>
          <a:p>
            <a:pPr algn="just"/>
            <a:r>
              <a:rPr lang="en-US" altLang="en-US" sz="5000" dirty="0"/>
              <a:t>Funding cuts have severely impacted HIV prevention and treatment programs. For example, community outreach programs for young people and pregnant women have been paused, and only about 16% of people living with HIV are on treatment supported by PEPFAR.</a:t>
            </a:r>
            <a:endParaRPr lang="en-US" altLang="en-US" sz="5000" dirty="0"/>
          </a:p>
          <a:p>
            <a:pPr algn="just"/>
            <a:r>
              <a:rPr lang="en-US" altLang="en-US" sz="5000" dirty="0">
                <a:sym typeface="+mn-ea"/>
              </a:rPr>
              <a:t>Restrictive gender norms and limited youth participation in decision-making have historically reinforced inequality. Young women, men, and persons with disabilities often face barriers in education, employment, and civic leadership.</a:t>
            </a:r>
            <a:endParaRPr lang="en-US" altLang="en-US" sz="5000" dirty="0"/>
          </a:p>
          <a:p>
            <a:pPr algn="just"/>
            <a:r>
              <a:rPr lang="en-US" altLang="en-US" sz="5000" dirty="0">
                <a:sym typeface="+mn-ea"/>
              </a:rPr>
              <a:t>Underlying issue: In Angola, Financial and programmatic challenge: Before reforms, donor-driven frameworks restricted flexibility, and manual systems slowed adaptation to local realities. </a:t>
            </a:r>
            <a:endParaRPr lang="en-US" altLang="en-US" sz="5000" dirty="0"/>
          </a:p>
          <a:p>
            <a:pPr algn="just"/>
            <a:endParaRPr lang="en-US" altLang="en-US" sz="5000" dirty="0"/>
          </a:p>
        </p:txBody>
      </p:sp>
      <p:pic>
        <p:nvPicPr>
          <p:cNvPr id="4" name="Picture 3"/>
          <p:cNvPicPr>
            <a:picLocks noChangeAspect="1"/>
          </p:cNvPicPr>
          <p:nvPr/>
        </p:nvPicPr>
        <p:blipFill>
          <a:blip r:embed="rId1"/>
          <a:stretch>
            <a:fillRect/>
          </a:stretch>
        </p:blipFill>
        <p:spPr>
          <a:xfrm flipH="1">
            <a:off x="6409690" y="2739390"/>
            <a:ext cx="2708910" cy="2032000"/>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2"/>
          <a:stretch>
            <a:fillRect/>
          </a:stretch>
        </p:blipFill>
        <p:spPr>
          <a:xfrm flipH="1">
            <a:off x="9432290" y="2751455"/>
            <a:ext cx="2504440" cy="33394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Change</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a:t>
            </a:r>
            <a:r>
              <a:rPr lang="en-ZA" dirty="0" err="1"/>
              <a:t>vidence</a:t>
            </a:r>
            <a:r>
              <a:rPr lang="en-ZA" dirty="0"/>
              <a:t>: Include Photos or videos</a:t>
            </a:r>
            <a:endParaRPr lang="en-ZA" dirty="0"/>
          </a:p>
          <a:p>
            <a:pPr marL="0" indent="0" algn="just">
              <a:buNone/>
            </a:pPr>
            <a:r>
              <a:rPr lang="en-US" altLang="en-US" sz="1600" dirty="0"/>
              <a:t>Recognition of PMA as a women's organization that supports VAW victims. Even without funds, we receive calls and help victims with moral, legal assistance and referral to SIC- Criminal department of Investigation, for procedural instruction of the crime.signature of the memorandum of understanding between the PMA and Women affairs GVB and gender, and leadership transformation.</a:t>
            </a:r>
            <a:endParaRPr lang="en-US" altLang="en-US" sz="1600" dirty="0"/>
          </a:p>
          <a:p>
            <a:pPr marL="0" indent="0">
              <a:buNone/>
            </a:pPr>
            <a:endParaRPr lang="en-US" altLang="en-US" sz="1600"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70000"/>
          </a:bodyPr>
          <a:lstStyle/>
          <a:p>
            <a:pPr marL="0" indent="0">
              <a:buNone/>
            </a:pPr>
            <a:r>
              <a:rPr lang="en-US" dirty="0"/>
              <a:t>How did the change come about?</a:t>
            </a:r>
            <a:endParaRPr lang="en-US" dirty="0"/>
          </a:p>
          <a:p>
            <a:pPr marL="0" indent="0">
              <a:buNone/>
            </a:pPr>
            <a:r>
              <a:rPr lang="en-US" altLang="en-US" dirty="0"/>
              <a:t>Distribution of reports on CEDAW and women's and human rights, meetings with key government officials, the Civil House of the Presidency of the Republic, justice and provincial governments, were some of the entry points for many social advocacy successes. Work in local, regional, and international networks exerted its influence on structural and community changes.</a:t>
            </a:r>
            <a:endParaRPr lang="en-US" altLang="en-US" dirty="0"/>
          </a:p>
          <a:p>
            <a:r>
              <a:rPr lang="en-US" dirty="0"/>
              <a:t>What is the situation now?</a:t>
            </a:r>
            <a:r>
              <a:rPr lang="en-US" altLang="en-US" dirty="0"/>
              <a:t>LGBTI Youth:</a:t>
            </a:r>
            <a:endParaRPr lang="en-US" altLang="en-US" dirty="0"/>
          </a:p>
          <a:p>
            <a:r>
              <a:rPr lang="en-US" altLang="en-US" dirty="0"/>
              <a:t>Greater visibility in advocacy and youth-led projects.</a:t>
            </a:r>
            <a:endParaRPr lang="en-US" altLang="en-US" dirty="0"/>
          </a:p>
          <a:p>
            <a:r>
              <a:rPr lang="en-US" altLang="en-US" dirty="0"/>
              <a:t>Some progress in policy language on non-discrimination, though legal protections remain limited.</a:t>
            </a:r>
            <a:endParaRPr lang="en-US" altLang="en-US" dirty="0"/>
          </a:p>
          <a:p>
            <a:r>
              <a:rPr lang="en-US" altLang="en-US" dirty="0"/>
              <a:t>Growing networks of support and solidarity, reducing isolation.</a:t>
            </a:r>
            <a:endParaRPr lang="en-US" altLang="en-US" dirty="0"/>
          </a:p>
          <a:p>
            <a:pPr marL="0" indent="0">
              <a:buNone/>
            </a:pPr>
            <a:endParaRPr lang="en-US" dirty="0"/>
          </a:p>
        </p:txBody>
      </p:sp>
      <p:pic>
        <p:nvPicPr>
          <p:cNvPr id="6" name="Picture 5"/>
          <p:cNvPicPr>
            <a:picLocks noChangeAspect="1"/>
          </p:cNvPicPr>
          <p:nvPr/>
        </p:nvPicPr>
        <p:blipFill>
          <a:blip r:embed="rId1"/>
          <a:stretch>
            <a:fillRect/>
          </a:stretch>
        </p:blipFill>
        <p:spPr>
          <a:xfrm flipH="1">
            <a:off x="7537450" y="3167380"/>
            <a:ext cx="2844165" cy="25711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The Change</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800" b="1" dirty="0"/>
              <a:t>Training on the VGB Law for Police officers and community education expanded the dialogue with the government for the updating of the law and the increase pre-verifiers.</a:t>
            </a:r>
            <a:endParaRPr lang="en-US" altLang="en-US" sz="1800" b="1"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60000"/>
          </a:bodyPr>
          <a:lstStyle/>
          <a:p>
            <a:pPr marL="0" indent="0">
              <a:buNone/>
            </a:pPr>
            <a:r>
              <a:rPr lang="en-US" altLang="en-US" dirty="0"/>
              <a:t>Change: The Angolan Parliament approved the Law Against Domestic Violence (Lei Contra a Violência Doméstica) in 2011, establishing legal recognition of GBV as a crime and creating mechanisms for prevention, protection, and punishment.</a:t>
            </a:r>
            <a:endParaRPr lang="en-US" altLang="en-US" dirty="0"/>
          </a:p>
          <a:p>
            <a:pPr marL="0" indent="0">
              <a:buNone/>
            </a:pPr>
            <a:r>
              <a:rPr lang="en-US" altLang="en-US" dirty="0"/>
              <a:t>• When: 2011, following years of advocacy by civil society organizations, including PMA until 2022, the Law was up date until 2024</a:t>
            </a:r>
            <a:endParaRPr lang="en-US" altLang="en-US" dirty="0"/>
          </a:p>
          <a:p>
            <a:pPr marL="0" indent="0">
              <a:buNone/>
            </a:pPr>
            <a:r>
              <a:rPr lang="en-US" altLang="en-US" dirty="0"/>
              <a:t>• Where: Angola, with national scope but strongest initial implementation in urban centers like Luanda.</a:t>
            </a:r>
            <a:endParaRPr lang="en-US" altLang="en-US" dirty="0"/>
          </a:p>
          <a:p>
            <a:pPr marL="0" indent="0">
              <a:buNone/>
            </a:pPr>
            <a:endParaRPr lang="en-US" altLang="en-US" dirty="0"/>
          </a:p>
          <a:p>
            <a:pPr marL="0" indent="0">
              <a:buNone/>
            </a:pPr>
            <a:r>
              <a:rPr lang="en-US" altLang="en-US" dirty="0"/>
              <a:t>2. Positive or Negative Change</a:t>
            </a:r>
            <a:endParaRPr lang="en-US" altLang="en-US" dirty="0"/>
          </a:p>
          <a:p>
            <a:pPr marL="0" indent="0">
              <a:buNone/>
            </a:pPr>
            <a:r>
              <a:rPr lang="en-US" altLang="en-US" dirty="0"/>
              <a:t>• The change was positive, as it marked the first time GBV was formally recognized in law, providing survivors with legal protection and access to justice.</a:t>
            </a:r>
            <a:endParaRPr lang="en-US" altLang="en-US" dirty="0"/>
          </a:p>
          <a:p>
            <a:pPr marL="0" indent="0">
              <a:buNone/>
            </a:pPr>
            <a:r>
              <a:rPr lang="en-US" altLang="en-US" dirty="0"/>
              <a:t>• It also aligned Angola with international human rights commitments, strengthening gender equality frameworks.</a:t>
            </a:r>
            <a:endParaRPr lang="en-US" altLang="en-US" dirty="0"/>
          </a:p>
          <a:p>
            <a:pPr marL="0" indent="0">
              <a:buNone/>
            </a:pPr>
            <a:endParaRPr lang="en-US" altLang="en-US" dirty="0"/>
          </a:p>
        </p:txBody>
      </p:sp>
      <p:pic>
        <p:nvPicPr>
          <p:cNvPr id="19" name="Imagem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96990" y="1914208"/>
            <a:ext cx="2457450" cy="1514475"/>
          </a:xfrm>
          <a:prstGeom prst="rect">
            <a:avLst/>
          </a:prstGeom>
          <a:ln>
            <a:noFill/>
          </a:ln>
          <a:effectLst>
            <a:softEdge rad="112500"/>
          </a:effectLst>
        </p:spPr>
      </p:pic>
      <p:pic>
        <p:nvPicPr>
          <p:cNvPr id="27" name="Imagem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5430" y="2007870"/>
            <a:ext cx="1915795" cy="1421130"/>
          </a:xfrm>
          <a:prstGeom prst="rect">
            <a:avLst/>
          </a:prstGeom>
          <a:ln>
            <a:noFill/>
          </a:ln>
          <a:effectLst>
            <a:softEdge rad="112500"/>
          </a:effectLst>
        </p:spPr>
      </p:pic>
      <p:pic>
        <p:nvPicPr>
          <p:cNvPr id="29" name="Imagem 29" descr="C:\Users\senda\Downloads\IMG_20210909_1117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563168" y="3673793"/>
            <a:ext cx="2770505" cy="1641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b="1"/>
              <a:t>Change</a:t>
            </a:r>
            <a:endParaRPr lang="en-US" b="1"/>
          </a:p>
        </p:txBody>
      </p:sp>
      <p:sp>
        <p:nvSpPr>
          <p:cNvPr id="3" name="Content Placeholder 2"/>
          <p:cNvSpPr>
            <a:spLocks noGrp="1"/>
          </p:cNvSpPr>
          <p:nvPr>
            <p:ph idx="1"/>
          </p:nvPr>
        </p:nvSpPr>
        <p:spPr/>
        <p:txBody>
          <a:bodyPr/>
          <a:p>
            <a:r>
              <a:rPr lang="en-US" altLang="en-US"/>
              <a:t>The overarching lesson is that legal frameworks open doors, but social transformation sustains change. For both GBV and LGBTI advocacy, success depends on community ownership, inclusive programming, strong partnerships, and evidence-based monitoring. PMA’s role is pivotal in bridging policy and grassroots realities, ensuring reforms are not symbolic but lived in practice.</a:t>
            </a:r>
            <a:endParaRPr lang="en-US" altLang="en-US"/>
          </a:p>
          <a:p>
            <a:endParaRPr lang="en-US" altLang="en-US"/>
          </a:p>
          <a:p>
            <a:endParaRPr lang="en-US" altLang="en-US"/>
          </a:p>
          <a:p>
            <a:endParaRPr lang="en-US" altLang="en-US"/>
          </a:p>
          <a:p>
            <a:endParaRPr lang="en-US" altLang="en-US"/>
          </a:p>
          <a:p>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Significance/ Impact</a:t>
            </a:r>
            <a:endParaRPr lang="en-US"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lnSpcReduction="20000"/>
          </a:bodyPr>
          <a:lstStyle/>
          <a:p>
            <a:pPr marL="0" indent="0">
              <a:buNone/>
            </a:pPr>
            <a:r>
              <a:rPr lang="en-US" altLang="en-US" dirty="0"/>
              <a:t>Movement and Its Goals</a:t>
            </a:r>
            <a:endParaRPr lang="en-US" altLang="en-US" dirty="0"/>
          </a:p>
          <a:p>
            <a:pPr marL="0" indent="0">
              <a:buNone/>
            </a:pPr>
            <a:r>
              <a:rPr lang="en-US" altLang="en-US" dirty="0"/>
              <a:t>• Legitimacy and Recognition:</a:t>
            </a:r>
            <a:endParaRPr lang="en-US" altLang="en-US" dirty="0"/>
          </a:p>
          <a:p>
            <a:pPr marL="0" indent="0">
              <a:buNone/>
            </a:pPr>
            <a:r>
              <a:rPr lang="en-US" altLang="en-US" dirty="0"/>
              <a:t>• The GBV law (2011) gave civil society, including PMA, a legal foundation to demand accountability.</a:t>
            </a:r>
            <a:endParaRPr lang="en-US" altLang="en-US" dirty="0"/>
          </a:p>
          <a:p>
            <a:pPr marL="0" indent="0">
              <a:buNone/>
            </a:pPr>
            <a:r>
              <a:rPr lang="en-US" altLang="en-US" dirty="0"/>
              <a:t>• LGBTI youth advocacy, though less advanced legally, gained visibility and recognition as part of broader human rights work.</a:t>
            </a:r>
            <a:endParaRPr lang="en-US" altLang="en-US" dirty="0"/>
          </a:p>
          <a:p>
            <a:pPr marL="0" indent="0">
              <a:buNone/>
            </a:pPr>
            <a:r>
              <a:rPr lang="en-US" altLang="en-US" dirty="0"/>
              <a:t>Comunties  affected by VGB seek PMA for assistance and the government recognizes the work carried out by the organization.</a:t>
            </a:r>
            <a:endParaRPr lang="en-US" altLang="en-US" dirty="0"/>
          </a:p>
        </p:txBody>
      </p:sp>
      <p:pic>
        <p:nvPicPr>
          <p:cNvPr id="28" name="Imagem 28" descr="C:\Users\senda\Downloads\245263403_650192172621693_7831187238870671025_n (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6341745" y="2308225"/>
            <a:ext cx="2818765" cy="2197735"/>
          </a:xfrm>
          <a:prstGeom prst="rect">
            <a:avLst/>
          </a:prstGeom>
          <a:ln>
            <a:noFill/>
          </a:ln>
          <a:effectLst>
            <a:softEdge rad="112500"/>
          </a:effectLst>
        </p:spPr>
      </p:pic>
      <p:pic>
        <p:nvPicPr>
          <p:cNvPr id="8" name="Picture 8" descr="IMG_2900"/>
          <p:cNvPicPr>
            <a:picLocks noChangeAspect="1"/>
          </p:cNvPicPr>
          <p:nvPr/>
        </p:nvPicPr>
        <p:blipFill>
          <a:blip r:embed="rId2"/>
          <a:stretch>
            <a:fillRect/>
          </a:stretch>
        </p:blipFill>
        <p:spPr>
          <a:xfrm>
            <a:off x="6223000" y="4404995"/>
            <a:ext cx="2049780" cy="1537335"/>
          </a:xfrm>
          <a:prstGeom prst="rect">
            <a:avLst/>
          </a:prstGeom>
        </p:spPr>
      </p:pic>
      <p:pic>
        <p:nvPicPr>
          <p:cNvPr id="9" name="Picture 9" descr="IMG_2901"/>
          <p:cNvPicPr>
            <a:picLocks noChangeAspect="1"/>
          </p:cNvPicPr>
          <p:nvPr/>
        </p:nvPicPr>
        <p:blipFill>
          <a:blip r:embed="rId3"/>
          <a:stretch>
            <a:fillRect/>
          </a:stretch>
        </p:blipFill>
        <p:spPr>
          <a:xfrm>
            <a:off x="8272780" y="4404995"/>
            <a:ext cx="1796415" cy="1537970"/>
          </a:xfrm>
          <a:prstGeom prst="rect">
            <a:avLst/>
          </a:prstGeom>
        </p:spPr>
      </p:pic>
      <p:pic>
        <p:nvPicPr>
          <p:cNvPr id="4" name="Picture 10" descr="IMG_2907"/>
          <p:cNvPicPr>
            <a:picLocks noChangeAspect="1"/>
          </p:cNvPicPr>
          <p:nvPr/>
        </p:nvPicPr>
        <p:blipFill>
          <a:blip r:embed="rId4"/>
          <a:stretch>
            <a:fillRect/>
          </a:stretch>
        </p:blipFill>
        <p:spPr>
          <a:xfrm flipH="1">
            <a:off x="9826625" y="4404995"/>
            <a:ext cx="1789430" cy="1430655"/>
          </a:xfrm>
          <a:prstGeom prst="rect">
            <a:avLst/>
          </a:prstGeom>
        </p:spPr>
      </p:pic>
      <p:sp>
        <p:nvSpPr>
          <p:cNvPr id="12" name="Text Box 11"/>
          <p:cNvSpPr txBox="1"/>
          <p:nvPr/>
        </p:nvSpPr>
        <p:spPr>
          <a:xfrm>
            <a:off x="6223000" y="1090930"/>
            <a:ext cx="5080000" cy="1210310"/>
          </a:xfrm>
          <a:prstGeom prst="rect">
            <a:avLst/>
          </a:prstGeom>
        </p:spPr>
        <p:txBody>
          <a:bodyPr>
            <a:noAutofit/>
          </a:bodyPr>
          <a:p>
            <a:pPr marL="0" indent="0" algn="just"/>
            <a:r>
              <a:rPr sz="1600" b="0" i="0">
                <a:solidFill>
                  <a:schemeClr val="tx1"/>
                </a:solidFill>
                <a:latin typeface="Roboto"/>
                <a:ea typeface="Roboto"/>
              </a:rPr>
              <a:t>Members of the communities attend the PMA activists in community education, social projects such as schools were built to provide access to education in rural communities, Humpata Huila province</a:t>
            </a:r>
            <a:endParaRPr sz="1600" b="0" i="0">
              <a:solidFill>
                <a:schemeClr val="tx1"/>
              </a:solidFill>
              <a:latin typeface="Roboto"/>
              <a:ea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Sustainability</a:t>
            </a:r>
            <a:endParaRPr lang="en-US"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p:cNvSpPr txBox="1"/>
          <p:nvPr/>
        </p:nvSpPr>
        <p:spPr>
          <a:xfrm>
            <a:off x="6249035" y="1160145"/>
            <a:ext cx="5377815" cy="5136515"/>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000" dirty="0"/>
              <a:t>Training for young LGBTI and VGB and their empowerment in the communities, for the promotion of human rights.</a:t>
            </a:r>
            <a:endParaRPr lang="en-US" altLang="en-US" sz="2000" dirty="0"/>
          </a:p>
          <a:p>
            <a:pPr marL="0" indent="0">
              <a:buNone/>
            </a:pPr>
            <a:endParaRPr lang="en-US" altLang="en-US" sz="2000" dirty="0"/>
          </a:p>
          <a:p>
            <a:pPr marL="0" indent="0">
              <a:buFont typeface="Arial" panose="020B0604020202020204" pitchFamily="34" charset="0"/>
              <a:buNone/>
            </a:pPr>
            <a:endParaRPr lang="en-US" altLang="en-US" sz="2000" dirty="0">
              <a:solidFill>
                <a:srgbClr val="FF0000"/>
              </a:solidFill>
            </a:endParaRPr>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4950" y="1091565"/>
            <a:ext cx="5861050" cy="5168265"/>
          </a:xfrm>
          <a:ln>
            <a:solidFill>
              <a:schemeClr val="tx1"/>
            </a:solidFill>
          </a:ln>
        </p:spPr>
        <p:txBody>
          <a:bodyPr vert="horz" lIns="91440" tIns="45720" rIns="91440" bIns="45720" rtlCol="0" anchor="t">
            <a:normAutofit fontScale="25000"/>
          </a:bodyPr>
          <a:lstStyle/>
          <a:p>
            <a:pPr algn="just"/>
            <a:r>
              <a:rPr lang="en-US" dirty="0"/>
              <a:t>How will the change be sustained or scaled up?</a:t>
            </a:r>
            <a:br>
              <a:rPr lang="en-US" dirty="0"/>
            </a:br>
            <a:r>
              <a:rPr lang="en-US" altLang="en-US" sz="8000" b="1" dirty="0">
                <a:solidFill>
                  <a:schemeClr val="tx1"/>
                </a:solidFill>
                <a:ea typeface="Calibri" panose="020F0502020204030204"/>
                <a:cs typeface="Calibri" panose="020F0502020204030204"/>
              </a:rPr>
              <a:t>Institucional sustainability</a:t>
            </a:r>
            <a:endParaRPr lang="en-US" altLang="en-US" sz="4500" dirty="0">
              <a:solidFill>
                <a:schemeClr val="tx1"/>
              </a:solidFill>
              <a:ea typeface="Calibri" panose="020F0502020204030204"/>
              <a:cs typeface="Calibri" panose="020F0502020204030204"/>
            </a:endParaRPr>
          </a:p>
          <a:p>
            <a:pPr algn="just"/>
            <a:r>
              <a:rPr lang="en-US" altLang="en-US" sz="7200" dirty="0">
                <a:solidFill>
                  <a:schemeClr val="tx1"/>
                </a:solidFill>
                <a:ea typeface="Calibri" panose="020F0502020204030204"/>
                <a:cs typeface="Calibri" panose="020F0502020204030204"/>
              </a:rPr>
              <a:t>Capacity building: Continuous training for police, judiciary, health workers, and social services to ensure consistent enforcement.</a:t>
            </a:r>
            <a:endParaRPr lang="en-US" altLang="en-US" sz="7200" dirty="0">
              <a:solidFill>
                <a:schemeClr val="tx1"/>
              </a:solidFill>
              <a:ea typeface="Calibri" panose="020F0502020204030204"/>
              <a:cs typeface="Calibri" panose="020F0502020204030204"/>
            </a:endParaRPr>
          </a:p>
          <a:p>
            <a:pPr algn="just"/>
            <a:r>
              <a:rPr lang="en-US" altLang="en-US" sz="7200" dirty="0">
                <a:solidFill>
                  <a:schemeClr val="tx1"/>
                </a:solidFill>
                <a:ea typeface="Calibri" panose="020F0502020204030204"/>
                <a:cs typeface="Calibri" panose="020F0502020204030204"/>
              </a:rPr>
              <a:t>Integration into national policies: Align GBV law with broader frameworks like the National Gender Equality Policy (2013) and Angola’s commitments under CEDAW and the African Union.</a:t>
            </a:r>
            <a:endParaRPr lang="en-US" altLang="en-US" sz="7200" dirty="0">
              <a:solidFill>
                <a:schemeClr val="tx1"/>
              </a:solidFill>
              <a:ea typeface="Calibri" panose="020F0502020204030204"/>
              <a:cs typeface="Calibri" panose="020F0502020204030204"/>
            </a:endParaRPr>
          </a:p>
          <a:p>
            <a:pPr algn="just"/>
            <a:r>
              <a:rPr lang="en-US" altLang="en-US" sz="7200" dirty="0">
                <a:solidFill>
                  <a:schemeClr val="tx1"/>
                </a:solidFill>
                <a:ea typeface="Calibri" panose="020F0502020204030204"/>
                <a:cs typeface="Calibri" panose="020F0502020204030204"/>
              </a:rPr>
              <a:t>Budget allocation: Advocate for dedicated government funding streams for GBV response, shelters, and survivor support.</a:t>
            </a:r>
            <a:endParaRPr lang="en-US" altLang="en-US" sz="7200" dirty="0">
              <a:solidFill>
                <a:schemeClr val="tx1"/>
              </a:solidFill>
              <a:ea typeface="Calibri" panose="020F0502020204030204"/>
              <a:cs typeface="Calibri" panose="020F0502020204030204"/>
            </a:endParaRPr>
          </a:p>
          <a:p>
            <a:pPr algn="just"/>
            <a:r>
              <a:rPr lang="en-US" altLang="en-US" sz="7200" dirty="0">
                <a:solidFill>
                  <a:schemeClr val="tx1"/>
                </a:solidFill>
                <a:ea typeface="Calibri" panose="020F0502020204030204"/>
                <a:cs typeface="Calibri" panose="020F0502020204030204"/>
              </a:rPr>
              <a:t>2. Scaling Up Across Regions</a:t>
            </a:r>
            <a:endParaRPr lang="en-US" altLang="en-US" sz="7200" dirty="0">
              <a:solidFill>
                <a:schemeClr val="tx1"/>
              </a:solidFill>
              <a:ea typeface="Calibri" panose="020F0502020204030204"/>
              <a:cs typeface="Calibri" panose="020F0502020204030204"/>
            </a:endParaRPr>
          </a:p>
          <a:p>
            <a:pPr algn="just"/>
            <a:r>
              <a:rPr lang="en-US" altLang="en-US" sz="7200" dirty="0">
                <a:solidFill>
                  <a:schemeClr val="tx1"/>
                </a:solidFill>
                <a:ea typeface="Calibri" panose="020F0502020204030204"/>
                <a:cs typeface="Calibri" panose="020F0502020204030204"/>
              </a:rPr>
              <a:t>Urban–rural expansion: Extend services beyond Luanda into provinces where enforcement is weaker. Mobile legal clinics and community paralegals can bridge gaps.</a:t>
            </a:r>
            <a:endParaRPr lang="en-US" altLang="en-US" sz="7200" dirty="0">
              <a:solidFill>
                <a:schemeClr val="tx1"/>
              </a:solidFill>
              <a:ea typeface="Calibri" panose="020F0502020204030204"/>
              <a:cs typeface="Calibri" panose="020F0502020204030204"/>
            </a:endParaRPr>
          </a:p>
          <a:p>
            <a:pPr algn="just"/>
            <a:r>
              <a:rPr lang="en-US" altLang="en-US" sz="7200" dirty="0">
                <a:solidFill>
                  <a:schemeClr val="tx1"/>
                </a:solidFill>
                <a:ea typeface="Calibri" panose="020F0502020204030204"/>
                <a:cs typeface="Calibri" panose="020F0502020204030204"/>
              </a:rPr>
              <a:t>Community-based models: Train local leaders, youth, and women’s groups to act as first responders and advocates.</a:t>
            </a:r>
            <a:endParaRPr lang="en-US" altLang="en-US" sz="7200" dirty="0">
              <a:solidFill>
                <a:schemeClr val="tx1"/>
              </a:solidFill>
              <a:ea typeface="Calibri" panose="020F0502020204030204"/>
              <a:cs typeface="Calibri" panose="020F0502020204030204"/>
            </a:endParaRPr>
          </a:p>
          <a:p>
            <a:pPr algn="just"/>
            <a:endParaRPr lang="en-US" altLang="en-US" sz="7200" dirty="0">
              <a:solidFill>
                <a:schemeClr val="tx1"/>
              </a:solidFill>
              <a:ea typeface="Calibri" panose="020F0502020204030204"/>
              <a:cs typeface="Calibri" panose="020F0502020204030204"/>
            </a:endParaRPr>
          </a:p>
        </p:txBody>
      </p:sp>
      <p:pic>
        <p:nvPicPr>
          <p:cNvPr id="25" name="Picture 25" descr="C:\Users\VERONICA\Downloads\IMG_655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8797290" y="3882390"/>
            <a:ext cx="2491740" cy="2377440"/>
          </a:xfrm>
          <a:prstGeom prst="rect">
            <a:avLst/>
          </a:prstGeom>
          <a:noFill/>
          <a:ln>
            <a:noFill/>
          </a:ln>
        </p:spPr>
      </p:pic>
      <p:pic>
        <p:nvPicPr>
          <p:cNvPr id="38" name="Picture 3"/>
          <p:cNvPicPr>
            <a:picLocks noChangeAspect="1"/>
          </p:cNvPicPr>
          <p:nvPr/>
        </p:nvPicPr>
        <p:blipFill>
          <a:blip r:embed="rId2"/>
          <a:stretch>
            <a:fillRect/>
          </a:stretch>
        </p:blipFill>
        <p:spPr>
          <a:xfrm>
            <a:off x="6249035" y="2154555"/>
            <a:ext cx="3211830" cy="24091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b="1" dirty="0">
                <a:sym typeface="+mn-ea"/>
              </a:rPr>
              <a:t>Sustainability</a:t>
            </a:r>
            <a:endParaRPr lang="en-US"/>
          </a:p>
        </p:txBody>
      </p:sp>
      <p:sp>
        <p:nvSpPr>
          <p:cNvPr id="3" name="Content Placeholder 2"/>
          <p:cNvSpPr>
            <a:spLocks noGrp="1"/>
          </p:cNvSpPr>
          <p:nvPr>
            <p:ph idx="1"/>
          </p:nvPr>
        </p:nvSpPr>
        <p:spPr/>
        <p:txBody>
          <a:bodyPr>
            <a:normAutofit/>
          </a:bodyPr>
          <a:p>
            <a:pPr algn="just"/>
            <a:r>
              <a:rPr lang="en-US" altLang="en-US" dirty="0">
                <a:ea typeface="Calibri" panose="020F0502020204030204"/>
                <a:cs typeface="Calibri" panose="020F0502020204030204"/>
                <a:sym typeface="+mn-ea"/>
              </a:rPr>
              <a:t> Social Norms Change</a:t>
            </a:r>
            <a:endParaRPr lang="en-US" altLang="en-US" dirty="0">
              <a:solidFill>
                <a:schemeClr val="tx1"/>
              </a:solidFill>
              <a:ea typeface="Calibri" panose="020F0502020204030204"/>
              <a:cs typeface="Calibri" panose="020F0502020204030204"/>
            </a:endParaRPr>
          </a:p>
          <a:p>
            <a:pPr algn="just"/>
            <a:r>
              <a:rPr lang="en-US" altLang="en-US" dirty="0">
                <a:ea typeface="Calibri" panose="020F0502020204030204"/>
                <a:cs typeface="Calibri" panose="020F0502020204030204"/>
                <a:sym typeface="+mn-ea"/>
              </a:rPr>
              <a:t>Education campaigns: Embed GBV awareness in schools, youth programs, and community dialogues.</a:t>
            </a:r>
            <a:endParaRPr lang="en-US" altLang="en-US" dirty="0">
              <a:solidFill>
                <a:schemeClr val="tx1"/>
              </a:solidFill>
              <a:ea typeface="Calibri" panose="020F0502020204030204"/>
              <a:cs typeface="Calibri" panose="020F0502020204030204"/>
            </a:endParaRPr>
          </a:p>
          <a:p>
            <a:pPr algn="just"/>
            <a:r>
              <a:rPr lang="en-US" altLang="en-US" dirty="0">
                <a:ea typeface="Calibri" panose="020F0502020204030204"/>
                <a:cs typeface="Calibri" panose="020F0502020204030204"/>
                <a:sym typeface="+mn-ea"/>
              </a:rPr>
              <a:t>Engaging men and boys: Promote positive masculinities and community accountability.</a:t>
            </a:r>
            <a:endParaRPr lang="en-US" altLang="en-US" dirty="0">
              <a:solidFill>
                <a:schemeClr val="tx1"/>
              </a:solidFill>
              <a:ea typeface="Calibri" panose="020F0502020204030204"/>
              <a:cs typeface="Calibri" panose="020F0502020204030204"/>
            </a:endParaRPr>
          </a:p>
          <a:p>
            <a:pPr algn="just"/>
            <a:r>
              <a:rPr lang="en-US" altLang="en-US" dirty="0">
                <a:ea typeface="Calibri" panose="020F0502020204030204"/>
                <a:cs typeface="Calibri" panose="020F0502020204030204"/>
                <a:sym typeface="+mn-ea"/>
              </a:rPr>
              <a:t>Cultural adaptation: Work with traditional authorities to harmonize customary</a:t>
            </a:r>
            <a:endParaRPr lang="en-US" altLang="en-US" dirty="0">
              <a:solidFill>
                <a:schemeClr val="tx1"/>
              </a:solidFill>
              <a:ea typeface="Calibri" panose="020F0502020204030204"/>
              <a:cs typeface="Calibri" panose="020F0502020204030204"/>
            </a:endParaRPr>
          </a:p>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US"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p:cNvSpPr txBox="1"/>
          <p:nvPr/>
        </p:nvSpPr>
        <p:spPr>
          <a:xfrm>
            <a:off x="6213562" y="1091294"/>
            <a:ext cx="5973024" cy="4999616"/>
          </a:xfrm>
          <a:prstGeom prst="rect">
            <a:avLst/>
          </a:prstGeom>
          <a:noFill/>
          <a:ln>
            <a:solidFill>
              <a:schemeClr val="tx1"/>
            </a:solidFill>
          </a:ln>
        </p:spPr>
        <p:txBody>
          <a:bodyPr vert="horz" lIns="91440" tIns="45720" rIns="91440" bIns="45720" rtlCol="0">
            <a:normAutofit fontScale="60000"/>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dirty="0"/>
              <a:t>Legal Reform Is Necessary but Not Sufficient</a:t>
            </a:r>
            <a:endParaRPr lang="en-US" altLang="en-US" dirty="0"/>
          </a:p>
          <a:p>
            <a:pPr marL="0" indent="0">
              <a:buFont typeface="Arial" panose="020B0604020202020204" pitchFamily="34" charset="0"/>
              <a:buNone/>
            </a:pPr>
            <a:r>
              <a:rPr lang="en-US" altLang="en-US" dirty="0"/>
              <a:t>• Lesson (GBV): Passing the 2011 GBV law was a milestone, but enforcement gaps showed that laws alone don’t change realities.</a:t>
            </a:r>
            <a:endParaRPr lang="en-US" altLang="en-US" dirty="0"/>
          </a:p>
          <a:p>
            <a:pPr marL="0" indent="0">
              <a:buFont typeface="Arial" panose="020B0604020202020204" pitchFamily="34" charset="0"/>
              <a:buNone/>
            </a:pPr>
            <a:r>
              <a:rPr lang="en-US" altLang="en-US" dirty="0"/>
              <a:t>• Lesson (LGBTI): Legal recognition of rights remains limited; advocacy must combine legal reform with social acceptance campaigns.</a:t>
            </a:r>
            <a:endParaRPr lang="en-US" altLang="en-US" dirty="0"/>
          </a:p>
          <a:p>
            <a:pPr marL="0" indent="0">
              <a:buFont typeface="Arial" panose="020B0604020202020204" pitchFamily="34" charset="0"/>
              <a:buNone/>
            </a:pPr>
            <a:r>
              <a:rPr lang="en-US" altLang="en-US" dirty="0"/>
              <a:t>• Takeaway: Laws must be paired with capacity building, survivor-centered services, and cultural change.</a:t>
            </a: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dirty="0"/>
              <a:t>2. Community Engagement Is Critical</a:t>
            </a:r>
            <a:endParaRPr lang="en-US" altLang="en-US" dirty="0"/>
          </a:p>
          <a:p>
            <a:pPr marL="0" indent="0">
              <a:buFont typeface="Arial" panose="020B0604020202020204" pitchFamily="34" charset="0"/>
              <a:buNone/>
            </a:pPr>
            <a:r>
              <a:rPr lang="en-US" altLang="en-US" dirty="0"/>
              <a:t>• Lesson (GBV): Survivors often face stigma; engaging traditional leaders, men, and youth helped shift norms.</a:t>
            </a:r>
            <a:endParaRPr lang="en-US" altLang="en-US" dirty="0"/>
          </a:p>
          <a:p>
            <a:pPr marL="0" indent="0">
              <a:buFont typeface="Arial" panose="020B0604020202020204" pitchFamily="34" charset="0"/>
              <a:buNone/>
            </a:pPr>
            <a:r>
              <a:rPr lang="en-US" altLang="en-US" dirty="0"/>
              <a:t>• Lesson (LGBTI): Visibility and dialogue at community level reduce prejudice and create safe spaces.</a:t>
            </a:r>
            <a:endParaRPr lang="en-US" dirty="0"/>
          </a:p>
        </p:txBody>
      </p:sp>
      <p:sp>
        <p:nvSpPr>
          <p:cNvPr id="3" name="TextBox 9"/>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US"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p:cNvSpPr>
            <a:spLocks noGrp="1"/>
          </p:cNvSpPr>
          <p:nvPr>
            <p:ph sz="half" idx="1"/>
          </p:nvPr>
        </p:nvSpPr>
        <p:spPr>
          <a:xfrm>
            <a:off x="235131" y="1091294"/>
            <a:ext cx="5860869" cy="5034869"/>
          </a:xfrm>
          <a:ln>
            <a:solidFill>
              <a:schemeClr val="tx1"/>
            </a:solidFill>
          </a:ln>
        </p:spPr>
        <p:txBody>
          <a:bodyPr>
            <a:normAutofit fontScale="90000" lnSpcReduction="20000"/>
          </a:bodyPr>
          <a:lstStyle/>
          <a:p>
            <a:pPr marL="0" indent="0">
              <a:buNone/>
            </a:pPr>
            <a:r>
              <a:rPr lang="en-US" dirty="0"/>
              <a:t>Challenges &amp; mitigation GBV and LGBTI</a:t>
            </a:r>
            <a:endParaRPr lang="en-US" dirty="0"/>
          </a:p>
          <a:p>
            <a:pPr marL="0" indent="0">
              <a:buNone/>
            </a:pPr>
            <a:endParaRPr lang="en-US" dirty="0"/>
          </a:p>
          <a:p>
            <a:pPr marL="0" indent="0">
              <a:buNone/>
            </a:pPr>
            <a:r>
              <a:rPr lang="en-US" altLang="en-US" dirty="0"/>
              <a:t>Weak Enforcement</a:t>
            </a:r>
            <a:endParaRPr lang="en-US" altLang="en-US" dirty="0"/>
          </a:p>
          <a:p>
            <a:pPr marL="0" indent="0">
              <a:buNone/>
            </a:pPr>
            <a:r>
              <a:rPr lang="en-US" altLang="en-US" dirty="0"/>
              <a:t>• Challenge: Police, judiciary, and local authorities often lack training or resources to apply the law consistently. Survivors may face secondary victimization.</a:t>
            </a:r>
            <a:endParaRPr lang="en-US" altLang="en-US" dirty="0"/>
          </a:p>
          <a:p>
            <a:pPr marL="0" indent="0">
              <a:buNone/>
            </a:pPr>
            <a:r>
              <a:rPr lang="en-US" altLang="en-US" dirty="0"/>
              <a:t>• Mitigation:</a:t>
            </a:r>
            <a:endParaRPr lang="en-US" altLang="en-US" dirty="0"/>
          </a:p>
          <a:p>
            <a:pPr marL="0" indent="0">
              <a:buNone/>
            </a:pPr>
            <a:r>
              <a:rPr lang="en-US" altLang="en-US" dirty="0"/>
              <a:t>• Continuous capacity building for police, judges, and health workers.</a:t>
            </a:r>
            <a:endParaRPr lang="en-US" altLang="en-US" dirty="0"/>
          </a:p>
          <a:p>
            <a:pPr marL="0" indent="0">
              <a:buNone/>
            </a:pPr>
            <a:r>
              <a:rPr lang="en-US" altLang="en-US" dirty="0"/>
              <a:t>• Establish specialized GBV and LGBTI units within police stations and courts.</a:t>
            </a:r>
            <a:endParaRPr lang="en-US" altLang="en-US" dirty="0"/>
          </a:p>
          <a:p>
            <a:pPr marL="0" indent="0">
              <a:buNone/>
            </a:pPr>
            <a:r>
              <a:rPr lang="en-US" altLang="en-US" dirty="0"/>
              <a:t>• Develop monitoring scorecards to track enforcement across provinces.</a:t>
            </a:r>
            <a:endParaRPr lang="en-US" alt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0128bf-0240-4a00-b00a-ea9f2cdab004">
      <Terms xmlns="http://schemas.microsoft.com/office/infopath/2007/PartnerControls"/>
    </lcf76f155ced4ddcb4097134ff3c332f>
    <TaxCatchAll xmlns="5c72703c-1067-4fa7-89cc-ef245258de7b" xsi:nil="true"/>
  </documentManagement>
</p:properties>
</file>

<file path=customXml/itemProps1.xml><?xml version="1.0" encoding="utf-8"?>
<ds:datastoreItem xmlns:ds="http://schemas.openxmlformats.org/officeDocument/2006/customXml" ds:itemID="{91EB9E25-8E24-44DD-AF8A-024C2BB89CA0}"/>
</file>

<file path=customXml/itemProps2.xml><?xml version="1.0" encoding="utf-8"?>
<ds:datastoreItem xmlns:ds="http://schemas.openxmlformats.org/officeDocument/2006/customXml" ds:itemID="{22746192-63A2-4D18-8A03-3118A5C42466}"/>
</file>

<file path=customXml/itemProps3.xml><?xml version="1.0" encoding="utf-8"?>
<ds:datastoreItem xmlns:ds="http://schemas.openxmlformats.org/officeDocument/2006/customXml" ds:itemID="{871091FE-7A2D-456E-8525-A4F2E355DB34}"/>
</file>

<file path=docProps/app.xml><?xml version="1.0" encoding="utf-8"?>
<Properties xmlns="http://schemas.openxmlformats.org/officeDocument/2006/extended-properties" xmlns:vt="http://schemas.openxmlformats.org/officeDocument/2006/docPropsVTypes">
  <TotalTime>0</TotalTime>
  <Words>8972</Words>
  <Application>WPS Presentation</Application>
  <PresentationFormat>Widescreen</PresentationFormat>
  <Paragraphs>166</Paragraphs>
  <Slides>12</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SimSun</vt:lpstr>
      <vt:lpstr>Wingdings</vt:lpstr>
      <vt:lpstr>Tahoma</vt:lpstr>
      <vt:lpstr>Roboto</vt:lpstr>
      <vt:lpstr>Times New Roman</vt:lpstr>
      <vt:lpstr>Calibri</vt:lpstr>
      <vt:lpstr>Calibri Light</vt:lpstr>
      <vt:lpstr>Microsoft YaHei</vt:lpstr>
      <vt:lpstr>Arial Unicode MS</vt:lpstr>
      <vt:lpstr>Calibri</vt:lpstr>
      <vt:lpstr>Office Theme</vt:lpstr>
      <vt:lpstr>Voice and Choice Summit 2026-Change Strategies Category</vt:lpstr>
      <vt:lpstr>PowerPoint 演示文稿</vt:lpstr>
      <vt:lpstr>PowerPoint 演示文稿</vt:lpstr>
      <vt:lpstr>PowerPoint 演示文稿</vt:lpstr>
      <vt:lpstr>Change</vt:lpstr>
      <vt:lpstr>PowerPoint 演示文稿</vt:lpstr>
      <vt:lpstr>PowerPoint 演示文稿</vt:lpstr>
      <vt:lpstr>Sustainability</vt:lpstr>
      <vt:lpstr>PowerPoint 演示文稿</vt:lpstr>
      <vt:lpstr>PowerPoint 演示文稿</vt:lpstr>
      <vt:lpstr>Plans for LGBTI Youth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Debi Lee</dc:creator>
  <cp:lastModifiedBy>WPS_1739822707</cp:lastModifiedBy>
  <cp:revision>80</cp:revision>
  <dcterms:created xsi:type="dcterms:W3CDTF">2025-10-09T06:55:00Z</dcterms:created>
  <dcterms:modified xsi:type="dcterms:W3CDTF">2026-03-02T17:07:27Z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3084B280A53E43E28CE77BFB9922C883_13</vt:lpwstr>
  </property>
  <property fmtid="{D5CDD505-2E9C-101B-9397-08002B2CF9AE}" pid="3" name="KSOProductBuildVer">
    <vt:lpwstr>1033-12.2.0.23196</vt:lpwstr>
  </property>
  <property fmtid="{D5CDD505-2E9C-101B-9397-08002B2CF9AE}" pid="4" name="ContentTypeId">
    <vt:lpwstr>0x010100438F3ECD972E8E41B9495D5AEDAE7986</vt:lpwstr>
  </property>
</Properties>
</file>