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XZ8y/ApV5ElqlFgs/V5zGkdYC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CA58AE-3788-4C29-9F5C-72FB6411B853}">
  <a:tblStyle styleId="{ECCA58AE-3788-4C29-9F5C-72FB6411B8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ustomXml" Target="../customXml/item1.xml"/><Relationship Id="rId21" Type="http://schemas.openxmlformats.org/officeDocument/2006/relationships/font" Target="fonts/CenturyGothic-regular.fntdata"/><Relationship Id="rId3" Type="http://schemas.openxmlformats.org/officeDocument/2006/relationships/presProps" Target="presProps.xml"/><Relationship Id="rId2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4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8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CenturyGothic-bold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" name="Google Shape;18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3.jp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be.com/shorts/tPQVlOYfjFQ?feature=share" TargetMode="External"/><Relationship Id="rId4" Type="http://schemas.openxmlformats.org/officeDocument/2006/relationships/hyperlink" Target="https://youtube.com/shorts/AenGx7ooe3I?feature=share" TargetMode="External"/><Relationship Id="rId5" Type="http://schemas.openxmlformats.org/officeDocument/2006/relationships/hyperlink" Target="https://youtube.com/shorts/jtJcCDgNq2A?feature=share" TargetMode="External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61" y="-28467"/>
            <a:ext cx="26518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rot="5400000">
            <a:off x="4351839" y="2051291"/>
            <a:ext cx="454869" cy="9158548"/>
          </a:xfrm>
          <a:custGeom>
            <a:rect b="b" l="l" r="r" t="t"/>
            <a:pathLst>
              <a:path extrusionOk="0" h="622141" w="6037294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5400000">
            <a:off x="4436238" y="-4436238"/>
            <a:ext cx="271521" cy="9144002"/>
          </a:xfrm>
          <a:custGeom>
            <a:rect b="b" l="l" r="r" t="t"/>
            <a:pathLst>
              <a:path extrusionOk="0" h="622141" w="6037294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100" u="none" cap="none" strike="noStrike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LEARNING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100" u="none" cap="none" strike="noStrike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AND SHARING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100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SUMMIT 2025</a:t>
            </a:r>
            <a:endParaRPr i="1" sz="41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330" y="486596"/>
            <a:ext cx="2356040" cy="5586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108698" y="4133941"/>
            <a:ext cx="6941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Story of Change Template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(South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Cape Town , 5 March 2025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Chantelle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Goliath 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use your own photos to make your presentation unique.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Quotes and any other visuals make your presentation more engaging!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Women’s Voice and Leadership Learning and Sharing Summit 2025</a:t>
            </a:r>
            <a:endParaRPr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94" name="Google Shape;94;p1"/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Logo goes here</a:t>
              </a: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-2141" l="0" r="0" t="-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2103" y="1310344"/>
            <a:ext cx="1937953" cy="90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4105" y="439924"/>
            <a:ext cx="1515100" cy="10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Cultural and Social Resistance: Changing deeply ingrained cultural and social norms around menstruation can be difficult and slow.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2. Limited Resources: Insufficient funding, inadequate infrastructure, and limited access to menstrual products can hinder efforts to promote menstrual dignity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especially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for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the crisis period poverty is. 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3. Stigma and Shame: the change is slow but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necessary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and it will take more than just teaching boys in school. We need men in leadership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positions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to join this movement and lead by example 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4. Lack of Education and Awareness: Limited knowledge and understanding of menstrual health can perpetuate myths and misconceptions. 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5.Policy and Legislative Barriers:  Advocating for change can be challenging with so much red tape within written policies leaves the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vulnerable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still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at a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disadvantage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although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it it 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written</a:t>
            </a:r>
            <a:r>
              <a:rPr b="1" lang="en-US" sz="1600">
                <a:solidFill>
                  <a:srgbClr val="222222"/>
                </a:solidFill>
                <a:highlight>
                  <a:srgbClr val="FFFFFF"/>
                </a:highlight>
              </a:rPr>
              <a:t> for their protection 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746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•"/>
            </a:pPr>
            <a:r>
              <a:t/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96" name="Google Shape;196;p10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9" name="Google Shape;199;p10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CHALLENGES AND LESSONS LEARNT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/>
        </p:nvSpPr>
        <p:spPr>
          <a:xfrm>
            <a:off x="457200" y="1176374"/>
            <a:ext cx="8179200" cy="51867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222222"/>
                </a:solidFill>
                <a:highlight>
                  <a:srgbClr val="FFFFFF"/>
                </a:highlight>
              </a:rPr>
              <a:t>1</a:t>
            </a:r>
            <a:r>
              <a:rPr b="1" lang="en-US" sz="1500">
                <a:solidFill>
                  <a:srgbClr val="222222"/>
                </a:solidFill>
                <a:highlight>
                  <a:srgbClr val="FFFFFF"/>
                </a:highlight>
              </a:rPr>
              <a:t>. Community Engagement is Key: Working closely with local communities, schools, and organizations is crucial for building trust and lasting partnerships.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22222"/>
                </a:solidFill>
                <a:highlight>
                  <a:srgbClr val="FFFFFF"/>
                </a:highlight>
              </a:rPr>
              <a:t>2. Empowering Girls and Women:  We have to keep educating and empowering girls and women to take control of their menstrual health is essential for promoting dignity and challenging societal norms.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22222"/>
                </a:solidFill>
                <a:highlight>
                  <a:srgbClr val="FFFFFF"/>
                </a:highlight>
              </a:rPr>
              <a:t>3. Involving Boys and Men: Engaging boys and men in the conversation around menstruation can help to break down stigmas and promote a more inclusive environment and make enough noise about it on all our platforms.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22222"/>
                </a:solidFill>
                <a:highlight>
                  <a:srgbClr val="FFFFFF"/>
                </a:highlight>
              </a:rPr>
              <a:t>4. Flexibility and Adaptability: Being flexible and adaptable in response to changing circumstances, challenges, and opportunities is essential for successful execution of our work.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rgbClr val="222222"/>
                </a:solidFill>
                <a:highlight>
                  <a:srgbClr val="FFFFFF"/>
                </a:highlight>
              </a:rPr>
              <a:t>5. Monitoring and Evaluation: Regularly monitoring and evaluating programs and initiatives can help to identify areas for improvement, measure impact, and inform future strategies.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grpSp>
        <p:nvGrpSpPr>
          <p:cNvPr id="205" name="Google Shape;205;p11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206" name="Google Shape;206;p11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9" name="Google Shape;209;p11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CHALLENGES AND LESSONS LEARNT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/>
        </p:nvSpPr>
        <p:spPr>
          <a:xfrm>
            <a:off x="376824" y="1445837"/>
            <a:ext cx="8229600" cy="48462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1.Establish a monitoring and evaluation framework: Track progress, identify challenges, and inform future strategies.</a:t>
            </a:r>
            <a:endParaRPr sz="29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2.Conduct regular assessments and evaluations: Assess program effectiveness and identify areas for improvement.</a:t>
            </a:r>
            <a:endParaRPr sz="29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3.Foster a culture of learning and adaptation: Encourage learning, and adaptation to ensure continuous improvement.</a:t>
            </a:r>
            <a:endParaRPr sz="29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/>
              <a:t>4. Staying relevant  </a:t>
            </a:r>
            <a:endParaRPr sz="2900"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</p:txBody>
      </p:sp>
      <p:grpSp>
        <p:nvGrpSpPr>
          <p:cNvPr id="215" name="Google Shape;215;p12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216" name="Google Shape;216;p12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9" name="Google Shape;219;p12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CHALLENGES AND LESSONS LEARNT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/>
        </p:nvSpPr>
        <p:spPr>
          <a:xfrm>
            <a:off x="449925" y="1176374"/>
            <a:ext cx="8400600" cy="51600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Diversify funding sources: Pursue multiple funding sources, including grants, donations, and corporate sponsorships.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Develop a social enterprise model: Explore revenue-generating opportunities, such as selling reusable pads and  offer our training programs.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Establish a reserve fund: Set aside funds to ensure continuity in case of funding disruptions.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Tendering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local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Train and empower train teachers  community leaders to champion menstrual dignity efforts.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Foster community ownership: Encourage community members to take ownership of menstrual dignity initiatives.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Establish a community advisory board: Create a board comprising community members to provide guidance and oversight.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13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226" name="Google Shape;226;p13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3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SUSTAINABILITY AND REPLICATION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235" name="Google Shape;235;p1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8" name="Google Shape;238;p14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NEXT STEPS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457200" y="1258325"/>
            <a:ext cx="4191000" cy="50379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textbook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 our social media 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with like minded organization to create a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SRHR Space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advocacy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our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governmental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departments 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film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period poverty as a </a:t>
            </a: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pandemic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1" name="Google Shape;2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225" y="1258325"/>
            <a:ext cx="3581826" cy="47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-7274" y="107178"/>
            <a:ext cx="9158548" cy="6857997"/>
            <a:chOff x="-7274" y="3"/>
            <a:chExt cx="9158548" cy="6857997"/>
          </a:xfrm>
        </p:grpSpPr>
        <p:sp>
          <p:nvSpPr>
            <p:cNvPr id="104" name="Google Shape;104;p2"/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54106" y="6418074"/>
              <a:ext cx="8835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7" name="Google Shape;107;p2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SYNOPSIS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457200" y="1258325"/>
            <a:ext cx="4208700" cy="50379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6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story of change is about the acceptance of reusable prod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ucts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our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boys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championing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ending period stigma with New heritage foundation.</a:t>
            </a:r>
            <a:endParaRPr b="1"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in prison is part of our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story too,they benefited from our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reusable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products and their lives was </a:t>
            </a:r>
            <a:r>
              <a:rPr b="1" i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too.</a:t>
            </a:r>
            <a:endParaRPr b="1"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572000" y="2178326"/>
            <a:ext cx="4038600" cy="48462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900" y="1258325"/>
            <a:ext cx="4485376" cy="46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16" name="Google Shape;116;p3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" name="Google Shape;119;p3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poverty is just not about not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sanitary products but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education and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boy child.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supplied the reusable sanitary pads that gave girls the freedom and confidence to menstruate without shame and fear. Educated boys on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to support girls which brought more support for girls and a equal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for her education without shame.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75000" y="1258288"/>
            <a:ext cx="4038600" cy="48462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58325"/>
            <a:ext cx="4111068" cy="48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28" name="Google Shape;128;p4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1" name="Google Shape;131;p4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ACTIVITIES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57200" y="1258326"/>
            <a:ext cx="4191000" cy="5078100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receiving dignity bags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receiving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reproductive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bodies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and boys making reusable pads and boys making those pads for their mom and sisters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and boys sharing this initiative with their community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in prison bleeding with dignity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901" y="1297675"/>
            <a:ext cx="3775674" cy="47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632200" y="1300450"/>
            <a:ext cx="8365800" cy="49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 organization has played a pivotal role in promoting menstrual dignity and challenging societal norms around menstruation. We've worked tirelessly to create a cultural shift, empowering girls to menstruate with dignity and boys to become better supporters.</a:t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educational programs in Powerpoint format </a:t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are inclusive of all ages and genders and can be taught in any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locally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globally.</a:t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and completing our own SRHR Text Book </a:t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our own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reusable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sanitary products </a:t>
            </a:r>
            <a:r>
              <a:rPr b="1" i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locally that is environmentally friendly. a more sustainable solution to end period poverty!</a:t>
            </a:r>
            <a:endParaRPr b="1" i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41" name="Google Shape;141;p5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4" name="Google Shape;144;p5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Contribution to change</a:t>
            </a:r>
            <a:endParaRPr>
              <a:solidFill>
                <a:srgbClr val="7B56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50" name="Google Shape;150;p6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3" name="Google Shape;153;p6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Group this change most closely related to</a:t>
            </a:r>
            <a:endParaRPr>
              <a:solidFill>
                <a:srgbClr val="7B56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4" name="Google Shape;154;p6"/>
          <p:cNvGraphicFramePr/>
          <p:nvPr/>
        </p:nvGraphicFramePr>
        <p:xfrm>
          <a:off x="6096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{ECCA58AE-3788-4C29-9F5C-72FB6411B853}</a:tableStyleId>
              </a:tblPr>
              <a:tblGrid>
                <a:gridCol w="3296575"/>
                <a:gridCol w="1334000"/>
                <a:gridCol w="969875"/>
                <a:gridCol w="1306525"/>
                <a:gridCol w="1322625"/>
              </a:tblGrid>
              <a:tr h="811275"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Women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Men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Total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%    </a:t>
                      </a:r>
                      <a:endParaRPr/>
                    </a:p>
                    <a:p>
                      <a:pPr indent="0" lvl="0" marL="0" marR="22669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Women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825">
                <a:tc>
                  <a:txBody>
                    <a:bodyPr/>
                    <a:lstStyle/>
                    <a:p>
                      <a:pPr indent="0" lvl="0" marL="0" marR="226695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Direct beneficiaries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508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224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732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69.4%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4450">
                <a:tc>
                  <a:txBody>
                    <a:bodyPr/>
                    <a:lstStyle/>
                    <a:p>
                      <a:pPr indent="0" lvl="0" marL="0" marR="22669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Indirect beneficiaries (e.g. through other networks)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108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35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143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75.5%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8025">
                <a:tc>
                  <a:txBody>
                    <a:bodyPr/>
                    <a:lstStyle/>
                    <a:p>
                      <a:pPr indent="0" lvl="0" marL="0" marR="226695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Online beneficiaries (e.g. website access, mailing lists, scholarly articles)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1369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107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1476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92.8%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7650">
                <a:tc>
                  <a:txBody>
                    <a:bodyPr/>
                    <a:lstStyle/>
                    <a:p>
                      <a:pPr indent="0" lvl="0" marL="0" marR="226695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1985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367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2351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26695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84.5%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our work and research with up and coming ngos in all of Africa where this kind of work is in dire need.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surely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pivot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our work on a bigger platform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our work out of silos and into collaboration with other partners in the SRHR spaces.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work already have a foundation and platform it is ready for further growth.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61" name="Google Shape;161;p7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4" name="Google Shape;164;p7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Significance of change</a:t>
            </a:r>
            <a:endParaRPr>
              <a:solidFill>
                <a:srgbClr val="7B56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70" name="Google Shape;170;p8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3" name="Google Shape;173;p8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5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libri"/>
              <a:buChar char="•"/>
            </a:pPr>
            <a:r>
              <a:rPr b="1" i="1" lang="en-US" sz="25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https://youtube.com/shorts/tPQVlOYfjFQ?feature=share</a:t>
            </a:r>
            <a:endParaRPr b="1" i="1"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libri"/>
              <a:buChar char="•"/>
            </a:pPr>
            <a:r>
              <a:rPr b="1" i="1" lang="en-US" sz="25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https://youtube.com/shorts/AenGx7ooe3I?feature=share</a:t>
            </a:r>
            <a:endParaRPr b="1" i="1"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libri"/>
              <a:buChar char="•"/>
            </a:pPr>
            <a:r>
              <a:rPr b="1" i="1" lang="en-US" sz="25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https://youtube.com/shorts/jtJcCDgNq2A?feature=share</a:t>
            </a:r>
            <a:endParaRPr b="1" i="1"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550"/>
              <a:buFont typeface="Calibri"/>
              <a:buChar char="•"/>
            </a:pPr>
            <a:r>
              <a:t/>
            </a:r>
            <a:endParaRPr b="1" i="1"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5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755" y="1259275"/>
            <a:ext cx="4520770" cy="48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/>
          <p:cNvGrpSpPr/>
          <p:nvPr/>
        </p:nvGrpSpPr>
        <p:grpSpPr>
          <a:xfrm>
            <a:off x="-14548" y="3"/>
            <a:ext cx="9158548" cy="6856204"/>
            <a:chOff x="-14548" y="3"/>
            <a:chExt cx="9158548" cy="6856204"/>
          </a:xfrm>
        </p:grpSpPr>
        <p:sp>
          <p:nvSpPr>
            <p:cNvPr id="182" name="Google Shape;182;p9"/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rect b="b" l="l" r="r" t="t"/>
              <a:pathLst>
                <a:path extrusionOk="0" h="622141" w="6037294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Women’s Voice and Leadership Learning and Sharing Summit 2025</a:t>
              </a:r>
              <a:endPara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5" name="Google Shape;185;p9"/>
          <p:cNvSpPr txBox="1"/>
          <p:nvPr>
            <p:ph type="title"/>
          </p:nvPr>
        </p:nvSpPr>
        <p:spPr>
          <a:xfrm>
            <a:off x="0" y="331245"/>
            <a:ext cx="9144000" cy="845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B56A3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7B56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Evidence</a:t>
            </a:r>
            <a:endParaRPr>
              <a:solidFill>
                <a:srgbClr val="7B56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57200" y="1258312"/>
            <a:ext cx="4038600" cy="5159761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t/>
            </a:r>
            <a:endParaRPr b="1" i="1"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4648200" y="1258312"/>
            <a:ext cx="4038600" cy="5140063"/>
          </a:xfrm>
          <a:prstGeom prst="rect">
            <a:avLst/>
          </a:prstGeom>
          <a:noFill/>
          <a:ln cap="flat" cmpd="sng" w="9525">
            <a:solidFill>
              <a:srgbClr val="7B56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5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00" y="1258300"/>
            <a:ext cx="4517402" cy="497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250" y="1258300"/>
            <a:ext cx="4038602" cy="488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5" ma:contentTypeDescription="Create a new document." ma:contentTypeScope="" ma:versionID="892008b2d70fadf65b367d0b8858436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4931b7b93536f5255e76108feda0cb87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128bf-0240-4a00-b00a-ea9f2cdab004">
      <Terms xmlns="http://schemas.microsoft.com/office/infopath/2007/PartnerControls"/>
    </lcf76f155ced4ddcb4097134ff3c332f>
    <TaxCatchAll xmlns="5c72703c-1067-4fa7-89cc-ef245258de7b" xsi:nil="true"/>
  </documentManagement>
</p:properties>
</file>

<file path=customXml/itemProps1.xml><?xml version="1.0" encoding="utf-8"?>
<ds:datastoreItem xmlns:ds="http://schemas.openxmlformats.org/officeDocument/2006/customXml" ds:itemID="{B406FDA0-E763-47AB-87ED-B11745649A25}"/>
</file>

<file path=customXml/itemProps2.xml><?xml version="1.0" encoding="utf-8"?>
<ds:datastoreItem xmlns:ds="http://schemas.openxmlformats.org/officeDocument/2006/customXml" ds:itemID="{FEB8C2F2-3A9F-4464-9473-5FB067A2927A}"/>
</file>

<file path=customXml/itemProps3.xml><?xml version="1.0" encoding="utf-8"?>
<ds:datastoreItem xmlns:ds="http://schemas.openxmlformats.org/officeDocument/2006/customXml" ds:itemID="{A201EC38-8831-4311-AE37-FAEB90B1681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vhai</dc:creator>
  <dcterms:created xsi:type="dcterms:W3CDTF">2014-03-06T12:27:13Z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</Properties>
</file>