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mp4" ContentType="video/mp4"/>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2"/>
  </p:handoutMasterIdLst>
  <p:sldIdLst>
    <p:sldId id="256" r:id="rId3"/>
    <p:sldId id="290" r:id="rId4"/>
    <p:sldId id="304" r:id="rId5"/>
    <p:sldId id="305" r:id="rId6"/>
    <p:sldId id="307" r:id="rId7"/>
    <p:sldId id="334" r:id="rId8"/>
    <p:sldId id="308" r:id="rId9"/>
    <p:sldId id="309" r:id="rId10"/>
    <p:sldId id="329" r:id="rId11"/>
    <p:sldId id="310" r:id="rId12"/>
    <p:sldId id="333" r:id="rId13"/>
    <p:sldId id="316" r:id="rId14"/>
    <p:sldId id="311" r:id="rId15"/>
    <p:sldId id="312" r:id="rId16"/>
    <p:sldId id="313" r:id="rId17"/>
    <p:sldId id="314" r:id="rId18"/>
    <p:sldId id="331" r:id="rId19"/>
    <p:sldId id="315" r:id="rId20"/>
    <p:sldId id="33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2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45" autoAdjust="0"/>
  </p:normalViewPr>
  <p:slideViewPr>
    <p:cSldViewPr showGuides="1">
      <p:cViewPr varScale="1">
        <p:scale>
          <a:sx n="87" d="100"/>
          <a:sy n="87" d="100"/>
        </p:scale>
        <p:origin x="1330" y="58"/>
      </p:cViewPr>
      <p:guideLst>
        <p:guide orient="horz" pos="2178"/>
        <p:guide pos="28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ustomXml" Target="../customXml/item3.xml"/><Relationship Id="rId27" Type="http://schemas.openxmlformats.org/officeDocument/2006/relationships/customXml" Target="../customXml/item2.xml"/><Relationship Id="rId26" Type="http://schemas.openxmlformats.org/officeDocument/2006/relationships/customXml" Target="../customXml/item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fld>
            <a:endParaRPr lang="en-Z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DB4485F-ED24-47DB-AFF9-387090B6200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DB4485F-ED24-47DB-AFF9-387090B6200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DB4485F-ED24-47DB-AFF9-387090B6200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DB4485F-ED24-47DB-AFF9-387090B6200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DB4485F-ED24-47DB-AFF9-387090B6200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DB4485F-ED24-47DB-AFF9-387090B6200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DB4485F-ED24-47DB-AFF9-387090B6200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DB4485F-ED24-47DB-AFF9-387090B6200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CC1-C62E-4793-9BAB-70F633D6ED5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microsoft.com/office/2007/relationships/media" Target="../media/media1.mp4"/><Relationship Id="rId1" Type="http://schemas.openxmlformats.org/officeDocument/2006/relationships/video" Target="../media/media1.mp4"/></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2516668" y="2124553"/>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endPar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endParaRP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endPar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endParaRP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a:t>
            </a:r>
            <a:r>
              <a:rPr lang="en-US" sz="4100" i="1" dirty="0" smtClean="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84" y="1193928"/>
            <a:ext cx="1777379" cy="1692692"/>
          </a:xfrm>
          <a:prstGeom prst="rect">
            <a:avLst/>
          </a:prstGeom>
          <a:noFill/>
          <a:ln>
            <a:noFill/>
          </a:ln>
        </p:spPr>
      </p:pic>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7408" y="4038691"/>
            <a:ext cx="6941148" cy="2399665"/>
          </a:xfrm>
          <a:prstGeom prst="rect">
            <a:avLst/>
          </a:prstGeom>
          <a:noFill/>
        </p:spPr>
        <p:txBody>
          <a:bodyPr wrap="square" rtlCol="0">
            <a:spAutoFit/>
          </a:bodyPr>
          <a:lstStyle/>
          <a:p>
            <a:pPr algn="ctr"/>
            <a:r>
              <a:rPr lang="en-US" sz="2800" b="1" dirty="0" smtClean="0">
                <a:solidFill>
                  <a:schemeClr val="tx1"/>
                </a:solidFill>
              </a:rPr>
              <a:t>Story of Change: </a:t>
            </a:r>
            <a:r>
              <a:rPr lang="en-US" altLang="en-US" sz="2800" b="1" dirty="0">
                <a:solidFill>
                  <a:schemeClr val="tx1"/>
                </a:solidFill>
              </a:rPr>
              <a:t>Advocacy For Sexual and Reproductive Health Rights among Young Mothers in Tanzania</a:t>
            </a:r>
            <a:endParaRPr lang="en-US" altLang="en-US" sz="2800" b="1" dirty="0">
              <a:solidFill>
                <a:schemeClr val="tx1"/>
              </a:solidFill>
            </a:endParaRPr>
          </a:p>
          <a:p>
            <a:pPr algn="ctr"/>
            <a:r>
              <a:rPr lang="en-US" sz="2200" dirty="0">
                <a:solidFill>
                  <a:schemeClr val="tx1"/>
                </a:solidFill>
              </a:rPr>
              <a:t>(Tanzania, Dar es salaam, .../3/2024 and Shadrack J. Msuya)</a:t>
            </a:r>
            <a:endParaRPr lang="en-US" sz="2200" dirty="0">
              <a:solidFill>
                <a:schemeClr val="tx1"/>
              </a:solidFill>
            </a:endParaRPr>
          </a:p>
          <a:p>
            <a:pPr algn="ctr"/>
            <a:endParaRPr lang="en-US" sz="2200" dirty="0">
              <a:solidFill>
                <a:srgbClr val="FF0000"/>
              </a:solidFill>
            </a:endParaRPr>
          </a:p>
          <a:p>
            <a:pPr algn="ctr"/>
            <a:endParaRPr lang="en-ZA" sz="2200" i="1" dirty="0">
              <a:solidFill>
                <a:srgbClr val="FF0000"/>
              </a:solidFill>
            </a:endParaRPr>
          </a:p>
        </p:txBody>
      </p:sp>
      <p:sp>
        <p:nvSpPr>
          <p:cNvPr id="10" name="TextBox 9"/>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 b="-2141"/>
          <a:stretch>
            <a:fillRect/>
          </a:stretch>
        </p:blipFill>
        <p:spPr>
          <a:xfrm>
            <a:off x="2998697" y="299993"/>
            <a:ext cx="1877160" cy="152880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2103" y="1310344"/>
            <a:ext cx="1937953" cy="907269"/>
          </a:xfrm>
          <a:prstGeom prst="rect">
            <a:avLst/>
          </a:prstGeom>
        </p:spPr>
      </p:pic>
      <p:pic>
        <p:nvPicPr>
          <p:cNvPr id="5" name="Picture 4"/>
          <p:cNvPicPr>
            <a:picLocks noChangeAspect="1"/>
          </p:cNvPicPr>
          <p:nvPr/>
        </p:nvPicPr>
        <p:blipFill>
          <a:blip r:embed="rId7"/>
          <a:stretch>
            <a:fillRect/>
          </a:stretch>
        </p:blipFill>
        <p:spPr>
          <a:xfrm>
            <a:off x="7261860" y="533400"/>
            <a:ext cx="1468755" cy="1024255"/>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7597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RESULTS</a:t>
            </a:r>
            <a:endParaRPr lang="en-US" dirty="0">
              <a:ln>
                <a:solidFill>
                  <a:srgbClr val="7B56A3"/>
                </a:solidFill>
              </a:ln>
              <a:solidFill>
                <a:srgbClr val="7B56A3"/>
              </a:solidFill>
              <a:latin typeface="Century Gothic" panose="020B0502020202020204" pitchFamily="34" charset="0"/>
            </a:endParaRPr>
          </a:p>
        </p:txBody>
      </p:sp>
      <p:sp>
        <p:nvSpPr>
          <p:cNvPr id="42" name="Content Placeholder 2"/>
          <p:cNvSpPr txBox="1"/>
          <p:nvPr/>
        </p:nvSpPr>
        <p:spPr>
          <a:xfrm>
            <a:off x="479425" y="838200"/>
            <a:ext cx="8195310" cy="568198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buFont typeface="Calibri" panose="020F0502020204030204" pitchFamily="34" charset="0"/>
              <a:buChar char="•"/>
            </a:pPr>
            <a:r>
              <a:rPr lang="en-US" altLang="en-US" sz="2000" b="1" i="1" dirty="0"/>
              <a:t>Reduction in Teenage Pregnancy Rates;</a:t>
            </a:r>
            <a:r>
              <a:rPr lang="en-US" altLang="en-US" sz="2000" dirty="0"/>
              <a:t> One of the most notable achievements in recent years has been the decline in teenage pregnancy rates, which dropped from 27% in 2015/2016 to 22% in 2024.</a:t>
            </a:r>
            <a:endParaRPr lang="en-US" altLang="en-US" sz="2000" b="1" i="1" dirty="0"/>
          </a:p>
          <a:p>
            <a:pPr algn="just">
              <a:buFont typeface="Calibri" panose="020F0502020204030204" pitchFamily="34" charset="0"/>
              <a:buChar char="•"/>
            </a:pPr>
            <a:r>
              <a:rPr lang="en-US" altLang="en-US" sz="2000" b="1" i="1" dirty="0"/>
              <a:t>Expansion of Support Services for Survivors of Violence</a:t>
            </a:r>
            <a:r>
              <a:rPr lang="en-US" altLang="en-US" sz="2000" dirty="0"/>
              <a:t>; we</a:t>
            </a:r>
            <a:r>
              <a:rPr lang="en-US" altLang="en-US" sz="2000" dirty="0"/>
              <a:t> prioritized expanding support services for GBV survivors, establishing 30 "Mkono kwa Mkono" centers and 17 safe houses, alongside implementing the MSLAC initiative. These efforts have improved survivors’ access to legal aid and psychosocial support. </a:t>
            </a:r>
            <a:endParaRPr lang="en-US" altLang="en-US" sz="2000" b="1" i="1" dirty="0"/>
          </a:p>
          <a:p>
            <a:pPr algn="just">
              <a:buFont typeface="Calibri" panose="020F0502020204030204" pitchFamily="34" charset="0"/>
              <a:buChar char="•"/>
            </a:pPr>
            <a:r>
              <a:rPr lang="en-US" sz="2000" b="1" i="1" dirty="0"/>
              <a:t>Media coverage (including social media); </a:t>
            </a:r>
            <a:r>
              <a:rPr lang="en-US" sz="2000" dirty="0"/>
              <a:t>our intiatives have gained significant pull through strategic 5 media </a:t>
            </a:r>
            <a:r>
              <a:rPr lang="en-US" altLang="en-US" sz="2000" dirty="0"/>
              <a:t>such as Mbeya FM, Ileje FM, BBC Media, Niambie-Clouds FM, and Wasafi Digital reached 21 million listeners along aside with young mother representatives from Young Mothers’ Groups</a:t>
            </a:r>
            <a:r>
              <a:rPr lang="en-US" sz="2000" dirty="0"/>
              <a:t> and social media(facebook, instagram, whatsapp, and twitter(X) ). And reached over 10 millions of people and generated 40,000 engangments.  </a:t>
            </a:r>
            <a:endParaRPr lang="en-US" altLang="en-US" sz="2000" b="1" i="1" dirty="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Count...</a:t>
            </a:r>
            <a:endParaRPr lang="en-US"/>
          </a:p>
        </p:txBody>
      </p:sp>
      <p:sp>
        <p:nvSpPr>
          <p:cNvPr id="3" name="Content Placeholder 2"/>
          <p:cNvSpPr>
            <a:spLocks noGrp="1"/>
          </p:cNvSpPr>
          <p:nvPr>
            <p:ph sz="half" idx="1"/>
          </p:nvPr>
        </p:nvSpPr>
        <p:spPr>
          <a:xfrm>
            <a:off x="457200" y="1600200"/>
            <a:ext cx="7893685" cy="4526280"/>
          </a:xfrm>
        </p:spPr>
        <p:txBody>
          <a:bodyPr>
            <a:normAutofit/>
          </a:bodyPr>
          <a:p>
            <a:pPr>
              <a:buFont typeface="Calibri" panose="020F0502020204030204" pitchFamily="34" charset="0"/>
              <a:buChar char="•"/>
            </a:pPr>
            <a:r>
              <a:rPr lang="en-US" sz="2000" b="1" i="1" dirty="0">
                <a:sym typeface="+mn-ea"/>
              </a:rPr>
              <a:t>Changes in gender attitudes at individual and community level;</a:t>
            </a:r>
            <a:r>
              <a:rPr lang="en-US" sz="2000" b="1" dirty="0">
                <a:sym typeface="+mn-ea"/>
              </a:rPr>
              <a:t> </a:t>
            </a:r>
            <a:r>
              <a:rPr lang="en-US" altLang="en-US" sz="2000" dirty="0">
                <a:sym typeface="+mn-ea"/>
              </a:rPr>
              <a:t>The</a:t>
            </a:r>
            <a:r>
              <a:rPr lang="en-US" altLang="en-US" sz="2000" i="1" dirty="0">
                <a:sym typeface="+mn-ea"/>
              </a:rPr>
              <a:t> </a:t>
            </a:r>
            <a:r>
              <a:rPr lang="en-US" altLang="en-US" sz="2000" dirty="0">
                <a:sym typeface="+mn-ea"/>
              </a:rPr>
              <a:t>introduction of youth-friendly health services and reproductive health education shifted attitudes in Kigoma region at kakonko district, reducing stigma around adolescent health. Over 20 girls, women, and men of participants reported improved understanding of gender equality and the importance of supporting vulnerable groups</a:t>
            </a:r>
            <a:r>
              <a:rPr lang="en-US" altLang="en-US" sz="2000" b="1" i="1" dirty="0">
                <a:sym typeface="+mn-ea"/>
              </a:rPr>
              <a:t>. </a:t>
            </a:r>
            <a:endParaRPr lang="en-US" altLang="en-US" sz="2000" b="1" i="1" dirty="0">
              <a:sym typeface="+mn-ea"/>
            </a:endParaRPr>
          </a:p>
          <a:p>
            <a:pPr>
              <a:buFont typeface="Calibri" panose="020F0502020204030204" pitchFamily="34" charset="0"/>
              <a:buChar char="•"/>
            </a:pPr>
            <a:r>
              <a:rPr lang="en-US" altLang="en-US" sz="2000" b="1" i="1" dirty="0"/>
              <a:t>Efforts to Combat Female Genital Mutilation (FGM); </a:t>
            </a:r>
            <a:r>
              <a:rPr lang="en-US" altLang="en-US" sz="2000" dirty="0"/>
              <a:t>The Foundation has made progress in eradicating Female Genital Mutilation (FGM) through its partnership with the Network to End Genital Mutilation. In Tarime District, over 100 girls have been rescued from FGM due to combined efforts by the Foundation and its partners. </a:t>
            </a:r>
            <a:endParaRPr lang="en-US" altLang="en-US" b="1" i="1" dirty="0"/>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502920"/>
            <a:ext cx="9144000" cy="673735"/>
          </a:xfrm>
        </p:spPr>
        <p:txBody>
          <a:bodyPr>
            <a:normAutofit fontScale="90000"/>
          </a:bodyPr>
          <a:lstStyle/>
          <a:p>
            <a:pPr algn="ctr"/>
            <a:r>
              <a:rPr lang="en-US" dirty="0" smtClean="0">
                <a:ln>
                  <a:solidFill>
                    <a:srgbClr val="7B56A3"/>
                  </a:solidFill>
                </a:ln>
                <a:solidFill>
                  <a:srgbClr val="7B56A3"/>
                </a:solidFill>
                <a:latin typeface="Century Gothic" panose="020B0502020202020204" pitchFamily="34" charset="0"/>
              </a:rPr>
              <a:t>Evidence</a:t>
            </a:r>
            <a:br>
              <a:rPr lang="en-US" dirty="0" smtClean="0">
                <a:ln>
                  <a:solidFill>
                    <a:srgbClr val="7B56A3"/>
                  </a:solidFill>
                </a:ln>
                <a:solidFill>
                  <a:srgbClr val="7B56A3"/>
                </a:solidFill>
                <a:latin typeface="Century Gothic" panose="020B0502020202020204" pitchFamily="34" charset="0"/>
              </a:rPr>
            </a:br>
            <a:r>
              <a:rPr lang="en-US" dirty="0" smtClean="0">
                <a:ln>
                  <a:solidFill>
                    <a:srgbClr val="7B56A3"/>
                  </a:solidFill>
                </a:ln>
                <a:solidFill>
                  <a:srgbClr val="7B56A3"/>
                </a:solidFill>
                <a:latin typeface="Century Gothic" panose="020B0502020202020204" pitchFamily="34" charset="0"/>
              </a:rPr>
              <a:t>CLIP</a:t>
            </a:r>
            <a:endParaRPr lang="en-US" dirty="0" smtClean="0">
              <a:ln>
                <a:solidFill>
                  <a:srgbClr val="7B56A3"/>
                </a:solidFill>
              </a:ln>
              <a:solidFill>
                <a:srgbClr val="7B56A3"/>
              </a:solidFill>
              <a:latin typeface="Century Gothic" panose="020B0502020202020204" pitchFamily="34" charset="0"/>
            </a:endParaRPr>
          </a:p>
        </p:txBody>
      </p:sp>
      <p:pic>
        <p:nvPicPr>
          <p:cNvPr id="5" name="WhatsApp Video 2025-02-17 at 13.23.29">
            <a:hlinkClick r:id="" action="ppaction://media"/>
          </p:cNvPr>
          <p:cNvPicPr/>
          <p:nvPr>
            <p:ph sz="half" idx="2"/>
            <a:videoFile r:link="rId1"/>
            <p:extLst>
              <p:ext uri="{DAA4B4D4-6D71-4841-9C94-3DE7FCFB9230}">
                <p14:media xmlns:p14="http://schemas.microsoft.com/office/powerpoint/2010/main" r:embed="rId2"/>
              </p:ext>
            </p:extLst>
          </p:nvPr>
        </p:nvPicPr>
        <p:blipFill>
          <a:blip r:embed="rId3"/>
          <a:stretch>
            <a:fillRect/>
          </a:stretch>
        </p:blipFill>
        <p:spPr>
          <a:xfrm>
            <a:off x="990600" y="1600200"/>
            <a:ext cx="7276465" cy="4069080"/>
          </a:xfrm>
          <a:prstGeom prst="rect">
            <a:avLst/>
          </a:prstGeom>
        </p:spPr>
      </p:pic>
    </p:spTree>
  </p:cSld>
  <p:clrMapOvr>
    <a:masterClrMapping/>
  </p:clrMapOvr>
  <p:transition spd="slow">
    <p:push dir="u"/>
  </p:transition>
  <p:timing>
    <p:tnLst>
      <p:par>
        <p:cTn id="1" dur="indefinite" restart="never" nodeType="tmRoot">
          <p:childTnLst>
            <p:video fullScrn="0">
              <p:cMediaNode>
                <p:cTn id="2" fill="hold" display="1">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61620" y="1029970"/>
            <a:ext cx="8482965" cy="537019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2200" b="1" dirty="0"/>
              <a:t>What have been the main challenges? </a:t>
            </a:r>
            <a:endParaRPr lang="en-US" sz="2200" b="1" dirty="0"/>
          </a:p>
          <a:p>
            <a:pPr>
              <a:buFont typeface="Wingdings" panose="05000000000000000000" charset="0"/>
              <a:buChar char="Ø"/>
            </a:pPr>
            <a:r>
              <a:rPr lang="en-GB" sz="2200" dirty="0">
                <a:latin typeface="Calibri" panose="020F0502020204030204" pitchFamily="34" charset="0"/>
                <a:cs typeface="Calibri" panose="020F0502020204030204" pitchFamily="34" charset="0"/>
                <a:sym typeface="+mn-ea"/>
              </a:rPr>
              <a:t>Lacked specialized SRHR training. Struggled to provide youth-friendly services due to limited resources, Deep stigma around discussing sexual health influence by norms. Young people i.e. young mothers were avoided seeking services due to fear and mistrust.</a:t>
            </a:r>
            <a:endParaRPr lang="en-GB" sz="2200" dirty="0">
              <a:latin typeface="Calibri" panose="020F0502020204030204" pitchFamily="34" charset="0"/>
              <a:cs typeface="Calibri" panose="020F0502020204030204" pitchFamily="34" charset="0"/>
            </a:endParaRPr>
          </a:p>
          <a:p>
            <a:pPr>
              <a:buFont typeface="Wingdings" panose="05000000000000000000" charset="0"/>
              <a:buChar char="Ø"/>
            </a:pPr>
            <a:r>
              <a:rPr lang="en-US" altLang="en-US" sz="2200" dirty="0"/>
              <a:t>Culture practices resitance to the gender sensitive reforms.</a:t>
            </a:r>
            <a:endParaRPr lang="en-US" altLang="en-US" sz="2200" dirty="0"/>
          </a:p>
          <a:p>
            <a:pPr marL="0" indent="0">
              <a:buFont typeface="Wingdings" panose="05000000000000000000" charset="0"/>
              <a:buNone/>
            </a:pPr>
            <a:endParaRPr lang="en-US" altLang="en-US" sz="2200" dirty="0"/>
          </a:p>
          <a:p>
            <a:pPr marL="0" indent="0">
              <a:buFont typeface="Calibri" panose="020F0502020204030204" pitchFamily="34" charset="0"/>
              <a:buNone/>
            </a:pPr>
            <a:r>
              <a:rPr lang="en-US" sz="2200" b="1" dirty="0">
                <a:sym typeface="+mn-ea"/>
              </a:rPr>
              <a:t>How have these challenges been overcome?</a:t>
            </a:r>
            <a:endParaRPr lang="en-US" sz="2200" b="1" dirty="0">
              <a:sym typeface="+mn-ea"/>
            </a:endParaRPr>
          </a:p>
          <a:p>
            <a:pPr>
              <a:buFont typeface="Wingdings" panose="05000000000000000000" charset="0"/>
              <a:buChar char="ü"/>
            </a:pPr>
            <a:r>
              <a:rPr lang="en-US" altLang="en-US" sz="2200" dirty="0"/>
              <a:t>Representatives from the coalition worked well with the Salama Foundation team in delivering the activities in their areas as well as sharing reports.</a:t>
            </a:r>
            <a:endParaRPr lang="en-US" altLang="en-US" sz="2200" dirty="0"/>
          </a:p>
          <a:p>
            <a:pPr>
              <a:buFont typeface="Wingdings" panose="05000000000000000000" charset="0"/>
              <a:buChar char="ü"/>
            </a:pPr>
            <a:r>
              <a:rPr lang="en-US" altLang="en-US" sz="2200" dirty="0"/>
              <a:t>The teamwork, readiness, and collaboration shown by team members and partners has contributed to the achievement and completion of planned interventions within the given time.</a:t>
            </a:r>
            <a:endParaRPr lang="en-US" altLang="en-US" sz="2200" dirty="0"/>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endParaRPr lang="en-US" dirty="0">
              <a:ln>
                <a:solidFill>
                  <a:srgbClr val="7B56A3"/>
                </a:solidFill>
              </a:ln>
              <a:solidFill>
                <a:srgbClr val="7B56A3"/>
              </a:solidFill>
              <a:latin typeface="Century Gothic" panose="020B0502020202020204" pitchFamily="34" charset="0"/>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109855" y="1143000"/>
            <a:ext cx="8575040" cy="527494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What lessons have been learned?</a:t>
            </a:r>
            <a:endParaRPr lang="en-US" dirty="0"/>
          </a:p>
          <a:p>
            <a:pPr marL="285750" indent="-285750">
              <a:buFont typeface="+mj-lt"/>
              <a:buAutoNum type="romanUcPeriod"/>
            </a:pPr>
            <a:r>
              <a:rPr lang="en-US" altLang="en-US" sz="1800" b="1" dirty="0"/>
              <a:t>Government Commitment is Critical;</a:t>
            </a:r>
            <a:r>
              <a:rPr lang="en-US" altLang="en-US" sz="1800" dirty="0"/>
              <a:t> Engagement with ministries and political authorities ensured strategic cooperation and policy support for GBV prevention and SRHR access.  </a:t>
            </a:r>
            <a:endParaRPr lang="en-US" altLang="en-US" sz="1800" dirty="0"/>
          </a:p>
          <a:p>
            <a:pPr marL="285750" indent="-285750">
              <a:buFont typeface="+mj-lt"/>
              <a:buAutoNum type="romanUcPeriod"/>
            </a:pPr>
            <a:r>
              <a:rPr lang="en-US" altLang="en-US" sz="1800" b="1" dirty="0"/>
              <a:t>Community-Led Approaches Work;</a:t>
            </a:r>
            <a:r>
              <a:rPr lang="en-US" altLang="en-US" sz="1800" dirty="0"/>
              <a:t>  Mobilizing community members (e.g., young mothers, police, health workers) fostered inclusivity and addressed real needs from the ground up.  </a:t>
            </a:r>
            <a:endParaRPr lang="en-US" altLang="en-US" sz="1800" dirty="0"/>
          </a:p>
          <a:p>
            <a:pPr marL="285750" indent="-285750">
              <a:buFont typeface="+mj-lt"/>
              <a:buAutoNum type="romanUcPeriod"/>
            </a:pPr>
            <a:r>
              <a:rPr lang="en-US" altLang="en-US" sz="1800" b="1" dirty="0"/>
              <a:t>Social Media Drives Awareness; </a:t>
            </a:r>
            <a:r>
              <a:rPr lang="en-US" altLang="en-US" sz="1800" dirty="0"/>
              <a:t>Interactive social media campaigns amplified outreach, mobilized support, and bridged gaps between government and communities.  </a:t>
            </a:r>
            <a:endParaRPr lang="en-US" altLang="en-US" sz="1800" dirty="0"/>
          </a:p>
          <a:p>
            <a:pPr marL="285750" indent="-285750">
              <a:buFont typeface="+mj-lt"/>
              <a:buAutoNum type="romanUcPeriod"/>
            </a:pPr>
            <a:r>
              <a:rPr lang="en-US" altLang="en-US" sz="1800" b="1" dirty="0"/>
              <a:t>Integration of GBV &amp; SRHR is Effective; </a:t>
            </a:r>
            <a:r>
              <a:rPr lang="en-US" altLang="en-US" sz="1800" dirty="0"/>
              <a:t>Combining GBV prevention with SRHR initiatives created a holistic approach, reaching target groups and addressing interconnected challenges.  </a:t>
            </a:r>
            <a:endParaRPr lang="en-US" altLang="en-US" sz="1800" dirty="0"/>
          </a:p>
          <a:p>
            <a:pPr marL="285750" indent="-285750">
              <a:buFont typeface="+mj-lt"/>
              <a:buAutoNum type="romanUcPeriod"/>
            </a:pPr>
            <a:r>
              <a:rPr lang="en-US" altLang="en-US" sz="1800" b="1" dirty="0"/>
              <a:t>Collaboration Ensures Sustainability; </a:t>
            </a:r>
            <a:r>
              <a:rPr lang="en-US" altLang="en-US" sz="1800" dirty="0"/>
              <a:t>Strong partnerships with stakeholders (e.g., community leaders, government) enabled resource optimization and sustained impact.  </a:t>
            </a:r>
            <a:endParaRPr lang="en-US" altLang="en-US" sz="1800" dirty="0"/>
          </a:p>
          <a:p>
            <a:pPr marL="0" indent="0">
              <a:buFont typeface="+mj-lt"/>
              <a:buNone/>
            </a:pPr>
            <a:r>
              <a:rPr lang="en-US" altLang="en-US" sz="1800" b="1" dirty="0"/>
              <a:t>Key Takeaway:  </a:t>
            </a:r>
            <a:endParaRPr lang="en-US" altLang="en-US" sz="1800" b="1" dirty="0"/>
          </a:p>
          <a:p>
            <a:pPr marL="0" indent="0">
              <a:buFont typeface="+mj-lt"/>
              <a:buNone/>
            </a:pPr>
            <a:r>
              <a:rPr lang="en-US" altLang="en-US" sz="1800" dirty="0"/>
              <a:t>Multi-stakeholder collaboration, community-driven solutions, and innovative advocacy tools are essential for scalable and sustainable change. </a:t>
            </a:r>
            <a:r>
              <a:rPr lang="en-US" sz="1800" dirty="0"/>
              <a:t> </a:t>
            </a:r>
            <a:endParaRPr lang="en-US" sz="1800" dirty="0"/>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endParaRPr lang="en-US" dirty="0">
              <a:ln>
                <a:solidFill>
                  <a:srgbClr val="7B56A3"/>
                </a:solidFill>
              </a:ln>
              <a:solidFill>
                <a:srgbClr val="7B56A3"/>
              </a:solidFill>
              <a:latin typeface="Century Gothic" panose="020B0502020202020204" pitchFamily="34" charset="0"/>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34315" y="1143000"/>
            <a:ext cx="8376285" cy="522287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How will the lessons learned be applied?</a:t>
            </a:r>
            <a:endParaRPr lang="en-US" dirty="0"/>
          </a:p>
          <a:p>
            <a:pPr marL="0" indent="0" algn="just">
              <a:buFont typeface="Calibri" panose="020F0502020204030204" pitchFamily="34" charset="0"/>
              <a:buNone/>
            </a:pPr>
            <a:r>
              <a:rPr lang="en-US" altLang="en-US" sz="2000" dirty="0"/>
              <a:t>1. Strengthen Government Partnerships; Continue engaging ministries and political authorities to secure policy support and resources for GBV prevention and SRHR initiatives.  </a:t>
            </a:r>
            <a:endParaRPr lang="en-US" altLang="en-US" sz="2000" dirty="0"/>
          </a:p>
          <a:p>
            <a:pPr marL="0" indent="0" algn="just">
              <a:buFont typeface="Calibri" panose="020F0502020204030204" pitchFamily="34" charset="0"/>
              <a:buNone/>
            </a:pPr>
            <a:r>
              <a:rPr lang="en-US" altLang="en-US" sz="2000" dirty="0"/>
              <a:t>2. Scale Community-Led Approaches; Expand mobilization of community members ( young mothers, health workers, religious leaders) to ensure inclusive, grassroots-driven solutions.  </a:t>
            </a:r>
            <a:endParaRPr lang="en-US" altLang="en-US" sz="2000" dirty="0"/>
          </a:p>
          <a:p>
            <a:pPr marL="0" indent="0" algn="just">
              <a:buFont typeface="Calibri" panose="020F0502020204030204" pitchFamily="34" charset="0"/>
              <a:buNone/>
            </a:pPr>
            <a:r>
              <a:rPr lang="en-US" altLang="en-US" sz="2000" dirty="0"/>
              <a:t>3. Leverage Social Media for Advocacy; Use interactive social media campaigns to raise awareness, mobilize support, and foster dialogue between communities and policymakers.  </a:t>
            </a:r>
            <a:endParaRPr lang="en-US" altLang="en-US" sz="2000" dirty="0"/>
          </a:p>
          <a:p>
            <a:pPr marL="0" indent="0" algn="just">
              <a:buFont typeface="Calibri" panose="020F0502020204030204" pitchFamily="34" charset="0"/>
              <a:buNone/>
            </a:pPr>
            <a:r>
              <a:rPr lang="en-US" altLang="en-US" sz="2000" dirty="0"/>
              <a:t>4. Integrate GBV &amp; SRHR Agendas; Combine GBV prevention with SRHR programs in future projects to address interconnected challenges holistically.  </a:t>
            </a:r>
            <a:endParaRPr lang="en-US" altLang="en-US" sz="2000" dirty="0"/>
          </a:p>
          <a:p>
            <a:pPr marL="0" indent="0" algn="just">
              <a:buFont typeface="Calibri" panose="020F0502020204030204" pitchFamily="34" charset="0"/>
              <a:buNone/>
            </a:pPr>
            <a:r>
              <a:rPr lang="en-US" altLang="en-US" sz="2000" dirty="0"/>
              <a:t>5. Foster Multi-Stakeholder Collaboration; Build and maintain strong partnerships with key stakeholders (e.g., community leaders, government, NGOs) to optimize resources and ensure sustainability.  </a:t>
            </a:r>
            <a:endParaRPr lang="en-US" altLang="en-US" sz="2000" dirty="0"/>
          </a:p>
          <a:p>
            <a:pPr marL="0" indent="0">
              <a:buFont typeface="Calibri" panose="020F0502020204030204" pitchFamily="34" charset="0"/>
              <a:buNone/>
            </a:pPr>
            <a:r>
              <a:rPr lang="en-US" dirty="0"/>
              <a:t> </a:t>
            </a:r>
            <a:endParaRPr lang="en-US" dirty="0"/>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CHALLENGES AND LESSONS LEARNT</a:t>
            </a:r>
            <a:endParaRPr lang="en-US" dirty="0">
              <a:ln>
                <a:solidFill>
                  <a:srgbClr val="7B56A3"/>
                </a:solidFill>
              </a:ln>
              <a:solidFill>
                <a:srgbClr val="7B56A3"/>
              </a:solidFill>
              <a:latin typeface="Century Gothic" panose="020B0502020202020204" pitchFamily="34"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How can the work be sustained/kept going? </a:t>
            </a:r>
            <a:endParaRPr lang="en-US" dirty="0"/>
          </a:p>
          <a:p>
            <a:pPr>
              <a:buFont typeface="Wingdings" panose="05000000000000000000" charset="0"/>
              <a:buChar char="v"/>
            </a:pPr>
            <a:r>
              <a:rPr lang="en-US" altLang="en-US" dirty="0"/>
              <a:t>Develop a roadmap for scaling successful initiatives.  </a:t>
            </a:r>
            <a:endParaRPr lang="en-US" altLang="en-US" dirty="0"/>
          </a:p>
          <a:p>
            <a:pPr>
              <a:buFont typeface="Wingdings" panose="05000000000000000000" charset="0"/>
              <a:buChar char="v"/>
            </a:pPr>
            <a:r>
              <a:rPr lang="en-US" altLang="en-US" dirty="0"/>
              <a:t>Train local leaders and organizations to sustain community-driven efforts.  </a:t>
            </a:r>
            <a:endParaRPr lang="en-US" altLang="en-US" dirty="0"/>
          </a:p>
          <a:p>
            <a:pPr>
              <a:buFont typeface="Wingdings" panose="05000000000000000000" charset="0"/>
              <a:buChar char="v"/>
            </a:pPr>
            <a:r>
              <a:rPr lang="en-US" altLang="en-US" dirty="0"/>
              <a:t>Monitor and evaluate impact to adapt strategies for greater effectiveness.  </a:t>
            </a:r>
            <a:endParaRPr lang="en-US" dirty="0"/>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SUSTAINABILITY AND REPLICATION</a:t>
            </a:r>
            <a:endParaRPr lang="en-US" dirty="0">
              <a:ln>
                <a:solidFill>
                  <a:srgbClr val="7B56A3"/>
                </a:solidFill>
              </a:ln>
              <a:solidFill>
                <a:srgbClr val="7B56A3"/>
              </a:solidFill>
              <a:latin typeface="Century Gothic" panose="020B0502020202020204" pitchFamily="34" charset="0"/>
            </a:endParaRPr>
          </a:p>
        </p:txBody>
      </p:sp>
      <p:sp>
        <p:nvSpPr>
          <p:cNvPr id="3" name="Text Box 2"/>
          <p:cNvSpPr txBox="1"/>
          <p:nvPr/>
        </p:nvSpPr>
        <p:spPr>
          <a:xfrm flipV="1">
            <a:off x="685165" y="4735830"/>
            <a:ext cx="2707640" cy="140335"/>
          </a:xfrm>
          <a:prstGeom prst="rect">
            <a:avLst/>
          </a:prstGeom>
          <a:noFill/>
        </p:spPr>
        <p:txBody>
          <a:bodyPr wrap="square" rtlCol="0">
            <a:noAutofit/>
          </a:bodyPr>
          <a:p>
            <a:endParaRPr lang="en-US"/>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dirty="0">
                <a:sym typeface="+mn-ea"/>
              </a:rPr>
              <a:t>How can the work be cascaded to other </a:t>
            </a:r>
            <a:r>
              <a:rPr lang="en-US" dirty="0" err="1">
                <a:sym typeface="+mn-ea"/>
              </a:rPr>
              <a:t>organisations</a:t>
            </a:r>
            <a:r>
              <a:rPr lang="en-US" dirty="0">
                <a:sym typeface="+mn-ea"/>
              </a:rPr>
              <a:t>?</a:t>
            </a:r>
            <a:endParaRPr lang="en-US"/>
          </a:p>
        </p:txBody>
      </p:sp>
      <p:sp>
        <p:nvSpPr>
          <p:cNvPr id="3" name="Content Placeholder 2"/>
          <p:cNvSpPr>
            <a:spLocks noGrp="1"/>
          </p:cNvSpPr>
          <p:nvPr>
            <p:ph sz="half" idx="1"/>
          </p:nvPr>
        </p:nvSpPr>
        <p:spPr>
          <a:xfrm>
            <a:off x="457200" y="1600200"/>
            <a:ext cx="7222490" cy="4526280"/>
          </a:xfrm>
        </p:spPr>
        <p:txBody>
          <a:bodyPr>
            <a:normAutofit/>
          </a:bodyPr>
          <a:p>
            <a:pPr>
              <a:buFont typeface="Wingdings" panose="05000000000000000000" charset="0"/>
              <a:buChar char="q"/>
            </a:pPr>
            <a:r>
              <a:rPr lang="en-US" altLang="en-US"/>
              <a:t>Share Best Practices and Tools</a:t>
            </a:r>
            <a:endParaRPr lang="en-US" altLang="en-US"/>
          </a:p>
          <a:p>
            <a:pPr>
              <a:buFont typeface="Wingdings" panose="05000000000000000000" charset="0"/>
              <a:buChar char="q"/>
            </a:pPr>
            <a:r>
              <a:rPr lang="en-US" altLang="en-US"/>
              <a:t>Conduct Capacity-Building Workshops</a:t>
            </a:r>
            <a:endParaRPr lang="en-US" altLang="en-US"/>
          </a:p>
          <a:p>
            <a:pPr>
              <a:buFont typeface="Wingdings" panose="05000000000000000000" charset="0"/>
              <a:buChar char="q"/>
            </a:pPr>
            <a:r>
              <a:rPr lang="en-US" altLang="en-US"/>
              <a:t>Foster Partnerships and Networks</a:t>
            </a:r>
            <a:endParaRPr lang="en-US" altLang="en-US"/>
          </a:p>
          <a:p>
            <a:pPr>
              <a:buFont typeface="Wingdings" panose="05000000000000000000" charset="0"/>
              <a:buChar char="q"/>
            </a:pPr>
            <a:r>
              <a:rPr lang="en-US" altLang="en-US"/>
              <a:t>Provide Technical Assistance</a:t>
            </a:r>
            <a:endParaRPr lang="en-US" altLang="en-US"/>
          </a:p>
          <a:p>
            <a:pPr>
              <a:buFont typeface="Wingdings" panose="05000000000000000000" charset="0"/>
              <a:buChar char="q"/>
            </a:pPr>
            <a:r>
              <a:rPr lang="en-US" altLang="en-US"/>
              <a:t>Leverage Digital Platforms </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NEXT STEPS</a:t>
            </a:r>
            <a:endParaRPr lang="en-US" dirty="0">
              <a:ln>
                <a:solidFill>
                  <a:srgbClr val="7B56A3"/>
                </a:solidFill>
              </a:ln>
              <a:solidFill>
                <a:srgbClr val="7B56A3"/>
              </a:solidFill>
              <a:latin typeface="Century Gothic" panose="020B0502020202020204" pitchFamily="34" charset="0"/>
            </a:endParaRPr>
          </a:p>
        </p:txBody>
      </p:sp>
      <p:sp>
        <p:nvSpPr>
          <p:cNvPr id="42" name="Content Placeholder 2"/>
          <p:cNvSpPr txBox="1"/>
          <p:nvPr/>
        </p:nvSpPr>
        <p:spPr>
          <a:xfrm>
            <a:off x="457200" y="1258570"/>
            <a:ext cx="8471535" cy="375539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What are the key priorities going forward?</a:t>
            </a:r>
            <a:endParaRPr lang="en-US" altLang="en-US" dirty="0"/>
          </a:p>
          <a:p>
            <a:pPr marL="0" indent="0">
              <a:buFont typeface="Calibri" panose="020F0502020204030204" pitchFamily="34" charset="0"/>
              <a:buNone/>
            </a:pPr>
            <a:r>
              <a:rPr lang="en-US" altLang="en-US" sz="2000" dirty="0"/>
              <a:t>Salama foundation we are committed to expanding access to evidence-based information on Comprehensive Sexuality Education (CSE), Sexual and Reproductive Health and Rights (SRHR), and Gender-Based Violence (GBV). Our initiatives specifically target underserved communities in remote areas, including Kigoma Rural especially (Kakonko and Kibondo), Geita, Simiyu, Shinyanga, Songwe, Iringa, Njombe, and Mtwara, where access to essential services remains a significant challenge. With increased investment and strategic collaboration, we aim to create an inclusive, supportive, and sustainable environment for young mothers and vulnerable populations, ultimately contributing to long-term social and economic development.</a:t>
            </a:r>
            <a:endParaRPr lang="en-US" altLang="en-US" sz="2000" dirty="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685483"/>
            <a:ext cx="8229600" cy="1143000"/>
          </a:xfrm>
        </p:spPr>
        <p:txBody>
          <a:bodyPr/>
          <a:p>
            <a:r>
              <a:rPr lang="en-US">
                <a:latin typeface="Algerian" panose="04020705040A02060702" charset="0"/>
                <a:cs typeface="Algerian" panose="04020705040A02060702" charset="0"/>
              </a:rPr>
              <a:t>THANK YOU...</a:t>
            </a:r>
            <a:endParaRPr lang="en-US">
              <a:latin typeface="Algerian" panose="04020705040A02060702" charset="0"/>
              <a:cs typeface="Algerian" panose="04020705040A02060702" charset="0"/>
            </a:endParaRPr>
          </a:p>
        </p:txBody>
      </p:sp>
      <p:pic>
        <p:nvPicPr>
          <p:cNvPr id="5" name="Content Placeholder 4" descr="WhatsApp Image 2025-02-17 at 14.37.50 (1)"/>
          <p:cNvPicPr>
            <a:picLocks noChangeAspect="1"/>
          </p:cNvPicPr>
          <p:nvPr>
            <p:ph sz="half" idx="1"/>
          </p:nvPr>
        </p:nvPicPr>
        <p:blipFill>
          <a:blip r:embed="rId1"/>
          <a:stretch>
            <a:fillRect/>
          </a:stretch>
        </p:blipFill>
        <p:spPr>
          <a:xfrm>
            <a:off x="457200" y="1936115"/>
            <a:ext cx="8281035" cy="4473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274" y="2"/>
            <a:ext cx="9158548" cy="6857997"/>
            <a:chOff x="-7274" y="2"/>
            <a:chExt cx="9158548" cy="6857997"/>
          </a:xfrm>
        </p:grpSpPr>
        <p:sp>
          <p:nvSpPr>
            <p:cNvPr id="33" name="Rectangle 14"/>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SYNOPSIS</a:t>
            </a:r>
            <a:endParaRPr lang="en-US" dirty="0">
              <a:ln>
                <a:solidFill>
                  <a:srgbClr val="7B56A3"/>
                </a:solidFill>
              </a:ln>
              <a:solidFill>
                <a:srgbClr val="7B56A3"/>
              </a:solidFill>
              <a:latin typeface="Century Gothic" panose="020B0502020202020204" pitchFamily="34" charset="0"/>
            </a:endParaRPr>
          </a:p>
        </p:txBody>
      </p:sp>
      <p:sp>
        <p:nvSpPr>
          <p:cNvPr id="42" name="Content Placeholder 2"/>
          <p:cNvSpPr txBox="1"/>
          <p:nvPr/>
        </p:nvSpPr>
        <p:spPr>
          <a:xfrm>
            <a:off x="106680" y="1258570"/>
            <a:ext cx="8859520" cy="515937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en-US" sz="1600" dirty="0"/>
              <a:t>In order to improve its influence on gender-based violence prevention, access to legal and youth-friendly healthcare services, and sexual and reproductive health (SRH) projects in Tanzania, the Salama Foundation has undergone substantial changes.</a:t>
            </a:r>
            <a:endParaRPr lang="en-US" altLang="en-US" sz="1600" dirty="0"/>
          </a:p>
          <a:p>
            <a:pPr lvl="0"/>
            <a:r>
              <a:rPr lang="en-US" altLang="en-US" sz="1600" dirty="0"/>
              <a:t> Due to SRH education and service availability, adolescent pregnancy rates decreased from 27% in 2015–2016 to 22% in 2024, which is one of the noteworthy accomplishments. </a:t>
            </a:r>
            <a:endParaRPr lang="en-US" altLang="en-US" sz="1600" dirty="0"/>
          </a:p>
          <a:p>
            <a:pPr lvl="0"/>
            <a:r>
              <a:rPr lang="en-US" altLang="en-US" sz="1600" dirty="0"/>
              <a:t>The Foundation has improved maternal and child health outcomes by expanding youth-friendly health services, especially in Uyui District. </a:t>
            </a:r>
            <a:endParaRPr lang="en-US" altLang="en-US" sz="1600" dirty="0"/>
          </a:p>
          <a:p>
            <a:pPr lvl="0"/>
            <a:r>
              <a:rPr lang="en-US" altLang="en-US" sz="1600" dirty="0"/>
              <a:t>In-camera procedures for sexual violence cases, the creation of GBV bureaus within the National Prosecutions Service, and the passage of electoral GBV legislation are all results of advocacy initiatives that have improved survivors' legal rights. </a:t>
            </a:r>
            <a:endParaRPr lang="en-US" altLang="en-US" sz="1600" dirty="0"/>
          </a:p>
          <a:p>
            <a:pPr lvl="0"/>
            <a:r>
              <a:rPr lang="en-US" altLang="en-US" sz="1600" dirty="0"/>
              <a:t>Furthermore, via safe homes, "Mkono kwa Mkono" centers, and child protection programs, the Foundation has increased the availability of support services for GBV survivors. In Tarime District, efforts to prevent female genital mutilation (FGM) have saved more than 100 girls, and partnerships with governmental and non-governmental organizations have increased the effectiveness of the program.</a:t>
            </a:r>
            <a:endParaRPr lang="en-US" altLang="en-US" sz="1600" dirty="0"/>
          </a:p>
          <a:p>
            <a:pPr marL="0" lvl="0" indent="0">
              <a:buNone/>
            </a:pPr>
            <a:r>
              <a:rPr lang="en-US" altLang="en-US" sz="1600" dirty="0"/>
              <a:t> Through community involvement initiatives like the Caravan Route project, which has distributed 2,500 educational materials and reached over 800 boda boda riders, gender equality and GBV prevention have been promoted. These developments demonstrate the Foundation's dedication to promoting gender equality, expanding access to healthcare, and fortifying legal safeguards for marginalized groups.</a:t>
            </a:r>
            <a:endParaRPr lang="en-US" altLang="en-US" sz="1600"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OBJECTIVES</a:t>
            </a:r>
            <a:endParaRPr lang="en-US" dirty="0">
              <a:ln>
                <a:solidFill>
                  <a:srgbClr val="7B56A3"/>
                </a:solidFill>
              </a:ln>
              <a:solidFill>
                <a:srgbClr val="7B56A3"/>
              </a:solidFill>
              <a:latin typeface="Century Gothic" panose="020B0502020202020204" pitchFamily="34" charset="0"/>
            </a:endParaRPr>
          </a:p>
        </p:txBody>
      </p:sp>
      <p:sp>
        <p:nvSpPr>
          <p:cNvPr id="42" name="Content Placeholder 2"/>
          <p:cNvSpPr txBox="1"/>
          <p:nvPr/>
        </p:nvSpPr>
        <p:spPr>
          <a:xfrm>
            <a:off x="0" y="1557020"/>
            <a:ext cx="4780280" cy="471106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altLang="en-US" sz="2400" dirty="0"/>
              <a:t>1. Strengthening movement and commitment of young mother's groups/clubs to access quality SRH services and information.</a:t>
            </a:r>
            <a:endParaRPr lang="en-US" altLang="en-US" sz="2400" dirty="0"/>
          </a:p>
          <a:p>
            <a:pPr marL="0" indent="0">
              <a:buFont typeface="Calibri" panose="020F0502020204030204" pitchFamily="34" charset="0"/>
              <a:buNone/>
            </a:pPr>
            <a:r>
              <a:rPr lang="en-US" altLang="en-US" sz="2400" dirty="0"/>
              <a:t>2. Promotion of safer, inclusive, and supportive SRHR policies; </a:t>
            </a:r>
            <a:endParaRPr lang="en-US" altLang="en-US" sz="2400" dirty="0"/>
          </a:p>
          <a:p>
            <a:pPr marL="0" indent="0">
              <a:buFont typeface="Calibri" panose="020F0502020204030204" pitchFamily="34" charset="0"/>
              <a:buNone/>
            </a:pPr>
            <a:r>
              <a:rPr lang="en-US" altLang="en-US" sz="2400" dirty="0"/>
              <a:t>3. Improve access to evidence-based information on CSE and SRHR </a:t>
            </a:r>
            <a:endParaRPr lang="en-US" altLang="en-US" sz="2400" dirty="0"/>
          </a:p>
          <a:p>
            <a:pPr marL="0" indent="0">
              <a:buFont typeface="Calibri" panose="020F0502020204030204" pitchFamily="34" charset="0"/>
              <a:buNone/>
            </a:pPr>
            <a:r>
              <a:rPr lang="en-US" altLang="en-US" sz="2400" dirty="0"/>
              <a:t>4. Improve access to evidence-based information on CSE/SRHR/GBV and effective approaches for young mothers.</a:t>
            </a:r>
            <a:endParaRPr lang="en-US" altLang="en-US" sz="2400" dirty="0"/>
          </a:p>
          <a:p>
            <a:pPr marL="2743200" lvl="6" indent="0">
              <a:buFont typeface="Arial" panose="020B0604020202020204" pitchFamily="34" charset="0"/>
              <a:buNone/>
            </a:pPr>
            <a:endParaRPr lang="en-US" sz="2400" dirty="0"/>
          </a:p>
        </p:txBody>
      </p:sp>
      <p:pic>
        <p:nvPicPr>
          <p:cNvPr id="3" name="Picture 2" descr="WhatsApp Image 2025-02-20 at 14.15.53"/>
          <p:cNvPicPr>
            <a:picLocks noChangeAspect="1"/>
          </p:cNvPicPr>
          <p:nvPr/>
        </p:nvPicPr>
        <p:blipFill>
          <a:blip r:embed="rId1"/>
          <a:stretch>
            <a:fillRect/>
          </a:stretch>
        </p:blipFill>
        <p:spPr>
          <a:xfrm>
            <a:off x="4780280" y="2199005"/>
            <a:ext cx="4370070" cy="3171190"/>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152175"/>
            <a:ext cx="9144000" cy="845136"/>
          </a:xfrm>
        </p:spPr>
        <p:txBody>
          <a:bodyPr>
            <a:normAutofit/>
          </a:bodyPr>
          <a:lstStyle/>
          <a:p>
            <a:r>
              <a:rPr lang="en-US" dirty="0">
                <a:ln>
                  <a:solidFill>
                    <a:srgbClr val="7B56A3"/>
                  </a:solidFill>
                </a:ln>
                <a:solidFill>
                  <a:srgbClr val="7B56A3"/>
                </a:solidFill>
                <a:latin typeface="Century Gothic" panose="020B0502020202020204" pitchFamily="34" charset="0"/>
              </a:rPr>
              <a:t>ACTIVITIES</a:t>
            </a:r>
            <a:endParaRPr lang="en-US" dirty="0">
              <a:ln>
                <a:solidFill>
                  <a:srgbClr val="7B56A3"/>
                </a:solidFill>
              </a:ln>
              <a:solidFill>
                <a:srgbClr val="7B56A3"/>
              </a:solidFill>
              <a:latin typeface="Century Gothic" panose="020B0502020202020204" pitchFamily="34" charset="0"/>
            </a:endParaRPr>
          </a:p>
        </p:txBody>
      </p:sp>
      <p:sp>
        <p:nvSpPr>
          <p:cNvPr id="42" name="Content Placeholder 2"/>
          <p:cNvSpPr txBox="1"/>
          <p:nvPr/>
        </p:nvSpPr>
        <p:spPr>
          <a:xfrm>
            <a:off x="228600" y="3827780"/>
            <a:ext cx="8662035" cy="259016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Awareness Campaigns via Social Media Platforms</a:t>
            </a:r>
            <a:endParaRPr lang="en-US" altLang="en-US" sz="2000" dirty="0"/>
          </a:p>
          <a:p>
            <a:r>
              <a:rPr lang="en-US" altLang="en-US" sz="2000" dirty="0"/>
              <a:t>Training of Key Stakeholders on Sexual Harassment and GBV</a:t>
            </a:r>
            <a:endParaRPr lang="en-US" altLang="en-US" sz="2000" dirty="0"/>
          </a:p>
          <a:p>
            <a:r>
              <a:rPr lang="en-US" altLang="en-US" sz="2000" dirty="0"/>
              <a:t>Open Dialogue on Gender-Equitable Norms for Development</a:t>
            </a:r>
            <a:endParaRPr lang="en-US" altLang="en-US" sz="2000" dirty="0"/>
          </a:p>
          <a:p>
            <a:r>
              <a:rPr lang="en-US" altLang="en-US" sz="2000" dirty="0"/>
              <a:t>Radio and Television Advocacy on GBV Prevention</a:t>
            </a:r>
            <a:endParaRPr lang="en-US" altLang="en-US" sz="2000" dirty="0"/>
          </a:p>
          <a:p>
            <a:r>
              <a:rPr lang="en-US" altLang="en-US" sz="2000" dirty="0"/>
              <a:t>Campaigns Promoting Positive Male Norms</a:t>
            </a:r>
            <a:endParaRPr lang="en-US" altLang="en-US" sz="2000" dirty="0"/>
          </a:p>
          <a:p>
            <a:r>
              <a:rPr lang="en-US" altLang="en-US" sz="2000" dirty="0"/>
              <a:t>Distribution of Educational Materials on SRH, GBV, and Family Planning</a:t>
            </a:r>
            <a:endParaRPr lang="en-US" altLang="en-US" sz="2000" dirty="0"/>
          </a:p>
          <a:p>
            <a:r>
              <a:rPr lang="en-US" altLang="en-US" sz="2000" dirty="0"/>
              <a:t>Outreach and Edutainment Programs for GBV and SRHR Awareness</a:t>
            </a:r>
            <a:endParaRPr lang="en-US" altLang="en-US" sz="2000" dirty="0"/>
          </a:p>
        </p:txBody>
      </p:sp>
      <p:pic>
        <p:nvPicPr>
          <p:cNvPr id="5" name="Picture 4" descr="WhatsApp Image 2025-02-20 at 23.30.23"/>
          <p:cNvPicPr>
            <a:picLocks noChangeAspect="1"/>
          </p:cNvPicPr>
          <p:nvPr/>
        </p:nvPicPr>
        <p:blipFill>
          <a:blip r:embed="rId1"/>
          <a:stretch>
            <a:fillRect/>
          </a:stretch>
        </p:blipFill>
        <p:spPr>
          <a:xfrm>
            <a:off x="0" y="838200"/>
            <a:ext cx="4577080" cy="3048000"/>
          </a:xfrm>
          <a:prstGeom prst="rect">
            <a:avLst/>
          </a:prstGeom>
        </p:spPr>
      </p:pic>
      <p:pic>
        <p:nvPicPr>
          <p:cNvPr id="6" name="Picture 5" descr="WhatsApp Image 2025-02-20 at 17.19.45"/>
          <p:cNvPicPr>
            <a:picLocks noChangeAspect="1"/>
          </p:cNvPicPr>
          <p:nvPr/>
        </p:nvPicPr>
        <p:blipFill>
          <a:blip r:embed="rId2"/>
          <a:stretch>
            <a:fillRect/>
          </a:stretch>
        </p:blipFill>
        <p:spPr>
          <a:xfrm>
            <a:off x="4495800" y="838200"/>
            <a:ext cx="4572635" cy="3048000"/>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3"/>
            <a:ext cx="9158548" cy="6915259"/>
            <a:chOff x="-14548" y="3"/>
            <a:chExt cx="9158548" cy="6915259"/>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77129"/>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76200" y="75975"/>
            <a:ext cx="9144000" cy="845136"/>
          </a:xfrm>
        </p:spPr>
        <p:txBody>
          <a:bodyPr>
            <a:normAutofit/>
          </a:bodyPr>
          <a:lstStyle/>
          <a:p>
            <a:r>
              <a:rPr lang="en-US" dirty="0" smtClean="0">
                <a:ln>
                  <a:solidFill>
                    <a:srgbClr val="7B56A3"/>
                  </a:solidFill>
                </a:ln>
                <a:solidFill>
                  <a:srgbClr val="7B56A3"/>
                </a:solidFill>
                <a:latin typeface="Century Gothic" panose="020B0502020202020204" pitchFamily="34" charset="0"/>
              </a:rPr>
              <a:t>Contribution to change</a:t>
            </a:r>
            <a:endParaRPr lang="en-US" dirty="0">
              <a:ln>
                <a:solidFill>
                  <a:srgbClr val="7B56A3"/>
                </a:solidFill>
              </a:ln>
              <a:solidFill>
                <a:srgbClr val="7B56A3"/>
              </a:solidFill>
              <a:latin typeface="Century Gothic" panose="020B0502020202020204" pitchFamily="34" charset="0"/>
            </a:endParaRPr>
          </a:p>
        </p:txBody>
      </p:sp>
      <p:sp>
        <p:nvSpPr>
          <p:cNvPr id="3" name="Rectangle 2"/>
          <p:cNvSpPr/>
          <p:nvPr/>
        </p:nvSpPr>
        <p:spPr>
          <a:xfrm>
            <a:off x="24130" y="685800"/>
            <a:ext cx="9200515" cy="5803265"/>
          </a:xfrm>
          <a:prstGeom prst="rect">
            <a:avLst/>
          </a:prstGeom>
        </p:spPr>
        <p:txBody>
          <a:bodyPr wrap="square">
            <a:noAutofit/>
          </a:bodyPr>
          <a:lstStyle/>
          <a:p>
            <a:pPr marL="342900" indent="-342900">
              <a:buFont typeface="Arial" panose="020B0604020202020204" pitchFamily="34" charset="0"/>
              <a:buChar char="•"/>
            </a:pPr>
            <a:r>
              <a:rPr lang="en-US" altLang="en-US" sz="2400" b="1" i="1" dirty="0"/>
              <a:t>Advocacy Efforts;</a:t>
            </a:r>
            <a:r>
              <a:rPr lang="en-US" altLang="en-US" sz="2400" dirty="0"/>
              <a:t> Salama Foundation employs SMART advocacy to ensure in establishing and strengthening youth-friendly health centers offering services such as family planning and counseling at Kigoma, Simiyu, Tabora etc.</a:t>
            </a:r>
            <a:endParaRPr lang="en-US" altLang="en-US" sz="2400" dirty="0"/>
          </a:p>
          <a:p>
            <a:pPr marL="342900" indent="-342900">
              <a:buFont typeface="Arial" panose="020B0604020202020204" pitchFamily="34" charset="0"/>
              <a:buChar char="•"/>
            </a:pPr>
            <a:r>
              <a:rPr lang="en-US" altLang="en-US" sz="2400" dirty="0"/>
              <a:t>Over 2,500 </a:t>
            </a:r>
            <a:r>
              <a:rPr lang="en-US" altLang="en-US" sz="2400" b="1" dirty="0"/>
              <a:t>IEC materials, such as flyers and brochures, were distributed</a:t>
            </a:r>
            <a:r>
              <a:rPr lang="en-US" altLang="en-US" sz="2400" dirty="0"/>
              <a:t>. These materials focused on educating men and boys about their responsibility in supporting SRHR, promoting gender equality, and advocating for non-violent behaviors.</a:t>
            </a:r>
            <a:endParaRPr lang="en-US" altLang="en-US" sz="2400" dirty="0"/>
          </a:p>
          <a:p>
            <a:pPr marL="342900" indent="-342900">
              <a:buFont typeface="Arial" panose="020B0604020202020204" pitchFamily="34" charset="0"/>
              <a:buChar char="•"/>
            </a:pPr>
            <a:r>
              <a:rPr lang="en-US" altLang="en-US" sz="2400" b="1" i="1" dirty="0"/>
              <a:t>Community mobilization;</a:t>
            </a:r>
            <a:r>
              <a:rPr lang="en-US" altLang="en-US" sz="2400" dirty="0"/>
              <a:t> Our engagement has been central to the foundation's efforts of empowerment through open dialogues, camapigns. </a:t>
            </a:r>
            <a:endParaRPr lang="en-US" altLang="en-US" sz="2400" dirty="0"/>
          </a:p>
          <a:p>
            <a:pPr marL="342900" indent="-342900">
              <a:buFont typeface="Arial" panose="020B0604020202020204" pitchFamily="34" charset="0"/>
              <a:buChar char="•"/>
            </a:pPr>
            <a:r>
              <a:rPr lang="en-US" altLang="en-US" sz="2400" b="1" i="1" dirty="0"/>
              <a:t>Recognizing men’s role in preventing GBV;</a:t>
            </a:r>
            <a:r>
              <a:rPr lang="en-US" altLang="en-US" sz="2400" dirty="0"/>
              <a:t> the foundation has conducted dialogues with over 800 boda boda, encouraging them to advocate for SRH education and gender equality.</a:t>
            </a:r>
            <a:endParaRPr lang="en-US" altLang="en-US" sz="2400" dirty="0"/>
          </a:p>
          <a:p>
            <a:pPr marL="342900" indent="-342900">
              <a:buFont typeface="Arial" panose="020B0604020202020204" pitchFamily="34" charset="0"/>
              <a:buChar char="•"/>
            </a:pPr>
            <a:r>
              <a:rPr lang="en-US" altLang="en-US" sz="2400" b="1" i="1" dirty="0"/>
              <a:t>Direct Actions; </a:t>
            </a:r>
            <a:r>
              <a:rPr lang="en-US" altLang="en-US" sz="2400" dirty="0"/>
              <a:t>We utilized digital advocacy tools (e.g., social media, email campaigns) to engage supporters.</a:t>
            </a:r>
            <a:endParaRPr lang="en-US" altLang="en-US" sz="2400"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152717"/>
            <a:ext cx="8229600" cy="1143000"/>
          </a:xfrm>
        </p:spPr>
        <p:txBody>
          <a:bodyPr/>
          <a:p>
            <a:r>
              <a:rPr lang="en-US"/>
              <a:t>PICTURES</a:t>
            </a:r>
            <a:endParaRPr lang="en-US"/>
          </a:p>
        </p:txBody>
      </p:sp>
      <p:pic>
        <p:nvPicPr>
          <p:cNvPr id="6" name="Picture 5" descr="WhatsApp Image 2025-02-21 at 00.12.22"/>
          <p:cNvPicPr>
            <a:picLocks noChangeAspect="1"/>
          </p:cNvPicPr>
          <p:nvPr/>
        </p:nvPicPr>
        <p:blipFill>
          <a:blip r:embed="rId1"/>
          <a:stretch>
            <a:fillRect/>
          </a:stretch>
        </p:blipFill>
        <p:spPr>
          <a:xfrm>
            <a:off x="0" y="1447800"/>
            <a:ext cx="5060315" cy="2722245"/>
          </a:xfrm>
          <a:prstGeom prst="rect">
            <a:avLst/>
          </a:prstGeom>
        </p:spPr>
      </p:pic>
      <p:pic>
        <p:nvPicPr>
          <p:cNvPr id="7" name="Picture 6" descr="WhatsApp Image 2025-02-21 at 00.14.22"/>
          <p:cNvPicPr>
            <a:picLocks noChangeAspect="1"/>
          </p:cNvPicPr>
          <p:nvPr/>
        </p:nvPicPr>
        <p:blipFill>
          <a:blip r:embed="rId2"/>
          <a:stretch>
            <a:fillRect/>
          </a:stretch>
        </p:blipFill>
        <p:spPr>
          <a:xfrm>
            <a:off x="4902200" y="1371600"/>
            <a:ext cx="4265295" cy="28441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fontScale="90000"/>
          </a:bodyPr>
          <a:lstStyle/>
          <a:p>
            <a:r>
              <a:rPr lang="en-US" dirty="0" smtClean="0">
                <a:ln>
                  <a:solidFill>
                    <a:srgbClr val="7B56A3"/>
                  </a:solidFill>
                </a:ln>
                <a:solidFill>
                  <a:srgbClr val="7B56A3"/>
                </a:solidFill>
                <a:latin typeface="Century Gothic" panose="020B0502020202020204" pitchFamily="34" charset="0"/>
              </a:rPr>
              <a:t>Population Group </a:t>
            </a:r>
            <a:r>
              <a:rPr lang="en-US" dirty="0">
                <a:ln>
                  <a:solidFill>
                    <a:srgbClr val="7B56A3"/>
                  </a:solidFill>
                </a:ln>
                <a:solidFill>
                  <a:srgbClr val="7B56A3"/>
                </a:solidFill>
                <a:latin typeface="Century Gothic" panose="020B0502020202020204" pitchFamily="34" charset="0"/>
              </a:rPr>
              <a:t>this change most closely related </a:t>
            </a:r>
            <a:r>
              <a:rPr lang="en-US" dirty="0" smtClean="0">
                <a:ln>
                  <a:solidFill>
                    <a:srgbClr val="7B56A3"/>
                  </a:solidFill>
                </a:ln>
                <a:solidFill>
                  <a:srgbClr val="7B56A3"/>
                </a:solidFill>
                <a:latin typeface="Century Gothic" panose="020B0502020202020204" pitchFamily="34" charset="0"/>
              </a:rPr>
              <a:t>to</a:t>
            </a:r>
            <a:endParaRPr lang="en-US" dirty="0">
              <a:ln>
                <a:solidFill>
                  <a:srgbClr val="7B56A3"/>
                </a:solidFill>
              </a:ln>
              <a:solidFill>
                <a:srgbClr val="7B56A3"/>
              </a:solidFill>
              <a:latin typeface="Century Gothic" panose="020B0502020202020204" pitchFamily="34" charset="0"/>
            </a:endParaRPr>
          </a:p>
        </p:txBody>
      </p:sp>
      <p:graphicFrame>
        <p:nvGraphicFramePr>
          <p:cNvPr id="6" name="Table 5"/>
          <p:cNvGraphicFramePr>
            <a:graphicFrameLocks noGrp="1"/>
          </p:cNvGraphicFramePr>
          <p:nvPr/>
        </p:nvGraphicFramePr>
        <p:xfrm>
          <a:off x="533400" y="1828800"/>
          <a:ext cx="8229600" cy="4318000"/>
        </p:xfrm>
        <a:graphic>
          <a:graphicData uri="http://schemas.openxmlformats.org/drawingml/2006/table">
            <a:tbl>
              <a:tblPr firstRow="1" firstCol="1" bandRow="1"/>
              <a:tblGrid>
                <a:gridCol w="2893695"/>
                <a:gridCol w="1438910"/>
                <a:gridCol w="1238885"/>
                <a:gridCol w="1350645"/>
                <a:gridCol w="1307465"/>
              </a:tblGrid>
              <a:tr h="811266">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Category</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Women</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Men</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panose="020B0604030504040204"/>
                          <a:ea typeface="Calibri" panose="020F0502020204030204"/>
                          <a:cs typeface="Times New Roman" panose="02020603050405020304"/>
                        </a:rPr>
                        <a:t>  Total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panose="020B0604030504040204"/>
                          <a:ea typeface="Calibri" panose="020F0502020204030204"/>
                          <a:cs typeface="Times New Roman" panose="02020603050405020304"/>
                        </a:rPr>
                        <a:t>  %    </a:t>
                      </a:r>
                      <a:endParaRPr lang="en-ZA" sz="1800" b="1" dirty="0">
                        <a:effectLst/>
                        <a:latin typeface="Tahoma" panose="020B0604030504040204"/>
                        <a:ea typeface="Calibri" panose="020F0502020204030204"/>
                        <a:cs typeface="Times New Roman" panose="02020603050405020304"/>
                      </a:endParaRPr>
                    </a:p>
                    <a:p>
                      <a:pPr marR="226695" algn="ctr">
                        <a:lnSpc>
                          <a:spcPct val="100000"/>
                        </a:lnSpc>
                        <a:spcAft>
                          <a:spcPts val="0"/>
                        </a:spcAft>
                      </a:pPr>
                      <a:r>
                        <a:rPr lang="en-ZA" sz="1800" b="1" dirty="0">
                          <a:effectLst/>
                          <a:latin typeface="Tahoma" panose="020B0604030504040204"/>
                          <a:ea typeface="Calibri" panose="020F0502020204030204"/>
                          <a:cs typeface="Times New Roman" panose="02020603050405020304"/>
                        </a:rPr>
                        <a:t> Women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65820">
                <a:tc>
                  <a:txBody>
                    <a:bodyPr/>
                    <a:lstStyle/>
                    <a:p>
                      <a:pPr marR="226695" algn="just">
                        <a:lnSpc>
                          <a:spcPct val="115000"/>
                        </a:lnSpc>
                        <a:spcAft>
                          <a:spcPts val="0"/>
                        </a:spcAft>
                      </a:pPr>
                      <a:r>
                        <a:rPr lang="en-ZA" sz="1800" dirty="0">
                          <a:effectLst/>
                          <a:latin typeface="Tahoma" panose="020B0604030504040204"/>
                          <a:ea typeface="Calibri" panose="020F0502020204030204"/>
                          <a:cs typeface="Times New Roman" panose="02020603050405020304"/>
                        </a:rPr>
                        <a:t>Direct beneficiaries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sym typeface="+mn-ea"/>
                        </a:rPr>
                        <a:t>340</a:t>
                      </a:r>
                      <a:endParaRPr lang="en-US" alt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150</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490</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69.4%</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94453">
                <a:tc>
                  <a:txBody>
                    <a:bodyPr/>
                    <a:lstStyle/>
                    <a:p>
                      <a:pPr marR="226695" algn="l">
                        <a:lnSpc>
                          <a:spcPct val="115000"/>
                        </a:lnSpc>
                        <a:spcAft>
                          <a:spcPts val="0"/>
                        </a:spcAft>
                      </a:pPr>
                      <a:r>
                        <a:rPr lang="en-ZA" sz="1800" dirty="0">
                          <a:effectLst/>
                          <a:latin typeface="Tahoma" panose="020B0604030504040204"/>
                          <a:ea typeface="Calibri" panose="020F0502020204030204"/>
                          <a:cs typeface="Times New Roman" panose="02020603050405020304"/>
                        </a:rPr>
                        <a:t>Indirect beneficiaries (e.g. through other networks)</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700,000</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300,000</a:t>
                      </a:r>
                      <a:r>
                        <a:rPr lang="en-ZA" sz="1400" b="1" dirty="0">
                          <a:effectLst/>
                          <a:latin typeface="Tahoma" panose="020B0604030504040204"/>
                          <a:ea typeface="Calibri" panose="020F0502020204030204"/>
                          <a:cs typeface="Times New Roman" panose="02020603050405020304"/>
                        </a:rPr>
                        <a:t> </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1M</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70%</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98023">
                <a:tc>
                  <a:txBody>
                    <a:bodyPr/>
                    <a:lstStyle/>
                    <a:p>
                      <a:pPr marR="226695" algn="l">
                        <a:lnSpc>
                          <a:spcPct val="115000"/>
                        </a:lnSpc>
                        <a:spcAft>
                          <a:spcPts val="0"/>
                        </a:spcAft>
                      </a:pPr>
                      <a:r>
                        <a:rPr lang="en-ZA" sz="1800" dirty="0">
                          <a:effectLst/>
                          <a:latin typeface="Tahoma" panose="020B0604030504040204"/>
                          <a:ea typeface="Calibri" panose="020F0502020204030204"/>
                          <a:cs typeface="Times New Roman" panose="02020603050405020304"/>
                        </a:rPr>
                        <a:t>Online beneficiaries (e.g. website access, mailing lists, scholarly articles)</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6.2</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4.0</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10.2M</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panose="020B0604030504040204"/>
                          <a:ea typeface="Calibri" panose="020F0502020204030204"/>
                          <a:cs typeface="Times New Roman" panose="02020603050405020304"/>
                        </a:rPr>
                        <a:t> </a:t>
                      </a:r>
                      <a:r>
                        <a:rPr lang="en-US" altLang="en-ZA" sz="1400" b="1" dirty="0">
                          <a:effectLst/>
                          <a:latin typeface="Tahoma" panose="020B0604030504040204"/>
                          <a:ea typeface="Calibri" panose="020F0502020204030204"/>
                          <a:cs typeface="Times New Roman" panose="02020603050405020304"/>
                        </a:rPr>
                        <a:t>60.8%</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97638">
                <a:tc>
                  <a:txBody>
                    <a:bodyPr/>
                    <a:lstStyle/>
                    <a:p>
                      <a:pPr marR="226695" algn="just">
                        <a:lnSpc>
                          <a:spcPct val="115000"/>
                        </a:lnSpc>
                        <a:spcAft>
                          <a:spcPts val="0"/>
                        </a:spcAft>
                      </a:pPr>
                      <a:r>
                        <a:rPr lang="en-ZA" sz="1800" b="1" dirty="0">
                          <a:effectLst/>
                          <a:latin typeface="Tahoma" panose="020B0604030504040204"/>
                          <a:ea typeface="Calibri" panose="020F0502020204030204"/>
                          <a:cs typeface="Times New Roman" panose="02020603050405020304"/>
                        </a:rPr>
                        <a:t>Total </a:t>
                      </a:r>
                      <a:endParaRPr lang="en-GB" sz="18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6,900,340</a:t>
                      </a:r>
                      <a:endParaRPr lang="en-US" altLang="en-ZA" sz="1400" b="1" dirty="0">
                        <a:effectLst/>
                        <a:latin typeface="Tahoma" panose="020B060403050404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700,000</a:t>
                      </a:r>
                      <a:r>
                        <a:rPr lang="en-ZA" sz="1400" b="1" dirty="0">
                          <a:effectLst/>
                          <a:latin typeface="Tahoma" panose="020B0604030504040204"/>
                          <a:ea typeface="Calibri" panose="020F0502020204030204"/>
                          <a:cs typeface="Times New Roman" panose="02020603050405020304"/>
                        </a:rPr>
                        <a:t> </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ZA" sz="1400" b="1" dirty="0">
                          <a:effectLst/>
                          <a:latin typeface="Tahoma" panose="020B0604030504040204"/>
                          <a:ea typeface="Calibri" panose="020F0502020204030204"/>
                          <a:cs typeface="Times New Roman" panose="02020603050405020304"/>
                        </a:rPr>
                        <a:t>11.2M</a:t>
                      </a:r>
                      <a:endParaRPr lang="en-GB" sz="1400" dirty="0">
                        <a:effectLst/>
                        <a:latin typeface="Calibri" panose="020F0502020204030204"/>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altLang="en-GB" sz="1400" b="1" dirty="0">
                          <a:effectLst/>
                          <a:latin typeface="Tahoma" panose="020B0604030504040204" charset="0"/>
                          <a:ea typeface="Calibri" panose="020F0502020204030204"/>
                          <a:cs typeface="Tahoma" panose="020B0604030504040204" charset="0"/>
                        </a:rPr>
                        <a:t>1.8971184%</a:t>
                      </a:r>
                      <a:endParaRPr lang="en-US" altLang="en-GB" sz="1400" b="1" dirty="0">
                        <a:effectLst/>
                        <a:latin typeface="Tahoma" panose="020B0604030504040204" charset="0"/>
                        <a:ea typeface="Calibri" panose="020F0502020204030204"/>
                        <a:cs typeface="Tahoma" panose="020B060403050404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800" b="1" dirty="0"/>
              <a:t>The implementation of key policies such as the</a:t>
            </a:r>
            <a:endParaRPr lang="en-US" altLang="en-US" sz="1800" b="1" dirty="0"/>
          </a:p>
          <a:p>
            <a:r>
              <a:rPr lang="en-US" altLang="en-US" sz="1800" dirty="0"/>
              <a:t> National Accelerated Action and Investment Agenda for Adolescent Health and Wellbeing (NAIA-AHW),</a:t>
            </a:r>
            <a:endParaRPr lang="en-US" altLang="en-US" sz="1800" dirty="0"/>
          </a:p>
          <a:p>
            <a:r>
              <a:rPr lang="en-US" altLang="en-US" sz="1800" dirty="0"/>
              <a:t> the Education and Training Policy, and</a:t>
            </a:r>
            <a:endParaRPr lang="en-US" altLang="en-US" sz="1800" dirty="0"/>
          </a:p>
          <a:p>
            <a:r>
              <a:rPr lang="en-US" altLang="en-US" sz="1800" dirty="0"/>
              <a:t> the HIV/AIDS Multisectoral Plan has transformed Tanzania’s approach to adolescent health, education, and well-being. These reforms address systemic barriers and create a more inclusive, supportive environment for adolescents, particularly in rural and underserved areas.</a:t>
            </a:r>
            <a:r>
              <a:rPr lang="en-US" altLang="en-US" sz="1200" dirty="0"/>
              <a:t>  </a:t>
            </a:r>
            <a:endParaRPr lang="en-US" altLang="en-US" sz="1200" dirty="0"/>
          </a:p>
          <a:p>
            <a:pPr marL="0" indent="0">
              <a:buNone/>
            </a:pPr>
            <a:endParaRPr lang="en-US" altLang="en-US" sz="1200" dirty="0"/>
          </a:p>
          <a:p>
            <a:pPr marL="0" indent="0">
              <a:buNone/>
            </a:pPr>
            <a:r>
              <a:rPr lang="en-US" altLang="en-US" sz="1800">
                <a:sym typeface="+mn-ea"/>
              </a:rPr>
              <a:t>The NAIA-AHW has enhanced access to youth-friendly health services, reducing early pregnancies, and STIs by empowering adolescents to make informed health decisions. The Education and Training Policy has improved retention and support for vulnerable groups, such as young mothers, by integrating reproductive health education and reducing dropout rates. This shift breaks the cycle of poverty and improves life prospects for marginalized girls. The HIV/AIDS Multisectoral Plan has introduced targeted interventions for adolescents, reducing HIV transmission rates and stigma, particularly among young women.  </a:t>
            </a:r>
            <a:endParaRPr lang="en-US" altLang="en-US" sz="1800"/>
          </a:p>
          <a:p>
            <a:pPr marL="0" indent="0">
              <a:buNone/>
            </a:pPr>
            <a:endParaRPr lang="en-US" altLang="en-US" sz="1800" dirty="0"/>
          </a:p>
        </p:txBody>
      </p:sp>
      <p:grpSp>
        <p:nvGrpSpPr>
          <p:cNvPr id="32" name="Group 31"/>
          <p:cNvGrpSpPr/>
          <p:nvPr/>
        </p:nvGrpSpPr>
        <p:grpSpPr>
          <a:xfrm>
            <a:off x="-14548" y="2"/>
            <a:ext cx="9158548" cy="6856205"/>
            <a:chOff x="-14548" y="2"/>
            <a:chExt cx="9158548" cy="6856205"/>
          </a:xfrm>
        </p:grpSpPr>
        <p:sp>
          <p:nvSpPr>
            <p:cNvPr id="3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1" fmla="*/ 0 w 6343876"/>
                <a:gd name="connsiteY0-2" fmla="*/ 0 h 622141"/>
                <a:gd name="connsiteX1-3" fmla="*/ 6037294 w 6343876"/>
                <a:gd name="connsiteY1-4" fmla="*/ 0 h 622141"/>
                <a:gd name="connsiteX2-5" fmla="*/ 6037294 w 6343876"/>
                <a:gd name="connsiteY2-6" fmla="*/ 622141 h 622141"/>
                <a:gd name="connsiteX3-7" fmla="*/ 0 w 6343876"/>
                <a:gd name="connsiteY3-8" fmla="*/ 622141 h 622141"/>
                <a:gd name="connsiteX4-9" fmla="*/ 0 w 6343876"/>
                <a:gd name="connsiteY4-10" fmla="*/ 0 h 622141"/>
                <a:gd name="connsiteX0-11" fmla="*/ 0 w 6530881"/>
                <a:gd name="connsiteY0-12" fmla="*/ 0 h 622141"/>
                <a:gd name="connsiteX1-13" fmla="*/ 6037294 w 6530881"/>
                <a:gd name="connsiteY1-14" fmla="*/ 0 h 622141"/>
                <a:gd name="connsiteX2-15" fmla="*/ 6037294 w 6530881"/>
                <a:gd name="connsiteY2-16" fmla="*/ 622141 h 622141"/>
                <a:gd name="connsiteX3-17" fmla="*/ 0 w 6530881"/>
                <a:gd name="connsiteY3-18" fmla="*/ 622141 h 622141"/>
                <a:gd name="connsiteX4-19" fmla="*/ 0 w 6530881"/>
                <a:gd name="connsiteY4-20" fmla="*/ 0 h 622141"/>
                <a:gd name="connsiteX0-21" fmla="*/ 0 w 6512560"/>
                <a:gd name="connsiteY0-22" fmla="*/ 0 h 622141"/>
                <a:gd name="connsiteX1-23" fmla="*/ 6037294 w 6512560"/>
                <a:gd name="connsiteY1-24" fmla="*/ 0 h 622141"/>
                <a:gd name="connsiteX2-25" fmla="*/ 6037294 w 6512560"/>
                <a:gd name="connsiteY2-26" fmla="*/ 622141 h 622141"/>
                <a:gd name="connsiteX3-27" fmla="*/ 0 w 6512560"/>
                <a:gd name="connsiteY3-28" fmla="*/ 622141 h 622141"/>
                <a:gd name="connsiteX4-29" fmla="*/ 0 w 6512560"/>
                <a:gd name="connsiteY4-30" fmla="*/ 0 h 622141"/>
                <a:gd name="connsiteX0-31" fmla="*/ 0 w 6312856"/>
                <a:gd name="connsiteY0-32" fmla="*/ 0 h 622141"/>
                <a:gd name="connsiteX1-33" fmla="*/ 6037294 w 6312856"/>
                <a:gd name="connsiteY1-34" fmla="*/ 0 h 622141"/>
                <a:gd name="connsiteX2-35" fmla="*/ 6037294 w 6312856"/>
                <a:gd name="connsiteY2-36" fmla="*/ 622141 h 622141"/>
                <a:gd name="connsiteX3-37" fmla="*/ 0 w 6312856"/>
                <a:gd name="connsiteY3-38" fmla="*/ 622141 h 622141"/>
                <a:gd name="connsiteX4-39" fmla="*/ 0 w 6312856"/>
                <a:gd name="connsiteY4-40" fmla="*/ 0 h 622141"/>
                <a:gd name="connsiteX0-41" fmla="*/ 0 w 6037294"/>
                <a:gd name="connsiteY0-42" fmla="*/ 0 h 622141"/>
                <a:gd name="connsiteX1-43" fmla="*/ 6037294 w 6037294"/>
                <a:gd name="connsiteY1-44" fmla="*/ 0 h 622141"/>
                <a:gd name="connsiteX2-45" fmla="*/ 6037294 w 6037294"/>
                <a:gd name="connsiteY2-46" fmla="*/ 622141 h 622141"/>
                <a:gd name="connsiteX3-47" fmla="*/ 0 w 6037294"/>
                <a:gd name="connsiteY3-48" fmla="*/ 622141 h 622141"/>
                <a:gd name="connsiteX4-49" fmla="*/ 0 w 6037294"/>
                <a:gd name="connsiteY4-50" fmla="*/ 0 h 6221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a:t>
              </a:r>
              <a:r>
                <a:rPr lang="en-US" sz="2100" i="1" dirty="0" smtClean="0">
                  <a:solidFill>
                    <a:schemeClr val="bg1"/>
                  </a:solidFill>
                  <a:latin typeface="Century Gothic" panose="020B0502020202020204" pitchFamily="34" charset="0"/>
                </a:rPr>
                <a:t>2025</a:t>
              </a:r>
              <a:endParaRPr lang="en-US"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dirty="0" smtClean="0">
                <a:ln>
                  <a:solidFill>
                    <a:srgbClr val="7B56A3"/>
                  </a:solidFill>
                </a:ln>
                <a:solidFill>
                  <a:srgbClr val="7B56A3"/>
                </a:solidFill>
                <a:latin typeface="Century Gothic" panose="020B0502020202020204" pitchFamily="34" charset="0"/>
              </a:rPr>
              <a:t>Significance of change</a:t>
            </a:r>
            <a:endParaRPr lang="en-US" dirty="0">
              <a:ln>
                <a:solidFill>
                  <a:srgbClr val="7B56A3"/>
                </a:solidFill>
              </a:ln>
              <a:solidFill>
                <a:srgbClr val="7B56A3"/>
              </a:solidFill>
              <a:latin typeface="Century Gothic" panose="020B0502020202020204" pitchFamily="34"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l"/>
            <a:r>
              <a:rPr lang="en-US"/>
              <a:t>Count...</a:t>
            </a:r>
            <a:endParaRPr lang="en-US"/>
          </a:p>
        </p:txBody>
      </p:sp>
      <p:sp>
        <p:nvSpPr>
          <p:cNvPr id="3" name="Content Placeholder 2"/>
          <p:cNvSpPr>
            <a:spLocks noGrp="1"/>
          </p:cNvSpPr>
          <p:nvPr>
            <p:ph sz="half" idx="1"/>
          </p:nvPr>
        </p:nvSpPr>
        <p:spPr>
          <a:xfrm>
            <a:off x="266700" y="1600200"/>
            <a:ext cx="8455660" cy="4844415"/>
          </a:xfrm>
        </p:spPr>
        <p:txBody>
          <a:bodyPr>
            <a:normAutofit fontScale="90000" lnSpcReduction="20000"/>
          </a:bodyPr>
          <a:p>
            <a:pPr marL="0" indent="0">
              <a:buNone/>
            </a:pPr>
            <a:r>
              <a:rPr lang="en-US" altLang="en-GB" dirty="0">
                <a:latin typeface="Calibri" panose="020F0502020204030204" pitchFamily="34" charset="0"/>
                <a:cs typeface="Calibri" panose="020F0502020204030204" pitchFamily="34" charset="0"/>
                <a:sym typeface="+mn-ea"/>
              </a:rPr>
              <a:t>Ongoing of </a:t>
            </a:r>
            <a:r>
              <a:rPr lang="en-GB" dirty="0">
                <a:latin typeface="Calibri" panose="020F0502020204030204" pitchFamily="34" charset="0"/>
                <a:cs typeface="Calibri" panose="020F0502020204030204" pitchFamily="34" charset="0"/>
                <a:sym typeface="+mn-ea"/>
              </a:rPr>
              <a:t>Monthly discussions with young mothers and youth on SRHR, family planning, and access to services, Distributed condoms in public spaces. Use radio and entertainment to raise awareness and lastly Fostered trust and increased healthcare usage.</a:t>
            </a: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sym typeface="+mn-ea"/>
            </a:endParaRPr>
          </a:p>
          <a:p>
            <a:pPr marL="0" indent="0">
              <a:buNone/>
            </a:pPr>
            <a:r>
              <a:rPr lang="en-GB" dirty="0">
                <a:latin typeface="Calibri" panose="020F0502020204030204" pitchFamily="34" charset="0"/>
                <a:cs typeface="Calibri" panose="020F0502020204030204" pitchFamily="34" charset="0"/>
                <a:sym typeface="+mn-ea"/>
              </a:rPr>
              <a:t>Impact </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sym typeface="+mn-ea"/>
              </a:rPr>
              <a:t>Increased Awareness where Youth and mothers learned about their health </a:t>
            </a:r>
            <a:r>
              <a:rPr lang="en-GB" dirty="0" err="1">
                <a:latin typeface="Calibri" panose="020F0502020204030204" pitchFamily="34" charset="0"/>
                <a:cs typeface="Calibri" panose="020F0502020204030204" pitchFamily="34" charset="0"/>
                <a:sym typeface="+mn-ea"/>
              </a:rPr>
              <a:t>rights.Youth</a:t>
            </a:r>
            <a:r>
              <a:rPr lang="en-GB" dirty="0">
                <a:latin typeface="Calibri" panose="020F0502020204030204" pitchFamily="34" charset="0"/>
                <a:cs typeface="Calibri" panose="020F0502020204030204" pitchFamily="34" charset="0"/>
                <a:sym typeface="+mn-ea"/>
              </a:rPr>
              <a:t>-Friendly health  Services became more accessible and </a:t>
            </a:r>
            <a:r>
              <a:rPr lang="en-GB" dirty="0" err="1">
                <a:latin typeface="Calibri" panose="020F0502020204030204" pitchFamily="34" charset="0"/>
                <a:cs typeface="Calibri" panose="020F0502020204030204" pitchFamily="34" charset="0"/>
                <a:sym typeface="+mn-ea"/>
              </a:rPr>
              <a:t>inclusive.There</a:t>
            </a:r>
            <a:r>
              <a:rPr lang="en-GB" dirty="0">
                <a:latin typeface="Calibri" panose="020F0502020204030204" pitchFamily="34" charset="0"/>
                <a:cs typeface="Calibri" panose="020F0502020204030204" pitchFamily="34" charset="0"/>
                <a:sym typeface="+mn-ea"/>
              </a:rPr>
              <a:t> is a community transformation where now we see Empowered individuals make an informed choices.</a:t>
            </a:r>
            <a:endParaRPr lang="en-GB" dirty="0">
              <a:latin typeface="Calibri" panose="020F0502020204030204" pitchFamily="34" charset="0"/>
              <a:cs typeface="Calibri" panose="020F0502020204030204" pitchFamily="34" charset="0"/>
            </a:endParaRPr>
          </a:p>
          <a:p>
            <a:pPr marL="0" indent="0">
              <a:buNone/>
            </a:pPr>
            <a:r>
              <a:rPr lang="en-US" altLang="en-US"/>
              <a:t> </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5" ma:contentTypeDescription="Create a new document." ma:contentTypeScope="" ma:versionID="892008b2d70fadf65b367d0b8858436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4931b7b93536f5255e76108feda0cb87"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BD98DD-597B-482C-A61D-4839521E3673}"/>
</file>

<file path=customXml/itemProps2.xml><?xml version="1.0" encoding="utf-8"?>
<ds:datastoreItem xmlns:ds="http://schemas.openxmlformats.org/officeDocument/2006/customXml" ds:itemID="{A8316272-B14B-4FAE-AC70-6D3A4C63D4D0}">
  <ds:schemaRefs/>
</ds:datastoreItem>
</file>

<file path=customXml/itemProps3.xml><?xml version="1.0" encoding="utf-8"?>
<ds:datastoreItem xmlns:ds="http://schemas.openxmlformats.org/officeDocument/2006/customXml" ds:itemID="{872EB84B-407E-436A-AA0E-69A0C3BD71AB}">
  <ds:schemaRefs/>
</ds:datastoreItem>
</file>

<file path=docProps/app.xml><?xml version="1.0" encoding="utf-8"?>
<Properties xmlns="http://schemas.openxmlformats.org/officeDocument/2006/extended-properties" xmlns:vt="http://schemas.openxmlformats.org/officeDocument/2006/docPropsVTypes">
  <TotalTime>0</TotalTime>
  <Words>11945</Words>
  <Application>WPS Presentation</Application>
  <PresentationFormat>On-screen Show (4:3)</PresentationFormat>
  <Paragraphs>212</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SimSun</vt:lpstr>
      <vt:lpstr>Wingdings</vt:lpstr>
      <vt:lpstr>Century Gothic</vt:lpstr>
      <vt:lpstr>Calibri</vt:lpstr>
      <vt:lpstr>Tahoma</vt:lpstr>
      <vt:lpstr>Calibri</vt:lpstr>
      <vt:lpstr>Times New Roman</vt:lpstr>
      <vt:lpstr>Microsoft YaHei</vt:lpstr>
      <vt:lpstr>Arial Unicode MS</vt:lpstr>
      <vt:lpstr>Wingdings</vt:lpstr>
      <vt:lpstr>Agency FB</vt:lpstr>
      <vt:lpstr>Algerian</vt:lpstr>
      <vt:lpstr>Tahoma</vt:lpstr>
      <vt:lpstr>Office Theme</vt:lpstr>
      <vt:lpstr>PowerPoint 演示文稿</vt:lpstr>
      <vt:lpstr>SYNOPSIS</vt:lpstr>
      <vt:lpstr>OBJECTIVES</vt:lpstr>
      <vt:lpstr>ACTIVITIES</vt:lpstr>
      <vt:lpstr>Contribution to change</vt:lpstr>
      <vt:lpstr>PowerPoint 演示文稿</vt:lpstr>
      <vt:lpstr>Population Group this change most closely related to</vt:lpstr>
      <vt:lpstr>Significance of change</vt:lpstr>
      <vt:lpstr>PowerPoint 演示文稿</vt:lpstr>
      <vt:lpstr>RESULTS</vt:lpstr>
      <vt:lpstr>PowerPoint 演示文稿</vt:lpstr>
      <vt:lpstr>Evidence</vt:lpstr>
      <vt:lpstr>CHALLENGES AND LESSONS LEARNT</vt:lpstr>
      <vt:lpstr>CHALLENGES AND LESSONS LEARNT</vt:lpstr>
      <vt:lpstr>CHALLENGES AND LESSONS LEARNT</vt:lpstr>
      <vt:lpstr>SUSTAINABILITY AND REPLICATION</vt:lpstr>
      <vt:lpstr>PowerPoint 演示文稿</vt:lpstr>
      <vt:lpstr>NEXT STEPS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Lilian Njau</cp:lastModifiedBy>
  <cp:revision>109</cp:revision>
  <dcterms:created xsi:type="dcterms:W3CDTF">2014-03-06T12:27:00Z</dcterms:created>
  <dcterms:modified xsi:type="dcterms:W3CDTF">2025-02-21T07:32:02Z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ICV">
    <vt:lpwstr>D6F3F88E45434FDDB1274723F7AFA555_12</vt:lpwstr>
  </property>
  <property fmtid="{D5CDD505-2E9C-101B-9397-08002B2CF9AE}" pid="5" name="KSOProductBuildVer">
    <vt:lpwstr>1033-12.2.0.19805</vt:lpwstr>
  </property>
</Properties>
</file>