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18"/>
  </p:handoutMasterIdLst>
  <p:sldIdLst>
    <p:sldId id="332" r:id="rId5"/>
    <p:sldId id="290" r:id="rId6"/>
    <p:sldId id="304" r:id="rId7"/>
    <p:sldId id="325" r:id="rId8"/>
    <p:sldId id="320" r:id="rId9"/>
    <p:sldId id="333" r:id="rId10"/>
    <p:sldId id="321" r:id="rId11"/>
    <p:sldId id="323" r:id="rId12"/>
    <p:sldId id="306" r:id="rId13"/>
    <p:sldId id="327" r:id="rId14"/>
    <p:sldId id="335" r:id="rId15"/>
    <p:sldId id="329" r:id="rId16"/>
    <p:sldId id="33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56A3"/>
    <a:srgbClr val="B6A2D3"/>
    <a:srgbClr val="B7A3D3"/>
    <a:srgbClr val="BAA8D5"/>
    <a:srgbClr val="E9E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945" autoAdjust="0"/>
  </p:normalViewPr>
  <p:slideViewPr>
    <p:cSldViewPr>
      <p:cViewPr varScale="1">
        <p:scale>
          <a:sx n="83" d="100"/>
          <a:sy n="83" d="100"/>
        </p:scale>
        <p:origin x="102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E75ABB-6DDB-4E13-B48C-52C512BE779E}" type="datetimeFigureOut">
              <a:rPr lang="en-ZA" smtClean="0"/>
              <a:t>2025/02/21</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289766-E76C-439E-89D8-DB7B96D12AA7}" type="slidenum">
              <a:rPr lang="en-ZA" smtClean="0"/>
              <a:t>‹#›</a:t>
            </a:fld>
            <a:endParaRPr lang="en-ZA"/>
          </a:p>
        </p:txBody>
      </p:sp>
    </p:spTree>
    <p:extLst>
      <p:ext uri="{BB962C8B-B14F-4D97-AF65-F5344CB8AC3E}">
        <p14:creationId xmlns:p14="http://schemas.microsoft.com/office/powerpoint/2010/main" val="16745331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t>21/2/2025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t>21/2/2025</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t>21/2/2025</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21/2/2025</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21/2/2025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21/2/2025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t>21/2/2025</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50D9F-51CE-6C9C-76EB-06266568F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 y="-28467"/>
            <a:ext cx="2651877" cy="6858000"/>
          </a:xfrm>
          <a:prstGeom prst="rect">
            <a:avLst/>
          </a:prstGeom>
        </p:spPr>
      </p:pic>
      <p:sp>
        <p:nvSpPr>
          <p:cNvPr id="16" name="Rectangle 14">
            <a:extLst>
              <a:ext uri="{FF2B5EF4-FFF2-40B4-BE49-F238E27FC236}">
                <a16:creationId xmlns:a16="http://schemas.microsoft.com/office/drawing/2014/main" id="{9A22D600-B52E-E04B-A9E7-57874D1B3DE2}"/>
              </a:ext>
            </a:extLst>
          </p:cNvPr>
          <p:cNvSpPr/>
          <p:nvPr/>
        </p:nvSpPr>
        <p:spPr>
          <a:xfrm rot="5400000">
            <a:off x="4351839"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a:extLst>
              <a:ext uri="{FF2B5EF4-FFF2-40B4-BE49-F238E27FC236}">
                <a16:creationId xmlns:a16="http://schemas.microsoft.com/office/drawing/2014/main" id="{65239ED8-D9BC-9B07-2C66-1B0CADDD60CA}"/>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2516668" y="2124553"/>
            <a:ext cx="4125209" cy="1985159"/>
          </a:xfrm>
          <a:prstGeom prst="rect">
            <a:avLst/>
          </a:prstGeom>
          <a:noFill/>
        </p:spPr>
        <p:txBody>
          <a:bodyPr wrap="square" rtlCol="0">
            <a:spAutoFit/>
          </a:bodyPr>
          <a:lstStyle/>
          <a:p>
            <a:pPr algn="ctr"/>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LEARNING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AND SHARING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SUMMIT 2025</a:t>
            </a:r>
            <a:endParaRPr lang="en-ZA" sz="4100" i="1" dirty="0">
              <a:ln>
                <a:solidFill>
                  <a:srgbClr val="7B56A3"/>
                </a:solidFill>
              </a:ln>
              <a:solidFill>
                <a:srgbClr val="FF0000"/>
              </a:solidFill>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bwMode="auto">
          <a:xfrm>
            <a:off x="702484" y="1193928"/>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p:blipFill>
        <p:spPr bwMode="auto">
          <a:xfrm>
            <a:off x="5044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58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0E86D-BEBA-8DD5-5C76-03069FD92515}"/>
              </a:ext>
            </a:extLst>
          </p:cNvPr>
          <p:cNvSpPr txBox="1"/>
          <p:nvPr/>
        </p:nvSpPr>
        <p:spPr>
          <a:xfrm>
            <a:off x="1108698" y="4133941"/>
            <a:ext cx="6941148" cy="1354217"/>
          </a:xfrm>
          <a:prstGeom prst="rect">
            <a:avLst/>
          </a:prstGeom>
          <a:noFill/>
        </p:spPr>
        <p:txBody>
          <a:bodyPr wrap="square" rtlCol="0">
            <a:spAutoFit/>
          </a:bodyPr>
          <a:lstStyle/>
          <a:p>
            <a:pPr algn="ctr"/>
            <a:r>
              <a:rPr lang="en-ZW" sz="2800" b="1" dirty="0">
                <a:solidFill>
                  <a:srgbClr val="FF0000"/>
                </a:solidFill>
              </a:rPr>
              <a:t>Resoketswe Lebjane Foundation</a:t>
            </a:r>
            <a:endParaRPr lang="en-ZW" sz="2800" b="1" dirty="0"/>
          </a:p>
          <a:p>
            <a:pPr algn="ctr"/>
            <a:r>
              <a:rPr lang="en-ZW" dirty="0">
                <a:solidFill>
                  <a:srgbClr val="FF0000"/>
                </a:solidFill>
              </a:rPr>
              <a:t>South Africa, Bushbuckridge</a:t>
            </a:r>
          </a:p>
          <a:p>
            <a:pPr algn="ctr"/>
            <a:r>
              <a:rPr lang="en-ZW" dirty="0">
                <a:solidFill>
                  <a:srgbClr val="FF0000"/>
                </a:solidFill>
              </a:rPr>
              <a:t>Presenter Cincinantia Lebjane</a:t>
            </a:r>
          </a:p>
          <a:p>
            <a:pPr algn="ctr"/>
            <a:endParaRPr lang="en-ZW" dirty="0">
              <a:solidFill>
                <a:srgbClr val="FF0000"/>
              </a:solidFill>
            </a:endParaRPr>
          </a:p>
        </p:txBody>
      </p:sp>
      <p:sp>
        <p:nvSpPr>
          <p:cNvPr id="10" name="TextBox 9">
            <a:extLst>
              <a:ext uri="{FF2B5EF4-FFF2-40B4-BE49-F238E27FC236}">
                <a16:creationId xmlns:a16="http://schemas.microsoft.com/office/drawing/2014/main" id="{403E2E81-9601-1970-B83A-F4245917F760}"/>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pic>
        <p:nvPicPr>
          <p:cNvPr id="14" name="Picture 13">
            <a:extLst>
              <a:ext uri="{FF2B5EF4-FFF2-40B4-BE49-F238E27FC236}">
                <a16:creationId xmlns:a16="http://schemas.microsoft.com/office/drawing/2014/main" id="{FB2B55A6-2FFB-9EE3-F2C3-0C062E3E55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141"/>
          <a:stretch/>
        </p:blipFill>
        <p:spPr>
          <a:xfrm>
            <a:off x="2998697" y="299993"/>
            <a:ext cx="1877160" cy="1528807"/>
          </a:xfrm>
          <a:prstGeom prst="rect">
            <a:avLst/>
          </a:prstGeom>
        </p:spPr>
      </p:pic>
      <p:pic>
        <p:nvPicPr>
          <p:cNvPr id="15" name="Picture 14">
            <a:extLst>
              <a:ext uri="{FF2B5EF4-FFF2-40B4-BE49-F238E27FC236}">
                <a16:creationId xmlns:a16="http://schemas.microsoft.com/office/drawing/2014/main" id="{4B60F413-7316-BB9C-963E-10784A14F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3746" y="1319629"/>
            <a:ext cx="1937953" cy="907269"/>
          </a:xfrm>
          <a:prstGeom prst="rect">
            <a:avLst/>
          </a:prstGeom>
        </p:spPr>
      </p:pic>
      <p:pic>
        <p:nvPicPr>
          <p:cNvPr id="3" name="Picture 2">
            <a:extLst>
              <a:ext uri="{FF2B5EF4-FFF2-40B4-BE49-F238E27FC236}">
                <a16:creationId xmlns:a16="http://schemas.microsoft.com/office/drawing/2014/main" id="{137A9170-E2D5-D1E0-A294-51948753AC8F}"/>
              </a:ext>
            </a:extLst>
          </p:cNvPr>
          <p:cNvPicPr>
            <a:picLocks noChangeAspect="1"/>
          </p:cNvPicPr>
          <p:nvPr/>
        </p:nvPicPr>
        <p:blipFill>
          <a:blip r:embed="rId8"/>
          <a:stretch>
            <a:fillRect/>
          </a:stretch>
        </p:blipFill>
        <p:spPr>
          <a:xfrm>
            <a:off x="7162801" y="486595"/>
            <a:ext cx="1563760" cy="907269"/>
          </a:xfrm>
          <a:prstGeom prst="rect">
            <a:avLst/>
          </a:prstGeom>
        </p:spPr>
      </p:pic>
    </p:spTree>
    <p:extLst>
      <p:ext uri="{BB962C8B-B14F-4D97-AF65-F5344CB8AC3E}">
        <p14:creationId xmlns:p14="http://schemas.microsoft.com/office/powerpoint/2010/main" val="2161264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Challenges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154105" y="1258312"/>
            <a:ext cx="8835787" cy="5447287"/>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What have been the main challenges?</a:t>
            </a:r>
          </a:p>
          <a:p>
            <a:pPr marL="0" indent="0">
              <a:buNone/>
            </a:pPr>
            <a:r>
              <a:rPr lang="en-US" sz="1600" dirty="0"/>
              <a:t>One of our primary challenges was operating the organization in a shared space with our business. This arrangement severely compromised our privacy, making it difficult to maintain confidentiality during client consultations and counseling sessions. The constant background noise from the business environment not only disrupted the tranquility required for these sensitive interactions but also affected the overall experience for our clients. The lack of a dedicated, quiet space hindered our ability to provide the focused, attentive care that our clients deserved, ultimately impacting the quality of our services.</a:t>
            </a:r>
          </a:p>
        </p:txBody>
      </p:sp>
      <p:pic>
        <p:nvPicPr>
          <p:cNvPr id="3" name="Picture 2">
            <a:extLst>
              <a:ext uri="{FF2B5EF4-FFF2-40B4-BE49-F238E27FC236}">
                <a16:creationId xmlns:a16="http://schemas.microsoft.com/office/drawing/2014/main" id="{4AE386AC-FB1A-C449-0352-BD50F8DFD6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3211424"/>
            <a:ext cx="5296603" cy="3186952"/>
          </a:xfrm>
          <a:prstGeom prst="rect">
            <a:avLst/>
          </a:prstGeom>
        </p:spPr>
      </p:pic>
    </p:spTree>
    <p:extLst>
      <p:ext uri="{BB962C8B-B14F-4D97-AF65-F5344CB8AC3E}">
        <p14:creationId xmlns:p14="http://schemas.microsoft.com/office/powerpoint/2010/main" val="66953761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686451-D084-1F5A-F3C7-5034A709AF1F}"/>
              </a:ext>
            </a:extLst>
          </p:cNvPr>
          <p:cNvSpPr txBox="1"/>
          <p:nvPr/>
        </p:nvSpPr>
        <p:spPr>
          <a:xfrm>
            <a:off x="228600" y="457200"/>
            <a:ext cx="3886200" cy="4647426"/>
          </a:xfrm>
          <a:prstGeom prst="rect">
            <a:avLst/>
          </a:prstGeom>
          <a:noFill/>
        </p:spPr>
        <p:txBody>
          <a:bodyPr wrap="square">
            <a:spAutoFit/>
          </a:bodyPr>
          <a:lstStyle/>
          <a:p>
            <a:r>
              <a:rPr lang="en-US" sz="2400" dirty="0"/>
              <a:t>How have these been overcome?</a:t>
            </a:r>
          </a:p>
          <a:p>
            <a:endParaRPr lang="en-US" sz="2400" dirty="0"/>
          </a:p>
          <a:p>
            <a:r>
              <a:rPr lang="en-US" sz="1600" dirty="0"/>
              <a:t>We are excited to announce that we have moved to a spacious, dedicated facility that is exclusively ours. This new environment offers ample room for conducting internal training sessions, which will foster growth and development within our organization. Additionally, the facility supports our food gardening initiatives, enabling us to cultivate fresh produce and promote sustainable living. By planting flowers such as </a:t>
            </a:r>
            <a:r>
              <a:rPr lang="en-US" sz="1600" dirty="0" err="1"/>
              <a:t>spekboom</a:t>
            </a:r>
            <a:r>
              <a:rPr lang="en-US" sz="1600" dirty="0"/>
              <a:t>, we are also contributing to climate change mitigation efforts, underscoring our commitment to environmental </a:t>
            </a:r>
          </a:p>
        </p:txBody>
      </p:sp>
      <p:pic>
        <p:nvPicPr>
          <p:cNvPr id="7" name="Picture 6">
            <a:extLst>
              <a:ext uri="{FF2B5EF4-FFF2-40B4-BE49-F238E27FC236}">
                <a16:creationId xmlns:a16="http://schemas.microsoft.com/office/drawing/2014/main" id="{6E9E7B7F-F99B-C007-6F08-8A7E66BDF808}"/>
              </a:ext>
            </a:extLst>
          </p:cNvPr>
          <p:cNvPicPr>
            <a:picLocks noChangeAspect="1"/>
          </p:cNvPicPr>
          <p:nvPr/>
        </p:nvPicPr>
        <p:blipFill>
          <a:blip r:embed="rId2"/>
          <a:stretch>
            <a:fillRect/>
          </a:stretch>
        </p:blipFill>
        <p:spPr>
          <a:xfrm>
            <a:off x="4114800" y="-21220"/>
            <a:ext cx="5029200" cy="6879220"/>
          </a:xfrm>
          <a:prstGeom prst="rect">
            <a:avLst/>
          </a:prstGeom>
        </p:spPr>
      </p:pic>
    </p:spTree>
    <p:extLst>
      <p:ext uri="{BB962C8B-B14F-4D97-AF65-F5344CB8AC3E}">
        <p14:creationId xmlns:p14="http://schemas.microsoft.com/office/powerpoint/2010/main" val="626703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US" sz="3800" dirty="0">
                <a:ln>
                  <a:solidFill>
                    <a:srgbClr val="7B56A3"/>
                  </a:solidFill>
                </a:ln>
                <a:solidFill>
                  <a:srgbClr val="7B56A3"/>
                </a:solidFill>
                <a:latin typeface="Century Gothic" panose="020B0502020202020204" pitchFamily="34" charset="0"/>
              </a:rPr>
              <a:t>Lesson learned on institutional growth</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157741" y="3786392"/>
            <a:ext cx="8832152" cy="2611984"/>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What lessons have been learned?</a:t>
            </a:r>
          </a:p>
          <a:p>
            <a:r>
              <a:rPr lang="en-US" sz="1600" dirty="0"/>
              <a:t>We have come to understand the critical importance of collaboration, ranging from the local level to the international stage. Collaboration facilitates networking opportunities and simplifies the process of making referrals, ultimately enhancing our ability to connect and work with others effectively.</a:t>
            </a:r>
          </a:p>
          <a:p>
            <a:endParaRPr lang="en-US" sz="1600" b="1" dirty="0"/>
          </a:p>
          <a:p>
            <a:r>
              <a:rPr lang="en-US" sz="1600" b="1" dirty="0"/>
              <a:t>How are these being applied?</a:t>
            </a:r>
          </a:p>
          <a:p>
            <a:r>
              <a:rPr lang="en-US" sz="1600" dirty="0"/>
              <a:t>We initiated a GBVF stakeholders forum that is meet to tackle issues of GBVF within the communities of Bushbuckridge.</a:t>
            </a:r>
          </a:p>
        </p:txBody>
      </p:sp>
      <p:pic>
        <p:nvPicPr>
          <p:cNvPr id="3" name="Picture 2">
            <a:extLst>
              <a:ext uri="{FF2B5EF4-FFF2-40B4-BE49-F238E27FC236}">
                <a16:creationId xmlns:a16="http://schemas.microsoft.com/office/drawing/2014/main" id="{53E6537B-CC5D-7C79-1830-1F8156128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6" y="1048105"/>
            <a:ext cx="9121895" cy="2705088"/>
          </a:xfrm>
          <a:prstGeom prst="rect">
            <a:avLst/>
          </a:prstGeom>
        </p:spPr>
      </p:pic>
    </p:spTree>
    <p:extLst>
      <p:ext uri="{BB962C8B-B14F-4D97-AF65-F5344CB8AC3E}">
        <p14:creationId xmlns:p14="http://schemas.microsoft.com/office/powerpoint/2010/main" val="304111337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EB60D-AAF6-6B07-6100-9C1DC40431CF}"/>
              </a:ext>
            </a:extLst>
          </p:cNvPr>
          <p:cNvPicPr>
            <a:picLocks noChangeAspect="1"/>
          </p:cNvPicPr>
          <p:nvPr/>
        </p:nvPicPr>
        <p:blipFill>
          <a:blip r:embed="rId2"/>
          <a:stretch>
            <a:fillRect/>
          </a:stretch>
        </p:blipFill>
        <p:spPr>
          <a:xfrm>
            <a:off x="0" y="1"/>
            <a:ext cx="4724400" cy="3581400"/>
          </a:xfrm>
          <a:prstGeom prst="rect">
            <a:avLst/>
          </a:prstGeom>
        </p:spPr>
      </p:pic>
      <p:pic>
        <p:nvPicPr>
          <p:cNvPr id="3" name="Picture 2">
            <a:extLst>
              <a:ext uri="{FF2B5EF4-FFF2-40B4-BE49-F238E27FC236}">
                <a16:creationId xmlns:a16="http://schemas.microsoft.com/office/drawing/2014/main" id="{8878F32B-C6A2-0EDC-8633-1EC0B50CA989}"/>
              </a:ext>
            </a:extLst>
          </p:cNvPr>
          <p:cNvPicPr>
            <a:picLocks noChangeAspect="1"/>
          </p:cNvPicPr>
          <p:nvPr/>
        </p:nvPicPr>
        <p:blipFill>
          <a:blip r:embed="rId3"/>
          <a:stretch>
            <a:fillRect/>
          </a:stretch>
        </p:blipFill>
        <p:spPr>
          <a:xfrm>
            <a:off x="4734046" y="0"/>
            <a:ext cx="4409954" cy="3986213"/>
          </a:xfrm>
          <a:prstGeom prst="rect">
            <a:avLst/>
          </a:prstGeom>
        </p:spPr>
      </p:pic>
      <p:pic>
        <p:nvPicPr>
          <p:cNvPr id="4" name="Picture 3">
            <a:extLst>
              <a:ext uri="{FF2B5EF4-FFF2-40B4-BE49-F238E27FC236}">
                <a16:creationId xmlns:a16="http://schemas.microsoft.com/office/drawing/2014/main" id="{7141D7A1-16D2-BE27-E542-0DAEB31BF908}"/>
              </a:ext>
            </a:extLst>
          </p:cNvPr>
          <p:cNvPicPr>
            <a:picLocks noChangeAspect="1"/>
          </p:cNvPicPr>
          <p:nvPr/>
        </p:nvPicPr>
        <p:blipFill>
          <a:blip r:embed="rId4"/>
          <a:stretch>
            <a:fillRect/>
          </a:stretch>
        </p:blipFill>
        <p:spPr>
          <a:xfrm>
            <a:off x="-20477" y="3307466"/>
            <a:ext cx="3166467" cy="3581400"/>
          </a:xfrm>
          <a:prstGeom prst="rect">
            <a:avLst/>
          </a:prstGeom>
        </p:spPr>
      </p:pic>
      <p:pic>
        <p:nvPicPr>
          <p:cNvPr id="5" name="Picture 4">
            <a:extLst>
              <a:ext uri="{FF2B5EF4-FFF2-40B4-BE49-F238E27FC236}">
                <a16:creationId xmlns:a16="http://schemas.microsoft.com/office/drawing/2014/main" id="{58A6ADB3-01E0-BDCC-A48B-52D7412E26A7}"/>
              </a:ext>
            </a:extLst>
          </p:cNvPr>
          <p:cNvPicPr>
            <a:picLocks noChangeAspect="1"/>
          </p:cNvPicPr>
          <p:nvPr/>
        </p:nvPicPr>
        <p:blipFill>
          <a:blip r:embed="rId5"/>
          <a:stretch>
            <a:fillRect/>
          </a:stretch>
        </p:blipFill>
        <p:spPr>
          <a:xfrm>
            <a:off x="5355789" y="3614196"/>
            <a:ext cx="3166467" cy="3274670"/>
          </a:xfrm>
          <a:prstGeom prst="rect">
            <a:avLst/>
          </a:prstGeom>
        </p:spPr>
      </p:pic>
    </p:spTree>
    <p:extLst>
      <p:ext uri="{BB962C8B-B14F-4D97-AF65-F5344CB8AC3E}">
        <p14:creationId xmlns:p14="http://schemas.microsoft.com/office/powerpoint/2010/main" val="729915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7274" y="2"/>
            <a:ext cx="9158548" cy="6857997"/>
            <a:chOff x="-7274" y="2"/>
            <a:chExt cx="9158548" cy="6857997"/>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44566" y="2051291"/>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US" sz="3900" dirty="0">
                <a:ln>
                  <a:solidFill>
                    <a:srgbClr val="7B56A3"/>
                  </a:solidFill>
                </a:ln>
                <a:solidFill>
                  <a:srgbClr val="7B56A3"/>
                </a:solidFill>
                <a:latin typeface="Century Gothic" panose="020B0502020202020204" pitchFamily="34" charset="0"/>
              </a:rPr>
              <a:t>Brief background of the organization</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152400" y="1258313"/>
            <a:ext cx="5943600" cy="5066287"/>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1600" dirty="0"/>
              <a:t>Resoketswe Lebjane Foundation is a non-profit organization founded in 2016 and got registered with Department of Social Development on the 7th of December 2017. Our organization came in response due to a high rate of Human Rights being violated in variance  ways. We realized that there was a big gap between marginalized people and access to justice. Many people lack information about the constitution of South Africa. As Resoketswe Lebjane Foundation we render effective basic legal advice and paralegal services to individuals or community groups. Our organization is operating in the deepest rural area of Ehlanzeni District under Bushbuckridge municipality. Our primary targets are found at the villages. People in Bushbuckridge have to travel long distance to access legal consultations. Majority of the people can’t afford to pay the taxi fare makes it difficult for them to access the services due to economically challenges. Our center has a capacity to supply the communities of Bushbuckridge with legal information. Most of our work we do it outside the office by doing door to door campaigns, Community workshops and Community Dialogues. We are the affiliated with Community Advice Office South Africa as a member.</a:t>
            </a:r>
          </a:p>
        </p:txBody>
      </p:sp>
      <p:pic>
        <p:nvPicPr>
          <p:cNvPr id="3" name="Picture 2">
            <a:extLst>
              <a:ext uri="{FF2B5EF4-FFF2-40B4-BE49-F238E27FC236}">
                <a16:creationId xmlns:a16="http://schemas.microsoft.com/office/drawing/2014/main" id="{7B030F22-095D-19A0-6999-9C359D046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7208" y="1258770"/>
            <a:ext cx="3236792" cy="2709819"/>
          </a:xfrm>
          <a:prstGeom prst="rect">
            <a:avLst/>
          </a:prstGeom>
        </p:spPr>
      </p:pic>
    </p:spTree>
    <p:extLst>
      <p:ext uri="{BB962C8B-B14F-4D97-AF65-F5344CB8AC3E}">
        <p14:creationId xmlns:p14="http://schemas.microsoft.com/office/powerpoint/2010/main" val="369545441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Institution before VCSA</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0" y="1258313"/>
            <a:ext cx="4419601" cy="4037119"/>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500" dirty="0"/>
          </a:p>
          <a:p>
            <a:pPr>
              <a:buFont typeface="Wingdings" panose="05000000000000000000" pitchFamily="2" charset="2"/>
              <a:buChar char="§"/>
            </a:pPr>
            <a:r>
              <a:rPr lang="en-US" sz="1600" dirty="0"/>
              <a:t>Initially, our organization had only two policies in place.</a:t>
            </a:r>
          </a:p>
          <a:p>
            <a:pPr>
              <a:buFont typeface="Wingdings" panose="05000000000000000000" pitchFamily="2" charset="2"/>
              <a:buChar char="§"/>
            </a:pPr>
            <a:r>
              <a:rPr lang="en-US" sz="1600" dirty="0"/>
              <a:t>Although we were registered with SARS, we faced compliance issues.</a:t>
            </a:r>
          </a:p>
          <a:p>
            <a:pPr>
              <a:buFont typeface="Wingdings" panose="05000000000000000000" pitchFamily="2" charset="2"/>
              <a:buChar char="§"/>
            </a:pPr>
            <a:r>
              <a:rPr lang="en-US" sz="1600" dirty="0"/>
              <a:t>Our board members initially lacked essential governance skills.</a:t>
            </a:r>
          </a:p>
          <a:p>
            <a:pPr>
              <a:buFont typeface="Wingdings" panose="05000000000000000000" pitchFamily="2" charset="2"/>
              <a:buChar char="§"/>
            </a:pPr>
            <a:r>
              <a:rPr lang="en-US" sz="1600" dirty="0"/>
              <a:t>No financial personnel who will make sure that adhere to our financial police for transactions.</a:t>
            </a:r>
          </a:p>
          <a:p>
            <a:pPr>
              <a:buFont typeface="Wingdings" panose="05000000000000000000" pitchFamily="2" charset="2"/>
              <a:buChar char="§"/>
            </a:pPr>
            <a:r>
              <a:rPr lang="en-US" sz="1600" dirty="0"/>
              <a:t>Not compliant with the Department of social development.</a:t>
            </a:r>
          </a:p>
          <a:p>
            <a:pPr marL="0" indent="0">
              <a:buNone/>
            </a:pPr>
            <a:endParaRPr lang="en-US" sz="2500" dirty="0"/>
          </a:p>
          <a:p>
            <a:pPr marL="0" indent="0">
              <a:buNone/>
            </a:pPr>
            <a:endParaRPr lang="en-US" sz="2500" dirty="0"/>
          </a:p>
          <a:p>
            <a:pPr marL="0" indent="0">
              <a:buNone/>
            </a:pPr>
            <a:endParaRPr lang="en-US" sz="2500" dirty="0"/>
          </a:p>
        </p:txBody>
      </p:sp>
      <p:pic>
        <p:nvPicPr>
          <p:cNvPr id="2" name="Picture 1">
            <a:extLst>
              <a:ext uri="{FF2B5EF4-FFF2-40B4-BE49-F238E27FC236}">
                <a16:creationId xmlns:a16="http://schemas.microsoft.com/office/drawing/2014/main" id="{0CDE8AB7-B994-C41F-DF38-9729EF0B8411}"/>
              </a:ext>
            </a:extLst>
          </p:cNvPr>
          <p:cNvPicPr>
            <a:picLocks noChangeAspect="1"/>
          </p:cNvPicPr>
          <p:nvPr/>
        </p:nvPicPr>
        <p:blipFill>
          <a:blip r:embed="rId2"/>
          <a:stretch>
            <a:fillRect/>
          </a:stretch>
        </p:blipFill>
        <p:spPr>
          <a:xfrm>
            <a:off x="4419601" y="1371600"/>
            <a:ext cx="4724399" cy="3923832"/>
          </a:xfrm>
          <a:prstGeom prst="rect">
            <a:avLst/>
          </a:prstGeom>
        </p:spPr>
      </p:pic>
    </p:spTree>
    <p:extLst>
      <p:ext uri="{BB962C8B-B14F-4D97-AF65-F5344CB8AC3E}">
        <p14:creationId xmlns:p14="http://schemas.microsoft.com/office/powerpoint/2010/main" val="404082400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Institution During VCSA</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14548" y="1258313"/>
            <a:ext cx="4891348"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600" dirty="0"/>
              <a:t>VCSA has assisted us to develop Anti-corruption police that was adopted by our Board members to ensure that corruption within the organization does not take place, and we also develop sexual harassment police that is also used to conduct candidates screening before being hired .Its very important as an organization to do a criminal check on people who have interest to join the organization.</a:t>
            </a:r>
          </a:p>
          <a:p>
            <a:r>
              <a:rPr lang="en-US" sz="1600" dirty="0"/>
              <a:t>We are annually complaint with SARS our appointed accountant assist us with submitting returns.</a:t>
            </a:r>
          </a:p>
          <a:p>
            <a:r>
              <a:rPr lang="en-US" sz="1600" dirty="0"/>
              <a:t>As the Department of social development is in the process of deregistering NPO’s that do not submit annual reports. Our organization is proud to say our profile is 100% complaint with DSD</a:t>
            </a:r>
          </a:p>
          <a:p>
            <a:r>
              <a:rPr lang="en-US" sz="1600" dirty="0"/>
              <a:t>We successfully opened a separate account for VCSA project as requested by Gender links</a:t>
            </a:r>
          </a:p>
        </p:txBody>
      </p:sp>
      <p:pic>
        <p:nvPicPr>
          <p:cNvPr id="2" name="Picture 1">
            <a:extLst>
              <a:ext uri="{FF2B5EF4-FFF2-40B4-BE49-F238E27FC236}">
                <a16:creationId xmlns:a16="http://schemas.microsoft.com/office/drawing/2014/main" id="{4A07522F-4997-1301-4D02-D95834764E0C}"/>
              </a:ext>
            </a:extLst>
          </p:cNvPr>
          <p:cNvPicPr>
            <a:picLocks noChangeAspect="1"/>
          </p:cNvPicPr>
          <p:nvPr/>
        </p:nvPicPr>
        <p:blipFill>
          <a:blip r:embed="rId2"/>
          <a:stretch>
            <a:fillRect/>
          </a:stretch>
        </p:blipFill>
        <p:spPr>
          <a:xfrm>
            <a:off x="4876800" y="1256832"/>
            <a:ext cx="4267200" cy="3060525"/>
          </a:xfrm>
          <a:prstGeom prst="rect">
            <a:avLst/>
          </a:prstGeom>
        </p:spPr>
      </p:pic>
    </p:spTree>
    <p:extLst>
      <p:ext uri="{BB962C8B-B14F-4D97-AF65-F5344CB8AC3E}">
        <p14:creationId xmlns:p14="http://schemas.microsoft.com/office/powerpoint/2010/main" val="4615581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GOVERNANCE</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0" y="1258313"/>
            <a:ext cx="38862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600" dirty="0"/>
              <a:t>Our current board members are updated at our Department Of Social Development system. As our organization is a women lead undergone we have 80% women and 20% men in our governance. </a:t>
            </a:r>
          </a:p>
          <a:p>
            <a:r>
              <a:rPr lang="en-US" sz="1600" dirty="0"/>
              <a:t>We meet quarterly in a year. They have undergo governance to make sure that the organization work effectively. </a:t>
            </a:r>
          </a:p>
        </p:txBody>
      </p:sp>
      <p:pic>
        <p:nvPicPr>
          <p:cNvPr id="2" name="Picture 1">
            <a:extLst>
              <a:ext uri="{FF2B5EF4-FFF2-40B4-BE49-F238E27FC236}">
                <a16:creationId xmlns:a16="http://schemas.microsoft.com/office/drawing/2014/main" id="{7F085650-992E-046A-6C6F-350F1618C6DA}"/>
              </a:ext>
            </a:extLst>
          </p:cNvPr>
          <p:cNvPicPr>
            <a:picLocks noChangeAspect="1"/>
          </p:cNvPicPr>
          <p:nvPr/>
        </p:nvPicPr>
        <p:blipFill>
          <a:blip r:embed="rId2"/>
          <a:stretch>
            <a:fillRect/>
          </a:stretch>
        </p:blipFill>
        <p:spPr>
          <a:xfrm>
            <a:off x="3962401" y="1258313"/>
            <a:ext cx="5181600" cy="5140064"/>
          </a:xfrm>
          <a:prstGeom prst="rect">
            <a:avLst/>
          </a:prstGeom>
        </p:spPr>
      </p:pic>
    </p:spTree>
    <p:extLst>
      <p:ext uri="{BB962C8B-B14F-4D97-AF65-F5344CB8AC3E}">
        <p14:creationId xmlns:p14="http://schemas.microsoft.com/office/powerpoint/2010/main" val="135453331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INSTITUTIONAL EFFECTIVENESS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205226" y="1289179"/>
            <a:ext cx="4341694"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p>
          <a:p>
            <a:pPr marL="0" indent="0">
              <a:buNone/>
            </a:pPr>
            <a:r>
              <a:rPr lang="en-US" sz="1600" dirty="0"/>
              <a:t>The VCSA has been instrumental in helping us secure qualified personnel to join our organization. Thanks to their support, we are now well-branded with T-shirts, a gazebo, and banners, enhancing our physical resources.</a:t>
            </a:r>
          </a:p>
          <a:p>
            <a:pPr marL="0" indent="0">
              <a:buNone/>
            </a:pPr>
            <a:endParaRPr lang="en-US" sz="1600" dirty="0"/>
          </a:p>
          <a:p>
            <a:pPr marL="0" indent="0">
              <a:buNone/>
            </a:pPr>
            <a:r>
              <a:rPr lang="en-US" sz="1600" dirty="0"/>
              <a:t>Additionally, our digital resources are connected to our monthly Wi-Fi, ensuring effective communication between our office, clients, partners, and donors.</a:t>
            </a:r>
          </a:p>
          <a:p>
            <a:pPr marL="0" indent="0">
              <a:buNone/>
            </a:pPr>
            <a:endParaRPr lang="en-US" sz="1600" dirty="0"/>
          </a:p>
        </p:txBody>
      </p:sp>
      <p:pic>
        <p:nvPicPr>
          <p:cNvPr id="2" name="Picture 1">
            <a:extLst>
              <a:ext uri="{FF2B5EF4-FFF2-40B4-BE49-F238E27FC236}">
                <a16:creationId xmlns:a16="http://schemas.microsoft.com/office/drawing/2014/main" id="{B12228FF-2CB4-75DD-FA68-80A4FE6D1906}"/>
              </a:ext>
            </a:extLst>
          </p:cNvPr>
          <p:cNvPicPr>
            <a:picLocks noChangeAspect="1"/>
          </p:cNvPicPr>
          <p:nvPr/>
        </p:nvPicPr>
        <p:blipFill>
          <a:blip r:embed="rId2"/>
          <a:stretch>
            <a:fillRect/>
          </a:stretch>
        </p:blipFill>
        <p:spPr>
          <a:xfrm>
            <a:off x="4800600" y="801331"/>
            <a:ext cx="4341694" cy="5334000"/>
          </a:xfrm>
          <a:prstGeom prst="rect">
            <a:avLst/>
          </a:prstGeom>
        </p:spPr>
      </p:pic>
    </p:spTree>
    <p:extLst>
      <p:ext uri="{BB962C8B-B14F-4D97-AF65-F5344CB8AC3E}">
        <p14:creationId xmlns:p14="http://schemas.microsoft.com/office/powerpoint/2010/main" val="145868764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SUSTAINABILITY AND DIVERSIFICATION </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154106" y="1371600"/>
            <a:ext cx="3971304" cy="5026776"/>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Before VCSA grant- </a:t>
            </a:r>
            <a:r>
              <a:rPr lang="en-US" sz="1600" dirty="0"/>
              <a:t>How will the institutional progress be sustained within your </a:t>
            </a:r>
            <a:r>
              <a:rPr lang="en-US" sz="1600" dirty="0" err="1"/>
              <a:t>organisation</a:t>
            </a:r>
            <a:r>
              <a:rPr lang="en-US" sz="1600" dirty="0"/>
              <a:t>? </a:t>
            </a:r>
          </a:p>
          <a:p>
            <a:pPr marL="0" indent="0">
              <a:buNone/>
            </a:pPr>
            <a:endParaRPr lang="en-US" sz="1600" dirty="0"/>
          </a:p>
          <a:p>
            <a:pPr marL="0" indent="0">
              <a:buNone/>
            </a:pPr>
            <a:r>
              <a:rPr lang="en-US" sz="1600" dirty="0"/>
              <a:t>Our organization diligently responds to numerous calls for proposals to secure project funding, which is essential for sustaining our operational costs and resources. </a:t>
            </a:r>
          </a:p>
          <a:p>
            <a:pPr marL="0" indent="0">
              <a:buNone/>
            </a:pPr>
            <a:endParaRPr lang="en-US" sz="1600" dirty="0"/>
          </a:p>
          <a:p>
            <a:pPr marL="0" indent="0">
              <a:buNone/>
            </a:pPr>
            <a:r>
              <a:rPr lang="en-US" sz="1600" dirty="0"/>
              <a:t>Recently, we received an incredible gift from Shoprite in collaboration with Capricorn FM. The most exciting part is that we were unaware of the competition—a kind-hearted individual nominated us without our knowledge. Thanks to our significant community footprint, we emerged as the winners for 2025.</a:t>
            </a:r>
          </a:p>
          <a:p>
            <a:endParaRPr lang="en-US" sz="1600" dirty="0"/>
          </a:p>
        </p:txBody>
      </p:sp>
      <p:pic>
        <p:nvPicPr>
          <p:cNvPr id="2" name="Picture 1">
            <a:extLst>
              <a:ext uri="{FF2B5EF4-FFF2-40B4-BE49-F238E27FC236}">
                <a16:creationId xmlns:a16="http://schemas.microsoft.com/office/drawing/2014/main" id="{6B607BBE-391F-DB76-0E4B-40A9381B7AA4}"/>
              </a:ext>
            </a:extLst>
          </p:cNvPr>
          <p:cNvPicPr>
            <a:picLocks noChangeAspect="1"/>
          </p:cNvPicPr>
          <p:nvPr/>
        </p:nvPicPr>
        <p:blipFill>
          <a:blip r:embed="rId2"/>
          <a:stretch>
            <a:fillRect/>
          </a:stretch>
        </p:blipFill>
        <p:spPr>
          <a:xfrm>
            <a:off x="4114800" y="1828800"/>
            <a:ext cx="5029200" cy="3124200"/>
          </a:xfrm>
          <a:prstGeom prst="rect">
            <a:avLst/>
          </a:prstGeom>
        </p:spPr>
      </p:pic>
    </p:spTree>
    <p:extLst>
      <p:ext uri="{BB962C8B-B14F-4D97-AF65-F5344CB8AC3E}">
        <p14:creationId xmlns:p14="http://schemas.microsoft.com/office/powerpoint/2010/main" val="329201574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sz="4100" dirty="0">
                <a:ln>
                  <a:solidFill>
                    <a:srgbClr val="7B56A3"/>
                  </a:solidFill>
                </a:ln>
                <a:solidFill>
                  <a:srgbClr val="7B56A3"/>
                </a:solidFill>
                <a:latin typeface="Century Gothic" panose="020B0502020202020204" pitchFamily="34" charset="0"/>
              </a:rPr>
              <a:t>Monitoring and Evaluation Systems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30480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VCSA has introduced us to a friendly system that makes our job easier .We can a help desk that has different templates that can be adopted by grantees . We have made use of their event register that consist of items that relate to our reporting system. For financial system we were introduced to the share point system that allow us to do fillings for our financial documents and Gender links can monitor our project process using that system.</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a:t>During the VCSA grant</a:t>
            </a:r>
          </a:p>
        </p:txBody>
      </p:sp>
      <p:pic>
        <p:nvPicPr>
          <p:cNvPr id="2" name="Picture 1">
            <a:extLst>
              <a:ext uri="{FF2B5EF4-FFF2-40B4-BE49-F238E27FC236}">
                <a16:creationId xmlns:a16="http://schemas.microsoft.com/office/drawing/2014/main" id="{052449D5-4959-CAB1-531E-FD7CFEE51028}"/>
              </a:ext>
            </a:extLst>
          </p:cNvPr>
          <p:cNvPicPr>
            <a:picLocks noChangeAspect="1"/>
          </p:cNvPicPr>
          <p:nvPr/>
        </p:nvPicPr>
        <p:blipFill>
          <a:blip r:embed="rId2"/>
          <a:stretch>
            <a:fillRect/>
          </a:stretch>
        </p:blipFill>
        <p:spPr>
          <a:xfrm>
            <a:off x="3657600" y="1176381"/>
            <a:ext cx="5450189" cy="4423306"/>
          </a:xfrm>
          <a:prstGeom prst="rect">
            <a:avLst/>
          </a:prstGeom>
        </p:spPr>
      </p:pic>
    </p:spTree>
    <p:extLst>
      <p:ext uri="{BB962C8B-B14F-4D97-AF65-F5344CB8AC3E}">
        <p14:creationId xmlns:p14="http://schemas.microsoft.com/office/powerpoint/2010/main" val="397873920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Capacity during VCSA-SA grant</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0" y="1258313"/>
            <a:ext cx="57150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p>
          <a:p>
            <a:r>
              <a:rPr lang="en-US" sz="1600" dirty="0"/>
              <a:t>The VCSA has been instrumental in our journey, providing us with invaluable support in various forms. We have received comprehensive training in financial management, monitoring and evaluation, as well as project management. These trainings have significantly enhanced our capabilities, enabling us to implement our projects effectively and efficiently.</a:t>
            </a:r>
          </a:p>
          <a:p>
            <a:endParaRPr lang="en-US" sz="1600" dirty="0"/>
          </a:p>
          <a:p>
            <a:r>
              <a:rPr lang="en-US" sz="1600" dirty="0"/>
              <a:t>Additionally, the VCSA has assisted us in securing qualified personnel to join our organization, further strengthening our team. We are now well-branded with T-shirts, a gazebo, and banners, thanks to their support, which has greatly enhanced our physical resources.</a:t>
            </a:r>
          </a:p>
          <a:p>
            <a:endParaRPr lang="en-US" sz="1600" dirty="0"/>
          </a:p>
          <a:p>
            <a:r>
              <a:rPr lang="en-US" sz="1600" dirty="0"/>
              <a:t>Moreover, our digital resources are connected to our monthly Wi-Fi, ensuring seamless and effective communication between our office, clients, partners, and donors. This connectivity has been crucial in maintaining strong relationships and ensuring the smooth operation of our organization.</a:t>
            </a:r>
          </a:p>
          <a:p>
            <a:endParaRPr lang="en-US" sz="1600" dirty="0"/>
          </a:p>
        </p:txBody>
      </p:sp>
      <p:pic>
        <p:nvPicPr>
          <p:cNvPr id="2" name="Picture 1">
            <a:extLst>
              <a:ext uri="{FF2B5EF4-FFF2-40B4-BE49-F238E27FC236}">
                <a16:creationId xmlns:a16="http://schemas.microsoft.com/office/drawing/2014/main" id="{A78631F1-94E0-7371-851A-295FAF6B7323}"/>
              </a:ext>
            </a:extLst>
          </p:cNvPr>
          <p:cNvPicPr>
            <a:picLocks noChangeAspect="1"/>
          </p:cNvPicPr>
          <p:nvPr/>
        </p:nvPicPr>
        <p:blipFill>
          <a:blip r:embed="rId2"/>
          <a:stretch>
            <a:fillRect/>
          </a:stretch>
        </p:blipFill>
        <p:spPr>
          <a:xfrm>
            <a:off x="5715001" y="1256832"/>
            <a:ext cx="3429000" cy="5141544"/>
          </a:xfrm>
          <a:prstGeom prst="rect">
            <a:avLst/>
          </a:prstGeom>
        </p:spPr>
      </p:pic>
    </p:spTree>
    <p:extLst>
      <p:ext uri="{BB962C8B-B14F-4D97-AF65-F5344CB8AC3E}">
        <p14:creationId xmlns:p14="http://schemas.microsoft.com/office/powerpoint/2010/main" val="179037553"/>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5" ma:contentTypeDescription="Create a new document." ma:contentTypeScope="" ma:versionID="892008b2d70fadf65b367d0b8858436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4931b7b93536f5255e76108feda0cb87"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7C6E13-67D4-48D8-8BCB-92721BA63641}"/>
</file>

<file path=customXml/itemProps2.xml><?xml version="1.0" encoding="utf-8"?>
<ds:datastoreItem xmlns:ds="http://schemas.openxmlformats.org/officeDocument/2006/customXml" ds:itemID="{872EB84B-407E-436A-AA0E-69A0C3BD71AB}">
  <ds:schemaRefs>
    <ds:schemaRef ds:uri="http://purl.org/dc/dcmitype/"/>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5c72703c-1067-4fa7-89cc-ef245258de7b"/>
    <ds:schemaRef ds:uri="406893f5-2274-413a-be44-8f15a8803862"/>
    <ds:schemaRef ds:uri="http://www.w3.org/XML/1998/namespace"/>
  </ds:schemaRefs>
</ds:datastoreItem>
</file>

<file path=customXml/itemProps3.xml><?xml version="1.0" encoding="utf-8"?>
<ds:datastoreItem xmlns:ds="http://schemas.openxmlformats.org/officeDocument/2006/customXml" ds:itemID="{A8316272-B14B-4FAE-AC70-6D3A4C63D4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3538</TotalTime>
  <Words>1255</Words>
  <Application>Microsoft Office PowerPoint</Application>
  <PresentationFormat>On-screen Show (4:3)</PresentationFormat>
  <Paragraphs>68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Wingdings</vt:lpstr>
      <vt:lpstr>Office Theme</vt:lpstr>
      <vt:lpstr>PowerPoint Presentation</vt:lpstr>
      <vt:lpstr>Brief background of the organization</vt:lpstr>
      <vt:lpstr>Institution before VCSA</vt:lpstr>
      <vt:lpstr>Institution During VCSA</vt:lpstr>
      <vt:lpstr>GOVERNANCE</vt:lpstr>
      <vt:lpstr>INSTITUTIONAL EFFECTIVENESS</vt:lpstr>
      <vt:lpstr>SUSTAINABILITY AND DIVERSIFICATION </vt:lpstr>
      <vt:lpstr>Monitoring and Evaluation Systems</vt:lpstr>
      <vt:lpstr>Capacity during VCSA-SA grant</vt:lpstr>
      <vt:lpstr>Challenges</vt:lpstr>
      <vt:lpstr>PowerPoint Presentation</vt:lpstr>
      <vt:lpstr>Lesson learned on institutional growth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Cincinantia Lebjane</cp:lastModifiedBy>
  <cp:revision>108</cp:revision>
  <dcterms:created xsi:type="dcterms:W3CDTF">2014-03-06T12:27:13Z</dcterms:created>
  <dcterms:modified xsi:type="dcterms:W3CDTF">2025-02-21T19:44:15Z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ies>
</file>