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84" r:id="rId5"/>
    <p:sldId id="262" r:id="rId6"/>
    <p:sldId id="279" r:id="rId7"/>
    <p:sldId id="277" r:id="rId8"/>
    <p:sldId id="269" r:id="rId9"/>
    <p:sldId id="280" r:id="rId10"/>
    <p:sldId id="287" r:id="rId11"/>
    <p:sldId id="267" r:id="rId12"/>
    <p:sldId id="282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6F2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82" y="-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40" y="-28467"/>
            <a:ext cx="2651877" cy="6858000"/>
          </a:xfrm>
          <a:prstGeom prst="rect">
            <a:avLst/>
          </a:prstGeom>
        </p:spPr>
      </p:pic>
      <p:sp>
        <p:nvSpPr>
          <p:cNvPr id="16" name="Rectangle 14"/>
          <p:cNvSpPr/>
          <p:nvPr/>
        </p:nvSpPr>
        <p:spPr>
          <a:xfrm rot="5400000">
            <a:off x="5875840" y="2051291"/>
            <a:ext cx="454869" cy="9158548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-1" fmla="*/ 0 w 6343876"/>
              <a:gd name="connsiteY0-2" fmla="*/ 0 h 622141"/>
              <a:gd name="connsiteX1-3" fmla="*/ 6037294 w 6343876"/>
              <a:gd name="connsiteY1-4" fmla="*/ 0 h 622141"/>
              <a:gd name="connsiteX2-5" fmla="*/ 6037294 w 6343876"/>
              <a:gd name="connsiteY2-6" fmla="*/ 622141 h 622141"/>
              <a:gd name="connsiteX3-7" fmla="*/ 0 w 6343876"/>
              <a:gd name="connsiteY3-8" fmla="*/ 622141 h 622141"/>
              <a:gd name="connsiteX4-9" fmla="*/ 0 w 6343876"/>
              <a:gd name="connsiteY4-10" fmla="*/ 0 h 622141"/>
              <a:gd name="connsiteX0-11" fmla="*/ 0 w 6530881"/>
              <a:gd name="connsiteY0-12" fmla="*/ 0 h 622141"/>
              <a:gd name="connsiteX1-13" fmla="*/ 6037294 w 6530881"/>
              <a:gd name="connsiteY1-14" fmla="*/ 0 h 622141"/>
              <a:gd name="connsiteX2-15" fmla="*/ 6037294 w 6530881"/>
              <a:gd name="connsiteY2-16" fmla="*/ 622141 h 622141"/>
              <a:gd name="connsiteX3-17" fmla="*/ 0 w 6530881"/>
              <a:gd name="connsiteY3-18" fmla="*/ 622141 h 622141"/>
              <a:gd name="connsiteX4-19" fmla="*/ 0 w 6530881"/>
              <a:gd name="connsiteY4-20" fmla="*/ 0 h 622141"/>
              <a:gd name="connsiteX0-21" fmla="*/ 0 w 6512560"/>
              <a:gd name="connsiteY0-22" fmla="*/ 0 h 622141"/>
              <a:gd name="connsiteX1-23" fmla="*/ 6037294 w 6512560"/>
              <a:gd name="connsiteY1-24" fmla="*/ 0 h 622141"/>
              <a:gd name="connsiteX2-25" fmla="*/ 6037294 w 6512560"/>
              <a:gd name="connsiteY2-26" fmla="*/ 622141 h 622141"/>
              <a:gd name="connsiteX3-27" fmla="*/ 0 w 6512560"/>
              <a:gd name="connsiteY3-28" fmla="*/ 622141 h 622141"/>
              <a:gd name="connsiteX4-29" fmla="*/ 0 w 6512560"/>
              <a:gd name="connsiteY4-30" fmla="*/ 0 h 622141"/>
              <a:gd name="connsiteX0-31" fmla="*/ 0 w 6312856"/>
              <a:gd name="connsiteY0-32" fmla="*/ 0 h 622141"/>
              <a:gd name="connsiteX1-33" fmla="*/ 6037294 w 6312856"/>
              <a:gd name="connsiteY1-34" fmla="*/ 0 h 622141"/>
              <a:gd name="connsiteX2-35" fmla="*/ 6037294 w 6312856"/>
              <a:gd name="connsiteY2-36" fmla="*/ 622141 h 622141"/>
              <a:gd name="connsiteX3-37" fmla="*/ 0 w 6312856"/>
              <a:gd name="connsiteY3-38" fmla="*/ 622141 h 622141"/>
              <a:gd name="connsiteX4-39" fmla="*/ 0 w 6312856"/>
              <a:gd name="connsiteY4-40" fmla="*/ 0 h 622141"/>
              <a:gd name="connsiteX0-41" fmla="*/ 0 w 6037294"/>
              <a:gd name="connsiteY0-42" fmla="*/ 0 h 622141"/>
              <a:gd name="connsiteX1-43" fmla="*/ 6037294 w 6037294"/>
              <a:gd name="connsiteY1-44" fmla="*/ 0 h 622141"/>
              <a:gd name="connsiteX2-45" fmla="*/ 6037294 w 6037294"/>
              <a:gd name="connsiteY2-46" fmla="*/ 622141 h 622141"/>
              <a:gd name="connsiteX3-47" fmla="*/ 0 w 6037294"/>
              <a:gd name="connsiteY3-48" fmla="*/ 622141 h 622141"/>
              <a:gd name="connsiteX4-49" fmla="*/ 0 w 6037294"/>
              <a:gd name="connsiteY4-50" fmla="*/ 0 h 6221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4"/>
          <p:cNvSpPr/>
          <p:nvPr/>
        </p:nvSpPr>
        <p:spPr>
          <a:xfrm rot="5400000">
            <a:off x="5960239" y="-4436238"/>
            <a:ext cx="271521" cy="9144002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-1" fmla="*/ 0 w 6343876"/>
              <a:gd name="connsiteY0-2" fmla="*/ 0 h 622141"/>
              <a:gd name="connsiteX1-3" fmla="*/ 6037294 w 6343876"/>
              <a:gd name="connsiteY1-4" fmla="*/ 0 h 622141"/>
              <a:gd name="connsiteX2-5" fmla="*/ 6037294 w 6343876"/>
              <a:gd name="connsiteY2-6" fmla="*/ 622141 h 622141"/>
              <a:gd name="connsiteX3-7" fmla="*/ 0 w 6343876"/>
              <a:gd name="connsiteY3-8" fmla="*/ 622141 h 622141"/>
              <a:gd name="connsiteX4-9" fmla="*/ 0 w 6343876"/>
              <a:gd name="connsiteY4-10" fmla="*/ 0 h 622141"/>
              <a:gd name="connsiteX0-11" fmla="*/ 0 w 6530881"/>
              <a:gd name="connsiteY0-12" fmla="*/ 0 h 622141"/>
              <a:gd name="connsiteX1-13" fmla="*/ 6037294 w 6530881"/>
              <a:gd name="connsiteY1-14" fmla="*/ 0 h 622141"/>
              <a:gd name="connsiteX2-15" fmla="*/ 6037294 w 6530881"/>
              <a:gd name="connsiteY2-16" fmla="*/ 622141 h 622141"/>
              <a:gd name="connsiteX3-17" fmla="*/ 0 w 6530881"/>
              <a:gd name="connsiteY3-18" fmla="*/ 622141 h 622141"/>
              <a:gd name="connsiteX4-19" fmla="*/ 0 w 6530881"/>
              <a:gd name="connsiteY4-20" fmla="*/ 0 h 622141"/>
              <a:gd name="connsiteX0-21" fmla="*/ 0 w 6512560"/>
              <a:gd name="connsiteY0-22" fmla="*/ 0 h 622141"/>
              <a:gd name="connsiteX1-23" fmla="*/ 6037294 w 6512560"/>
              <a:gd name="connsiteY1-24" fmla="*/ 0 h 622141"/>
              <a:gd name="connsiteX2-25" fmla="*/ 6037294 w 6512560"/>
              <a:gd name="connsiteY2-26" fmla="*/ 622141 h 622141"/>
              <a:gd name="connsiteX3-27" fmla="*/ 0 w 6512560"/>
              <a:gd name="connsiteY3-28" fmla="*/ 622141 h 622141"/>
              <a:gd name="connsiteX4-29" fmla="*/ 0 w 6512560"/>
              <a:gd name="connsiteY4-30" fmla="*/ 0 h 622141"/>
              <a:gd name="connsiteX0-31" fmla="*/ 0 w 6312856"/>
              <a:gd name="connsiteY0-32" fmla="*/ 0 h 622141"/>
              <a:gd name="connsiteX1-33" fmla="*/ 6037294 w 6312856"/>
              <a:gd name="connsiteY1-34" fmla="*/ 0 h 622141"/>
              <a:gd name="connsiteX2-35" fmla="*/ 6037294 w 6312856"/>
              <a:gd name="connsiteY2-36" fmla="*/ 622141 h 622141"/>
              <a:gd name="connsiteX3-37" fmla="*/ 0 w 6312856"/>
              <a:gd name="connsiteY3-38" fmla="*/ 622141 h 622141"/>
              <a:gd name="connsiteX4-39" fmla="*/ 0 w 6312856"/>
              <a:gd name="connsiteY4-40" fmla="*/ 0 h 622141"/>
              <a:gd name="connsiteX0-41" fmla="*/ 0 w 6037294"/>
              <a:gd name="connsiteY0-42" fmla="*/ 0 h 622141"/>
              <a:gd name="connsiteX1-43" fmla="*/ 6037294 w 6037294"/>
              <a:gd name="connsiteY1-44" fmla="*/ 0 h 622141"/>
              <a:gd name="connsiteX2-45" fmla="*/ 6037294 w 6037294"/>
              <a:gd name="connsiteY2-46" fmla="*/ 622141 h 622141"/>
              <a:gd name="connsiteX3-47" fmla="*/ 0 w 6037294"/>
              <a:gd name="connsiteY3-48" fmla="*/ 622141 h 622141"/>
              <a:gd name="connsiteX4-49" fmla="*/ 0 w 6037294"/>
              <a:gd name="connsiteY4-50" fmla="*/ 0 h 6221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4040669" y="2124554"/>
            <a:ext cx="412520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LEARNING </a:t>
            </a:r>
          </a:p>
          <a:p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 AND SHARING </a:t>
            </a:r>
          </a:p>
          <a:p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SUMMIT 2025</a:t>
            </a:r>
            <a:endParaRPr lang="en-ZA" sz="4100" i="1" dirty="0">
              <a:ln>
                <a:solidFill>
                  <a:srgbClr val="7B56A3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lumMod val="75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85" y="1193928"/>
            <a:ext cx="1777379" cy="169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35" y="630534"/>
            <a:ext cx="1896004" cy="66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30" y="486596"/>
            <a:ext cx="2356040" cy="5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2698" y="4133941"/>
            <a:ext cx="76461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VCSA Joint Campaigns </a:t>
            </a:r>
            <a:r>
              <a:rPr lang="en-US" sz="2800" b="1" dirty="0">
                <a:solidFill>
                  <a:srgbClr val="FF0000"/>
                </a:solidFill>
              </a:rPr>
              <a:t>Template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(Eswatini, Mbabane, 21 Feb,2025,  Nelisiwe </a:t>
            </a:r>
            <a:r>
              <a:rPr lang="en-US" dirty="0" err="1" smtClean="0">
                <a:solidFill>
                  <a:srgbClr val="FF0000"/>
                </a:solidFill>
              </a:rPr>
              <a:t>Dlamini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ZA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8107" y="6418075"/>
            <a:ext cx="8835787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100" i="1" dirty="0">
                <a:solidFill>
                  <a:schemeClr val="bg1"/>
                </a:solidFill>
                <a:latin typeface="Century Gothic" panose="020B0502020202020204" pitchFamily="34" charset="0"/>
              </a:rPr>
              <a:t>Women’s Voice and Leadership Learning and Sharing Summit 2025</a:t>
            </a:r>
            <a:endParaRPr lang="en-US" sz="2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983474" y="535344"/>
            <a:ext cx="1379727" cy="879583"/>
            <a:chOff x="2396808" y="5365982"/>
            <a:chExt cx="1379727" cy="879583"/>
          </a:xfrm>
        </p:grpSpPr>
        <p:sp>
          <p:nvSpPr>
            <p:cNvPr id="7" name="Rectangle 6"/>
            <p:cNvSpPr/>
            <p:nvPr/>
          </p:nvSpPr>
          <p:spPr>
            <a:xfrm>
              <a:off x="2396808" y="5365982"/>
              <a:ext cx="1295400" cy="8795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1781" y="5474056"/>
              <a:ext cx="1224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Logo goes here</a:t>
              </a:r>
              <a:endParaRPr lang="en-ZA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141"/>
          <a:stretch>
            <a:fillRect/>
          </a:stretch>
        </p:blipFill>
        <p:spPr>
          <a:xfrm>
            <a:off x="4522697" y="299994"/>
            <a:ext cx="1877160" cy="15288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89" y="1340677"/>
            <a:ext cx="1937953" cy="907269"/>
          </a:xfrm>
          <a:prstGeom prst="rect">
            <a:avLst/>
          </a:prstGeom>
        </p:spPr>
      </p:pic>
      <p:pic>
        <p:nvPicPr>
          <p:cNvPr id="3" name="Picture 7" descr="Description: Description: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929" y="295754"/>
            <a:ext cx="19256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509452" y="3"/>
            <a:ext cx="9158548" cy="6856205"/>
            <a:chOff x="-14548" y="2"/>
            <a:chExt cx="9158548" cy="6856205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331245"/>
            <a:ext cx="9144000" cy="845136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NEXT STEPS</a:t>
            </a:r>
          </a:p>
        </p:txBody>
      </p:sp>
      <p:sp>
        <p:nvSpPr>
          <p:cNvPr id="42" name="Content Placeholder 2"/>
          <p:cNvSpPr txBox="1"/>
          <p:nvPr/>
        </p:nvSpPr>
        <p:spPr>
          <a:xfrm>
            <a:off x="1981200" y="1258313"/>
            <a:ext cx="80772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sz="1400" b="1" dirty="0"/>
              <a:t>What will be your key priorities moving </a:t>
            </a:r>
            <a:r>
              <a:rPr lang="en-US" sz="1400" b="1" dirty="0" smtClean="0"/>
              <a:t>forward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 smtClean="0"/>
              <a:t>We have extended the Girls Clubs initiative to 16 more schools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 smtClean="0"/>
              <a:t>We  have also established Boys Clubs in the 16 schools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05" y="2035865"/>
            <a:ext cx="6130225" cy="408681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/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7" name="Rectangle 12"/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/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/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/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1" name="Rectangle 12"/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2" name="Rectangle 12"/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</a:t>
            </a:r>
            <a:r>
              <a:rPr lang="en-US" sz="3600" spc="-1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2025</a:t>
            </a:r>
            <a:endParaRPr lang="en-US" sz="3600" spc="-1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37667" y="1355310"/>
            <a:ext cx="4837903" cy="4453333"/>
          </a:xfrm>
        </p:spPr>
        <p:txBody>
          <a:bodyPr/>
          <a:lstStyle/>
          <a:p>
            <a:pPr marL="0" indent="0">
              <a:buNone/>
            </a:pPr>
            <a:r>
              <a:rPr lang="en-ZA" sz="1400" dirty="0" smtClean="0"/>
              <a:t>SWANCEFA organized 2 main campaigns in Eswatini:</a:t>
            </a:r>
          </a:p>
          <a:p>
            <a:r>
              <a:rPr lang="en-ZA" sz="1400" dirty="0" smtClean="0"/>
              <a:t>National GBV Campaign during the 16 Days of Activism Against GBV under the theme ‘Lets End Gender Based Violence’ #SISONKHE </a:t>
            </a:r>
          </a:p>
          <a:p>
            <a:r>
              <a:rPr lang="en-ZA" sz="1400" dirty="0" smtClean="0"/>
              <a:t>International Day of the Girl Child under the theme ‘Girls Vision for the Future”</a:t>
            </a:r>
          </a:p>
          <a:p>
            <a:endParaRPr lang="en-ZA" dirty="0"/>
          </a:p>
        </p:txBody>
      </p:sp>
      <p:sp>
        <p:nvSpPr>
          <p:cNvPr id="31" name="Rectangle 30"/>
          <p:cNvSpPr/>
          <p:nvPr/>
        </p:nvSpPr>
        <p:spPr>
          <a:xfrm>
            <a:off x="6096000" y="1325891"/>
            <a:ext cx="5187549" cy="448275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TextBox 32"/>
          <p:cNvSpPr txBox="1"/>
          <p:nvPr/>
        </p:nvSpPr>
        <p:spPr>
          <a:xfrm>
            <a:off x="837667" y="357889"/>
            <a:ext cx="1025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Summary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62" y="2011500"/>
            <a:ext cx="4898509" cy="32656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/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/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/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/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/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/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/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37667" y="465520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Dates and themes of your joint campaign/s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</a:t>
            </a:r>
            <a:r>
              <a:rPr lang="en-US" sz="3600" spc="-1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2025</a:t>
            </a:r>
            <a:endParaRPr lang="en-US" sz="3600" spc="-1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964868"/>
              </p:ext>
            </p:extLst>
          </p:nvPr>
        </p:nvGraphicFramePr>
        <p:xfrm>
          <a:off x="836387" y="1265495"/>
          <a:ext cx="10499021" cy="57532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1694"/>
                <a:gridCol w="2821033"/>
                <a:gridCol w="7176294"/>
              </a:tblGrid>
              <a:tr h="752502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Date</a:t>
                      </a:r>
                      <a:endParaRPr lang="en-Z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Theme</a:t>
                      </a:r>
                      <a:endParaRPr lang="en-ZA" sz="2800" dirty="0"/>
                    </a:p>
                  </a:txBody>
                  <a:tcPr anchor="ctr"/>
                </a:tc>
              </a:tr>
              <a:tr h="75250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</a:t>
                      </a:r>
                      <a:endParaRPr lang="en-Z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11</a:t>
                      </a:r>
                      <a:r>
                        <a:rPr lang="en-ZA" sz="2800" baseline="30000" dirty="0" smtClean="0"/>
                        <a:t>th</a:t>
                      </a:r>
                      <a:r>
                        <a:rPr lang="en-ZA" sz="2800" dirty="0" smtClean="0"/>
                        <a:t> October 2024-20</a:t>
                      </a:r>
                      <a:r>
                        <a:rPr lang="en-ZA" sz="2800" baseline="30000" dirty="0" smtClean="0"/>
                        <a:t>th</a:t>
                      </a:r>
                      <a:r>
                        <a:rPr lang="en-ZA" sz="2800" dirty="0" smtClean="0"/>
                        <a:t> November</a:t>
                      </a:r>
                      <a:r>
                        <a:rPr lang="en-ZA" sz="2800" baseline="0" dirty="0" smtClean="0"/>
                        <a:t> 2024</a:t>
                      </a:r>
                      <a:endParaRPr lang="en-Z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‘’Girls’ Vision for the Future”</a:t>
                      </a:r>
                      <a:endParaRPr lang="en-ZA" sz="2800" dirty="0"/>
                    </a:p>
                  </a:txBody>
                  <a:tcPr anchor="ctr"/>
                </a:tc>
              </a:tr>
              <a:tr h="75250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</a:t>
                      </a:r>
                      <a:endParaRPr lang="en-Z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16 Days of Activism Against GBV</a:t>
                      </a:r>
                      <a:endParaRPr lang="en-Z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25</a:t>
                      </a:r>
                      <a:r>
                        <a:rPr lang="en-ZA" sz="2800" baseline="30000" dirty="0" smtClean="0"/>
                        <a:t>th</a:t>
                      </a:r>
                      <a:r>
                        <a:rPr lang="en-ZA" sz="2800" baseline="0" dirty="0" smtClean="0"/>
                        <a:t> November- 10</a:t>
                      </a:r>
                      <a:r>
                        <a:rPr lang="en-ZA" sz="2800" baseline="30000" dirty="0" smtClean="0"/>
                        <a:t>th</a:t>
                      </a:r>
                      <a:r>
                        <a:rPr lang="en-ZA" sz="2800" baseline="0" dirty="0" smtClean="0"/>
                        <a:t> December 2024</a:t>
                      </a:r>
                      <a:endParaRPr lang="en-ZA" sz="2800" dirty="0"/>
                    </a:p>
                  </a:txBody>
                  <a:tcPr anchor="ctr"/>
                </a:tc>
              </a:tr>
              <a:tr h="75250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  <a:endParaRPr lang="en-Z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 anchor="ctr"/>
                </a:tc>
              </a:tr>
              <a:tr h="75250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4</a:t>
                      </a:r>
                      <a:endParaRPr lang="en-Z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 anchor="ctr"/>
                </a:tc>
              </a:tr>
              <a:tr h="75250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5</a:t>
                      </a:r>
                      <a:endParaRPr lang="en-Z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/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/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/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/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/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/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/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37667" y="465520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Initiatives and strategies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7667" y="1479932"/>
            <a:ext cx="4837903" cy="421428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ZA" sz="1500" b="1" dirty="0"/>
              <a:t>Advocacy and Awareness: </a:t>
            </a:r>
            <a:r>
              <a:rPr lang="en-ZA" sz="1500" dirty="0"/>
              <a:t>The organization </a:t>
            </a:r>
            <a:r>
              <a:rPr lang="en-ZA" sz="1500" dirty="0" smtClean="0"/>
              <a:t>designed </a:t>
            </a:r>
            <a:r>
              <a:rPr lang="en-ZA" sz="1500" dirty="0"/>
              <a:t>and </a:t>
            </a:r>
            <a:r>
              <a:rPr lang="en-ZA" sz="1500" dirty="0" smtClean="0"/>
              <a:t>implemented </a:t>
            </a:r>
            <a:r>
              <a:rPr lang="en-ZA" sz="1500" dirty="0"/>
              <a:t>advocacy and awareness campaigns that highlight pressing social justice issues. </a:t>
            </a:r>
            <a:endParaRPr lang="en-ZA" sz="1500" dirty="0" smtClean="0"/>
          </a:p>
          <a:p>
            <a:pPr lvl="0"/>
            <a:r>
              <a:rPr lang="en-ZA" sz="1500" dirty="0" smtClean="0"/>
              <a:t>Through </a:t>
            </a:r>
            <a:r>
              <a:rPr lang="en-ZA" sz="1500" dirty="0"/>
              <a:t>strategic communication and outreach efforts, we </a:t>
            </a:r>
            <a:r>
              <a:rPr lang="en-ZA" sz="1500" dirty="0" smtClean="0"/>
              <a:t>raised </a:t>
            </a:r>
            <a:r>
              <a:rPr lang="en-ZA" sz="1500" dirty="0"/>
              <a:t>public </a:t>
            </a:r>
            <a:r>
              <a:rPr lang="en-ZA" sz="1500" dirty="0" smtClean="0"/>
              <a:t>consciousness Gender </a:t>
            </a:r>
            <a:r>
              <a:rPr lang="en-ZA" sz="1500" dirty="0"/>
              <a:t>Based Violence </a:t>
            </a:r>
            <a:r>
              <a:rPr lang="en-ZA" sz="1500" dirty="0" smtClean="0"/>
              <a:t>and Challenges faced by the Girl Child.</a:t>
            </a:r>
          </a:p>
          <a:p>
            <a:pPr lvl="0"/>
            <a:r>
              <a:rPr lang="en-ZA" sz="1600" b="1" dirty="0"/>
              <a:t>Collaboration and Coalition Building: </a:t>
            </a:r>
            <a:r>
              <a:rPr lang="en-ZA" sz="1600" dirty="0"/>
              <a:t>In pursuit of large- scale</a:t>
            </a:r>
            <a:r>
              <a:rPr lang="en-ZA" sz="1600" b="1" dirty="0"/>
              <a:t> </a:t>
            </a:r>
            <a:r>
              <a:rPr lang="en-ZA" sz="1600" dirty="0"/>
              <a:t>social justice goals, we </a:t>
            </a:r>
            <a:r>
              <a:rPr lang="en-ZA" sz="1600" dirty="0" smtClean="0"/>
              <a:t>understood </a:t>
            </a:r>
            <a:r>
              <a:rPr lang="en-ZA" sz="1600" dirty="0"/>
              <a:t>the value of collaboration and coalition building. </a:t>
            </a:r>
            <a:endParaRPr lang="en-ZA" sz="1600" dirty="0" smtClean="0"/>
          </a:p>
          <a:p>
            <a:pPr lvl="0"/>
            <a:r>
              <a:rPr lang="en-ZA" sz="1600" dirty="0" smtClean="0"/>
              <a:t>We joined  </a:t>
            </a:r>
            <a:r>
              <a:rPr lang="en-ZA" sz="1600" dirty="0"/>
              <a:t>forces with other civil society organizations, </a:t>
            </a:r>
            <a:r>
              <a:rPr lang="en-ZA" sz="1600" dirty="0" smtClean="0"/>
              <a:t>government, international NGOs, UN family, Embassies, communities, young people, minority groups </a:t>
            </a:r>
            <a:r>
              <a:rPr lang="en-ZA" sz="1600" dirty="0"/>
              <a:t>and </a:t>
            </a:r>
            <a:r>
              <a:rPr lang="en-ZA" sz="1600" dirty="0" smtClean="0"/>
              <a:t>the public  in general , </a:t>
            </a:r>
            <a:r>
              <a:rPr lang="en-ZA" sz="1600" dirty="0"/>
              <a:t>we </a:t>
            </a:r>
            <a:r>
              <a:rPr lang="en-ZA" sz="1600" dirty="0" smtClean="0"/>
              <a:t>could  </a:t>
            </a:r>
            <a:r>
              <a:rPr lang="en-ZA" sz="1600" dirty="0"/>
              <a:t>pool their expertise, resources and influence to effect systemic change</a:t>
            </a:r>
            <a:r>
              <a:rPr lang="en-ZA" sz="1600" dirty="0" smtClean="0"/>
              <a:t>.</a:t>
            </a:r>
          </a:p>
          <a:p>
            <a:pPr lvl="0"/>
            <a:r>
              <a:rPr lang="en-ZA" sz="1600" b="1" dirty="0" smtClean="0"/>
              <a:t>We organized the following activities:</a:t>
            </a:r>
          </a:p>
          <a:p>
            <a:pPr marL="342900" lvl="0" indent="-342900">
              <a:buAutoNum type="arabicPeriod"/>
            </a:pPr>
            <a:r>
              <a:rPr lang="en-ZA" sz="1600" dirty="0" smtClean="0"/>
              <a:t>National High Level Launch of the Campaigns</a:t>
            </a:r>
          </a:p>
          <a:p>
            <a:pPr marL="342900" lvl="0" indent="-342900">
              <a:buAutoNum type="arabicPeriod"/>
            </a:pPr>
            <a:r>
              <a:rPr lang="en-ZA" sz="1600" dirty="0" smtClean="0"/>
              <a:t>Road Side Campaign</a:t>
            </a:r>
          </a:p>
          <a:p>
            <a:pPr marL="342900" lvl="0" indent="-342900">
              <a:buAutoNum type="arabicPeriod"/>
            </a:pPr>
            <a:r>
              <a:rPr lang="en-ZA" sz="1600" dirty="0" smtClean="0"/>
              <a:t>Regional Community Campaigns</a:t>
            </a:r>
          </a:p>
          <a:p>
            <a:pPr marL="342900" lvl="0" indent="-342900">
              <a:buAutoNum type="arabicPeriod"/>
            </a:pPr>
            <a:r>
              <a:rPr lang="en-ZA" sz="1600" dirty="0" smtClean="0"/>
              <a:t>Bus Rank Campaigns</a:t>
            </a:r>
            <a:endParaRPr lang="en-ZA" sz="1500" dirty="0"/>
          </a:p>
          <a:p>
            <a:endParaRPr lang="en-US" dirty="0"/>
          </a:p>
          <a:p>
            <a:endParaRPr lang="en-ZA" dirty="0"/>
          </a:p>
        </p:txBody>
      </p:sp>
      <p:sp>
        <p:nvSpPr>
          <p:cNvPr id="11" name="Rectangle 10"/>
          <p:cNvSpPr/>
          <p:nvPr/>
        </p:nvSpPr>
        <p:spPr>
          <a:xfrm>
            <a:off x="6089176" y="1479932"/>
            <a:ext cx="5187549" cy="42142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/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</a:t>
            </a:r>
            <a:r>
              <a:rPr lang="en-US" sz="3600" spc="-1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2025</a:t>
            </a:r>
            <a:endParaRPr lang="en-US" sz="3600" spc="-1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31" y="2029585"/>
            <a:ext cx="4705230" cy="3139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/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/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/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/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/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/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/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37667" y="496897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Governance &amp; Resource Allocation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7667" y="1511309"/>
            <a:ext cx="4837903" cy="4214283"/>
          </a:xfrm>
        </p:spPr>
        <p:txBody>
          <a:bodyPr>
            <a:normAutofit/>
          </a:bodyPr>
          <a:lstStyle/>
          <a:p>
            <a:r>
              <a:rPr lang="en-US" sz="1400" dirty="0" smtClean="0"/>
              <a:t>Active participation of all stakeholders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 smtClean="0"/>
              <a:t>The network conducted a series of virtual and physical update meetings with stakeholders in the duration of the campaigns.</a:t>
            </a:r>
            <a:endParaRPr lang="en-US" sz="1400" dirty="0"/>
          </a:p>
          <a:p>
            <a:r>
              <a:rPr lang="en-US" sz="1400" dirty="0"/>
              <a:t>How did you distribute resources across partners to promote equity and sustainability within the movement</a:t>
            </a:r>
            <a:r>
              <a:rPr lang="en-US" sz="1400" dirty="0" smtClean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 smtClean="0"/>
              <a:t>All stakeholders were assigned tasks for ownership and also shared  responsibility of the campaign.</a:t>
            </a:r>
          </a:p>
          <a:p>
            <a:pPr marL="0" indent="0">
              <a:buNone/>
            </a:pPr>
            <a:endParaRPr lang="en-ZA" sz="1400" dirty="0"/>
          </a:p>
        </p:txBody>
      </p:sp>
      <p:sp>
        <p:nvSpPr>
          <p:cNvPr id="11" name="Rectangle 10"/>
          <p:cNvSpPr/>
          <p:nvPr/>
        </p:nvSpPr>
        <p:spPr>
          <a:xfrm>
            <a:off x="6089176" y="1511309"/>
            <a:ext cx="5187549" cy="42142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Box 21"/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</a:t>
            </a:r>
            <a:r>
              <a:rPr lang="en-US" sz="3600" spc="-1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2025</a:t>
            </a:r>
            <a:endParaRPr lang="en-US" sz="3600" spc="-1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GBV 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14989" y="1922269"/>
            <a:ext cx="4627446" cy="347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/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/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/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/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/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/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/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37667" y="496897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Inclusive Leadership &amp; Coordination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7667" y="1511309"/>
            <a:ext cx="4895212" cy="4478786"/>
          </a:xfrm>
        </p:spPr>
        <p:txBody>
          <a:bodyPr>
            <a:normAutofit fontScale="25000" lnSpcReduction="20000"/>
          </a:bodyPr>
          <a:lstStyle/>
          <a:p>
            <a:endParaRPr lang="en-GB" b="1" dirty="0" smtClean="0"/>
          </a:p>
          <a:p>
            <a:pPr marL="0" indent="0">
              <a:buNone/>
            </a:pPr>
            <a:r>
              <a:rPr lang="en-GB" sz="5600" b="1" dirty="0" smtClean="0"/>
              <a:t>Strategies:</a:t>
            </a:r>
          </a:p>
          <a:p>
            <a:pPr marL="0" indent="0">
              <a:buNone/>
            </a:pPr>
            <a:r>
              <a:rPr lang="en-GB" sz="5600" b="1" dirty="0" smtClean="0"/>
              <a:t>Identification of  </a:t>
            </a:r>
            <a:r>
              <a:rPr lang="en-GB" sz="5600" b="1" dirty="0"/>
              <a:t>Target Audiences</a:t>
            </a:r>
            <a:endParaRPr lang="en-GB" sz="5600" dirty="0"/>
          </a:p>
          <a:p>
            <a:r>
              <a:rPr lang="en-GB" sz="5600" dirty="0" smtClean="0"/>
              <a:t>determined </a:t>
            </a:r>
            <a:r>
              <a:rPr lang="en-GB" sz="5600" dirty="0"/>
              <a:t>exactly which stakeholders and decision-makers have the power to make </a:t>
            </a:r>
            <a:r>
              <a:rPr lang="en-GB" sz="5600" dirty="0" smtClean="0"/>
              <a:t>the  </a:t>
            </a:r>
            <a:r>
              <a:rPr lang="en-GB" sz="5600" dirty="0"/>
              <a:t>desired </a:t>
            </a:r>
            <a:r>
              <a:rPr lang="en-GB" sz="5600" dirty="0" smtClean="0"/>
              <a:t>change. These became  </a:t>
            </a:r>
            <a:r>
              <a:rPr lang="en-GB" sz="5600" dirty="0"/>
              <a:t>primary audiences to engage and </a:t>
            </a:r>
            <a:r>
              <a:rPr lang="en-GB" sz="5600" dirty="0" smtClean="0"/>
              <a:t>influence.</a:t>
            </a:r>
          </a:p>
          <a:p>
            <a:r>
              <a:rPr lang="en-GB" sz="5600" dirty="0" smtClean="0"/>
              <a:t> </a:t>
            </a:r>
            <a:r>
              <a:rPr lang="en-GB" sz="5600" dirty="0"/>
              <a:t>Strategically identifying and approaching the target audience is key for mobilizing them into action.</a:t>
            </a:r>
          </a:p>
          <a:p>
            <a:pPr marL="0" indent="0">
              <a:buNone/>
            </a:pPr>
            <a:r>
              <a:rPr lang="en-GB" sz="5600" b="1" dirty="0" smtClean="0"/>
              <a:t>Tailor </a:t>
            </a:r>
            <a:r>
              <a:rPr lang="en-GB" sz="5600" b="1" dirty="0"/>
              <a:t>Your Messaging for Maximum Impact</a:t>
            </a:r>
            <a:endParaRPr lang="en-GB" sz="5600" dirty="0"/>
          </a:p>
          <a:p>
            <a:r>
              <a:rPr lang="en-GB" sz="5600" dirty="0"/>
              <a:t>To effectively engage each target audience, it’s crucial to develop custom messaging that uniquely compels </a:t>
            </a:r>
            <a:r>
              <a:rPr lang="en-GB" sz="5600" dirty="0" smtClean="0"/>
              <a:t>them to action. </a:t>
            </a:r>
          </a:p>
          <a:p>
            <a:r>
              <a:rPr lang="en-GB" sz="5600" dirty="0" smtClean="0"/>
              <a:t> </a:t>
            </a:r>
            <a:r>
              <a:rPr lang="en-GB" sz="5600" dirty="0"/>
              <a:t>When crafting </a:t>
            </a:r>
            <a:r>
              <a:rPr lang="en-GB" sz="5600" dirty="0" smtClean="0"/>
              <a:t> messages, we considered  </a:t>
            </a:r>
            <a:r>
              <a:rPr lang="en-GB" sz="5600" dirty="0"/>
              <a:t>the </a:t>
            </a:r>
            <a:r>
              <a:rPr lang="en-GB" sz="5600" dirty="0" smtClean="0"/>
              <a:t>priorities, values, and incentives that resonate with each specific group.</a:t>
            </a:r>
          </a:p>
          <a:p>
            <a:pPr marL="0" indent="0">
              <a:buNone/>
            </a:pPr>
            <a:r>
              <a:rPr lang="en-GB" sz="5600" b="1" dirty="0" smtClean="0"/>
              <a:t>Build </a:t>
            </a:r>
            <a:r>
              <a:rPr lang="en-GB" sz="5600" b="1" dirty="0"/>
              <a:t>a Coalition and Networking</a:t>
            </a:r>
            <a:endParaRPr lang="en-GB" sz="5600" dirty="0"/>
          </a:p>
          <a:p>
            <a:r>
              <a:rPr lang="en-GB" sz="5600" dirty="0"/>
              <a:t>Building a coalition of diverse voices is a key strategy for successful advocacy campaigns. By bringing together a range of allies, you can create </a:t>
            </a:r>
            <a:r>
              <a:rPr lang="en-GB" sz="5600" dirty="0" smtClean="0"/>
              <a:t>support </a:t>
            </a:r>
            <a:r>
              <a:rPr lang="en-GB" sz="5600" dirty="0"/>
              <a:t>for your cause. Reach out to individuals and organizations within your existing advocacy network, as well as new faces at relevant events, to gather allies who can support your advocacy </a:t>
            </a:r>
            <a:r>
              <a:rPr lang="en-GB" sz="5600" dirty="0" smtClean="0"/>
              <a:t>efforts.</a:t>
            </a:r>
            <a:endParaRPr lang="en-GB" sz="5600" dirty="0"/>
          </a:p>
          <a:p>
            <a:pPr marL="0" indent="0">
              <a:buNone/>
            </a:pPr>
            <a:r>
              <a:rPr lang="en-GB" sz="5600" dirty="0"/>
              <a:t/>
            </a:r>
            <a:br>
              <a:rPr lang="en-GB" sz="5600" dirty="0"/>
            </a:br>
            <a:endParaRPr lang="en-US" sz="5600" dirty="0"/>
          </a:p>
        </p:txBody>
      </p:sp>
      <p:sp>
        <p:nvSpPr>
          <p:cNvPr id="11" name="Rectangle 10"/>
          <p:cNvSpPr/>
          <p:nvPr/>
        </p:nvSpPr>
        <p:spPr>
          <a:xfrm>
            <a:off x="6089176" y="1511309"/>
            <a:ext cx="5187549" cy="42142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Box 21"/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</a:t>
            </a:r>
            <a:r>
              <a:rPr lang="en-US" sz="3600" spc="-1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2025</a:t>
            </a:r>
            <a:endParaRPr lang="en-US" sz="3600" spc="-1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49" y="1588697"/>
            <a:ext cx="4490654" cy="37810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/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/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/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/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/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/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/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37667" y="496897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Inclusive Leadership &amp; Coordination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7667" y="1511309"/>
            <a:ext cx="4895212" cy="4478786"/>
          </a:xfrm>
        </p:spPr>
        <p:txBody>
          <a:bodyPr>
            <a:normAutofit fontScale="25000" lnSpcReduction="20000"/>
          </a:bodyPr>
          <a:lstStyle/>
          <a:p>
            <a:endParaRPr lang="en-GB" b="1" dirty="0" smtClean="0"/>
          </a:p>
          <a:p>
            <a:pPr marL="0" indent="0">
              <a:buNone/>
            </a:pPr>
            <a:r>
              <a:rPr lang="en-GB" sz="5600" b="1" dirty="0" smtClean="0"/>
              <a:t>Strategies:</a:t>
            </a:r>
            <a:endParaRPr lang="en-GB" sz="5600" dirty="0"/>
          </a:p>
          <a:p>
            <a:pPr marL="0" indent="0">
              <a:buNone/>
            </a:pPr>
            <a:r>
              <a:rPr lang="en-GB" sz="5600" b="1" dirty="0" smtClean="0"/>
              <a:t>Engaging  </a:t>
            </a:r>
            <a:r>
              <a:rPr lang="en-GB" sz="5600" b="1" dirty="0"/>
              <a:t>Community Partners</a:t>
            </a:r>
            <a:endParaRPr lang="en-GB" sz="5600" dirty="0"/>
          </a:p>
          <a:p>
            <a:r>
              <a:rPr lang="en-GB" sz="5600" dirty="0"/>
              <a:t>Grassroots community partners can tremendously influence advocacy through localized mobilization and awareness-raising. They have established access and trust with the directly affected clients, groups, and </a:t>
            </a:r>
            <a:r>
              <a:rPr lang="en-GB" sz="5600" dirty="0" smtClean="0"/>
              <a:t>neighbourhood.</a:t>
            </a:r>
            <a:endParaRPr lang="en-GB" sz="5600" dirty="0"/>
          </a:p>
          <a:p>
            <a:pPr marL="0" indent="0">
              <a:buNone/>
            </a:pPr>
            <a:r>
              <a:rPr lang="en-GB" sz="5600" b="1" dirty="0" smtClean="0"/>
              <a:t>Collaboration  </a:t>
            </a:r>
            <a:r>
              <a:rPr lang="en-GB" sz="5600" b="1" dirty="0"/>
              <a:t>Across Sectors</a:t>
            </a:r>
            <a:endParaRPr lang="en-GB" sz="5600" dirty="0"/>
          </a:p>
          <a:p>
            <a:r>
              <a:rPr lang="en-GB" sz="5600" dirty="0" smtClean="0"/>
              <a:t>We  </a:t>
            </a:r>
            <a:r>
              <a:rPr lang="en-GB" sz="5600" dirty="0"/>
              <a:t>greatly </a:t>
            </a:r>
            <a:r>
              <a:rPr lang="en-GB" sz="5600" dirty="0" smtClean="0"/>
              <a:t>amplified the campaigns impact </a:t>
            </a:r>
            <a:r>
              <a:rPr lang="en-GB" sz="5600" dirty="0"/>
              <a:t>by joining forces with other sectors </a:t>
            </a:r>
            <a:r>
              <a:rPr lang="en-GB" sz="5600" dirty="0" smtClean="0"/>
              <a:t>to  eliminate </a:t>
            </a:r>
            <a:r>
              <a:rPr lang="en-GB" sz="5600" dirty="0"/>
              <a:t>duplication, </a:t>
            </a:r>
            <a:r>
              <a:rPr lang="en-GB" sz="5600" dirty="0" smtClean="0"/>
              <a:t>combine </a:t>
            </a:r>
            <a:r>
              <a:rPr lang="en-GB" sz="5600" dirty="0"/>
              <a:t>expertise, and </a:t>
            </a:r>
            <a:r>
              <a:rPr lang="en-GB" sz="5600" dirty="0" smtClean="0"/>
              <a:t>emphasize </a:t>
            </a:r>
            <a:r>
              <a:rPr lang="en-GB" sz="5600" dirty="0"/>
              <a:t>the interconnected urgency to decision-makers. </a:t>
            </a:r>
          </a:p>
          <a:p>
            <a:pPr marL="0" indent="0">
              <a:buNone/>
            </a:pPr>
            <a:r>
              <a:rPr lang="en-GB" sz="5600" b="1" dirty="0" smtClean="0"/>
              <a:t>Implementing  </a:t>
            </a:r>
            <a:r>
              <a:rPr lang="en-GB" sz="5600" b="1" dirty="0"/>
              <a:t>Digital Advocacy Campaigns</a:t>
            </a:r>
            <a:endParaRPr lang="en-GB" sz="5600" dirty="0"/>
          </a:p>
          <a:p>
            <a:r>
              <a:rPr lang="en-GB" sz="5600" dirty="0" smtClean="0"/>
              <a:t>During the campaign and after we were able to reach </a:t>
            </a:r>
            <a:r>
              <a:rPr lang="en-GB" sz="5600" dirty="0"/>
              <a:t>a wide audience with efficiency and speed through </a:t>
            </a:r>
            <a:r>
              <a:rPr lang="en-GB" sz="5600" dirty="0" smtClean="0"/>
              <a:t>social media that included shareable </a:t>
            </a:r>
            <a:r>
              <a:rPr lang="en-GB" sz="5600" dirty="0"/>
              <a:t>content, event promotions, targeted ads, hashtag </a:t>
            </a:r>
            <a:r>
              <a:rPr lang="en-GB" sz="5600" dirty="0" smtClean="0"/>
              <a:t>campaigns. </a:t>
            </a:r>
            <a:endParaRPr lang="en-GB" sz="5600" dirty="0"/>
          </a:p>
          <a:p>
            <a:pPr marL="0" indent="0">
              <a:buNone/>
            </a:pPr>
            <a:r>
              <a:rPr lang="en-GB" sz="5600" dirty="0"/>
              <a:t/>
            </a:r>
            <a:br>
              <a:rPr lang="en-GB" sz="5600" dirty="0"/>
            </a:br>
            <a:endParaRPr lang="en-US" sz="5600" dirty="0"/>
          </a:p>
        </p:txBody>
      </p:sp>
      <p:sp>
        <p:nvSpPr>
          <p:cNvPr id="11" name="Rectangle 10"/>
          <p:cNvSpPr/>
          <p:nvPr/>
        </p:nvSpPr>
        <p:spPr>
          <a:xfrm>
            <a:off x="6089176" y="1658319"/>
            <a:ext cx="5527356" cy="406727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Box 21"/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</a:t>
            </a:r>
            <a:r>
              <a:rPr lang="en-US" sz="3600" spc="-1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2025</a:t>
            </a:r>
            <a:endParaRPr lang="en-US" sz="3600" spc="-1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65" y="2150360"/>
            <a:ext cx="5232047" cy="35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7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/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/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/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/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/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/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/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37667" y="329830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Connecting &amp; Community-Building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7667" y="1615622"/>
            <a:ext cx="4837903" cy="4214283"/>
          </a:xfrm>
        </p:spPr>
        <p:txBody>
          <a:bodyPr/>
          <a:lstStyle/>
          <a:p>
            <a:r>
              <a:rPr lang="en-US" sz="1200" dirty="0"/>
              <a:t>What approaches did you use to build and sustain </a:t>
            </a:r>
            <a:r>
              <a:rPr lang="en-US" sz="1200" dirty="0" smtClean="0"/>
              <a:t>relationships?</a:t>
            </a:r>
          </a:p>
          <a:p>
            <a:pPr marL="0" indent="0">
              <a:buNone/>
            </a:pPr>
            <a:r>
              <a:rPr lang="en-US" sz="1200" dirty="0" smtClean="0"/>
              <a:t>1.Engaging audiences regularly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200" dirty="0" smtClean="0"/>
              <a:t>Consistent and meaningful engagement with the audience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200" dirty="0" smtClean="0"/>
              <a:t>Regularly updating supporters about progress, upcoming events and ways to get involved to keep them invested in the campaign.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200" dirty="0" smtClean="0"/>
              <a:t>Encouraging feedback and interaction by creating opportunities for dialogue.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200" dirty="0"/>
          </a:p>
          <a:p>
            <a:r>
              <a:rPr lang="en-US" sz="1200" dirty="0"/>
              <a:t>How did you facilitate mentoring, convening, and peer exchanges among professional advocates and emerging leaders</a:t>
            </a:r>
            <a:r>
              <a:rPr lang="en-US" sz="1200" dirty="0" smtClean="0"/>
              <a:t>?</a:t>
            </a:r>
          </a:p>
          <a:p>
            <a:pPr marL="0" indent="0">
              <a:buNone/>
            </a:pPr>
            <a:r>
              <a:rPr lang="en-US" sz="1200" dirty="0" smtClean="0"/>
              <a:t>2. Building long term relationships with stakeholders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200" dirty="0" smtClean="0"/>
              <a:t>Sustaining advocacy campaigns requires building and nurturing long term relationships with key stakeholders.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200" dirty="0" smtClean="0"/>
              <a:t>Developing a network of dedicated supporters to ensure continuous support and resources for your campaign. </a:t>
            </a:r>
            <a:endParaRPr lang="en-ZA" sz="1200" dirty="0"/>
          </a:p>
        </p:txBody>
      </p:sp>
      <p:sp>
        <p:nvSpPr>
          <p:cNvPr id="11" name="Rectangle 10"/>
          <p:cNvSpPr/>
          <p:nvPr/>
        </p:nvSpPr>
        <p:spPr>
          <a:xfrm>
            <a:off x="6175763" y="1190828"/>
            <a:ext cx="5187549" cy="42142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Box 21"/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</a:t>
            </a:r>
            <a:r>
              <a:rPr lang="en-US" sz="3600" spc="-1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2025</a:t>
            </a:r>
            <a:endParaRPr lang="en-US" sz="3600" spc="-1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 descr="C:\Users\USER\Downloads\IMG_25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37" y="1194388"/>
            <a:ext cx="2552700" cy="206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USER\Downloads\IMG_24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989" y="3123838"/>
            <a:ext cx="3108960" cy="207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C:\Users\USER\Downloads\IMG_219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537" y="1190828"/>
            <a:ext cx="2593775" cy="3164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/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/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/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/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/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/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  <a:gd name="connsiteX0-21" fmla="*/ 723900 w 1221761"/>
                <a:gd name="connsiteY0-22" fmla="*/ 0 h 6858000"/>
                <a:gd name="connsiteX1-23" fmla="*/ 1221761 w 1221761"/>
                <a:gd name="connsiteY1-24" fmla="*/ 0 h 6858000"/>
                <a:gd name="connsiteX2-25" fmla="*/ 707411 w 1221761"/>
                <a:gd name="connsiteY2-26" fmla="*/ 6858000 h 6858000"/>
                <a:gd name="connsiteX3-27" fmla="*/ 0 w 1221761"/>
                <a:gd name="connsiteY3-28" fmla="*/ 6858000 h 6858000"/>
                <a:gd name="connsiteX4-29" fmla="*/ 723900 w 1221761"/>
                <a:gd name="connsiteY4-30" fmla="*/ 0 h 6858000"/>
                <a:gd name="connsiteX0-31" fmla="*/ 723900 w 1240811"/>
                <a:gd name="connsiteY0-32" fmla="*/ 0 h 6877050"/>
                <a:gd name="connsiteX1-33" fmla="*/ 1221761 w 1240811"/>
                <a:gd name="connsiteY1-34" fmla="*/ 0 h 6877050"/>
                <a:gd name="connsiteX2-35" fmla="*/ 1240811 w 1240811"/>
                <a:gd name="connsiteY2-36" fmla="*/ 6877050 h 6877050"/>
                <a:gd name="connsiteX3-37" fmla="*/ 0 w 1240811"/>
                <a:gd name="connsiteY3-38" fmla="*/ 6858000 h 6877050"/>
                <a:gd name="connsiteX4-39" fmla="*/ 723900 w 1240811"/>
                <a:gd name="connsiteY4-40" fmla="*/ 0 h 6877050"/>
                <a:gd name="connsiteX0-41" fmla="*/ 0 w 516911"/>
                <a:gd name="connsiteY0-42" fmla="*/ 0 h 6877050"/>
                <a:gd name="connsiteX1-43" fmla="*/ 497861 w 516911"/>
                <a:gd name="connsiteY1-44" fmla="*/ 0 h 6877050"/>
                <a:gd name="connsiteX2-45" fmla="*/ 516911 w 516911"/>
                <a:gd name="connsiteY2-46" fmla="*/ 6877050 h 6877050"/>
                <a:gd name="connsiteX3-47" fmla="*/ 495300 w 516911"/>
                <a:gd name="connsiteY3-48" fmla="*/ 6838950 h 6877050"/>
                <a:gd name="connsiteX4-49" fmla="*/ 0 w 516911"/>
                <a:gd name="connsiteY4-50" fmla="*/ 0 h 687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/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-1" fmla="*/ 0 w 497861"/>
                <a:gd name="connsiteY0-2" fmla="*/ 0 h 6858000"/>
                <a:gd name="connsiteX1-3" fmla="*/ 497861 w 497861"/>
                <a:gd name="connsiteY1-4" fmla="*/ 0 h 6858000"/>
                <a:gd name="connsiteX2-5" fmla="*/ 269261 w 497861"/>
                <a:gd name="connsiteY2-6" fmla="*/ 6858000 h 6858000"/>
                <a:gd name="connsiteX3-7" fmla="*/ 0 w 497861"/>
                <a:gd name="connsiteY3-8" fmla="*/ 6858000 h 6858000"/>
                <a:gd name="connsiteX4-9" fmla="*/ 0 w 497861"/>
                <a:gd name="connsiteY4-10" fmla="*/ 0 h 6858000"/>
                <a:gd name="connsiteX0-11" fmla="*/ 16489 w 514350"/>
                <a:gd name="connsiteY0-12" fmla="*/ 0 h 6858000"/>
                <a:gd name="connsiteX1-13" fmla="*/ 514350 w 514350"/>
                <a:gd name="connsiteY1-14" fmla="*/ 0 h 6858000"/>
                <a:gd name="connsiteX2-15" fmla="*/ 0 w 514350"/>
                <a:gd name="connsiteY2-16" fmla="*/ 6858000 h 6858000"/>
                <a:gd name="connsiteX3-17" fmla="*/ 16489 w 514350"/>
                <a:gd name="connsiteY3-18" fmla="*/ 6858000 h 6858000"/>
                <a:gd name="connsiteX4-19" fmla="*/ 16489 w 514350"/>
                <a:gd name="connsiteY4-2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37667" y="329830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Linking &amp; Learning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48141" y="914606"/>
            <a:ext cx="5027429" cy="4915300"/>
          </a:xfrm>
        </p:spPr>
        <p:txBody>
          <a:bodyPr>
            <a:normAutofit/>
          </a:bodyPr>
          <a:lstStyle/>
          <a:p>
            <a:r>
              <a:rPr lang="en-US" sz="1200" dirty="0"/>
              <a:t>How did you foster a culture of continuous learning and best practice sharing within the </a:t>
            </a:r>
            <a:r>
              <a:rPr lang="en-US" sz="1200" dirty="0" smtClean="0"/>
              <a:t>movement</a:t>
            </a:r>
            <a:r>
              <a:rPr lang="en-US" sz="1200" dirty="0" smtClean="0"/>
              <a:t>?</a:t>
            </a:r>
          </a:p>
          <a:p>
            <a:pPr marL="0" indent="0">
              <a:buNone/>
            </a:pPr>
            <a:r>
              <a:rPr lang="en-GB" sz="1200" b="1" dirty="0" smtClean="0"/>
              <a:t>1.Encouraging </a:t>
            </a:r>
            <a:r>
              <a:rPr lang="en-GB" sz="1200" b="1" dirty="0"/>
              <a:t>collaboration</a:t>
            </a:r>
            <a:endParaRPr lang="en-GB" sz="12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1200" dirty="0"/>
              <a:t>Collaborative learning builds on the idea that people learn better when they work together towards a common </a:t>
            </a:r>
            <a:r>
              <a:rPr lang="en-GB" sz="1200" dirty="0" smtClean="0"/>
              <a:t>goal.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200" dirty="0" smtClean="0"/>
              <a:t>Teams are encouraged  </a:t>
            </a:r>
            <a:r>
              <a:rPr lang="en-GB" sz="1200" dirty="0"/>
              <a:t>to share their successes and lessons learnt on projects requiring key skills – creating a culture where idea and experience sharing is a cornerstone of </a:t>
            </a:r>
            <a:r>
              <a:rPr lang="en-GB" sz="1200" dirty="0" smtClean="0"/>
              <a:t>organizational  </a:t>
            </a:r>
            <a:r>
              <a:rPr lang="en-GB" sz="1200" dirty="0"/>
              <a:t>success.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1200" dirty="0" smtClean="0"/>
              <a:t>How </a:t>
            </a:r>
            <a:r>
              <a:rPr lang="en-US" sz="1200" dirty="0"/>
              <a:t>did you generate and </a:t>
            </a:r>
            <a:r>
              <a:rPr lang="en-US" sz="1200" dirty="0" smtClean="0"/>
              <a:t>utilize </a:t>
            </a:r>
            <a:r>
              <a:rPr lang="en-US" sz="1200" dirty="0"/>
              <a:t>evidence to assess the impact and effectiveness of </a:t>
            </a:r>
            <a:r>
              <a:rPr lang="en-US" sz="1200" dirty="0" smtClean="0"/>
              <a:t>advocacy </a:t>
            </a:r>
            <a:r>
              <a:rPr lang="en-US" sz="1200" dirty="0"/>
              <a:t>efforts within your </a:t>
            </a:r>
            <a:r>
              <a:rPr lang="en-US" sz="1200" dirty="0" smtClean="0"/>
              <a:t>movement</a:t>
            </a:r>
            <a:r>
              <a:rPr lang="en-US" sz="1200" dirty="0" smtClean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200" dirty="0" smtClean="0"/>
              <a:t>The organization used Evidence for Advocacy </a:t>
            </a:r>
            <a:r>
              <a:rPr lang="en-GB" sz="1200" dirty="0"/>
              <a:t>actions </a:t>
            </a:r>
            <a:r>
              <a:rPr lang="en-GB" sz="1200" dirty="0" smtClean="0"/>
              <a:t> </a:t>
            </a:r>
            <a:r>
              <a:rPr lang="en-GB" sz="1200" dirty="0"/>
              <a:t>directed at decision makers who hold the power, often to implement a change in policy or law. </a:t>
            </a:r>
            <a:endParaRPr lang="en-GB" sz="1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sz="1200" dirty="0" smtClean="0"/>
              <a:t>Evidence for Advocacy is </a:t>
            </a:r>
            <a:r>
              <a:rPr lang="en-GB" sz="1200" dirty="0"/>
              <a:t>also </a:t>
            </a:r>
            <a:r>
              <a:rPr lang="en-GB" sz="1200" dirty="0" smtClean="0"/>
              <a:t> </a:t>
            </a:r>
            <a:r>
              <a:rPr lang="en-GB" sz="1200" dirty="0"/>
              <a:t>about changing public opinion to support an issue or cause, or take a specific form of action to put pressure on decision makers or actively demonstrate support.</a:t>
            </a:r>
            <a:endParaRPr lang="en-ZA" sz="1200" dirty="0"/>
          </a:p>
        </p:txBody>
      </p:sp>
      <p:sp>
        <p:nvSpPr>
          <p:cNvPr id="11" name="Rectangle 10"/>
          <p:cNvSpPr/>
          <p:nvPr/>
        </p:nvSpPr>
        <p:spPr>
          <a:xfrm>
            <a:off x="6089176" y="1615622"/>
            <a:ext cx="5187549" cy="42142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Box 21"/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</a:t>
            </a:r>
            <a:r>
              <a:rPr lang="en-US" sz="3600" spc="-1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2025</a:t>
            </a:r>
            <a:endParaRPr lang="en-US" sz="3600" spc="-1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89" y="1883044"/>
            <a:ext cx="5023535" cy="33490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0d0128bf-0240-4a00-b00a-ea9f2cdab00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8F3ECD972E8E41B9495D5AEDAE7986" ma:contentTypeVersion="15" ma:contentTypeDescription="Create a new document." ma:contentTypeScope="" ma:versionID="892008b2d70fadf65b367d0b88584362">
  <xsd:schema xmlns:xsd="http://www.w3.org/2001/XMLSchema" xmlns:xs="http://www.w3.org/2001/XMLSchema" xmlns:p="http://schemas.microsoft.com/office/2006/metadata/properties" xmlns:ns2="0d0128bf-0240-4a00-b00a-ea9f2cdab004" xmlns:ns3="5c72703c-1067-4fa7-89cc-ef245258de7b" targetNamespace="http://schemas.microsoft.com/office/2006/metadata/properties" ma:root="true" ma:fieldsID="4931b7b93536f5255e76108feda0cb87" ns2:_="" ns3:_="">
    <xsd:import namespace="0d0128bf-0240-4a00-b00a-ea9f2cdab004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8bf-0240-4a00-b00a-ea9f2cdab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D70290-E215-4A5C-823D-30A94AC1A82D}">
  <ds:schemaRefs/>
</ds:datastoreItem>
</file>

<file path=customXml/itemProps2.xml><?xml version="1.0" encoding="utf-8"?>
<ds:datastoreItem xmlns:ds="http://schemas.openxmlformats.org/officeDocument/2006/customXml" ds:itemID="{A0C2F744-F2CC-4937-96DF-47CDD10E73A0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406893f5-2274-413a-be44-8f15a8803862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c72703c-1067-4fa7-89cc-ef245258de7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49C6E8E-0AE3-4669-8739-A23FC9E99B40}"/>
</file>

<file path=docProps/app.xml><?xml version="1.0" encoding="utf-8"?>
<Properties xmlns="http://schemas.openxmlformats.org/officeDocument/2006/extended-properties" xmlns:vt="http://schemas.openxmlformats.org/officeDocument/2006/docPropsVTypes">
  <TotalTime>7722</TotalTime>
  <Words>956</Words>
  <Application>Microsoft Office PowerPoint</Application>
  <PresentationFormat>Widescreen</PresentationFormat>
  <Paragraphs>95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Debi</dc:creator>
  <cp:lastModifiedBy>Microsoft account</cp:lastModifiedBy>
  <cp:revision>51</cp:revision>
  <dcterms:created xsi:type="dcterms:W3CDTF">2023-08-28T07:48:00Z</dcterms:created>
  <dcterms:modified xsi:type="dcterms:W3CDTF">2025-02-21T19:46:42Z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0x010100438F3ECD972E8E41B9495D5AEDAE7986</vt:lpwstr>
  </property>
  <property fmtid="{D5CDD505-2E9C-101B-9397-08002B2CF9AE}" pid="3" name="MediaServiceImageTags">
    <vt:lpwstr/>
  </property>
  <property fmtid="{D5CDD505-2E9C-101B-9397-08002B2CF9AE}" pid="4" name="ICV">
    <vt:lpwstr>37EC01E879A34290B78CD7582E27A337_13</vt:lpwstr>
  </property>
  <property fmtid="{D5CDD505-2E9C-101B-9397-08002B2CF9AE}" pid="5" name="KSOProductBuildVer">
    <vt:lpwstr>1033-12.2.0.19805</vt:lpwstr>
  </property>
</Properties>
</file>