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85" r:id="rId6"/>
    <p:sldId id="274" r:id="rId7"/>
    <p:sldId id="287" r:id="rId8"/>
    <p:sldId id="276" r:id="rId9"/>
    <p:sldId id="289" r:id="rId10"/>
    <p:sldId id="282" r:id="rId11"/>
    <p:sldId id="283" r:id="rId12"/>
    <p:sldId id="277" r:id="rId13"/>
    <p:sldId id="288" r:id="rId14"/>
    <p:sldId id="279"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7B060"/>
    <a:srgbClr val="F7DA06"/>
    <a:srgbClr val="E37191"/>
    <a:srgbClr val="A57FA6"/>
    <a:srgbClr val="7D59A5"/>
    <a:srgbClr val="FF0000"/>
    <a:srgbClr val="25B56A"/>
    <a:srgbClr val="7B2C42"/>
    <a:srgbClr val="D19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C04740-C439-429B-B8DF-167C1BF65EF2}" v="30" dt="2026-03-03T17:59:25.8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3634" autoAdjust="0"/>
  </p:normalViewPr>
  <p:slideViewPr>
    <p:cSldViewPr snapToGrid="0">
      <p:cViewPr varScale="1">
        <p:scale>
          <a:sx n="60" d="100"/>
          <a:sy n="60" d="100"/>
        </p:scale>
        <p:origin x="876"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KANE MANONG" userId="d14f68209b9040f1" providerId="LiveId" clId="{E557E474-9013-4CA6-A594-5B3C72FBC4C5}"/>
    <pc:docChg chg="undo redo custSel addSld delSld modSld sldOrd">
      <pc:chgData name="THAKANE MANONG" userId="d14f68209b9040f1" providerId="LiveId" clId="{E557E474-9013-4CA6-A594-5B3C72FBC4C5}" dt="2026-03-03T18:00:30.429" v="1668" actId="20577"/>
      <pc:docMkLst>
        <pc:docMk/>
      </pc:docMkLst>
      <pc:sldChg chg="modSp mod">
        <pc:chgData name="THAKANE MANONG" userId="d14f68209b9040f1" providerId="LiveId" clId="{E557E474-9013-4CA6-A594-5B3C72FBC4C5}" dt="2026-03-03T17:54:20.078" v="1626" actId="14100"/>
        <pc:sldMkLst>
          <pc:docMk/>
          <pc:sldMk cId="406638069" sldId="257"/>
        </pc:sldMkLst>
        <pc:spChg chg="mod">
          <ac:chgData name="THAKANE MANONG" userId="d14f68209b9040f1" providerId="LiveId" clId="{E557E474-9013-4CA6-A594-5B3C72FBC4C5}" dt="2026-03-03T17:54:20.078" v="1626" actId="14100"/>
          <ac:spMkLst>
            <pc:docMk/>
            <pc:sldMk cId="406638069" sldId="257"/>
            <ac:spMk id="7" creationId="{D5ED7C6B-3215-606E-4317-F8BF01F39E96}"/>
          </ac:spMkLst>
        </pc:spChg>
      </pc:sldChg>
      <pc:sldChg chg="modSp mod">
        <pc:chgData name="THAKANE MANONG" userId="d14f68209b9040f1" providerId="LiveId" clId="{E557E474-9013-4CA6-A594-5B3C72FBC4C5}" dt="2026-03-03T12:30:29.104" v="225" actId="20577"/>
        <pc:sldMkLst>
          <pc:docMk/>
          <pc:sldMk cId="2900623556" sldId="276"/>
        </pc:sldMkLst>
        <pc:spChg chg="mod">
          <ac:chgData name="THAKANE MANONG" userId="d14f68209b9040f1" providerId="LiveId" clId="{E557E474-9013-4CA6-A594-5B3C72FBC4C5}" dt="2026-03-03T12:30:29.104" v="225" actId="20577"/>
          <ac:spMkLst>
            <pc:docMk/>
            <pc:sldMk cId="2900623556" sldId="276"/>
            <ac:spMk id="2" creationId="{1356042C-87BF-ABF0-F8A3-88794087CA6B}"/>
          </ac:spMkLst>
        </pc:spChg>
      </pc:sldChg>
      <pc:sldChg chg="modSp mod">
        <pc:chgData name="THAKANE MANONG" userId="d14f68209b9040f1" providerId="LiveId" clId="{E557E474-9013-4CA6-A594-5B3C72FBC4C5}" dt="2026-03-03T17:21:57.862" v="1149" actId="123"/>
        <pc:sldMkLst>
          <pc:docMk/>
          <pc:sldMk cId="720335315" sldId="277"/>
        </pc:sldMkLst>
        <pc:spChg chg="mod">
          <ac:chgData name="THAKANE MANONG" userId="d14f68209b9040f1" providerId="LiveId" clId="{E557E474-9013-4CA6-A594-5B3C72FBC4C5}" dt="2026-03-03T17:21:57.862" v="1149" actId="123"/>
          <ac:spMkLst>
            <pc:docMk/>
            <pc:sldMk cId="720335315" sldId="277"/>
            <ac:spMk id="2" creationId="{874CE9D1-7973-DCFC-ABB9-15BE7C35B517}"/>
          </ac:spMkLst>
        </pc:spChg>
      </pc:sldChg>
      <pc:sldChg chg="modSp mod">
        <pc:chgData name="THAKANE MANONG" userId="d14f68209b9040f1" providerId="LiveId" clId="{E557E474-9013-4CA6-A594-5B3C72FBC4C5}" dt="2026-03-03T17:51:28.349" v="1619" actId="27636"/>
        <pc:sldMkLst>
          <pc:docMk/>
          <pc:sldMk cId="957271750" sldId="279"/>
        </pc:sldMkLst>
        <pc:spChg chg="mod">
          <ac:chgData name="THAKANE MANONG" userId="d14f68209b9040f1" providerId="LiveId" clId="{E557E474-9013-4CA6-A594-5B3C72FBC4C5}" dt="2026-03-03T17:51:28.349" v="1619" actId="27636"/>
          <ac:spMkLst>
            <pc:docMk/>
            <pc:sldMk cId="957271750" sldId="279"/>
            <ac:spMk id="2" creationId="{883FEAD5-D955-074D-D7EE-0C4BCFB1874F}"/>
          </ac:spMkLst>
        </pc:spChg>
      </pc:sldChg>
      <pc:sldChg chg="addSp delSp modSp del mod modClrScheme chgLayout">
        <pc:chgData name="THAKANE MANONG" userId="d14f68209b9040f1" providerId="LiveId" clId="{E557E474-9013-4CA6-A594-5B3C72FBC4C5}" dt="2026-03-03T17:43:34.070" v="1428" actId="2696"/>
        <pc:sldMkLst>
          <pc:docMk/>
          <pc:sldMk cId="1233362929" sldId="280"/>
        </pc:sldMkLst>
        <pc:spChg chg="mod ord">
          <ac:chgData name="THAKANE MANONG" userId="d14f68209b9040f1" providerId="LiveId" clId="{E557E474-9013-4CA6-A594-5B3C72FBC4C5}" dt="2026-03-03T17:30:50.773" v="1172" actId="700"/>
          <ac:spMkLst>
            <pc:docMk/>
            <pc:sldMk cId="1233362929" sldId="280"/>
            <ac:spMk id="2" creationId="{57DC9A21-6869-6A74-0B9B-5EB047F11770}"/>
          </ac:spMkLst>
        </pc:spChg>
        <pc:spChg chg="add del mod ord">
          <ac:chgData name="THAKANE MANONG" userId="d14f68209b9040f1" providerId="LiveId" clId="{E557E474-9013-4CA6-A594-5B3C72FBC4C5}" dt="2026-03-03T17:11:54.758" v="988" actId="700"/>
          <ac:spMkLst>
            <pc:docMk/>
            <pc:sldMk cId="1233362929" sldId="280"/>
            <ac:spMk id="4" creationId="{E5E4C204-7F89-C27D-6B72-F65CC9FA9A93}"/>
          </ac:spMkLst>
        </pc:spChg>
        <pc:spChg chg="mod">
          <ac:chgData name="THAKANE MANONG" userId="d14f68209b9040f1" providerId="LiveId" clId="{E557E474-9013-4CA6-A594-5B3C72FBC4C5}" dt="2026-03-03T17:16:56.616" v="1080" actId="20577"/>
          <ac:spMkLst>
            <pc:docMk/>
            <pc:sldMk cId="1233362929" sldId="280"/>
            <ac:spMk id="5" creationId="{BAF189A8-6523-694B-6E04-5CFCE64EBF01}"/>
          </ac:spMkLst>
        </pc:spChg>
        <pc:spChg chg="add del mod ord">
          <ac:chgData name="THAKANE MANONG" userId="d14f68209b9040f1" providerId="LiveId" clId="{E557E474-9013-4CA6-A594-5B3C72FBC4C5}" dt="2026-03-03T17:11:54.758" v="988" actId="700"/>
          <ac:spMkLst>
            <pc:docMk/>
            <pc:sldMk cId="1233362929" sldId="280"/>
            <ac:spMk id="6" creationId="{422836EC-4615-45E2-C7B0-FC9CC2A0F58C}"/>
          </ac:spMkLst>
        </pc:spChg>
        <pc:spChg chg="add del mod ord">
          <ac:chgData name="THAKANE MANONG" userId="d14f68209b9040f1" providerId="LiveId" clId="{E557E474-9013-4CA6-A594-5B3C72FBC4C5}" dt="2026-03-03T17:30:05.651" v="1164" actId="171"/>
          <ac:spMkLst>
            <pc:docMk/>
            <pc:sldMk cId="1233362929" sldId="280"/>
            <ac:spMk id="7" creationId="{4A3FB9CB-DF47-8F93-F22C-75A22171C5D3}"/>
          </ac:spMkLst>
        </pc:spChg>
        <pc:spChg chg="add del mod ord">
          <ac:chgData name="THAKANE MANONG" userId="d14f68209b9040f1" providerId="LiveId" clId="{E557E474-9013-4CA6-A594-5B3C72FBC4C5}" dt="2026-03-03T17:13:03.963" v="1006" actId="700"/>
          <ac:spMkLst>
            <pc:docMk/>
            <pc:sldMk cId="1233362929" sldId="280"/>
            <ac:spMk id="8" creationId="{07582BB7-4E07-6E01-D232-7C629E801E84}"/>
          </ac:spMkLst>
        </pc:spChg>
        <pc:spChg chg="add del mod ord">
          <ac:chgData name="THAKANE MANONG" userId="d14f68209b9040f1" providerId="LiveId" clId="{E557E474-9013-4CA6-A594-5B3C72FBC4C5}" dt="2026-03-03T17:13:03.963" v="1006" actId="700"/>
          <ac:spMkLst>
            <pc:docMk/>
            <pc:sldMk cId="1233362929" sldId="280"/>
            <ac:spMk id="9" creationId="{74E8D939-FA70-D3D0-8429-7DB5193105A4}"/>
          </ac:spMkLst>
        </pc:spChg>
        <pc:spChg chg="add del mod">
          <ac:chgData name="THAKANE MANONG" userId="d14f68209b9040f1" providerId="LiveId" clId="{E557E474-9013-4CA6-A594-5B3C72FBC4C5}" dt="2026-03-03T17:13:18.500" v="1008" actId="6264"/>
          <ac:spMkLst>
            <pc:docMk/>
            <pc:sldMk cId="1233362929" sldId="280"/>
            <ac:spMk id="12" creationId="{A6032D96-3C32-597B-5B02-658567399527}"/>
          </ac:spMkLst>
        </pc:spChg>
        <pc:spChg chg="add del mod ord">
          <ac:chgData name="THAKANE MANONG" userId="d14f68209b9040f1" providerId="LiveId" clId="{E557E474-9013-4CA6-A594-5B3C72FBC4C5}" dt="2026-03-03T17:13:18.500" v="1008" actId="6264"/>
          <ac:spMkLst>
            <pc:docMk/>
            <pc:sldMk cId="1233362929" sldId="280"/>
            <ac:spMk id="13" creationId="{49DA738A-EA1B-D112-D7E1-5C794822E4C3}"/>
          </ac:spMkLst>
        </pc:spChg>
        <pc:spChg chg="add del mod ord">
          <ac:chgData name="THAKANE MANONG" userId="d14f68209b9040f1" providerId="LiveId" clId="{E557E474-9013-4CA6-A594-5B3C72FBC4C5}" dt="2026-03-03T17:17:00.947" v="1087" actId="700"/>
          <ac:spMkLst>
            <pc:docMk/>
            <pc:sldMk cId="1233362929" sldId="280"/>
            <ac:spMk id="14" creationId="{6EA3AB33-7D87-2C7F-1076-800A79501F31}"/>
          </ac:spMkLst>
        </pc:spChg>
        <pc:spChg chg="add del mod ord">
          <ac:chgData name="THAKANE MANONG" userId="d14f68209b9040f1" providerId="LiveId" clId="{E557E474-9013-4CA6-A594-5B3C72FBC4C5}" dt="2026-03-03T17:17:00.947" v="1087" actId="700"/>
          <ac:spMkLst>
            <pc:docMk/>
            <pc:sldMk cId="1233362929" sldId="280"/>
            <ac:spMk id="15" creationId="{4CEAD883-6771-7F06-F7B6-DC67CFCCECE5}"/>
          </ac:spMkLst>
        </pc:spChg>
        <pc:spChg chg="add del">
          <ac:chgData name="THAKANE MANONG" userId="d14f68209b9040f1" providerId="LiveId" clId="{E557E474-9013-4CA6-A594-5B3C72FBC4C5}" dt="2026-03-03T17:30:55.646" v="1174" actId="478"/>
          <ac:spMkLst>
            <pc:docMk/>
            <pc:sldMk cId="1233362929" sldId="280"/>
            <ac:spMk id="16" creationId="{9F08D3CC-43B8-F0CA-5BA9-C5D66609A3D9}"/>
          </ac:spMkLst>
        </pc:spChg>
        <pc:spChg chg="add del mod ord">
          <ac:chgData name="THAKANE MANONG" userId="d14f68209b9040f1" providerId="LiveId" clId="{E557E474-9013-4CA6-A594-5B3C72FBC4C5}" dt="2026-03-03T17:30:07.070" v="1168" actId="700"/>
          <ac:spMkLst>
            <pc:docMk/>
            <pc:sldMk cId="1233362929" sldId="280"/>
            <ac:spMk id="17" creationId="{00585DAB-BCCF-E818-5B7E-40A0EC04DC04}"/>
          </ac:spMkLst>
        </pc:spChg>
        <pc:spChg chg="add del mod ord">
          <ac:chgData name="THAKANE MANONG" userId="d14f68209b9040f1" providerId="LiveId" clId="{E557E474-9013-4CA6-A594-5B3C72FBC4C5}" dt="2026-03-03T17:30:07.070" v="1168" actId="700"/>
          <ac:spMkLst>
            <pc:docMk/>
            <pc:sldMk cId="1233362929" sldId="280"/>
            <ac:spMk id="18" creationId="{BC0FAA5B-1C91-752B-5663-08F213381B84}"/>
          </ac:spMkLst>
        </pc:spChg>
        <pc:spChg chg="add del mod ord">
          <ac:chgData name="THAKANE MANONG" userId="d14f68209b9040f1" providerId="LiveId" clId="{E557E474-9013-4CA6-A594-5B3C72FBC4C5}" dt="2026-03-03T17:30:50.773" v="1172" actId="700"/>
          <ac:spMkLst>
            <pc:docMk/>
            <pc:sldMk cId="1233362929" sldId="280"/>
            <ac:spMk id="19" creationId="{523B787B-F12B-C3C2-BAB1-2B6CAF391B95}"/>
          </ac:spMkLst>
        </pc:spChg>
        <pc:spChg chg="add del mod ord">
          <ac:chgData name="THAKANE MANONG" userId="d14f68209b9040f1" providerId="LiveId" clId="{E557E474-9013-4CA6-A594-5B3C72FBC4C5}" dt="2026-03-03T17:30:50.773" v="1172" actId="700"/>
          <ac:spMkLst>
            <pc:docMk/>
            <pc:sldMk cId="1233362929" sldId="280"/>
            <ac:spMk id="20" creationId="{68B1EFFF-37A2-D17F-D432-54767CA5FAE6}"/>
          </ac:spMkLst>
        </pc:spChg>
      </pc:sldChg>
      <pc:sldChg chg="modSp mod">
        <pc:chgData name="THAKANE MANONG" userId="d14f68209b9040f1" providerId="LiveId" clId="{E557E474-9013-4CA6-A594-5B3C72FBC4C5}" dt="2026-03-03T17:58:06.351" v="1650"/>
        <pc:sldMkLst>
          <pc:docMk/>
          <pc:sldMk cId="140155488" sldId="281"/>
        </pc:sldMkLst>
        <pc:spChg chg="mod">
          <ac:chgData name="THAKANE MANONG" userId="d14f68209b9040f1" providerId="LiveId" clId="{E557E474-9013-4CA6-A594-5B3C72FBC4C5}" dt="2026-03-03T17:58:06.351" v="1650"/>
          <ac:spMkLst>
            <pc:docMk/>
            <pc:sldMk cId="140155488" sldId="281"/>
            <ac:spMk id="2" creationId="{DFB566B1-6B2D-F682-574B-5548DDD642D7}"/>
          </ac:spMkLst>
        </pc:spChg>
      </pc:sldChg>
      <pc:sldChg chg="modSp mod">
        <pc:chgData name="THAKANE MANONG" userId="d14f68209b9040f1" providerId="LiveId" clId="{E557E474-9013-4CA6-A594-5B3C72FBC4C5}" dt="2026-03-03T12:44:09.976" v="560" actId="255"/>
        <pc:sldMkLst>
          <pc:docMk/>
          <pc:sldMk cId="2317403003" sldId="282"/>
        </pc:sldMkLst>
        <pc:graphicFrameChg chg="mod modGraphic">
          <ac:chgData name="THAKANE MANONG" userId="d14f68209b9040f1" providerId="LiveId" clId="{E557E474-9013-4CA6-A594-5B3C72FBC4C5}" dt="2026-03-03T12:44:09.976" v="560" actId="255"/>
          <ac:graphicFrameMkLst>
            <pc:docMk/>
            <pc:sldMk cId="2317403003" sldId="282"/>
            <ac:graphicFrameMk id="4" creationId="{A8AC93A5-E8D4-A306-16E9-050B2D8A4635}"/>
          </ac:graphicFrameMkLst>
        </pc:graphicFrameChg>
      </pc:sldChg>
      <pc:sldChg chg="modSp mod">
        <pc:chgData name="THAKANE MANONG" userId="d14f68209b9040f1" providerId="LiveId" clId="{E557E474-9013-4CA6-A594-5B3C72FBC4C5}" dt="2026-03-03T12:51:58.412" v="921" actId="14100"/>
        <pc:sldMkLst>
          <pc:docMk/>
          <pc:sldMk cId="3802234920" sldId="283"/>
        </pc:sldMkLst>
        <pc:graphicFrameChg chg="mod modGraphic">
          <ac:chgData name="THAKANE MANONG" userId="d14f68209b9040f1" providerId="LiveId" clId="{E557E474-9013-4CA6-A594-5B3C72FBC4C5}" dt="2026-03-03T12:51:58.412" v="921" actId="14100"/>
          <ac:graphicFrameMkLst>
            <pc:docMk/>
            <pc:sldMk cId="3802234920" sldId="283"/>
            <ac:graphicFrameMk id="4" creationId="{1E06FED5-FBAD-300B-2125-38F2EAD4127D}"/>
          </ac:graphicFrameMkLst>
        </pc:graphicFrameChg>
      </pc:sldChg>
      <pc:sldChg chg="modSp mod">
        <pc:chgData name="THAKANE MANONG" userId="d14f68209b9040f1" providerId="LiveId" clId="{E557E474-9013-4CA6-A594-5B3C72FBC4C5}" dt="2026-03-03T18:00:30.429" v="1668" actId="20577"/>
        <pc:sldMkLst>
          <pc:docMk/>
          <pc:sldMk cId="3282557944" sldId="285"/>
        </pc:sldMkLst>
        <pc:graphicFrameChg chg="mod modGraphic">
          <ac:chgData name="THAKANE MANONG" userId="d14f68209b9040f1" providerId="LiveId" clId="{E557E474-9013-4CA6-A594-5B3C72FBC4C5}" dt="2026-03-03T18:00:30.429" v="1668" actId="20577"/>
          <ac:graphicFrameMkLst>
            <pc:docMk/>
            <pc:sldMk cId="3282557944" sldId="285"/>
            <ac:graphicFrameMk id="4" creationId="{E1D7B932-815E-0AD2-B271-217AC29AC71F}"/>
          </ac:graphicFrameMkLst>
        </pc:graphicFrameChg>
      </pc:sldChg>
      <pc:sldChg chg="new del">
        <pc:chgData name="THAKANE MANONG" userId="d14f68209b9040f1" providerId="LiveId" clId="{E557E474-9013-4CA6-A594-5B3C72FBC4C5}" dt="2026-03-03T17:32:13.490" v="1178" actId="680"/>
        <pc:sldMkLst>
          <pc:docMk/>
          <pc:sldMk cId="413832699" sldId="288"/>
        </pc:sldMkLst>
      </pc:sldChg>
      <pc:sldChg chg="add del">
        <pc:chgData name="THAKANE MANONG" userId="d14f68209b9040f1" providerId="LiveId" clId="{E557E474-9013-4CA6-A594-5B3C72FBC4C5}" dt="2026-03-03T17:33:00.256" v="1180" actId="2890"/>
        <pc:sldMkLst>
          <pc:docMk/>
          <pc:sldMk cId="587828056" sldId="288"/>
        </pc:sldMkLst>
      </pc:sldChg>
      <pc:sldChg chg="add del">
        <pc:chgData name="THAKANE MANONG" userId="d14f68209b9040f1" providerId="LiveId" clId="{E557E474-9013-4CA6-A594-5B3C72FBC4C5}" dt="2026-03-03T17:31:29.061" v="1176" actId="2890"/>
        <pc:sldMkLst>
          <pc:docMk/>
          <pc:sldMk cId="3310325874" sldId="288"/>
        </pc:sldMkLst>
      </pc:sldChg>
      <pc:sldChg chg="modSp add mod ord">
        <pc:chgData name="THAKANE MANONG" userId="d14f68209b9040f1" providerId="LiveId" clId="{E557E474-9013-4CA6-A594-5B3C72FBC4C5}" dt="2026-03-03T17:44:10.207" v="1448" actId="255"/>
        <pc:sldMkLst>
          <pc:docMk/>
          <pc:sldMk cId="3709966934" sldId="288"/>
        </pc:sldMkLst>
        <pc:spChg chg="mod">
          <ac:chgData name="THAKANE MANONG" userId="d14f68209b9040f1" providerId="LiveId" clId="{E557E474-9013-4CA6-A594-5B3C72FBC4C5}" dt="2026-03-03T17:44:10.207" v="1448" actId="255"/>
          <ac:spMkLst>
            <pc:docMk/>
            <pc:sldMk cId="3709966934" sldId="288"/>
            <ac:spMk id="2" creationId="{971B69FF-1B84-E226-2215-989FF44C106D}"/>
          </ac:spMkLst>
        </pc:spChg>
        <pc:spChg chg="mod">
          <ac:chgData name="THAKANE MANONG" userId="d14f68209b9040f1" providerId="LiveId" clId="{E557E474-9013-4CA6-A594-5B3C72FBC4C5}" dt="2026-03-03T17:34:09.322" v="1222" actId="20577"/>
          <ac:spMkLst>
            <pc:docMk/>
            <pc:sldMk cId="3709966934" sldId="288"/>
            <ac:spMk id="5" creationId="{F8B9284A-22FC-F282-2808-ADC330DCB2BC}"/>
          </ac:spMkLst>
        </pc:spChg>
        <pc:spChg chg="mod">
          <ac:chgData name="THAKANE MANONG" userId="d14f68209b9040f1" providerId="LiveId" clId="{E557E474-9013-4CA6-A594-5B3C72FBC4C5}" dt="2026-03-03T17:42:58.852" v="1426" actId="255"/>
          <ac:spMkLst>
            <pc:docMk/>
            <pc:sldMk cId="3709966934" sldId="288"/>
            <ac:spMk id="7" creationId="{0B41B74C-66AC-CA12-A922-D8EF0FCE8F4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2CE2-5A7E-4EE2-9250-484598939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9062C76-4F4C-BDDA-A97A-165EB3359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D24042E-3907-93CB-4E2E-55F85AE4F4AA}"/>
              </a:ext>
            </a:extLst>
          </p:cNvPr>
          <p:cNvSpPr>
            <a:spLocks noGrp="1"/>
          </p:cNvSpPr>
          <p:nvPr>
            <p:ph type="dt" sz="half" idx="10"/>
          </p:nvPr>
        </p:nvSpPr>
        <p:spPr/>
        <p:txBody>
          <a:bodyPr/>
          <a:lstStyle/>
          <a:p>
            <a:fld id="{D77A6DBE-B882-4EF2-AACB-D4DAF18A6183}" type="datetimeFigureOut">
              <a:rPr lang="en-ZA" smtClean="0"/>
              <a:t>2026/03/06</a:t>
            </a:fld>
            <a:endParaRPr lang="en-ZA"/>
          </a:p>
        </p:txBody>
      </p:sp>
      <p:sp>
        <p:nvSpPr>
          <p:cNvPr id="5" name="Footer Placeholder 4">
            <a:extLst>
              <a:ext uri="{FF2B5EF4-FFF2-40B4-BE49-F238E27FC236}">
                <a16:creationId xmlns:a16="http://schemas.microsoft.com/office/drawing/2014/main" id="{9AE905BC-5A99-07E4-DD66-2ED4D4B608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42D9CB-D969-E8CA-BC4E-7974855A5709}"/>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5761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B160-8340-37E5-9194-2F2A769EC87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C2EC659-D4C7-815D-9806-42DE933B4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DE70717-E0D3-22F2-A9A6-EB49979C49C7}"/>
              </a:ext>
            </a:extLst>
          </p:cNvPr>
          <p:cNvSpPr>
            <a:spLocks noGrp="1"/>
          </p:cNvSpPr>
          <p:nvPr>
            <p:ph type="dt" sz="half" idx="10"/>
          </p:nvPr>
        </p:nvSpPr>
        <p:spPr/>
        <p:txBody>
          <a:bodyPr/>
          <a:lstStyle/>
          <a:p>
            <a:fld id="{D77A6DBE-B882-4EF2-AACB-D4DAF18A6183}" type="datetimeFigureOut">
              <a:rPr lang="en-ZA" smtClean="0"/>
              <a:t>2026/03/06</a:t>
            </a:fld>
            <a:endParaRPr lang="en-ZA"/>
          </a:p>
        </p:txBody>
      </p:sp>
      <p:sp>
        <p:nvSpPr>
          <p:cNvPr id="5" name="Footer Placeholder 4">
            <a:extLst>
              <a:ext uri="{FF2B5EF4-FFF2-40B4-BE49-F238E27FC236}">
                <a16:creationId xmlns:a16="http://schemas.microsoft.com/office/drawing/2014/main" id="{946A3E06-6483-7692-99D3-BF56E4FEB8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7C564DD-F12F-22CC-E23A-D3F4EBF330E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41633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2EF1F-5EB7-19ED-3053-C12F9E82D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87F3B99-431D-CACD-E9F7-044331D74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DF3BFF-9C24-BC50-E529-8CB16AB7F208}"/>
              </a:ext>
            </a:extLst>
          </p:cNvPr>
          <p:cNvSpPr>
            <a:spLocks noGrp="1"/>
          </p:cNvSpPr>
          <p:nvPr>
            <p:ph type="dt" sz="half" idx="10"/>
          </p:nvPr>
        </p:nvSpPr>
        <p:spPr/>
        <p:txBody>
          <a:bodyPr/>
          <a:lstStyle/>
          <a:p>
            <a:fld id="{D77A6DBE-B882-4EF2-AACB-D4DAF18A6183}" type="datetimeFigureOut">
              <a:rPr lang="en-ZA" smtClean="0"/>
              <a:t>2026/03/06</a:t>
            </a:fld>
            <a:endParaRPr lang="en-ZA"/>
          </a:p>
        </p:txBody>
      </p:sp>
      <p:sp>
        <p:nvSpPr>
          <p:cNvPr id="5" name="Footer Placeholder 4">
            <a:extLst>
              <a:ext uri="{FF2B5EF4-FFF2-40B4-BE49-F238E27FC236}">
                <a16:creationId xmlns:a16="http://schemas.microsoft.com/office/drawing/2014/main" id="{C80CBEFD-866C-65D7-CE39-814194A5E56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CCD7994-4C60-75E4-1FC9-C0CB024F39C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44201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4B42-CF62-4194-C72A-A7DBF745C8B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00E7432-04B2-6FD3-F13F-E433CB0B0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9AF369B-6E2C-44A2-C44B-960C6F79AB6F}"/>
              </a:ext>
            </a:extLst>
          </p:cNvPr>
          <p:cNvSpPr>
            <a:spLocks noGrp="1"/>
          </p:cNvSpPr>
          <p:nvPr>
            <p:ph type="dt" sz="half" idx="10"/>
          </p:nvPr>
        </p:nvSpPr>
        <p:spPr/>
        <p:txBody>
          <a:bodyPr/>
          <a:lstStyle/>
          <a:p>
            <a:fld id="{D77A6DBE-B882-4EF2-AACB-D4DAF18A6183}" type="datetimeFigureOut">
              <a:rPr lang="en-ZA" smtClean="0"/>
              <a:t>2026/03/06</a:t>
            </a:fld>
            <a:endParaRPr lang="en-ZA"/>
          </a:p>
        </p:txBody>
      </p:sp>
      <p:sp>
        <p:nvSpPr>
          <p:cNvPr id="5" name="Footer Placeholder 4">
            <a:extLst>
              <a:ext uri="{FF2B5EF4-FFF2-40B4-BE49-F238E27FC236}">
                <a16:creationId xmlns:a16="http://schemas.microsoft.com/office/drawing/2014/main" id="{38D5F7EB-37BA-CA88-4827-CE3D85823B0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B477F02-BA4E-5071-883F-9D2A26249DF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2596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CA92-20F4-58C5-1C31-6408299DB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C1CA49-3BF8-BF14-7BED-F3F8A685F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7032CD-4264-03DD-C589-9BA7870CACC5}"/>
              </a:ext>
            </a:extLst>
          </p:cNvPr>
          <p:cNvSpPr>
            <a:spLocks noGrp="1"/>
          </p:cNvSpPr>
          <p:nvPr>
            <p:ph type="dt" sz="half" idx="10"/>
          </p:nvPr>
        </p:nvSpPr>
        <p:spPr/>
        <p:txBody>
          <a:bodyPr/>
          <a:lstStyle/>
          <a:p>
            <a:fld id="{D77A6DBE-B882-4EF2-AACB-D4DAF18A6183}" type="datetimeFigureOut">
              <a:rPr lang="en-ZA" smtClean="0"/>
              <a:t>2026/03/06</a:t>
            </a:fld>
            <a:endParaRPr lang="en-ZA"/>
          </a:p>
        </p:txBody>
      </p:sp>
      <p:sp>
        <p:nvSpPr>
          <p:cNvPr id="5" name="Footer Placeholder 4">
            <a:extLst>
              <a:ext uri="{FF2B5EF4-FFF2-40B4-BE49-F238E27FC236}">
                <a16:creationId xmlns:a16="http://schemas.microsoft.com/office/drawing/2014/main" id="{B42BCE3E-4B41-185A-7A35-D749F0809E5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39BEE40-9835-2DD0-9F62-8951777CB73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90607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E565-4E9E-7B98-C1CE-10815FC4746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7A2A0D1-4932-BA81-9435-966CB5555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BFE32DD-814D-29E3-D855-B03D34F1A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9C3B16A-F81E-2678-3268-D6193E5026DE}"/>
              </a:ext>
            </a:extLst>
          </p:cNvPr>
          <p:cNvSpPr>
            <a:spLocks noGrp="1"/>
          </p:cNvSpPr>
          <p:nvPr>
            <p:ph type="dt" sz="half" idx="10"/>
          </p:nvPr>
        </p:nvSpPr>
        <p:spPr/>
        <p:txBody>
          <a:bodyPr/>
          <a:lstStyle/>
          <a:p>
            <a:fld id="{D77A6DBE-B882-4EF2-AACB-D4DAF18A6183}" type="datetimeFigureOut">
              <a:rPr lang="en-ZA" smtClean="0"/>
              <a:t>2026/03/06</a:t>
            </a:fld>
            <a:endParaRPr lang="en-ZA"/>
          </a:p>
        </p:txBody>
      </p:sp>
      <p:sp>
        <p:nvSpPr>
          <p:cNvPr id="6" name="Footer Placeholder 5">
            <a:extLst>
              <a:ext uri="{FF2B5EF4-FFF2-40B4-BE49-F238E27FC236}">
                <a16:creationId xmlns:a16="http://schemas.microsoft.com/office/drawing/2014/main" id="{7FDFE573-B73D-A4EB-B1C9-80861D29290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7CC6204-207C-1FC7-84B3-52869117D57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27597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2DD5-FC51-03AA-C38C-084CEACA116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02525E9-5151-1739-016C-AB555B9EA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F6984E-90A7-7C25-60E1-5CB82948E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A134B5A-FBC9-FAEE-AEF8-BE2AE2149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824E7-056E-E352-BF6D-0AD64D5A6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7A11C77-DC7B-375C-FB80-E5D64EE43921}"/>
              </a:ext>
            </a:extLst>
          </p:cNvPr>
          <p:cNvSpPr>
            <a:spLocks noGrp="1"/>
          </p:cNvSpPr>
          <p:nvPr>
            <p:ph type="dt" sz="half" idx="10"/>
          </p:nvPr>
        </p:nvSpPr>
        <p:spPr/>
        <p:txBody>
          <a:bodyPr/>
          <a:lstStyle/>
          <a:p>
            <a:fld id="{D77A6DBE-B882-4EF2-AACB-D4DAF18A6183}" type="datetimeFigureOut">
              <a:rPr lang="en-ZA" smtClean="0"/>
              <a:t>2026/03/06</a:t>
            </a:fld>
            <a:endParaRPr lang="en-ZA"/>
          </a:p>
        </p:txBody>
      </p:sp>
      <p:sp>
        <p:nvSpPr>
          <p:cNvPr id="8" name="Footer Placeholder 7">
            <a:extLst>
              <a:ext uri="{FF2B5EF4-FFF2-40B4-BE49-F238E27FC236}">
                <a16:creationId xmlns:a16="http://schemas.microsoft.com/office/drawing/2014/main" id="{DBFFD020-764F-4DBF-36AB-CECB52036CB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E7D402A-D7B1-FD7D-0E89-F9F80FFAA79A}"/>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231575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B5F8-BCE2-C277-4A15-A31D4A1FD7D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5D8D650-16E4-2EFF-3E62-24FAFF8CA7C4}"/>
              </a:ext>
            </a:extLst>
          </p:cNvPr>
          <p:cNvSpPr>
            <a:spLocks noGrp="1"/>
          </p:cNvSpPr>
          <p:nvPr>
            <p:ph type="dt" sz="half" idx="10"/>
          </p:nvPr>
        </p:nvSpPr>
        <p:spPr/>
        <p:txBody>
          <a:bodyPr/>
          <a:lstStyle/>
          <a:p>
            <a:fld id="{D77A6DBE-B882-4EF2-AACB-D4DAF18A6183}" type="datetimeFigureOut">
              <a:rPr lang="en-ZA" smtClean="0"/>
              <a:t>2026/03/06</a:t>
            </a:fld>
            <a:endParaRPr lang="en-ZA"/>
          </a:p>
        </p:txBody>
      </p:sp>
      <p:sp>
        <p:nvSpPr>
          <p:cNvPr id="4" name="Footer Placeholder 3">
            <a:extLst>
              <a:ext uri="{FF2B5EF4-FFF2-40B4-BE49-F238E27FC236}">
                <a16:creationId xmlns:a16="http://schemas.microsoft.com/office/drawing/2014/main" id="{BE286D35-4D39-C2DE-D480-05B9A1D8BBD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FE74BE-731C-6639-F730-3218D5AF6E3B}"/>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4766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8641D-EAF8-569A-50B4-2AA6391B10BA}"/>
              </a:ext>
            </a:extLst>
          </p:cNvPr>
          <p:cNvSpPr>
            <a:spLocks noGrp="1"/>
          </p:cNvSpPr>
          <p:nvPr>
            <p:ph type="dt" sz="half" idx="10"/>
          </p:nvPr>
        </p:nvSpPr>
        <p:spPr/>
        <p:txBody>
          <a:bodyPr/>
          <a:lstStyle/>
          <a:p>
            <a:fld id="{D77A6DBE-B882-4EF2-AACB-D4DAF18A6183}" type="datetimeFigureOut">
              <a:rPr lang="en-ZA" smtClean="0"/>
              <a:t>2026/03/06</a:t>
            </a:fld>
            <a:endParaRPr lang="en-ZA"/>
          </a:p>
        </p:txBody>
      </p:sp>
      <p:sp>
        <p:nvSpPr>
          <p:cNvPr id="3" name="Footer Placeholder 2">
            <a:extLst>
              <a:ext uri="{FF2B5EF4-FFF2-40B4-BE49-F238E27FC236}">
                <a16:creationId xmlns:a16="http://schemas.microsoft.com/office/drawing/2014/main" id="{71B501D3-C043-466F-1636-AC2D5479B56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6D7BEF9-CAFC-0B9C-395B-6AB4934952A6}"/>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8711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A8E1-CF86-C610-970C-DAA48696C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F607325-E76B-28E6-548E-F69713A69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58D414A-E527-E786-5515-CDC19AC6F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390575-141A-BBBF-46C3-C678A74880C8}"/>
              </a:ext>
            </a:extLst>
          </p:cNvPr>
          <p:cNvSpPr>
            <a:spLocks noGrp="1"/>
          </p:cNvSpPr>
          <p:nvPr>
            <p:ph type="dt" sz="half" idx="10"/>
          </p:nvPr>
        </p:nvSpPr>
        <p:spPr/>
        <p:txBody>
          <a:bodyPr/>
          <a:lstStyle/>
          <a:p>
            <a:fld id="{D77A6DBE-B882-4EF2-AACB-D4DAF18A6183}" type="datetimeFigureOut">
              <a:rPr lang="en-ZA" smtClean="0"/>
              <a:t>2026/03/06</a:t>
            </a:fld>
            <a:endParaRPr lang="en-ZA"/>
          </a:p>
        </p:txBody>
      </p:sp>
      <p:sp>
        <p:nvSpPr>
          <p:cNvPr id="6" name="Footer Placeholder 5">
            <a:extLst>
              <a:ext uri="{FF2B5EF4-FFF2-40B4-BE49-F238E27FC236}">
                <a16:creationId xmlns:a16="http://schemas.microsoft.com/office/drawing/2014/main" id="{1AD9A23C-8C33-FA22-3A9A-B651D2CD136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7AC2CA9-CD5D-1DB2-0F88-FE30AC0355A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38369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C95D-49B8-B393-2C6C-C6CC80B2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D48A346-B68E-8E6B-5F18-18CC7E951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E5DF0AE-4A4D-FDDB-C7AE-686EF72FE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A5C17-10A9-E7BB-2BDB-A88E49B779E1}"/>
              </a:ext>
            </a:extLst>
          </p:cNvPr>
          <p:cNvSpPr>
            <a:spLocks noGrp="1"/>
          </p:cNvSpPr>
          <p:nvPr>
            <p:ph type="dt" sz="half" idx="10"/>
          </p:nvPr>
        </p:nvSpPr>
        <p:spPr/>
        <p:txBody>
          <a:bodyPr/>
          <a:lstStyle/>
          <a:p>
            <a:fld id="{D77A6DBE-B882-4EF2-AACB-D4DAF18A6183}" type="datetimeFigureOut">
              <a:rPr lang="en-ZA" smtClean="0"/>
              <a:t>2026/03/06</a:t>
            </a:fld>
            <a:endParaRPr lang="en-ZA"/>
          </a:p>
        </p:txBody>
      </p:sp>
      <p:sp>
        <p:nvSpPr>
          <p:cNvPr id="6" name="Footer Placeholder 5">
            <a:extLst>
              <a:ext uri="{FF2B5EF4-FFF2-40B4-BE49-F238E27FC236}">
                <a16:creationId xmlns:a16="http://schemas.microsoft.com/office/drawing/2014/main" id="{BAF19F9C-51AA-658B-3711-5F7253989C9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32E0C1C-F2C1-4D77-F475-CC1C99731A7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65157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24A1C-250A-5E3D-0A23-FE958DB6D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A73F7C5-3EF1-5AF3-741A-8C49D5CCA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465CBFC-55BE-DDB4-4B5B-7991616B1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t>2026/03/06</a:t>
            </a:fld>
            <a:endParaRPr lang="en-ZA"/>
          </a:p>
        </p:txBody>
      </p:sp>
      <p:sp>
        <p:nvSpPr>
          <p:cNvPr id="5" name="Footer Placeholder 4">
            <a:extLst>
              <a:ext uri="{FF2B5EF4-FFF2-40B4-BE49-F238E27FC236}">
                <a16:creationId xmlns:a16="http://schemas.microsoft.com/office/drawing/2014/main" id="{31238554-8BC3-B422-534E-2FD7D578B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ABF892D-C923-EB87-001B-2596F909D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t>‹#›</a:t>
            </a:fld>
            <a:endParaRPr lang="en-ZA"/>
          </a:p>
        </p:txBody>
      </p:sp>
    </p:spTree>
    <p:extLst>
      <p:ext uri="{BB962C8B-B14F-4D97-AF65-F5344CB8AC3E}">
        <p14:creationId xmlns:p14="http://schemas.microsoft.com/office/powerpoint/2010/main" val="2078396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lookerstudio.google.com/u/0/reporting/969c2b39-6f8c-4c7a-877c-9ff612a9ea63/page/GgV4" TargetMode="External"/><Relationship Id="rId2" Type="http://schemas.openxmlformats.org/officeDocument/2006/relationships/hyperlink" Target="https://lookerstudio.google.com/u/0/reporting/c2415fa4-4463-484c-af83-fe96a1d046b0/page/p_a9zbvtvayd"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CCD9B-E70C-ADFC-B920-EE6ADA6A28A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5ED15BD-62CF-3020-9479-F9804A70CF0D}"/>
              </a:ext>
            </a:extLst>
          </p:cNvPr>
          <p:cNvGrpSpPr/>
          <p:nvPr/>
        </p:nvGrpSpPr>
        <p:grpSpPr>
          <a:xfrm>
            <a:off x="-5410" y="0"/>
            <a:ext cx="12197407" cy="6882714"/>
            <a:chOff x="-5410" y="0"/>
            <a:chExt cx="12197407" cy="6882714"/>
          </a:xfrm>
        </p:grpSpPr>
        <p:pic>
          <p:nvPicPr>
            <p:cNvPr id="11" name="Picture 10">
              <a:extLst>
                <a:ext uri="{FF2B5EF4-FFF2-40B4-BE49-F238E27FC236}">
                  <a16:creationId xmlns:a16="http://schemas.microsoft.com/office/drawing/2014/main" id="{99DEEB93-91E8-7F7B-7E25-06550DE1E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a:extLst>
                <a:ext uri="{FF2B5EF4-FFF2-40B4-BE49-F238E27FC236}">
                  <a16:creationId xmlns:a16="http://schemas.microsoft.com/office/drawing/2014/main" id="{15CC5DF8-4FA2-D1E3-130A-E3E06CC5CBFE}"/>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7" name="Rectangle 46">
              <a:extLst>
                <a:ext uri="{FF2B5EF4-FFF2-40B4-BE49-F238E27FC236}">
                  <a16:creationId xmlns:a16="http://schemas.microsoft.com/office/drawing/2014/main" id="{B6BAE425-FDF9-457D-29C9-145C8024CBCF}"/>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TextBox 9">
              <a:extLst>
                <a:ext uri="{FF2B5EF4-FFF2-40B4-BE49-F238E27FC236}">
                  <a16:creationId xmlns:a16="http://schemas.microsoft.com/office/drawing/2014/main" id="{403E2E81-9601-1970-B83A-F4245917F760}"/>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a:extLst>
              <a:ext uri="{FF2B5EF4-FFF2-40B4-BE49-F238E27FC236}">
                <a16:creationId xmlns:a16="http://schemas.microsoft.com/office/drawing/2014/main" id="{3877A6DB-18A6-C55E-C0FB-4E1D2DAA6CBE}"/>
              </a:ext>
            </a:extLst>
          </p:cNvPr>
          <p:cNvSpPr/>
          <p:nvPr/>
        </p:nvSpPr>
        <p:spPr>
          <a:xfrm>
            <a:off x="1" y="2584078"/>
            <a:ext cx="12191999" cy="2643876"/>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 name="Title 6">
            <a:extLst>
              <a:ext uri="{FF2B5EF4-FFF2-40B4-BE49-F238E27FC236}">
                <a16:creationId xmlns:a16="http://schemas.microsoft.com/office/drawing/2014/main" id="{D5ED7C6B-3215-606E-4317-F8BF01F39E96}"/>
              </a:ext>
            </a:extLst>
          </p:cNvPr>
          <p:cNvSpPr>
            <a:spLocks noGrp="1"/>
          </p:cNvSpPr>
          <p:nvPr>
            <p:ph type="ctrTitle"/>
          </p:nvPr>
        </p:nvSpPr>
        <p:spPr>
          <a:xfrm>
            <a:off x="1595333" y="3428999"/>
            <a:ext cx="8590657" cy="675609"/>
          </a:xfrm>
        </p:spPr>
        <p:txBody>
          <a:bodyPr>
            <a:normAutofit fontScale="90000"/>
          </a:bodyPr>
          <a:lstStyle/>
          <a:p>
            <a:r>
              <a:rPr lang="en-US" sz="31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Voice and Choice</a:t>
            </a:r>
            <a:br>
              <a:rPr lang="en-US" sz="31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br>
            <a:r>
              <a:rPr lang="en-US" sz="31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Summit 2026-</a:t>
            </a:r>
            <a:br>
              <a:rPr lang="en-US" sz="3600" b="1" i="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br>
            <a:r>
              <a:rPr lang="en-ZA" sz="5300" dirty="0"/>
              <a:t>Organisational Development Category</a:t>
            </a:r>
            <a:endParaRPr lang="en-ZA" sz="5300"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Box 1">
            <a:extLst>
              <a:ext uri="{FF2B5EF4-FFF2-40B4-BE49-F238E27FC236}">
                <a16:creationId xmlns:a16="http://schemas.microsoft.com/office/drawing/2014/main" id="{3DB0E86D-BEBA-8DD5-5C76-03069FD92515}"/>
              </a:ext>
            </a:extLst>
          </p:cNvPr>
          <p:cNvSpPr txBox="1"/>
          <p:nvPr/>
        </p:nvSpPr>
        <p:spPr>
          <a:xfrm>
            <a:off x="680934" y="4189228"/>
            <a:ext cx="10844759"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FF0000"/>
                </a:solidFill>
              </a:rPr>
              <a:t>Lesotho | International Human Rights Lab: Driving Institutional Change for Inclusive Justice</a:t>
            </a:r>
          </a:p>
        </p:txBody>
      </p:sp>
      <p:pic>
        <p:nvPicPr>
          <p:cNvPr id="6" name="Picture 5">
            <a:extLst>
              <a:ext uri="{FF2B5EF4-FFF2-40B4-BE49-F238E27FC236}">
                <a16:creationId xmlns:a16="http://schemas.microsoft.com/office/drawing/2014/main" id="{6851CAE0-4C85-D329-A89F-504B73200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8126" y="239399"/>
            <a:ext cx="1648221" cy="1648221"/>
          </a:xfrm>
          <a:prstGeom prst="rect">
            <a:avLst/>
          </a:prstGeom>
        </p:spPr>
      </p:pic>
    </p:spTree>
    <p:extLst>
      <p:ext uri="{BB962C8B-B14F-4D97-AF65-F5344CB8AC3E}">
        <p14:creationId xmlns:p14="http://schemas.microsoft.com/office/powerpoint/2010/main" val="40663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8D2FB9-21EF-C5D6-0D1E-0C76D159668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B0DDDA8-FDC3-45AC-A943-020F520E2D57}"/>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877A254D-D8B3-0FFA-38D0-6D720A1601C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F8B9284A-22FC-F282-2808-ADC330DCB2BC}"/>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Challenges and Lessons Learnt</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0B41B74C-66AC-CA12-A922-D8EF0FCE8F45}"/>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What lessons have you learnt</a:t>
            </a:r>
          </a:p>
          <a:p>
            <a:r>
              <a:rPr lang="en-US" sz="2000" dirty="0"/>
              <a:t>Donor compliance and accountability strengthen credibility rather than restrict flexibility</a:t>
            </a:r>
          </a:p>
          <a:p>
            <a:r>
              <a:rPr lang="en-US" sz="2000" dirty="0"/>
              <a:t>Clear role definition improves efficiency and reduces internal friction</a:t>
            </a:r>
          </a:p>
          <a:p>
            <a:r>
              <a:rPr lang="en-US" sz="2000" dirty="0"/>
              <a:t>Early investment in monitoring and evaluation improves reporting quality and strategic decision-making</a:t>
            </a:r>
          </a:p>
          <a:p>
            <a:r>
              <a:rPr lang="en-US" sz="2000" dirty="0"/>
              <a:t>Change management requires patience, leadership buy-in and continuous learning</a:t>
            </a:r>
          </a:p>
          <a:p>
            <a:r>
              <a:rPr lang="en-US" sz="2000" dirty="0"/>
              <a:t>Institutional systems are essential for sustainability.</a:t>
            </a:r>
          </a:p>
        </p:txBody>
      </p:sp>
      <p:sp>
        <p:nvSpPr>
          <p:cNvPr id="3" name="TextBox 9">
            <a:extLst>
              <a:ext uri="{FF2B5EF4-FFF2-40B4-BE49-F238E27FC236}">
                <a16:creationId xmlns:a16="http://schemas.microsoft.com/office/drawing/2014/main" id="{BB140D16-A7AD-7BD5-2D20-58B549BE31B9}"/>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971B69FF-1B84-E226-2215-989FF44C106D}"/>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55000" lnSpcReduction="20000"/>
          </a:bodyPr>
          <a:lstStyle/>
          <a:p>
            <a:pPr marL="0" indent="0">
              <a:buNone/>
            </a:pPr>
            <a:r>
              <a:rPr lang="en-US" sz="4000" b="1" dirty="0"/>
              <a:t>Challenges and Mitigation</a:t>
            </a:r>
          </a:p>
          <a:p>
            <a:pPr marL="0" indent="0">
              <a:buNone/>
            </a:pPr>
            <a:r>
              <a:rPr lang="en-US" sz="2900" b="1" dirty="0"/>
              <a:t>Challenges</a:t>
            </a:r>
          </a:p>
          <a:p>
            <a:r>
              <a:rPr lang="en-US" dirty="0"/>
              <a:t>Limited internal technical capacity in finance and M&amp;E at the outset</a:t>
            </a:r>
          </a:p>
          <a:p>
            <a:r>
              <a:rPr lang="en-US" dirty="0"/>
              <a:t>Capacity constraints while implementing systems alongside ongoing program delivery</a:t>
            </a:r>
          </a:p>
          <a:p>
            <a:r>
              <a:rPr lang="en-US" dirty="0"/>
              <a:t>Previous informal systems did not meet donor requirements And the </a:t>
            </a:r>
            <a:r>
              <a:rPr lang="en-US" dirty="0" err="1"/>
              <a:t>the</a:t>
            </a:r>
            <a:r>
              <a:rPr lang="en-US" dirty="0"/>
              <a:t> </a:t>
            </a:r>
            <a:r>
              <a:rPr lang="en-US" dirty="0" err="1"/>
              <a:t>organisation</a:t>
            </a:r>
            <a:r>
              <a:rPr lang="en-US" dirty="0"/>
              <a:t> also needed to invest time and resources into strengthening internal systems and institutional structures.</a:t>
            </a:r>
          </a:p>
          <a:p>
            <a:pPr marL="0" indent="0">
              <a:buNone/>
            </a:pPr>
            <a:r>
              <a:rPr lang="en-US" b="1" dirty="0"/>
              <a:t>Mitigation</a:t>
            </a:r>
          </a:p>
          <a:p>
            <a:r>
              <a:rPr lang="en-US" dirty="0"/>
              <a:t>Conducted structured capacity-building sessions on finance, procurement and M&amp;E</a:t>
            </a:r>
          </a:p>
          <a:p>
            <a:r>
              <a:rPr lang="en-US" dirty="0"/>
              <a:t>Sought technical support and guidance from GL where necessary</a:t>
            </a:r>
          </a:p>
          <a:p>
            <a:r>
              <a:rPr lang="en-US" dirty="0"/>
              <a:t>Developed clear internal templates and standard operating procedures</a:t>
            </a:r>
          </a:p>
          <a:p>
            <a:r>
              <a:rPr lang="en-US" dirty="0"/>
              <a:t>Phased implementation of systems to avoid overwhelming staff</a:t>
            </a:r>
          </a:p>
          <a:p>
            <a:r>
              <a:rPr lang="en-US" dirty="0"/>
              <a:t>Strengthened internal communication to ensure shared understanding of changes</a:t>
            </a:r>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3709966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B0031-63EA-8E80-847E-A49FDD90105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BC12918-22CC-EE8C-5A72-F5AF89EC1A1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6AEB1EA-ECE7-8C0B-5EF6-F02CE2860D2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D39CEA60-9A17-BA61-9FE8-7D0CB3247C4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i="0" u="none" strike="noStrike" kern="1200" cap="none" spc="0" normalizeH="0" baseline="0" noProof="0" dirty="0">
                <a:ln>
                  <a:noFill/>
                </a:ln>
                <a:solidFill>
                  <a:prstClr val="black"/>
                </a:solidFill>
                <a:effectLst/>
                <a:uLnTx/>
                <a:uFillTx/>
                <a:latin typeface="Calibri Light" panose="020F0302020204030204"/>
                <a:ea typeface="+mj-ea"/>
                <a:cs typeface="+mj-cs"/>
              </a:rPr>
              <a:t>Sustainability</a:t>
            </a:r>
            <a:endParaRPr kumimoji="0" lang="en-ZW" sz="4400" b="1" i="1" u="none" strike="noStrike" kern="1200" cap="none" spc="300" normalizeH="0" baseline="0" noProof="0" dirty="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BD34202-6996-B79F-8351-8A5C13250CA6}"/>
              </a:ext>
            </a:extLst>
          </p:cNvPr>
          <p:cNvSpPr txBox="1">
            <a:spLocks/>
          </p:cNvSpPr>
          <p:nvPr/>
        </p:nvSpPr>
        <p:spPr>
          <a:xfrm>
            <a:off x="8350624" y="1091294"/>
            <a:ext cx="3835962"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ZA"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3" name="TextBox 9">
            <a:extLst>
              <a:ext uri="{FF2B5EF4-FFF2-40B4-BE49-F238E27FC236}">
                <a16:creationId xmlns:a16="http://schemas.microsoft.com/office/drawing/2014/main" id="{77DA4309-6CB8-7EDA-209C-0809B524B56D}"/>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83FEAD5-D955-074D-D7EE-0C4BCFB1874F}"/>
              </a:ext>
            </a:extLst>
          </p:cNvPr>
          <p:cNvSpPr>
            <a:spLocks noGrp="1"/>
          </p:cNvSpPr>
          <p:nvPr>
            <p:ph sz="half" idx="1"/>
          </p:nvPr>
        </p:nvSpPr>
        <p:spPr>
          <a:xfrm>
            <a:off x="235131" y="1091294"/>
            <a:ext cx="8110085" cy="5034869"/>
          </a:xfrm>
          <a:ln>
            <a:solidFill>
              <a:schemeClr val="tx1"/>
            </a:solidFill>
          </a:ln>
        </p:spPr>
        <p:txBody>
          <a:bodyPr vert="horz" lIns="91440" tIns="45720" rIns="91440" bIns="45720" rtlCol="0" anchor="t">
            <a:normAutofit lnSpcReduction="10000"/>
          </a:bodyPr>
          <a:lstStyle/>
          <a:p>
            <a:pPr algn="just"/>
            <a:r>
              <a:rPr lang="en-US" sz="1600" dirty="0"/>
              <a:t>Institutional systems are now embedded in daily operations rather than project-specific processes</a:t>
            </a:r>
          </a:p>
          <a:p>
            <a:pPr algn="just"/>
            <a:r>
              <a:rPr lang="en-US" sz="1600" dirty="0"/>
              <a:t>Clear policies, templates and standard operating procedures guide finance, procurement and M&amp;E practices</a:t>
            </a:r>
          </a:p>
          <a:p>
            <a:pPr algn="just"/>
            <a:r>
              <a:rPr lang="en-US" sz="1600" dirty="0"/>
              <a:t>The skills and knowledge gained through capacity-building initiatives have strengthened staff understanding of governance, compliance, and results-based management.</a:t>
            </a:r>
          </a:p>
          <a:p>
            <a:pPr algn="just"/>
            <a:r>
              <a:rPr lang="en-US" sz="1600" dirty="0"/>
              <a:t>Regular internal reviews and reporting cycles reinforce compliance and transparency</a:t>
            </a:r>
          </a:p>
          <a:p>
            <a:pPr algn="just"/>
            <a:r>
              <a:rPr lang="en-US" sz="1600" dirty="0"/>
              <a:t>Capacity building is ongoing, ensuring skills are retained and strengthened within the team</a:t>
            </a:r>
          </a:p>
          <a:p>
            <a:pPr algn="just"/>
            <a:r>
              <a:rPr lang="en-US" sz="1600" dirty="0"/>
              <a:t>Through strengthened relationships with partners and institutions, the </a:t>
            </a:r>
            <a:r>
              <a:rPr lang="en-US" sz="1600" dirty="0" err="1"/>
              <a:t>organisation</a:t>
            </a:r>
            <a:r>
              <a:rPr lang="en-US" sz="1600" dirty="0"/>
              <a:t> has created visibility and credibility for potential collaborations. A skill that will help the organization maintain its operational system while expanding programs </a:t>
            </a:r>
          </a:p>
          <a:p>
            <a:pPr marL="0" indent="0" algn="just">
              <a:buNone/>
            </a:pPr>
            <a:r>
              <a:rPr lang="en-US" sz="1600" b="1" dirty="0">
                <a:ea typeface="Calibri"/>
                <a:cs typeface="Calibri"/>
              </a:rPr>
              <a:t>What can be replicated?</a:t>
            </a:r>
          </a:p>
          <a:p>
            <a:pPr algn="just"/>
            <a:r>
              <a:rPr lang="en-US" sz="1600" dirty="0"/>
              <a:t>Integrating donor compliance into everyday workflows instead of treating it as an external requirement</a:t>
            </a:r>
          </a:p>
          <a:p>
            <a:pPr algn="just"/>
            <a:r>
              <a:rPr lang="en-US" sz="1600" dirty="0" err="1"/>
              <a:t>Prioritising</a:t>
            </a:r>
            <a:r>
              <a:rPr lang="en-US" sz="1600" dirty="0"/>
              <a:t> staff training on governance, accountability and results-based management</a:t>
            </a:r>
          </a:p>
          <a:p>
            <a:pPr algn="just"/>
            <a:r>
              <a:rPr lang="en-US" sz="1600" dirty="0"/>
              <a:t>Developing simple, practical templates rather than overly complex systems</a:t>
            </a:r>
          </a:p>
          <a:p>
            <a:pPr algn="just"/>
            <a:r>
              <a:rPr lang="en-US" sz="1600" dirty="0">
                <a:ea typeface="Calibri"/>
                <a:cs typeface="Calibri"/>
              </a:rPr>
              <a:t>Using organization self assessments and reflection processes to gauge growth </a:t>
            </a:r>
          </a:p>
        </p:txBody>
      </p:sp>
      <p:pic>
        <p:nvPicPr>
          <p:cNvPr id="4" name="Screen Recording 2026-03-06 074127">
            <a:hlinkClick r:id="" action="ppaction://media"/>
            <a:extLst>
              <a:ext uri="{FF2B5EF4-FFF2-40B4-BE49-F238E27FC236}">
                <a16:creationId xmlns:a16="http://schemas.microsoft.com/office/drawing/2014/main" id="{3DE73867-AD40-2F2E-4C7B-A1ECC96C31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45216" y="1117755"/>
            <a:ext cx="3832855" cy="5034869"/>
          </a:xfrm>
          <a:prstGeom prst="rect">
            <a:avLst/>
          </a:prstGeom>
        </p:spPr>
      </p:pic>
    </p:spTree>
    <p:extLst>
      <p:ext uri="{BB962C8B-B14F-4D97-AF65-F5344CB8AC3E}">
        <p14:creationId xmlns:p14="http://schemas.microsoft.com/office/powerpoint/2010/main" val="95727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830DD7-A1FF-1021-DD84-29DE3B5286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4D61CB-C678-0CFB-5CC2-A8F6F89E7281}"/>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81557C4-9B66-0B85-550A-E39ECA45160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8E71CE6C-A383-0E47-D439-B4105E0A28CB}"/>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i="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p>
        </p:txBody>
      </p:sp>
      <p:sp>
        <p:nvSpPr>
          <p:cNvPr id="3" name="TextBox 9">
            <a:extLst>
              <a:ext uri="{FF2B5EF4-FFF2-40B4-BE49-F238E27FC236}">
                <a16:creationId xmlns:a16="http://schemas.microsoft.com/office/drawing/2014/main" id="{1ABCEAF2-8AA8-6F6E-660A-8F94A4A3AD1A}"/>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DFB566B1-6B2D-F682-574B-5548DDD642D7}"/>
              </a:ext>
            </a:extLst>
          </p:cNvPr>
          <p:cNvSpPr>
            <a:spLocks noGrp="1"/>
          </p:cNvSpPr>
          <p:nvPr>
            <p:ph sz="half" idx="1"/>
          </p:nvPr>
        </p:nvSpPr>
        <p:spPr>
          <a:xfrm>
            <a:off x="235131" y="1091294"/>
            <a:ext cx="11248946" cy="5034869"/>
          </a:xfrm>
          <a:ln>
            <a:solidFill>
              <a:schemeClr val="tx1"/>
            </a:solidFill>
          </a:ln>
        </p:spPr>
        <p:txBody>
          <a:bodyPr>
            <a:normAutofit fontScale="92500" lnSpcReduction="10000"/>
          </a:bodyPr>
          <a:lstStyle/>
          <a:p>
            <a:r>
              <a:rPr lang="en-US" dirty="0"/>
              <a:t>Continue staff capacity development in compliance, reporting and results-based management</a:t>
            </a:r>
          </a:p>
          <a:p>
            <a:r>
              <a:rPr lang="en-US" dirty="0"/>
              <a:t>Develop a long-term sustainability and resource </a:t>
            </a:r>
            <a:r>
              <a:rPr lang="en-US" dirty="0" err="1"/>
              <a:t>mobilisation</a:t>
            </a:r>
            <a:r>
              <a:rPr lang="en-US" dirty="0"/>
              <a:t> strategy beyond project-based funding</a:t>
            </a:r>
          </a:p>
          <a:p>
            <a:r>
              <a:rPr lang="en-US" dirty="0" err="1"/>
              <a:t>Institutionalise</a:t>
            </a:r>
            <a:r>
              <a:rPr lang="en-US" dirty="0"/>
              <a:t> quarterly financial and program performance reviews linked to strategic objectives</a:t>
            </a:r>
          </a:p>
          <a:p>
            <a:r>
              <a:rPr lang="en-US" dirty="0"/>
              <a:t>Position IHRL for larger multi-year grants through strengthened institutional credibility and systems readiness</a:t>
            </a:r>
          </a:p>
          <a:p>
            <a:r>
              <a:rPr lang="en-US" dirty="0"/>
              <a:t>The </a:t>
            </a:r>
            <a:r>
              <a:rPr lang="en-US" dirty="0" err="1"/>
              <a:t>organisation</a:t>
            </a:r>
            <a:r>
              <a:rPr lang="en-US" dirty="0"/>
              <a:t> will continue to strengthen relationships with government institutions, civil society partners, and community stakeholders.</a:t>
            </a:r>
          </a:p>
          <a:p>
            <a:r>
              <a:rPr lang="en-US" dirty="0"/>
              <a:t>Successful strategies and operational models developed during the project can be adapted and scaled to support similar initiatives in other projects.</a:t>
            </a:r>
            <a:br>
              <a:rPr lang="en-US" dirty="0"/>
            </a:br>
            <a:endParaRPr lang="en-US" dirty="0"/>
          </a:p>
        </p:txBody>
      </p:sp>
    </p:spTree>
    <p:extLst>
      <p:ext uri="{BB962C8B-B14F-4D97-AF65-F5344CB8AC3E}">
        <p14:creationId xmlns:p14="http://schemas.microsoft.com/office/powerpoint/2010/main" val="140155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Synopsis</a:t>
            </a:r>
            <a:r>
              <a:rPr lang="en-ZA" dirty="0"/>
              <a:t>– brief overview what this is about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a16="http://schemas.microsoft.com/office/drawing/2014/main" id="{E1D7B932-815E-0AD2-B271-217AC29AC71F}"/>
              </a:ext>
            </a:extLst>
          </p:cNvPr>
          <p:cNvGraphicFramePr>
            <a:graphicFrameLocks noGrp="1"/>
          </p:cNvGraphicFramePr>
          <p:nvPr>
            <p:ph sz="half" idx="1"/>
            <p:extLst>
              <p:ext uri="{D42A27DB-BD31-4B8C-83A1-F6EECF244321}">
                <p14:modId xmlns:p14="http://schemas.microsoft.com/office/powerpoint/2010/main" val="106366155"/>
              </p:ext>
            </p:extLst>
          </p:nvPr>
        </p:nvGraphicFramePr>
        <p:xfrm>
          <a:off x="541284" y="960852"/>
          <a:ext cx="11098608" cy="5206683"/>
        </p:xfrm>
        <a:graphic>
          <a:graphicData uri="http://schemas.openxmlformats.org/drawingml/2006/table">
            <a:tbl>
              <a:tblPr firstRow="1" firstCol="1" bandRow="1">
                <a:tableStyleId>{5C22544A-7EE6-4342-B048-85BDC9FD1C3A}</a:tableStyleId>
              </a:tblPr>
              <a:tblGrid>
                <a:gridCol w="2080618">
                  <a:extLst>
                    <a:ext uri="{9D8B030D-6E8A-4147-A177-3AD203B41FA5}">
                      <a16:colId xmlns:a16="http://schemas.microsoft.com/office/drawing/2014/main" val="123376925"/>
                    </a:ext>
                  </a:extLst>
                </a:gridCol>
                <a:gridCol w="9017990">
                  <a:extLst>
                    <a:ext uri="{9D8B030D-6E8A-4147-A177-3AD203B41FA5}">
                      <a16:colId xmlns:a16="http://schemas.microsoft.com/office/drawing/2014/main" val="3439560178"/>
                    </a:ext>
                  </a:extLst>
                </a:gridCol>
              </a:tblGrid>
              <a:tr h="504054">
                <a:tc>
                  <a:txBody>
                    <a:bodyPr/>
                    <a:lstStyle/>
                    <a:p>
                      <a:pPr>
                        <a:buNone/>
                      </a:pPr>
                      <a:r>
                        <a:rPr lang="en-ZA" sz="2400" dirty="0">
                          <a:solidFill>
                            <a:schemeClr val="tx1"/>
                          </a:solidFill>
                          <a:effectLst/>
                        </a:rPr>
                        <a:t>Name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US" sz="2400" b="0" dirty="0">
                          <a:solidFill>
                            <a:schemeClr val="tx1"/>
                          </a:solidFill>
                          <a:effectLst/>
                          <a:latin typeface="Aptos" panose="020B0004020202020204" pitchFamily="34" charset="0"/>
                          <a:ea typeface="Aptos" panose="020B0004020202020204" pitchFamily="34" charset="0"/>
                          <a:cs typeface="Aptos" panose="020B0004020202020204" pitchFamily="34" charset="0"/>
                        </a:rPr>
                        <a:t>Thakane Manong</a:t>
                      </a:r>
                      <a:endParaRPr lang="en-ZA" sz="2400" b="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164091"/>
                  </a:ext>
                </a:extLst>
              </a:tr>
              <a:tr h="541176">
                <a:tc>
                  <a:txBody>
                    <a:bodyPr/>
                    <a:lstStyle/>
                    <a:p>
                      <a:pPr>
                        <a:buNone/>
                      </a:pPr>
                      <a:r>
                        <a:rPr lang="en-ZA" sz="2400" dirty="0">
                          <a:solidFill>
                            <a:schemeClr val="tx1"/>
                          </a:solidFill>
                          <a:effectLst/>
                        </a:rPr>
                        <a:t>Designation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Programs Director, THUSO Project Manager</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3078158"/>
                  </a:ext>
                </a:extLst>
              </a:tr>
              <a:tr h="522514">
                <a:tc>
                  <a:txBody>
                    <a:bodyPr/>
                    <a:lstStyle/>
                    <a:p>
                      <a:pPr>
                        <a:buNone/>
                      </a:pPr>
                      <a:r>
                        <a:rPr lang="en-ZA" sz="2400" dirty="0">
                          <a:solidFill>
                            <a:schemeClr val="tx1"/>
                          </a:solidFill>
                          <a:effectLst/>
                        </a:rPr>
                        <a:t>Organisation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International Human Rights Laboratory</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067951"/>
                  </a:ext>
                </a:extLst>
              </a:tr>
              <a:tr h="401216">
                <a:tc>
                  <a:txBody>
                    <a:bodyPr/>
                    <a:lstStyle/>
                    <a:p>
                      <a:pPr>
                        <a:buNone/>
                      </a:pPr>
                      <a:r>
                        <a:rPr lang="en-ZA" sz="2400">
                          <a:solidFill>
                            <a:schemeClr val="tx1"/>
                          </a:solidFill>
                          <a:effectLst/>
                        </a:rPr>
                        <a:t>Country </a:t>
                      </a:r>
                      <a:endParaRPr lang="en-ZA" sz="24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Lesotho</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74574"/>
                  </a:ext>
                </a:extLst>
              </a:tr>
              <a:tr h="493630">
                <a:tc>
                  <a:txBody>
                    <a:bodyPr/>
                    <a:lstStyle/>
                    <a:p>
                      <a:pPr>
                        <a:buNone/>
                      </a:pPr>
                      <a:r>
                        <a:rPr lang="en-ZA" sz="2400" dirty="0">
                          <a:solidFill>
                            <a:schemeClr val="tx1"/>
                          </a:solidFill>
                          <a:effectLst/>
                        </a:rPr>
                        <a:t>Category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Organisational Development</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865186"/>
                  </a:ext>
                </a:extLst>
              </a:tr>
              <a:tr h="2744093">
                <a:tc>
                  <a:txBody>
                    <a:bodyPr/>
                    <a:lstStyle/>
                    <a:p>
                      <a:pPr>
                        <a:buNone/>
                      </a:pPr>
                      <a:r>
                        <a:rPr lang="en-US"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Summary</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b="0" i="0" u="none" strike="noStrike" kern="1200" baseline="0" dirty="0">
                          <a:solidFill>
                            <a:schemeClr val="dk1"/>
                          </a:solidFill>
                          <a:latin typeface="+mn-lt"/>
                          <a:ea typeface="+mn-ea"/>
                          <a:cs typeface="+mn-cs"/>
                        </a:rPr>
                        <a:t>Thuso Project seeks to address structural discrimination faced by LGBTIQ+ persons in financial services, public infrastructure and GBV response systems through institutional dialogue, capacity building and policy reform.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855669"/>
                  </a:ext>
                </a:extLst>
              </a:tr>
            </a:tbl>
          </a:graphicData>
        </a:graphic>
      </p:graphicFrame>
    </p:spTree>
    <p:extLst>
      <p:ext uri="{BB962C8B-B14F-4D97-AF65-F5344CB8AC3E}">
        <p14:creationId xmlns:p14="http://schemas.microsoft.com/office/powerpoint/2010/main" val="3282557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Background</a:t>
            </a:r>
            <a:r>
              <a:rPr lang="en-US" dirty="0"/>
              <a:t>(problem, actions, change, evidence) </a:t>
            </a:r>
          </a:p>
        </p:txBody>
      </p:sp>
      <p:sp>
        <p:nvSpPr>
          <p:cNvPr id="7" name="Content Placeholder 4">
            <a:extLst>
              <a:ext uri="{FF2B5EF4-FFF2-40B4-BE49-F238E27FC236}">
                <a16:creationId xmlns:a16="http://schemas.microsoft.com/office/drawing/2014/main" id="{449580A2-9E5C-E6B7-6DA1-B6663C801AE7}"/>
              </a:ext>
            </a:extLst>
          </p:cNvPr>
          <p:cNvSpPr txBox="1">
            <a:spLocks/>
          </p:cNvSpPr>
          <p:nvPr/>
        </p:nvSpPr>
        <p:spPr>
          <a:xfrm>
            <a:off x="8901952" y="1091294"/>
            <a:ext cx="3284633"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B50C9DA-60C5-FA59-CDDA-21A0006E0295}"/>
              </a:ext>
            </a:extLst>
          </p:cNvPr>
          <p:cNvSpPr>
            <a:spLocks noGrp="1"/>
          </p:cNvSpPr>
          <p:nvPr>
            <p:ph sz="half" idx="1"/>
          </p:nvPr>
        </p:nvSpPr>
        <p:spPr>
          <a:xfrm>
            <a:off x="107577" y="1117756"/>
            <a:ext cx="8753108" cy="5034869"/>
          </a:xfrm>
          <a:ln>
            <a:solidFill>
              <a:schemeClr val="tx1"/>
            </a:solidFill>
          </a:ln>
        </p:spPr>
        <p:txBody>
          <a:bodyPr vert="horz" lIns="91440" tIns="45720" rIns="91440" bIns="45720" rtlCol="0" anchor="t">
            <a:normAutofit fontScale="62500" lnSpcReduction="20000"/>
          </a:bodyPr>
          <a:lstStyle/>
          <a:p>
            <a:pPr marL="0" indent="0">
              <a:buNone/>
            </a:pPr>
            <a:r>
              <a:rPr lang="en-US" b="1" dirty="0"/>
              <a:t>Background</a:t>
            </a:r>
          </a:p>
          <a:p>
            <a:pPr marL="0" indent="0">
              <a:buNone/>
            </a:pPr>
            <a:r>
              <a:rPr lang="en-US" dirty="0"/>
              <a:t>IHRL is  growing youth led organization that aims to promote and protect human rights in Lesotho. Specifically under the </a:t>
            </a:r>
            <a:r>
              <a:rPr lang="en-US" dirty="0" err="1"/>
              <a:t>Thuso</a:t>
            </a:r>
            <a:r>
              <a:rPr lang="en-US" dirty="0"/>
              <a:t> Project, IHRL focuses on advancing equality and dignity of LGBTQI+ persons through strengthening institutional systems. The primary focus area is to ensure inclusive financial services, inclusive public infrastructure and LGBTQI+ sensitive GBV response systems. </a:t>
            </a:r>
          </a:p>
          <a:p>
            <a:pPr marL="0" indent="0">
              <a:buNone/>
            </a:pPr>
            <a:r>
              <a:rPr lang="en-US" b="1" dirty="0"/>
              <a:t>Problem</a:t>
            </a:r>
          </a:p>
          <a:p>
            <a:pPr marL="0" indent="0">
              <a:buNone/>
            </a:pPr>
            <a:r>
              <a:rPr lang="en-US" dirty="0"/>
              <a:t>As a growing organization, there is limited organizational capacity as well as limited resources for organization expansion. More so, social stigma continues to affect full project implementation. </a:t>
            </a:r>
          </a:p>
          <a:p>
            <a:pPr marL="0" indent="0">
              <a:buNone/>
            </a:pPr>
            <a:r>
              <a:rPr lang="en-US" b="1" dirty="0"/>
              <a:t>Actions</a:t>
            </a:r>
          </a:p>
          <a:p>
            <a:pPr marL="0" indent="0">
              <a:buNone/>
            </a:pPr>
            <a:r>
              <a:rPr lang="en-US" dirty="0"/>
              <a:t>IHRL continues to expand its resource mobilization in order to reach as many people as possible. </a:t>
            </a:r>
          </a:p>
          <a:p>
            <a:pPr marL="0" indent="0">
              <a:buNone/>
            </a:pPr>
            <a:r>
              <a:rPr lang="en-US" b="1" dirty="0"/>
              <a:t>Change. </a:t>
            </a:r>
          </a:p>
          <a:p>
            <a:r>
              <a:rPr lang="en-US" dirty="0"/>
              <a:t>Strengthened relations between IHRL, partners and the donor. </a:t>
            </a:r>
          </a:p>
          <a:p>
            <a:r>
              <a:rPr lang="en-US" dirty="0"/>
              <a:t>Increased engagement with national institutions </a:t>
            </a:r>
          </a:p>
          <a:p>
            <a:r>
              <a:rPr lang="en-US" dirty="0"/>
              <a:t>Improved internal coordination and planning </a:t>
            </a:r>
          </a:p>
          <a:p>
            <a:r>
              <a:rPr lang="en-US" dirty="0"/>
              <a:t>Increased recognition by other stakeholders and </a:t>
            </a:r>
            <a:r>
              <a:rPr lang="en-US" dirty="0" err="1"/>
              <a:t>GoL</a:t>
            </a:r>
            <a:r>
              <a:rPr lang="en-US" dirty="0"/>
              <a:t>. </a:t>
            </a:r>
          </a:p>
          <a:p>
            <a:pPr marL="0" indent="0">
              <a:buNone/>
            </a:pPr>
            <a:endParaRPr lang="en-US" dirty="0"/>
          </a:p>
        </p:txBody>
      </p:sp>
      <p:pic>
        <p:nvPicPr>
          <p:cNvPr id="13" name="Picture 12">
            <a:extLst>
              <a:ext uri="{FF2B5EF4-FFF2-40B4-BE49-F238E27FC236}">
                <a16:creationId xmlns:a16="http://schemas.microsoft.com/office/drawing/2014/main" id="{96674B5A-B6C1-885F-B53F-84A896F4C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544" y="1117755"/>
            <a:ext cx="3295456" cy="2808054"/>
          </a:xfrm>
          <a:prstGeom prst="rect">
            <a:avLst/>
          </a:prstGeom>
        </p:spPr>
      </p:pic>
      <p:pic>
        <p:nvPicPr>
          <p:cNvPr id="15" name="Picture 14">
            <a:extLst>
              <a:ext uri="{FF2B5EF4-FFF2-40B4-BE49-F238E27FC236}">
                <a16:creationId xmlns:a16="http://schemas.microsoft.com/office/drawing/2014/main" id="{F0DFF8CE-D4E8-6945-5876-1363AF17E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8298" y="3925809"/>
            <a:ext cx="3278287" cy="2184991"/>
          </a:xfrm>
          <a:prstGeom prst="rect">
            <a:avLst/>
          </a:prstGeom>
        </p:spPr>
      </p:pic>
    </p:spTree>
    <p:extLst>
      <p:ext uri="{BB962C8B-B14F-4D97-AF65-F5344CB8AC3E}">
        <p14:creationId xmlns:p14="http://schemas.microsoft.com/office/powerpoint/2010/main" val="3800904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FE6ADB-FCFB-DA5D-FD72-16EF633758F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A3287F9-108B-074C-9CE7-6F4453AD691C}"/>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6D764C8-0124-5BC2-7D31-FDDDC7CFAE63}"/>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449B8801-5CC9-B1EC-E26B-60303B862028}"/>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u="none" strike="noStrike" kern="1200" cap="none" spc="300" normalizeH="0" baseline="0" noProof="0" dirty="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ODS </a:t>
            </a:r>
            <a:r>
              <a:rPr kumimoji="0" lang="en-ZW" sz="4400" b="1" u="none" strike="noStrike" kern="1200" cap="none" spc="300" normalizeH="0" baseline="0" noProof="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Baseline Scores</a:t>
            </a:r>
            <a:endParaRPr kumimoji="0" lang="en-ZW" sz="4400" b="1" u="none" strike="noStrike" kern="1200" cap="none" spc="300" normalizeH="0" baseline="0" noProof="0" dirty="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08008DC9-BA06-7369-5AA2-F58FB6FCD0D2}"/>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CF7C1A01-171C-688E-C819-FE49D350D15F}"/>
              </a:ext>
            </a:extLst>
          </p:cNvPr>
          <p:cNvSpPr>
            <a:spLocks noGrp="1"/>
          </p:cNvSpPr>
          <p:nvPr>
            <p:ph sz="half" idx="1"/>
          </p:nvPr>
        </p:nvSpPr>
        <p:spPr>
          <a:xfrm>
            <a:off x="235131" y="1091294"/>
            <a:ext cx="11721738" cy="5299721"/>
          </a:xfrm>
          <a:ln>
            <a:solidFill>
              <a:schemeClr val="tx1"/>
            </a:solidFill>
          </a:ln>
        </p:spPr>
        <p:txBody>
          <a:bodyPr vert="horz" lIns="91440" tIns="45720" rIns="91440" bIns="45720" rtlCol="0" anchor="t">
            <a:normAutofit/>
          </a:bodyPr>
          <a:lstStyle/>
          <a:p>
            <a:pPr marL="0" indent="0">
              <a:buNone/>
            </a:pPr>
            <a:r>
              <a:rPr lang="en-US" dirty="0">
                <a:hlinkClick r:id="rId2"/>
              </a:rPr>
              <a:t>RWVL ODS Baseline Report</a:t>
            </a:r>
            <a:endParaRPr lang="en-US" dirty="0"/>
          </a:p>
          <a:p>
            <a:pPr marL="0" indent="0">
              <a:buNone/>
            </a:pPr>
            <a:r>
              <a:rPr lang="en-US" dirty="0">
                <a:hlinkClick r:id="rId3"/>
              </a:rPr>
              <a:t>Marang ODS Baseline Report</a:t>
            </a:r>
            <a:endParaRPr lang="en-US" dirty="0"/>
          </a:p>
          <a:p>
            <a:pPr marL="0" indent="0">
              <a:buNone/>
            </a:pPr>
            <a:br>
              <a:rPr lang="en-US" dirty="0"/>
            </a:br>
            <a:endParaRPr lang="en-US" dirty="0">
              <a:solidFill>
                <a:srgbClr val="FF0000"/>
              </a:solidFill>
              <a:ea typeface="Calibri"/>
              <a:cs typeface="Calibri"/>
            </a:endParaRPr>
          </a:p>
        </p:txBody>
      </p:sp>
      <p:graphicFrame>
        <p:nvGraphicFramePr>
          <p:cNvPr id="4" name="Table 3">
            <a:extLst>
              <a:ext uri="{FF2B5EF4-FFF2-40B4-BE49-F238E27FC236}">
                <a16:creationId xmlns:a16="http://schemas.microsoft.com/office/drawing/2014/main" id="{A20FE782-9524-20E5-BAF7-BF0FCC1543A9}"/>
              </a:ext>
            </a:extLst>
          </p:cNvPr>
          <p:cNvGraphicFramePr>
            <a:graphicFrameLocks noGrp="1"/>
          </p:cNvGraphicFramePr>
          <p:nvPr>
            <p:extLst>
              <p:ext uri="{D42A27DB-BD31-4B8C-83A1-F6EECF244321}">
                <p14:modId xmlns:p14="http://schemas.microsoft.com/office/powerpoint/2010/main" val="994923349"/>
              </p:ext>
            </p:extLst>
          </p:nvPr>
        </p:nvGraphicFramePr>
        <p:xfrm>
          <a:off x="235131" y="2202025"/>
          <a:ext cx="11036249" cy="3666928"/>
        </p:xfrm>
        <a:graphic>
          <a:graphicData uri="http://schemas.openxmlformats.org/drawingml/2006/table">
            <a:tbl>
              <a:tblPr firstRow="1" bandRow="1">
                <a:tableStyleId>{5C22544A-7EE6-4342-B048-85BDC9FD1C3A}</a:tableStyleId>
              </a:tblPr>
              <a:tblGrid>
                <a:gridCol w="8831589">
                  <a:extLst>
                    <a:ext uri="{9D8B030D-6E8A-4147-A177-3AD203B41FA5}">
                      <a16:colId xmlns:a16="http://schemas.microsoft.com/office/drawing/2014/main" val="2566344315"/>
                    </a:ext>
                  </a:extLst>
                </a:gridCol>
                <a:gridCol w="2204660">
                  <a:extLst>
                    <a:ext uri="{9D8B030D-6E8A-4147-A177-3AD203B41FA5}">
                      <a16:colId xmlns:a16="http://schemas.microsoft.com/office/drawing/2014/main" val="3185493418"/>
                    </a:ext>
                  </a:extLst>
                </a:gridCol>
              </a:tblGrid>
              <a:tr h="546297">
                <a:tc>
                  <a:txBody>
                    <a:bodyPr/>
                    <a:lstStyle/>
                    <a:p>
                      <a:r>
                        <a:rPr lang="en-ZA" dirty="0">
                          <a:solidFill>
                            <a:schemeClr val="tx1"/>
                          </a:solidFill>
                        </a:rPr>
                        <a:t>Overall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4107879"/>
                  </a:ext>
                </a:extLst>
              </a:tr>
              <a:tr h="546297">
                <a:tc>
                  <a:txBody>
                    <a:bodyPr/>
                    <a:lstStyle/>
                    <a:p>
                      <a:r>
                        <a:rPr lang="en-ZA" dirty="0">
                          <a:solidFill>
                            <a:schemeClr val="tx1"/>
                          </a:solidFill>
                        </a:rPr>
                        <a:t>People and Leadership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75</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1903976"/>
                  </a:ext>
                </a:extLst>
              </a:tr>
              <a:tr h="546297">
                <a:tc>
                  <a:txBody>
                    <a:bodyPr/>
                    <a:lstStyle/>
                    <a:p>
                      <a:r>
                        <a:rPr lang="en-US" dirty="0">
                          <a:solidFill>
                            <a:schemeClr val="tx1"/>
                          </a:solidFill>
                        </a:rPr>
                        <a:t>Structures, Systems, and Processes Score</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70</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8533137"/>
                  </a:ext>
                </a:extLst>
              </a:tr>
              <a:tr h="546297">
                <a:tc>
                  <a:txBody>
                    <a:bodyPr/>
                    <a:lstStyle/>
                    <a:p>
                      <a:r>
                        <a:rPr lang="en-US" dirty="0">
                          <a:solidFill>
                            <a:schemeClr val="tx1"/>
                          </a:solidFill>
                        </a:rPr>
                        <a:t>Resilience, Care, and Security Score</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62</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033376"/>
                  </a:ext>
                </a:extLst>
              </a:tr>
              <a:tr h="740870">
                <a:tc>
                  <a:txBody>
                    <a:bodyPr/>
                    <a:lstStyle/>
                    <a:p>
                      <a:r>
                        <a:rPr lang="en-US" dirty="0">
                          <a:solidFill>
                            <a:schemeClr val="tx1"/>
                          </a:solidFill>
                        </a:rPr>
                        <a:t>Finance and sustainability and social entrepreneurship Score</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57</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3987049"/>
                  </a:ext>
                </a:extLst>
              </a:tr>
              <a:tr h="740870">
                <a:tc>
                  <a:txBody>
                    <a:bodyPr/>
                    <a:lstStyle/>
                    <a:p>
                      <a:r>
                        <a:rPr lang="en-ZA" dirty="0">
                          <a:solidFill>
                            <a:schemeClr val="tx1"/>
                          </a:solidFill>
                        </a:rPr>
                        <a:t>Connections and Visibility Score</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79</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0498257"/>
                  </a:ext>
                </a:extLst>
              </a:tr>
            </a:tbl>
          </a:graphicData>
        </a:graphic>
      </p:graphicFrame>
    </p:spTree>
    <p:extLst>
      <p:ext uri="{BB962C8B-B14F-4D97-AF65-F5344CB8AC3E}">
        <p14:creationId xmlns:p14="http://schemas.microsoft.com/office/powerpoint/2010/main" val="1848226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A8E692-9EA8-7C9C-F745-0B142435D39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5FDA67A-358B-9E66-645D-FF58B500162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B05B27EB-7C45-6EA4-0E04-F9CBEA54BC44}"/>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5706DD1E-29A2-AB8D-8903-4E8E84F3A62C}"/>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Change</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66E7404-EC74-A551-44B2-799722FA617D}"/>
              </a:ext>
            </a:extLst>
          </p:cNvPr>
          <p:cNvSpPr txBox="1">
            <a:spLocks/>
          </p:cNvSpPr>
          <p:nvPr/>
        </p:nvSpPr>
        <p:spPr>
          <a:xfrm>
            <a:off x="8915400" y="1091294"/>
            <a:ext cx="3271186"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24A8993B-E843-68BE-DA1B-04E494615963}"/>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1356042C-87BF-ABF0-F8A3-88794087CA6B}"/>
              </a:ext>
            </a:extLst>
          </p:cNvPr>
          <p:cNvSpPr>
            <a:spLocks noGrp="1"/>
          </p:cNvSpPr>
          <p:nvPr>
            <p:ph sz="half" idx="1"/>
          </p:nvPr>
        </p:nvSpPr>
        <p:spPr>
          <a:xfrm>
            <a:off x="235131" y="1091294"/>
            <a:ext cx="8674861" cy="5034869"/>
          </a:xfrm>
          <a:ln>
            <a:solidFill>
              <a:schemeClr val="tx1"/>
            </a:solidFill>
          </a:ln>
        </p:spPr>
        <p:txBody>
          <a:bodyPr vert="horz" lIns="91440" tIns="45720" rIns="91440" bIns="45720" rtlCol="0" anchor="t">
            <a:normAutofit fontScale="62500" lnSpcReduction="20000"/>
          </a:bodyPr>
          <a:lstStyle/>
          <a:p>
            <a:pPr marL="0" indent="0">
              <a:buNone/>
            </a:pPr>
            <a:r>
              <a:rPr lang="en-US" b="1" dirty="0"/>
              <a:t>How did the change come about?</a:t>
            </a:r>
          </a:p>
          <a:p>
            <a:pPr algn="just"/>
            <a:r>
              <a:rPr lang="en-US" dirty="0"/>
              <a:t>The change came about as a result of the </a:t>
            </a:r>
            <a:r>
              <a:rPr lang="en-US" dirty="0" err="1"/>
              <a:t>organisation</a:t>
            </a:r>
            <a:r>
              <a:rPr lang="en-US" dirty="0"/>
              <a:t> receiving funding to implement the THUSO project, which required the organization through its leadership and management with the support of the donor to strengthen its internal systems, partnerships, and institutional engagement</a:t>
            </a:r>
            <a:endParaRPr lang="en-ZA" dirty="0"/>
          </a:p>
          <a:p>
            <a:pPr algn="just"/>
            <a:r>
              <a:rPr lang="en-ZA" dirty="0"/>
              <a:t>Engagements </a:t>
            </a:r>
            <a:r>
              <a:rPr lang="en-US" dirty="0"/>
              <a:t>with funders and partners, alongside donor compliance requirements, highlighted the limitations of IHRL's informal, sponsorship-based operational model and underscored the need for structured systems to support transparency, </a:t>
            </a:r>
            <a:r>
              <a:rPr lang="en-ZA" dirty="0"/>
              <a:t>sustainability and institutional credibility. </a:t>
            </a:r>
          </a:p>
          <a:p>
            <a:pPr algn="just"/>
            <a:r>
              <a:rPr lang="en-US" dirty="0"/>
              <a:t>These included </a:t>
            </a:r>
            <a:r>
              <a:rPr lang="en-US" dirty="0" err="1"/>
              <a:t>organisational</a:t>
            </a:r>
            <a:r>
              <a:rPr lang="en-US" dirty="0"/>
              <a:t> capacity assessments, internal reflection sessions and technical support engagements focused on finance, procurement and monitoring and evaluation. </a:t>
            </a:r>
          </a:p>
          <a:p>
            <a:pPr algn="just"/>
            <a:r>
              <a:rPr lang="en-US" dirty="0"/>
              <a:t>Nonetheless, the implementation of the project created an opportunity for </a:t>
            </a:r>
            <a:r>
              <a:rPr lang="en-US" dirty="0" err="1"/>
              <a:t>organisational</a:t>
            </a:r>
            <a:r>
              <a:rPr lang="en-US" dirty="0"/>
              <a:t> growth. The need to coordinate activities with multiple stakeholders, collect evidence, and monitor project outcomes required the </a:t>
            </a:r>
            <a:r>
              <a:rPr lang="en-US" dirty="0" err="1"/>
              <a:t>organisation</a:t>
            </a:r>
            <a:r>
              <a:rPr lang="en-US" dirty="0"/>
              <a:t> to </a:t>
            </a:r>
            <a:r>
              <a:rPr lang="en-US" dirty="0" err="1"/>
              <a:t>formalise</a:t>
            </a:r>
            <a:r>
              <a:rPr lang="en-US" dirty="0"/>
              <a:t> some of its internal processes, improve project management systems, and strengthen collaboration with external partners.</a:t>
            </a:r>
          </a:p>
          <a:p>
            <a:pPr algn="just"/>
            <a:r>
              <a:rPr lang="en-US" dirty="0"/>
              <a:t>Staff participated in capacity-building </a:t>
            </a:r>
            <a:r>
              <a:rPr lang="en-US" dirty="0" err="1"/>
              <a:t>programmes</a:t>
            </a:r>
            <a:r>
              <a:rPr lang="en-US" dirty="0"/>
              <a:t>, that strengthened understanding of institutional governance, accountability and results-based management. These processes informed the development of internal tools, templates and operational guidelines and helped clarify roles and responsibilities across departments.</a:t>
            </a:r>
          </a:p>
          <a:p>
            <a:pPr marL="0" indent="0">
              <a:buNone/>
            </a:pPr>
            <a:endParaRPr lang="en-US" dirty="0"/>
          </a:p>
        </p:txBody>
      </p:sp>
      <p:pic>
        <p:nvPicPr>
          <p:cNvPr id="9" name="Picture 8">
            <a:extLst>
              <a:ext uri="{FF2B5EF4-FFF2-40B4-BE49-F238E27FC236}">
                <a16:creationId xmlns:a16="http://schemas.microsoft.com/office/drawing/2014/main" id="{92D99722-02AE-4AEE-6CB2-CA0099769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9991" y="1089696"/>
            <a:ext cx="3282009" cy="5034869"/>
          </a:xfrm>
          <a:prstGeom prst="rect">
            <a:avLst/>
          </a:prstGeom>
        </p:spPr>
      </p:pic>
    </p:spTree>
    <p:extLst>
      <p:ext uri="{BB962C8B-B14F-4D97-AF65-F5344CB8AC3E}">
        <p14:creationId xmlns:p14="http://schemas.microsoft.com/office/powerpoint/2010/main" val="2900623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A8E692-9EA8-7C9C-F745-0B142435D39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5FDA67A-358B-9E66-645D-FF58B500162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B05B27EB-7C45-6EA4-0E04-F9CBEA54BC44}"/>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5706DD1E-29A2-AB8D-8903-4E8E84F3A62C}"/>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Change cont’d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66E7404-EC74-A551-44B2-799722FA617D}"/>
              </a:ext>
            </a:extLst>
          </p:cNvPr>
          <p:cNvSpPr txBox="1">
            <a:spLocks/>
          </p:cNvSpPr>
          <p:nvPr/>
        </p:nvSpPr>
        <p:spPr>
          <a:xfrm>
            <a:off x="8915400" y="1091294"/>
            <a:ext cx="3271186"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24A8993B-E843-68BE-DA1B-04E494615963}"/>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1356042C-87BF-ABF0-F8A3-88794087CA6B}"/>
              </a:ext>
            </a:extLst>
          </p:cNvPr>
          <p:cNvSpPr>
            <a:spLocks noGrp="1"/>
          </p:cNvSpPr>
          <p:nvPr>
            <p:ph sz="half" idx="1"/>
          </p:nvPr>
        </p:nvSpPr>
        <p:spPr>
          <a:xfrm>
            <a:off x="235131" y="1091294"/>
            <a:ext cx="8674861" cy="5034869"/>
          </a:xfrm>
          <a:ln>
            <a:solidFill>
              <a:schemeClr val="tx1"/>
            </a:solidFill>
          </a:ln>
        </p:spPr>
        <p:txBody>
          <a:bodyPr vert="horz" lIns="91440" tIns="45720" rIns="91440" bIns="45720" rtlCol="0" anchor="t">
            <a:normAutofit fontScale="77500" lnSpcReduction="20000"/>
          </a:bodyPr>
          <a:lstStyle/>
          <a:p>
            <a:pPr marL="0" indent="0">
              <a:buNone/>
            </a:pPr>
            <a:r>
              <a:rPr lang="en-US" b="1" dirty="0"/>
              <a:t>What actions were taken by the organization to implement these changes across the </a:t>
            </a:r>
            <a:r>
              <a:rPr lang="en-US" b="1" dirty="0" err="1"/>
              <a:t>organisation</a:t>
            </a:r>
            <a:r>
              <a:rPr lang="en-US" b="1" dirty="0"/>
              <a:t>? </a:t>
            </a:r>
          </a:p>
          <a:p>
            <a:pPr algn="just"/>
            <a:r>
              <a:rPr lang="en-US" sz="2200" dirty="0"/>
              <a:t>The </a:t>
            </a:r>
            <a:r>
              <a:rPr lang="en-US" sz="2200" dirty="0" err="1"/>
              <a:t>organisation</a:t>
            </a:r>
            <a:r>
              <a:rPr lang="en-US" sz="2200" dirty="0"/>
              <a:t> began </a:t>
            </a:r>
            <a:r>
              <a:rPr lang="en-US" sz="2200" dirty="0" err="1"/>
              <a:t>formalising</a:t>
            </a:r>
            <a:r>
              <a:rPr lang="en-US" sz="2200" dirty="0"/>
              <a:t> internal systems to improve transparency, accountability, and efficiency. This included the development and adoption of internal operational tools such as financial management procedures, procurement processes, and monitoring and evaluation frameworks. </a:t>
            </a:r>
          </a:p>
          <a:p>
            <a:pPr algn="just"/>
            <a:r>
              <a:rPr lang="en-US" sz="2200" dirty="0"/>
              <a:t>To support the implementation of the THUSO project, the </a:t>
            </a:r>
            <a:r>
              <a:rPr lang="en-US" sz="2200" dirty="0" err="1"/>
              <a:t>organisation</a:t>
            </a:r>
            <a:r>
              <a:rPr lang="en-US" sz="2200" dirty="0"/>
              <a:t> introduced clearer project planning and management processes. This included the use of workplans, activity trackers, reporting templates, and monitoring tools to ensure that project activities were implemented systematically and that progress could be documented and assessed.</a:t>
            </a:r>
          </a:p>
          <a:p>
            <a:pPr algn="just"/>
            <a:r>
              <a:rPr lang="en-US" sz="2200" dirty="0"/>
              <a:t>Staff members participated in capacity-building </a:t>
            </a:r>
            <a:r>
              <a:rPr lang="en-US" sz="2200" dirty="0" err="1"/>
              <a:t>programmes</a:t>
            </a:r>
            <a:r>
              <a:rPr lang="en-US" sz="2200" dirty="0"/>
              <a:t> and technical support sessions focused on governance, financial management, procurement, and monitoring and evaluation. These trainings strengthened staff capacity to manage donor-funded projects and improved understanding of compliance requirements, accountability standards, and results-based management.</a:t>
            </a:r>
          </a:p>
          <a:p>
            <a:pPr algn="just"/>
            <a:r>
              <a:rPr lang="en-US" sz="2200" dirty="0"/>
              <a:t>The </a:t>
            </a:r>
            <a:r>
              <a:rPr lang="en-US" sz="2200" dirty="0" err="1"/>
              <a:t>organisation</a:t>
            </a:r>
            <a:r>
              <a:rPr lang="en-US" sz="2200" dirty="0"/>
              <a:t> increased its engagement with partners, government institutions, and other stakeholders. Structured consultations, stakeholder meetings, and collaborative activities were introduced to strengthen relationships and ensure that project implementation benefited from the expertise and participation of relevant institutions and community partners.</a:t>
            </a:r>
          </a:p>
          <a:p>
            <a:pPr algn="just"/>
            <a:r>
              <a:rPr lang="en-US" sz="2200" dirty="0"/>
              <a:t>IHRL also strengthened its monitoring and learning systems by introducing structured data collection processes, documentation tools, and reflection spaces to review progress and challenges.</a:t>
            </a:r>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9683A6DF-B840-7F33-02D9-A9F118FD7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7849" y="1091294"/>
            <a:ext cx="3271186" cy="2927813"/>
          </a:xfrm>
          <a:prstGeom prst="rect">
            <a:avLst/>
          </a:prstGeom>
        </p:spPr>
      </p:pic>
      <p:pic>
        <p:nvPicPr>
          <p:cNvPr id="9" name="Picture 8">
            <a:extLst>
              <a:ext uri="{FF2B5EF4-FFF2-40B4-BE49-F238E27FC236}">
                <a16:creationId xmlns:a16="http://schemas.microsoft.com/office/drawing/2014/main" id="{F6BC9693-8F96-EE30-36E8-A1EB74523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2711" y="3538322"/>
            <a:ext cx="3098479" cy="2437175"/>
          </a:xfrm>
          <a:prstGeom prst="rect">
            <a:avLst/>
          </a:prstGeom>
        </p:spPr>
      </p:pic>
    </p:spTree>
    <p:extLst>
      <p:ext uri="{BB962C8B-B14F-4D97-AF65-F5344CB8AC3E}">
        <p14:creationId xmlns:p14="http://schemas.microsoft.com/office/powerpoint/2010/main" val="1708463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B5387C-6A5F-A94B-3F06-321097B113B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2EF8E35-BB9B-665A-0182-BECF08B86135}"/>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C812533-D6C1-ED79-EC55-55DE34A685E0}"/>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9237957D-BD9D-5C35-00CA-80689AB8FDEF}"/>
              </a:ext>
            </a:extLst>
          </p:cNvPr>
          <p:cNvSpPr>
            <a:spLocks noGrp="1"/>
          </p:cNvSpPr>
          <p:nvPr/>
        </p:nvSpPr>
        <p:spPr>
          <a:xfrm>
            <a:off x="-121300" y="125016"/>
            <a:ext cx="12191996" cy="845136"/>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What has changed in the following areas since working with Gender Links.</a:t>
            </a:r>
            <a:endParaRPr lang="en-ZW" b="1"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4A91CF60-FB78-633A-C19F-AC4DFD26E4C7}"/>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A8AC93A5-E8D4-A306-16E9-050B2D8A4635}"/>
              </a:ext>
            </a:extLst>
          </p:cNvPr>
          <p:cNvGraphicFramePr>
            <a:graphicFrameLocks noGrp="1"/>
          </p:cNvGraphicFramePr>
          <p:nvPr>
            <p:extLst>
              <p:ext uri="{D42A27DB-BD31-4B8C-83A1-F6EECF244321}">
                <p14:modId xmlns:p14="http://schemas.microsoft.com/office/powerpoint/2010/main" val="567563416"/>
              </p:ext>
            </p:extLst>
          </p:nvPr>
        </p:nvGraphicFramePr>
        <p:xfrm>
          <a:off x="121304" y="813990"/>
          <a:ext cx="11949392" cy="5259217"/>
        </p:xfrm>
        <a:graphic>
          <a:graphicData uri="http://schemas.openxmlformats.org/drawingml/2006/table">
            <a:tbl>
              <a:tblPr firstRow="1" firstCol="1" lastRow="1" lastCol="1" bandRow="1" bandCol="1">
                <a:tableStyleId>{5C22544A-7EE6-4342-B048-85BDC9FD1C3A}</a:tableStyleId>
              </a:tblPr>
              <a:tblGrid>
                <a:gridCol w="3589618">
                  <a:extLst>
                    <a:ext uri="{9D8B030D-6E8A-4147-A177-3AD203B41FA5}">
                      <a16:colId xmlns:a16="http://schemas.microsoft.com/office/drawing/2014/main" val="3249727228"/>
                    </a:ext>
                  </a:extLst>
                </a:gridCol>
                <a:gridCol w="4491204">
                  <a:extLst>
                    <a:ext uri="{9D8B030D-6E8A-4147-A177-3AD203B41FA5}">
                      <a16:colId xmlns:a16="http://schemas.microsoft.com/office/drawing/2014/main" val="3222520754"/>
                    </a:ext>
                  </a:extLst>
                </a:gridCol>
                <a:gridCol w="3868570">
                  <a:extLst>
                    <a:ext uri="{9D8B030D-6E8A-4147-A177-3AD203B41FA5}">
                      <a16:colId xmlns:a16="http://schemas.microsoft.com/office/drawing/2014/main" val="3261248836"/>
                    </a:ext>
                  </a:extLst>
                </a:gridCol>
              </a:tblGrid>
              <a:tr h="512620">
                <a:tc>
                  <a:txBody>
                    <a:bodyPr/>
                    <a:lstStyle/>
                    <a:p>
                      <a:pPr>
                        <a:buNone/>
                      </a:pPr>
                      <a:endParaRPr lang="en-ZA" sz="1600" dirty="0">
                        <a:solidFill>
                          <a:schemeClr val="tx1"/>
                        </a:solidFill>
                        <a:effectLst/>
                        <a:latin typeface="+mn-lt"/>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1" dirty="0">
                          <a:solidFill>
                            <a:schemeClr val="tx1"/>
                          </a:solidFill>
                          <a:effectLst/>
                          <a:latin typeface="+mn-lt"/>
                        </a:rPr>
                        <a:t>Before due diligence</a:t>
                      </a:r>
                      <a:endParaRPr lang="en-ZA" sz="1600" b="1" dirty="0">
                        <a:solidFill>
                          <a:schemeClr val="tx1"/>
                        </a:solidFill>
                        <a:effectLst/>
                        <a:latin typeface="+mn-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1" dirty="0">
                          <a:solidFill>
                            <a:schemeClr val="tx1"/>
                          </a:solidFill>
                          <a:effectLst/>
                          <a:latin typeface="+mn-lt"/>
                        </a:rPr>
                        <a:t>After due diligence</a:t>
                      </a:r>
                      <a:endParaRPr lang="en-ZA" sz="1600" b="1" dirty="0">
                        <a:solidFill>
                          <a:schemeClr val="tx1"/>
                        </a:solidFill>
                        <a:effectLst/>
                        <a:latin typeface="+mn-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717182"/>
                  </a:ext>
                </a:extLst>
              </a:tr>
              <a:tr h="774815">
                <a:tc>
                  <a:txBody>
                    <a:bodyPr/>
                    <a:lstStyle/>
                    <a:p>
                      <a:pPr>
                        <a:buNone/>
                      </a:pPr>
                      <a:r>
                        <a:rPr lang="en-ZA" sz="1600" dirty="0">
                          <a:solidFill>
                            <a:schemeClr val="tx1"/>
                          </a:solidFill>
                          <a:effectLst/>
                          <a:latin typeface="+mn-lt"/>
                        </a:rPr>
                        <a:t>Financial system</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a:solidFill>
                            <a:schemeClr val="tx1"/>
                          </a:solidFill>
                          <a:effectLst/>
                          <a:latin typeface="+mn-lt"/>
                        </a:rPr>
                        <a:t>No system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1600" b="0" i="0" u="none" strike="noStrike" baseline="0" dirty="0">
                          <a:solidFill>
                            <a:srgbClr val="363639"/>
                          </a:solidFill>
                          <a:latin typeface="+mn-lt"/>
                        </a:rPr>
                        <a:t>Operational financial management system in place</a:t>
                      </a:r>
                      <a:r>
                        <a:rPr lang="en-ZA" sz="1600" dirty="0">
                          <a:solidFill>
                            <a:schemeClr val="tx1"/>
                          </a:solidFill>
                          <a:effectLst/>
                          <a:latin typeface="+mn-lt"/>
                        </a:rPr>
                        <a:t>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4368456"/>
                  </a:ext>
                </a:extLst>
              </a:tr>
              <a:tr h="774815">
                <a:tc>
                  <a:txBody>
                    <a:bodyPr/>
                    <a:lstStyle/>
                    <a:p>
                      <a:pPr>
                        <a:buNone/>
                      </a:pPr>
                      <a:r>
                        <a:rPr lang="en-ZA" sz="1600" dirty="0">
                          <a:solidFill>
                            <a:schemeClr val="tx1"/>
                          </a:solidFill>
                          <a:effectLst/>
                          <a:latin typeface="+mn-lt"/>
                        </a:rPr>
                        <a:t>Separate bank account</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a:solidFill>
                            <a:schemeClr val="tx1"/>
                          </a:solidFill>
                          <a:effectLst/>
                          <a:latin typeface="+mn-lt"/>
                        </a:rPr>
                        <a:t> No bank account</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Organisational bank account opened  </a:t>
                      </a:r>
                      <a:r>
                        <a:rPr lang="en-ZA" sz="1600" dirty="0">
                          <a:solidFill>
                            <a:schemeClr val="tx1"/>
                          </a:solidFill>
                          <a:effectLst/>
                          <a:latin typeface="+mn-lt"/>
                        </a:rPr>
                        <a:t>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6922172"/>
                  </a:ext>
                </a:extLst>
              </a:tr>
              <a:tr h="774815">
                <a:tc>
                  <a:txBody>
                    <a:bodyPr/>
                    <a:lstStyle/>
                    <a:p>
                      <a:pPr>
                        <a:buNone/>
                      </a:pPr>
                      <a:r>
                        <a:rPr lang="en-ZA" sz="1600">
                          <a:solidFill>
                            <a:schemeClr val="tx1"/>
                          </a:solidFill>
                          <a:effectLst/>
                          <a:latin typeface="+mn-lt"/>
                        </a:rPr>
                        <a:t>Two signatories to the account</a:t>
                      </a:r>
                      <a:endParaRPr lang="en-ZA" sz="160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a:solidFill>
                            <a:schemeClr val="tx1"/>
                          </a:solidFill>
                          <a:effectLst/>
                          <a:latin typeface="+mn-lt"/>
                        </a:rPr>
                        <a:t>No signatories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Available</a:t>
                      </a:r>
                      <a:r>
                        <a:rPr lang="en-ZA" sz="1600" dirty="0">
                          <a:solidFill>
                            <a:schemeClr val="tx1"/>
                          </a:solidFill>
                          <a:effectLst/>
                          <a:latin typeface="+mn-lt"/>
                        </a:rPr>
                        <a:t>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9656750"/>
                  </a:ext>
                </a:extLst>
              </a:tr>
              <a:tr h="774815">
                <a:tc>
                  <a:txBody>
                    <a:bodyPr/>
                    <a:lstStyle/>
                    <a:p>
                      <a:pPr>
                        <a:buNone/>
                      </a:pPr>
                      <a:r>
                        <a:rPr lang="en-ZA" sz="1600" dirty="0">
                          <a:solidFill>
                            <a:schemeClr val="tx1"/>
                          </a:solidFill>
                          <a:effectLst/>
                          <a:latin typeface="+mn-lt"/>
                        </a:rPr>
                        <a:t>Financial documentation</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a:solidFill>
                            <a:schemeClr val="tx1"/>
                          </a:solidFill>
                          <a:effectLst/>
                          <a:latin typeface="+mn-lt"/>
                        </a:rPr>
                        <a:t>Informal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Standardised and formal policy informed financial documentation currently used  </a:t>
                      </a:r>
                      <a:endParaRPr lang="en-ZA" sz="16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741687"/>
                  </a:ext>
                </a:extLst>
              </a:tr>
              <a:tr h="774815">
                <a:tc>
                  <a:txBody>
                    <a:bodyPr/>
                    <a:lstStyle/>
                    <a:p>
                      <a:pPr>
                        <a:buNone/>
                      </a:pPr>
                      <a:r>
                        <a:rPr lang="en-ZA" sz="1600">
                          <a:solidFill>
                            <a:schemeClr val="tx1"/>
                          </a:solidFill>
                          <a:effectLst/>
                          <a:latin typeface="+mn-lt"/>
                        </a:rPr>
                        <a:t>Monthly reconciliations and routines</a:t>
                      </a:r>
                      <a:endParaRPr lang="en-ZA" sz="160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a:solidFill>
                            <a:schemeClr val="tx1"/>
                          </a:solidFill>
                          <a:effectLst/>
                          <a:latin typeface="+mn-lt"/>
                        </a:rPr>
                        <a:t> None</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1600" b="0" i="0" u="none" strike="noStrike" baseline="0" dirty="0">
                          <a:solidFill>
                            <a:srgbClr val="363639"/>
                          </a:solidFill>
                          <a:latin typeface="+mn-lt"/>
                        </a:rPr>
                        <a:t>Monthly reconciliations and financial routines and reporting timelines established.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5970774"/>
                  </a:ext>
                </a:extLst>
              </a:tr>
              <a:tr h="774815">
                <a:tc>
                  <a:txBody>
                    <a:bodyPr/>
                    <a:lstStyle/>
                    <a:p>
                      <a:pPr>
                        <a:buNone/>
                      </a:pPr>
                      <a:r>
                        <a:rPr lang="en-ZA" sz="1600" dirty="0">
                          <a:solidFill>
                            <a:schemeClr val="tx1"/>
                          </a:solidFill>
                          <a:effectLst/>
                          <a:latin typeface="+mn-lt"/>
                        </a:rPr>
                        <a:t>Fundraising and Sustainability</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Relied on in kind support and ad hoc sponsorships </a:t>
                      </a:r>
                      <a:endParaRPr lang="en-ZA" sz="16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Structured donor engagement and sustainability plan in place. Efforts to fundraising continuously ongoing</a:t>
                      </a:r>
                      <a:endParaRPr lang="en-ZA" sz="16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7921823"/>
                  </a:ext>
                </a:extLst>
              </a:tr>
            </a:tbl>
          </a:graphicData>
        </a:graphic>
      </p:graphicFrame>
    </p:spTree>
    <p:extLst>
      <p:ext uri="{BB962C8B-B14F-4D97-AF65-F5344CB8AC3E}">
        <p14:creationId xmlns:p14="http://schemas.microsoft.com/office/powerpoint/2010/main" val="2317403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82A618-5553-E22B-048F-17E9807957E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6FA926D-D969-557E-160C-A1A2E031DDD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426D12B7-0E61-8765-A05D-F27F4655222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0D964CB1-4E16-CBAE-4275-A671DD91551E}"/>
              </a:ext>
            </a:extLst>
          </p:cNvPr>
          <p:cNvSpPr>
            <a:spLocks noGrp="1"/>
          </p:cNvSpPr>
          <p:nvPr/>
        </p:nvSpPr>
        <p:spPr>
          <a:xfrm>
            <a:off x="-121300" y="125016"/>
            <a:ext cx="12191996" cy="845136"/>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what has changed in the following areas since working with Gender Links.</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A196F413-9766-B700-A293-9351CB73C009}"/>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1E06FED5-FBAD-300B-2125-38F2EAD4127D}"/>
              </a:ext>
            </a:extLst>
          </p:cNvPr>
          <p:cNvGraphicFramePr>
            <a:graphicFrameLocks noGrp="1"/>
          </p:cNvGraphicFramePr>
          <p:nvPr>
            <p:extLst>
              <p:ext uri="{D42A27DB-BD31-4B8C-83A1-F6EECF244321}">
                <p14:modId xmlns:p14="http://schemas.microsoft.com/office/powerpoint/2010/main" val="400270264"/>
              </p:ext>
            </p:extLst>
          </p:nvPr>
        </p:nvGraphicFramePr>
        <p:xfrm>
          <a:off x="233916" y="818706"/>
          <a:ext cx="11695813" cy="5518921"/>
        </p:xfrm>
        <a:graphic>
          <a:graphicData uri="http://schemas.openxmlformats.org/drawingml/2006/table">
            <a:tbl>
              <a:tblPr firstRow="1" firstCol="1" lastRow="1" lastCol="1" bandRow="1" bandCol="1">
                <a:tableStyleId>{5C22544A-7EE6-4342-B048-85BDC9FD1C3A}</a:tableStyleId>
              </a:tblPr>
              <a:tblGrid>
                <a:gridCol w="3513441">
                  <a:extLst>
                    <a:ext uri="{9D8B030D-6E8A-4147-A177-3AD203B41FA5}">
                      <a16:colId xmlns:a16="http://schemas.microsoft.com/office/drawing/2014/main" val="3249727228"/>
                    </a:ext>
                  </a:extLst>
                </a:gridCol>
                <a:gridCol w="4395897">
                  <a:extLst>
                    <a:ext uri="{9D8B030D-6E8A-4147-A177-3AD203B41FA5}">
                      <a16:colId xmlns:a16="http://schemas.microsoft.com/office/drawing/2014/main" val="3222520754"/>
                    </a:ext>
                  </a:extLst>
                </a:gridCol>
                <a:gridCol w="3786475">
                  <a:extLst>
                    <a:ext uri="{9D8B030D-6E8A-4147-A177-3AD203B41FA5}">
                      <a16:colId xmlns:a16="http://schemas.microsoft.com/office/drawing/2014/main" val="3261248836"/>
                    </a:ext>
                  </a:extLst>
                </a:gridCol>
              </a:tblGrid>
              <a:tr h="521988">
                <a:tc>
                  <a:txBody>
                    <a:bodyPr/>
                    <a:lstStyle/>
                    <a:p>
                      <a:pPr>
                        <a:buNone/>
                      </a:pPr>
                      <a:endParaRPr lang="en-ZA" sz="1600" dirty="0">
                        <a:solidFill>
                          <a:schemeClr val="tx1"/>
                        </a:solidFill>
                        <a:effectLst/>
                        <a:latin typeface="+mn-lt"/>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1" dirty="0">
                          <a:solidFill>
                            <a:schemeClr val="tx1"/>
                          </a:solidFill>
                          <a:effectLst/>
                          <a:latin typeface="+mn-lt"/>
                        </a:rPr>
                        <a:t>Before due diligence</a:t>
                      </a:r>
                      <a:endParaRPr lang="en-ZA" sz="1600" b="1" dirty="0">
                        <a:solidFill>
                          <a:schemeClr val="tx1"/>
                        </a:solidFill>
                        <a:effectLst/>
                        <a:latin typeface="+mn-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1" dirty="0">
                          <a:solidFill>
                            <a:schemeClr val="tx1"/>
                          </a:solidFill>
                          <a:effectLst/>
                          <a:latin typeface="+mn-lt"/>
                        </a:rPr>
                        <a:t>After due diligence</a:t>
                      </a:r>
                      <a:endParaRPr lang="en-ZA" sz="1600" b="1" dirty="0">
                        <a:solidFill>
                          <a:schemeClr val="tx1"/>
                        </a:solidFill>
                        <a:effectLst/>
                        <a:latin typeface="+mn-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717182"/>
                  </a:ext>
                </a:extLst>
              </a:tr>
              <a:tr h="680517">
                <a:tc>
                  <a:txBody>
                    <a:bodyPr/>
                    <a:lstStyle/>
                    <a:p>
                      <a:pPr>
                        <a:buNone/>
                      </a:pPr>
                      <a:r>
                        <a:rPr lang="en-ZA" sz="1600">
                          <a:solidFill>
                            <a:schemeClr val="tx1"/>
                          </a:solidFill>
                          <a:effectLst/>
                          <a:latin typeface="+mn-lt"/>
                        </a:rPr>
                        <a:t>Safeguarding policy</a:t>
                      </a:r>
                      <a:endParaRPr lang="en-ZA" sz="160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a:solidFill>
                            <a:schemeClr val="tx1"/>
                          </a:solidFill>
                          <a:effectLst/>
                          <a:latin typeface="+mn-lt"/>
                        </a:rPr>
                        <a:t>None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Developed and shared with staff members </a:t>
                      </a:r>
                      <a:endParaRPr lang="en-ZA" sz="16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5441453"/>
                  </a:ext>
                </a:extLst>
              </a:tr>
              <a:tr h="416572">
                <a:tc>
                  <a:txBody>
                    <a:bodyPr/>
                    <a:lstStyle/>
                    <a:p>
                      <a:pPr>
                        <a:buNone/>
                      </a:pPr>
                      <a:r>
                        <a:rPr lang="en-ZA" sz="1600">
                          <a:solidFill>
                            <a:schemeClr val="tx1"/>
                          </a:solidFill>
                          <a:effectLst/>
                          <a:latin typeface="+mn-lt"/>
                        </a:rPr>
                        <a:t>Human resources policy</a:t>
                      </a:r>
                      <a:endParaRPr lang="en-ZA" sz="160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a:solidFill>
                            <a:schemeClr val="tx1"/>
                          </a:solidFill>
                          <a:effectLst/>
                          <a:latin typeface="+mn-lt"/>
                        </a:rPr>
                        <a:t>Available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Still in use </a:t>
                      </a:r>
                      <a:endParaRPr lang="en-ZA" sz="16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2264924"/>
                  </a:ext>
                </a:extLst>
              </a:tr>
              <a:tr h="680517">
                <a:tc>
                  <a:txBody>
                    <a:bodyPr/>
                    <a:lstStyle/>
                    <a:p>
                      <a:pPr>
                        <a:buNone/>
                      </a:pPr>
                      <a:r>
                        <a:rPr lang="en-ZA" sz="1600" dirty="0">
                          <a:solidFill>
                            <a:schemeClr val="tx1"/>
                          </a:solidFill>
                          <a:effectLst/>
                          <a:latin typeface="+mn-lt"/>
                        </a:rPr>
                        <a:t>Finance policy</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err="1">
                          <a:solidFill>
                            <a:schemeClr val="tx1"/>
                          </a:solidFill>
                          <a:effectLst/>
                          <a:latin typeface="+mn-lt"/>
                        </a:rPr>
                        <a:t>Availablle</a:t>
                      </a:r>
                      <a:r>
                        <a:rPr lang="en-ZA" sz="1600" dirty="0">
                          <a:solidFill>
                            <a:schemeClr val="tx1"/>
                          </a:solidFill>
                          <a:effectLst/>
                          <a:latin typeface="+mn-lt"/>
                        </a:rPr>
                        <a:t>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Operational and improved with board approval </a:t>
                      </a:r>
                      <a:endParaRPr lang="en-ZA" sz="16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580380"/>
                  </a:ext>
                </a:extLst>
              </a:tr>
              <a:tr h="680517">
                <a:tc>
                  <a:txBody>
                    <a:bodyPr/>
                    <a:lstStyle/>
                    <a:p>
                      <a:pPr>
                        <a:buNone/>
                      </a:pPr>
                      <a:r>
                        <a:rPr lang="en-ZA" sz="1600">
                          <a:solidFill>
                            <a:schemeClr val="tx1"/>
                          </a:solidFill>
                          <a:effectLst/>
                          <a:latin typeface="+mn-lt"/>
                        </a:rPr>
                        <a:t>Procurement policy</a:t>
                      </a:r>
                      <a:endParaRPr lang="en-ZA" sz="160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a:solidFill>
                            <a:schemeClr val="tx1"/>
                          </a:solidFill>
                          <a:effectLst/>
                          <a:latin typeface="+mn-lt"/>
                        </a:rPr>
                        <a:t>Available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mn-lt"/>
                          <a:ea typeface="+mn-ea"/>
                          <a:cs typeface="+mn-cs"/>
                        </a:rPr>
                        <a:t>Operational and improved with board approval </a:t>
                      </a:r>
                      <a:r>
                        <a:rPr lang="en-ZA" sz="1600" b="0" dirty="0">
                          <a:solidFill>
                            <a:schemeClr val="tx1"/>
                          </a:solidFill>
                          <a:effectLst/>
                          <a:latin typeface="+mn-lt"/>
                        </a:rPr>
                        <a:t> </a:t>
                      </a:r>
                      <a:endParaRPr lang="en-ZA" sz="16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0967852"/>
                  </a:ext>
                </a:extLst>
              </a:tr>
              <a:tr h="416572">
                <a:tc>
                  <a:txBody>
                    <a:bodyPr/>
                    <a:lstStyle/>
                    <a:p>
                      <a:pPr>
                        <a:buNone/>
                      </a:pPr>
                      <a:r>
                        <a:rPr lang="en-ZA" sz="1600" dirty="0">
                          <a:solidFill>
                            <a:schemeClr val="tx1"/>
                          </a:solidFill>
                          <a:effectLst/>
                          <a:latin typeface="+mn-lt"/>
                        </a:rPr>
                        <a:t>Board functionality</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a:solidFill>
                            <a:schemeClr val="tx1"/>
                          </a:solidFill>
                          <a:effectLst/>
                          <a:latin typeface="+mn-lt"/>
                        </a:rPr>
                        <a:t>Active</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Still active </a:t>
                      </a:r>
                      <a:endParaRPr lang="en-ZA" sz="16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5164360"/>
                  </a:ext>
                </a:extLst>
              </a:tr>
              <a:tr h="416572">
                <a:tc>
                  <a:txBody>
                    <a:bodyPr/>
                    <a:lstStyle/>
                    <a:p>
                      <a:pPr>
                        <a:buNone/>
                      </a:pPr>
                      <a:r>
                        <a:rPr lang="en-ZA" sz="1600">
                          <a:solidFill>
                            <a:schemeClr val="tx1"/>
                          </a:solidFill>
                          <a:effectLst/>
                          <a:latin typeface="+mn-lt"/>
                        </a:rPr>
                        <a:t>Anti-corruption/Fraud Policy</a:t>
                      </a:r>
                      <a:endParaRPr lang="en-ZA" sz="160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a:solidFill>
                            <a:schemeClr val="tx1"/>
                          </a:solidFill>
                          <a:effectLst/>
                          <a:latin typeface="+mn-lt"/>
                        </a:rPr>
                        <a:t>Available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Available</a:t>
                      </a:r>
                      <a:endParaRPr lang="en-ZA" sz="16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5425654"/>
                  </a:ext>
                </a:extLst>
              </a:tr>
              <a:tr h="416572">
                <a:tc>
                  <a:txBody>
                    <a:bodyPr/>
                    <a:lstStyle/>
                    <a:p>
                      <a:pPr>
                        <a:buNone/>
                      </a:pPr>
                      <a:r>
                        <a:rPr lang="en-ZA" sz="1600">
                          <a:solidFill>
                            <a:schemeClr val="tx1"/>
                          </a:solidFill>
                          <a:effectLst/>
                          <a:latin typeface="+mn-lt"/>
                        </a:rPr>
                        <a:t>Sexual Harassment Policy</a:t>
                      </a:r>
                      <a:endParaRPr lang="en-ZA" sz="160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a:solidFill>
                            <a:schemeClr val="tx1"/>
                          </a:solidFill>
                          <a:effectLst/>
                          <a:latin typeface="+mn-lt"/>
                        </a:rPr>
                        <a:t>Available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Available</a:t>
                      </a:r>
                      <a:endParaRPr lang="en-ZA" sz="16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2156130"/>
                  </a:ext>
                </a:extLst>
              </a:tr>
              <a:tr h="416572">
                <a:tc>
                  <a:txBody>
                    <a:bodyPr/>
                    <a:lstStyle/>
                    <a:p>
                      <a:pPr>
                        <a:buNone/>
                      </a:pPr>
                      <a:r>
                        <a:rPr lang="en-ZA" sz="1600">
                          <a:solidFill>
                            <a:schemeClr val="tx1"/>
                          </a:solidFill>
                          <a:effectLst/>
                          <a:latin typeface="+mn-lt"/>
                        </a:rPr>
                        <a:t>Monitoring and Evaluation Systems</a:t>
                      </a:r>
                      <a:endParaRPr lang="en-ZA" sz="160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a:solidFill>
                            <a:schemeClr val="tx1"/>
                          </a:solidFill>
                          <a:effectLst/>
                          <a:latin typeface="+mn-lt"/>
                        </a:rPr>
                        <a:t>Not available </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Available </a:t>
                      </a:r>
                      <a:endParaRPr lang="en-ZA" sz="16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46809"/>
                  </a:ext>
                </a:extLst>
              </a:tr>
              <a:tr h="680517">
                <a:tc>
                  <a:txBody>
                    <a:bodyPr/>
                    <a:lstStyle/>
                    <a:p>
                      <a:pPr>
                        <a:buNone/>
                      </a:pPr>
                      <a:r>
                        <a:rPr lang="en-ZA" sz="1600" dirty="0">
                          <a:solidFill>
                            <a:schemeClr val="tx1"/>
                          </a:solidFill>
                          <a:effectLst/>
                          <a:latin typeface="+mn-lt"/>
                        </a:rPr>
                        <a:t>Fundraising and Sustainability</a:t>
                      </a:r>
                      <a:endParaRPr lang="en-ZA" sz="16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Sponsorships </a:t>
                      </a:r>
                      <a:endParaRPr lang="en-ZA" sz="16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b="0" dirty="0">
                          <a:solidFill>
                            <a:schemeClr val="tx1"/>
                          </a:solidFill>
                          <a:effectLst/>
                          <a:latin typeface="+mn-lt"/>
                        </a:rPr>
                        <a:t>Structured donor engagement and sustainability plan in place. Efforts to fundraising continuously ongoing</a:t>
                      </a:r>
                      <a:endParaRPr lang="en-ZA" sz="1600" b="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7921823"/>
                  </a:ext>
                </a:extLst>
              </a:tr>
            </a:tbl>
          </a:graphicData>
        </a:graphic>
      </p:graphicFrame>
    </p:spTree>
    <p:extLst>
      <p:ext uri="{BB962C8B-B14F-4D97-AF65-F5344CB8AC3E}">
        <p14:creationId xmlns:p14="http://schemas.microsoft.com/office/powerpoint/2010/main" val="3802234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C222E-9CA8-8403-03F7-39AB7C4330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5F48053-7FF7-EF86-7C65-74B4E9CDF8D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A3D8A7EE-1A4B-0C6D-EB46-8DFA22913D81}"/>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0EE6B401-2653-D653-9B4D-8943BC87891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Significance/ Impact</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A62EBD83-7979-2E12-2991-37E8BEACF85B}"/>
              </a:ext>
            </a:extLst>
          </p:cNvPr>
          <p:cNvSpPr txBox="1">
            <a:spLocks/>
          </p:cNvSpPr>
          <p:nvPr/>
        </p:nvSpPr>
        <p:spPr>
          <a:xfrm>
            <a:off x="9211234" y="1091294"/>
            <a:ext cx="2975351"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A4C54F62-A22A-20B2-66E0-37CF7AD7183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74CE9D1-7973-DCFC-ABB9-15BE7C35B517}"/>
              </a:ext>
            </a:extLst>
          </p:cNvPr>
          <p:cNvSpPr>
            <a:spLocks noGrp="1"/>
          </p:cNvSpPr>
          <p:nvPr>
            <p:ph sz="half" idx="1"/>
          </p:nvPr>
        </p:nvSpPr>
        <p:spPr>
          <a:xfrm>
            <a:off x="235131" y="1091294"/>
            <a:ext cx="8970694" cy="5034869"/>
          </a:xfrm>
          <a:ln>
            <a:solidFill>
              <a:schemeClr val="tx1"/>
            </a:solidFill>
          </a:ln>
        </p:spPr>
        <p:txBody>
          <a:bodyPr vert="horz" lIns="91440" tIns="45720" rIns="91440" bIns="45720" rtlCol="0" anchor="t">
            <a:normAutofit fontScale="77500" lnSpcReduction="20000"/>
          </a:bodyPr>
          <a:lstStyle/>
          <a:p>
            <a:pPr marL="0" indent="0" algn="just">
              <a:buNone/>
            </a:pPr>
            <a:r>
              <a:rPr lang="en-US" sz="2300" b="1" dirty="0"/>
              <a:t>What is the significance of the change?</a:t>
            </a:r>
          </a:p>
          <a:p>
            <a:pPr algn="just"/>
            <a:r>
              <a:rPr lang="en-US" sz="2300" dirty="0"/>
              <a:t>Transition from an informal sponsorship-based model to a more structured, systems-driven operational framework. Previously, many of IHRL’s activities were implemented through flexible, sponsorship-based arrangements. While this allowed the </a:t>
            </a:r>
            <a:r>
              <a:rPr lang="en-US" sz="2300" dirty="0" err="1"/>
              <a:t>organisation</a:t>
            </a:r>
            <a:r>
              <a:rPr lang="en-US" sz="2300" dirty="0"/>
              <a:t> to respond quickly to emerging opportunities, it also limited its ability to manage larger projects, demonstrate accountability to donors, and build long-term institutional credibility.</a:t>
            </a:r>
          </a:p>
          <a:p>
            <a:pPr algn="just"/>
            <a:r>
              <a:rPr lang="en-US" sz="2300" dirty="0"/>
              <a:t>Clear operational guidelines, defined oversight mechanisms and financial management processes as well as monitoring tools improved the </a:t>
            </a:r>
            <a:r>
              <a:rPr lang="en-US" sz="2300" dirty="0" err="1"/>
              <a:t>organisations</a:t>
            </a:r>
            <a:r>
              <a:rPr lang="en-US" sz="2300" dirty="0"/>
              <a:t> internal coordination systems. </a:t>
            </a:r>
          </a:p>
          <a:p>
            <a:pPr algn="just"/>
            <a:r>
              <a:rPr lang="en-US" sz="2300" dirty="0"/>
              <a:t>The change also improved the </a:t>
            </a:r>
            <a:r>
              <a:rPr lang="en-US" sz="2300" dirty="0" err="1"/>
              <a:t>organisation’s</a:t>
            </a:r>
            <a:r>
              <a:rPr lang="en-US" sz="2300" dirty="0"/>
              <a:t> external engagement. By developing clearer systems and processes, IHRL was better positioned to engage with institutional stakeholders, partners, and funders in a more professional and coordinated manner. This strengthened donor confidence and credibility with funders and partners. </a:t>
            </a:r>
          </a:p>
          <a:p>
            <a:pPr algn="just"/>
            <a:r>
              <a:rPr lang="en-US" sz="2300" dirty="0"/>
              <a:t>Increased capacity to manage grants, budgets and partnerships sustainably.</a:t>
            </a:r>
          </a:p>
          <a:p>
            <a:pPr algn="just"/>
            <a:r>
              <a:rPr lang="en-US" sz="2300" dirty="0"/>
              <a:t>Stronger foundation for long-term growth, institutional stability and strategic expansion</a:t>
            </a:r>
          </a:p>
          <a:p>
            <a:pPr algn="just"/>
            <a:r>
              <a:rPr lang="en-US" sz="2300" dirty="0"/>
              <a:t>Through capacity-building </a:t>
            </a:r>
            <a:r>
              <a:rPr lang="en-US" sz="2300" dirty="0" err="1"/>
              <a:t>programmes</a:t>
            </a:r>
            <a:r>
              <a:rPr lang="en-US" sz="2300" dirty="0"/>
              <a:t> and technical support from Gender links, staff gained a deeper understanding of project management, financial accountability, and results-based management.</a:t>
            </a:r>
          </a:p>
          <a:p>
            <a:pPr algn="just"/>
            <a:r>
              <a:rPr lang="en-US" sz="2300" dirty="0"/>
              <a:t>The </a:t>
            </a:r>
            <a:r>
              <a:rPr lang="en-US" sz="2300" dirty="0" err="1"/>
              <a:t>organisation</a:t>
            </a:r>
            <a:r>
              <a:rPr lang="en-US" sz="2300" dirty="0"/>
              <a:t> is now better equipped to manage donor-funded projects, demonstrate impact, and expand its partnerships and </a:t>
            </a:r>
            <a:r>
              <a:rPr lang="en-US" sz="2300" dirty="0" err="1"/>
              <a:t>programmes</a:t>
            </a:r>
            <a:r>
              <a:rPr lang="en-US" sz="2300" dirty="0"/>
              <a:t>.</a:t>
            </a:r>
          </a:p>
          <a:p>
            <a:endParaRPr lang="en-US" sz="2400" dirty="0"/>
          </a:p>
        </p:txBody>
      </p:sp>
      <p:pic>
        <p:nvPicPr>
          <p:cNvPr id="13" name="Picture 12">
            <a:extLst>
              <a:ext uri="{FF2B5EF4-FFF2-40B4-BE49-F238E27FC236}">
                <a16:creationId xmlns:a16="http://schemas.microsoft.com/office/drawing/2014/main" id="{5D1293DF-9A57-492D-C171-F22C11526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1234" y="3465657"/>
            <a:ext cx="2990525" cy="2629649"/>
          </a:xfrm>
          <a:prstGeom prst="rect">
            <a:avLst/>
          </a:prstGeom>
        </p:spPr>
      </p:pic>
      <p:pic>
        <p:nvPicPr>
          <p:cNvPr id="15" name="Picture 14">
            <a:extLst>
              <a:ext uri="{FF2B5EF4-FFF2-40B4-BE49-F238E27FC236}">
                <a16:creationId xmlns:a16="http://schemas.microsoft.com/office/drawing/2014/main" id="{987FA132-8FB0-81AC-F581-AD7AF3B75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5826" y="1117756"/>
            <a:ext cx="2975352" cy="2343505"/>
          </a:xfrm>
          <a:prstGeom prst="rect">
            <a:avLst/>
          </a:prstGeom>
        </p:spPr>
      </p:pic>
    </p:spTree>
    <p:extLst>
      <p:ext uri="{BB962C8B-B14F-4D97-AF65-F5344CB8AC3E}">
        <p14:creationId xmlns:p14="http://schemas.microsoft.com/office/powerpoint/2010/main" val="720335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SharedWithUsers xmlns="5c72703c-1067-4fa7-89cc-ef245258de7b">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AACD3A-081F-48D3-B365-EDD5064F1595}">
  <ds:schemaRefs>
    <ds:schemaRef ds:uri="http://schemas.microsoft.com/sharepoint/v3/contenttype/forms"/>
  </ds:schemaRefs>
</ds:datastoreItem>
</file>

<file path=customXml/itemProps2.xml><?xml version="1.0" encoding="utf-8"?>
<ds:datastoreItem xmlns:ds="http://schemas.openxmlformats.org/officeDocument/2006/customXml" ds:itemID="{50FD40B2-FDEC-46A9-BD34-756DD1F90933}">
  <ds:schemaRefs>
    <ds:schemaRef ds:uri="http://schemas.microsoft.com/office/2006/metadata/properties"/>
    <ds:schemaRef ds:uri="http://schemas.microsoft.com/office/infopath/2007/PartnerControls"/>
    <ds:schemaRef ds:uri="386b4bcc-3771-4cf3-910e-10b4da597aff"/>
    <ds:schemaRef ds:uri="5c72703c-1067-4fa7-89cc-ef245258de7b"/>
  </ds:schemaRefs>
</ds:datastoreItem>
</file>

<file path=customXml/itemProps3.xml><?xml version="1.0" encoding="utf-8"?>
<ds:datastoreItem xmlns:ds="http://schemas.openxmlformats.org/officeDocument/2006/customXml" ds:itemID="{D75852C0-4925-4AFC-A66C-54A9E1FD5522}"/>
</file>

<file path=docProps/app.xml><?xml version="1.0" encoding="utf-8"?>
<Properties xmlns="http://schemas.openxmlformats.org/officeDocument/2006/extended-properties" xmlns:vt="http://schemas.openxmlformats.org/officeDocument/2006/docPropsVTypes">
  <TotalTime>2470</TotalTime>
  <Words>1671</Words>
  <Application>Microsoft Office PowerPoint</Application>
  <PresentationFormat>Widescreen</PresentationFormat>
  <Paragraphs>167</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Arial</vt:lpstr>
      <vt:lpstr>Calibri</vt:lpstr>
      <vt:lpstr>Calibri Light</vt:lpstr>
      <vt:lpstr>Tahoma</vt:lpstr>
      <vt:lpstr>Office Theme</vt:lpstr>
      <vt:lpstr>Voice and Choice Summit 2026- Organisational Development Category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 and Choice Summit 2026- Organisational Development Category</dc:title>
  <dc:creator>Debi Lee</dc:creator>
  <cp:lastModifiedBy>THAKANE MANONG</cp:lastModifiedBy>
  <cp:revision>83</cp:revision>
  <dcterms:created xsi:type="dcterms:W3CDTF">2025-10-09T06:55:09Z</dcterms:created>
  <dcterms:modified xsi:type="dcterms:W3CDTF">2026-03-06T06:12:23Z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MediaServiceImageTags">
    <vt:lpwstr/>
  </property>
  <property fmtid="{D5CDD505-2E9C-101B-9397-08002B2CF9AE}" pid="4" name="Order">
    <vt:lpwstr>9636400.00000000</vt:lpwstr>
  </property>
  <property fmtid="{D5CDD505-2E9C-101B-9397-08002B2CF9AE}" pid="5" name="Processed">
    <vt:lpwstr>false</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y fmtid="{D5CDD505-2E9C-101B-9397-08002B2CF9AE}" pid="14" name="Putonline">
    <vt:lpwstr>false</vt:lpwstr>
  </property>
</Properties>
</file>