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85" r:id="rId6"/>
    <p:sldId id="274" r:id="rId7"/>
    <p:sldId id="287" r:id="rId8"/>
    <p:sldId id="276" r:id="rId9"/>
    <p:sldId id="282" r:id="rId10"/>
    <p:sldId id="283" r:id="rId11"/>
    <p:sldId id="277" r:id="rId12"/>
    <p:sldId id="280" r:id="rId13"/>
    <p:sldId id="279"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4" autoAdjust="0"/>
    <p:restoredTop sz="93634" autoAdjust="0"/>
  </p:normalViewPr>
  <p:slideViewPr>
    <p:cSldViewPr snapToGrid="0">
      <p:cViewPr varScale="1">
        <p:scale>
          <a:sx n="74" d="100"/>
          <a:sy n="74" d="100"/>
        </p:scale>
        <p:origin x="4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ookerstudio.google.com/u/0/reporting/969c2b39-6f8c-4c7a-877c-9ff612a9ea63/page/GgV4" TargetMode="External"/><Relationship Id="rId2" Type="http://schemas.openxmlformats.org/officeDocument/2006/relationships/hyperlink" Target="https://lookerstudio.google.com/u/0/reporting/c2415fa4-4463-484c-af83-fe96a1d046b0/page/p_a9zbvtvay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595334" y="1869851"/>
            <a:ext cx="9144000" cy="1811407"/>
          </a:xfrm>
        </p:spPr>
        <p:txBody>
          <a:bodyPr>
            <a:normAutofit fontScale="90000"/>
          </a:bodyPr>
          <a:lstStyle/>
          <a:p>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ZA" dirty="0"/>
              <a:t>Organisational Development Category</a:t>
            </a:r>
            <a:endParaRPr lang="en-ZA"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419450" y="3621335"/>
            <a:ext cx="112342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FF0000"/>
                </a:solidFill>
              </a:rPr>
              <a:t>Title/Name of the Story of Organizational Change </a:t>
            </a:r>
          </a:p>
          <a:p>
            <a:pPr algn="ctr"/>
            <a:r>
              <a:rPr lang="en-US" dirty="0">
                <a:solidFill>
                  <a:srgbClr val="FF0000"/>
                </a:solidFill>
              </a:rPr>
              <a:t>South Africa – “</a:t>
            </a:r>
            <a:r>
              <a:rPr lang="en-GB" dirty="0" err="1">
                <a:solidFill>
                  <a:srgbClr val="FF0000"/>
                </a:solidFill>
              </a:rPr>
              <a:t>Mosadi</a:t>
            </a:r>
            <a:r>
              <a:rPr lang="en-GB" dirty="0">
                <a:solidFill>
                  <a:srgbClr val="FF0000"/>
                </a:solidFill>
              </a:rPr>
              <a:t> </a:t>
            </a:r>
            <a:r>
              <a:rPr lang="en-GB" dirty="0" err="1">
                <a:solidFill>
                  <a:srgbClr val="FF0000"/>
                </a:solidFill>
              </a:rPr>
              <a:t>ithlokomele</a:t>
            </a:r>
            <a:r>
              <a:rPr lang="en-GB" dirty="0">
                <a:solidFill>
                  <a:srgbClr val="FF0000"/>
                </a:solidFill>
              </a:rPr>
              <a:t>” protecting women and Girls against the scourge of GBVF to secure better future.</a:t>
            </a:r>
          </a:p>
          <a:p>
            <a:pPr algn="ctr"/>
            <a:r>
              <a:rPr lang="en-US" dirty="0">
                <a:solidFill>
                  <a:srgbClr val="FF0000"/>
                </a:solidFill>
              </a:rPr>
              <a:t> </a:t>
            </a:r>
            <a:endParaRPr lang="en-ZW" sz="800" dirty="0">
              <a:solidFill>
                <a:srgbClr val="FF0000"/>
              </a:solidFill>
            </a:endParaRPr>
          </a:p>
        </p:txBody>
      </p:sp>
      <p:pic>
        <p:nvPicPr>
          <p:cNvPr id="4" name="Picture 3">
            <a:extLst>
              <a:ext uri="{FF2B5EF4-FFF2-40B4-BE49-F238E27FC236}">
                <a16:creationId xmlns:a16="http://schemas.microsoft.com/office/drawing/2014/main" id="{5AFCFC6A-C99C-418A-8600-435C00670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725" y="490363"/>
            <a:ext cx="2009904" cy="957116"/>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ZA" sz="2800" b="0" i="0" u="none" strike="noStrike" kern="1200" cap="none" spc="0" normalizeH="0" baseline="0" noProof="0" dirty="0" err="1">
                <a:ln>
                  <a:noFill/>
                </a:ln>
                <a:solidFill>
                  <a:prstClr val="black"/>
                </a:solidFill>
                <a:effectLst/>
                <a:uLnTx/>
                <a:uFillTx/>
                <a:latin typeface="Calibri" panose="020F0502020204030204"/>
                <a:ea typeface="+mn-ea"/>
                <a:cs typeface="+mn-cs"/>
              </a:rPr>
              <a:t>vidence</a:t>
            </a:r>
            <a:r>
              <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rPr>
              <a:t>: Include Photos or videos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r>
              <a:rPr lang="en-US" u="sng" dirty="0"/>
              <a:t>How will the change be sustained in your organization. </a:t>
            </a:r>
          </a:p>
          <a:p>
            <a:r>
              <a:rPr lang="en-US" sz="1800" dirty="0"/>
              <a:t>Ensure that change is collectively driven by staff members to ensure it lasts and is practiced.</a:t>
            </a:r>
          </a:p>
          <a:p>
            <a:r>
              <a:rPr lang="en-GB" sz="1800" dirty="0"/>
              <a:t>Invest in capacity-strengthening of staff, management, and partners  to sustain change more effectively.</a:t>
            </a:r>
          </a:p>
          <a:p>
            <a:r>
              <a:rPr lang="en-GB" sz="1800" dirty="0"/>
              <a:t>Intentionally cultivate care, reflection, staff support for better performance and reduce staff turnover.</a:t>
            </a:r>
          </a:p>
          <a:p>
            <a:r>
              <a:rPr lang="en-GB" sz="1800" dirty="0"/>
              <a:t>Formalisation of organisational policies and continuous review to ensure that the organization run effectively.</a:t>
            </a:r>
            <a:br>
              <a:rPr lang="en-US" dirty="0"/>
            </a:br>
            <a:endParaRPr lang="en-US" dirty="0">
              <a:solidFill>
                <a:srgbClr val="FF0000"/>
              </a:solidFill>
              <a:ea typeface="Calibri"/>
              <a:cs typeface="Calibri"/>
            </a:endParaRPr>
          </a:p>
        </p:txBody>
      </p:sp>
      <p:pic>
        <p:nvPicPr>
          <p:cNvPr id="4" name="Picture 3">
            <a:extLst>
              <a:ext uri="{FF2B5EF4-FFF2-40B4-BE49-F238E27FC236}">
                <a16:creationId xmlns:a16="http://schemas.microsoft.com/office/drawing/2014/main" id="{9561B3AC-6EC7-46EB-97C3-7A672E8AFDA5}"/>
              </a:ext>
            </a:extLst>
          </p:cNvPr>
          <p:cNvPicPr>
            <a:picLocks noChangeAspect="1"/>
          </p:cNvPicPr>
          <p:nvPr/>
        </p:nvPicPr>
        <p:blipFill>
          <a:blip r:embed="rId2"/>
          <a:stretch>
            <a:fillRect/>
          </a:stretch>
        </p:blipFill>
        <p:spPr>
          <a:xfrm>
            <a:off x="6331133" y="1611020"/>
            <a:ext cx="2913535" cy="4394493"/>
          </a:xfrm>
          <a:prstGeom prst="rect">
            <a:avLst/>
          </a:prstGeom>
        </p:spPr>
      </p:pic>
      <p:pic>
        <p:nvPicPr>
          <p:cNvPr id="6" name="Picture 5">
            <a:extLst>
              <a:ext uri="{FF2B5EF4-FFF2-40B4-BE49-F238E27FC236}">
                <a16:creationId xmlns:a16="http://schemas.microsoft.com/office/drawing/2014/main" id="{7A778843-AA34-463C-A97D-82886742304C}"/>
              </a:ext>
            </a:extLst>
          </p:cNvPr>
          <p:cNvPicPr>
            <a:picLocks noChangeAspect="1"/>
          </p:cNvPicPr>
          <p:nvPr/>
        </p:nvPicPr>
        <p:blipFill>
          <a:blip r:embed="rId3"/>
          <a:stretch>
            <a:fillRect/>
          </a:stretch>
        </p:blipFill>
        <p:spPr>
          <a:xfrm>
            <a:off x="9362229" y="1611019"/>
            <a:ext cx="2594639" cy="4394493"/>
          </a:xfrm>
          <a:prstGeom prst="rect">
            <a:avLst/>
          </a:prstGeom>
        </p:spPr>
      </p:pic>
    </p:spTree>
    <p:extLst>
      <p:ext uri="{BB962C8B-B14F-4D97-AF65-F5344CB8AC3E}">
        <p14:creationId xmlns:p14="http://schemas.microsoft.com/office/powerpoint/2010/main" val="95727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a:bodyPr>
          <a:lstStyle/>
          <a:p>
            <a:pPr marL="0" indent="0">
              <a:buNone/>
            </a:pPr>
            <a:r>
              <a:rPr lang="en-US" u="sng" dirty="0"/>
              <a:t>What are your plans?</a:t>
            </a:r>
          </a:p>
          <a:p>
            <a:r>
              <a:rPr lang="en-GB" sz="1800" dirty="0"/>
              <a:t>We aim to scale up evidence‑based GBV prevention initiatives, especially in under‑resourced communities this will help us to reach more beneficiaries. Strengthen partnerships with other organizations and stake holders ensure expansion of our organisation’s activities.</a:t>
            </a:r>
          </a:p>
          <a:p>
            <a:r>
              <a:rPr lang="en-GB" sz="1800" dirty="0"/>
              <a:t>Strengthen survivor services expanding trauma counselling and psycho-social support for our staff members.</a:t>
            </a:r>
          </a:p>
          <a:p>
            <a:r>
              <a:rPr lang="en-GB" sz="1800" dirty="0"/>
              <a:t>Providing more mobile or in-community services for survivors who cannot travel </a:t>
            </a:r>
          </a:p>
          <a:p>
            <a:r>
              <a:rPr lang="en-GB" sz="1800" dirty="0"/>
              <a:t>Strengthening referral pathways with police, clinics, courts, and shelters</a:t>
            </a:r>
          </a:p>
          <a:p>
            <a:r>
              <a:rPr lang="en-GB" sz="1800" dirty="0"/>
              <a:t>Establishing safe spaces/satellite centres in more communities</a:t>
            </a:r>
            <a:endParaRPr lang="en-US" sz="1800" dirty="0"/>
          </a:p>
        </p:txBody>
      </p:sp>
    </p:spTree>
    <p:extLst>
      <p:ext uri="{BB962C8B-B14F-4D97-AF65-F5344CB8AC3E}">
        <p14:creationId xmlns:p14="http://schemas.microsoft.com/office/powerpoint/2010/main" val="14015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3391321509"/>
              </p:ext>
            </p:extLst>
          </p:nvPr>
        </p:nvGraphicFramePr>
        <p:xfrm>
          <a:off x="541284" y="960852"/>
          <a:ext cx="11098608" cy="5388670"/>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0" dirty="0">
                          <a:solidFill>
                            <a:schemeClr val="tx1"/>
                          </a:solidFill>
                          <a:effectLst/>
                        </a:rPr>
                        <a:t> LADI WILHEMINA PHOFU</a:t>
                      </a:r>
                      <a:endParaRPr lang="en-ZA" sz="2400" b="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b="0" dirty="0">
                          <a:solidFill>
                            <a:schemeClr val="tx1"/>
                          </a:solidFill>
                          <a:effectLst/>
                        </a:rPr>
                        <a:t> PROJECT DIRECTOR AND FOUNDER</a:t>
                      </a:r>
                      <a:endParaRPr lang="en-ZA" sz="2400" b="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USIZO COMMUNITY DEVELOPMENT PROJECTS</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SOUTH AFRICA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ORGANISATIONAL DEVELOPMENT</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2400" b="0" i="0" u="none" strike="noStrike" baseline="0" dirty="0">
                          <a:solidFill>
                            <a:srgbClr val="363639"/>
                          </a:solidFill>
                          <a:latin typeface="NimbusSans-Regular"/>
                        </a:rPr>
                        <a:t>"MOSADI ITHLOKOMELE," a powerful Sesotho phrase meaning "Woman, take charge and protect yourself," this phrase serves as the cornerstone of our current project. Our initiatives are meticulously designed to confront the pervasive and devastating issues of Gender Based Violence and Femicide (GBVF) directed to women and girls in South Africa USIZO COMMUNITY DEVELOPMENT PROJECTS works to combat and confront factors that enable GBVF to thrive at community level.</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282557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US" dirty="0"/>
              <a:t>(problem, actions, change, evidence) </a:t>
            </a: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p>
          <a:p>
            <a:endParaRPr lang="en-ZA" dirty="0"/>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buNone/>
            </a:pPr>
            <a:r>
              <a:rPr lang="en-US" u="sng" dirty="0"/>
              <a:t>What organizational challenges do you face?</a:t>
            </a:r>
          </a:p>
          <a:p>
            <a:r>
              <a:rPr lang="en-GB" sz="2000" dirty="0"/>
              <a:t>Funding instability and insufficient donor support continues to be a huge challenge affecting staff and planned programs.</a:t>
            </a:r>
            <a:endParaRPr lang="en-US" sz="2000" dirty="0"/>
          </a:p>
          <a:p>
            <a:r>
              <a:rPr lang="en-US" sz="2000" dirty="0"/>
              <a:t>Donor influence on organizational decision making forcing the organization to focus and prioritize funder driven programs rather than community needs at ground level.</a:t>
            </a:r>
          </a:p>
          <a:p>
            <a:r>
              <a:rPr lang="en-GB" sz="2000" dirty="0"/>
              <a:t>Shortages of trained personnel, especially in specialised fields such as trauma counselling, social work project management.</a:t>
            </a:r>
          </a:p>
          <a:p>
            <a:r>
              <a:rPr lang="en-GB" sz="2000" dirty="0"/>
              <a:t>No psycho-social support for frontline staff and Volunteers exposed to traumatic cases exacerbating  emotional exhaustion and a high staff turnover.</a:t>
            </a:r>
            <a:endParaRPr lang="en-US" sz="2000" dirty="0"/>
          </a:p>
        </p:txBody>
      </p:sp>
      <p:pic>
        <p:nvPicPr>
          <p:cNvPr id="6" name="Picture 5">
            <a:extLst>
              <a:ext uri="{FF2B5EF4-FFF2-40B4-BE49-F238E27FC236}">
                <a16:creationId xmlns:a16="http://schemas.microsoft.com/office/drawing/2014/main" id="{BBECEA30-AB69-4847-A46B-45674BCFACCE}"/>
              </a:ext>
            </a:extLst>
          </p:cNvPr>
          <p:cNvPicPr>
            <a:picLocks noChangeAspect="1"/>
          </p:cNvPicPr>
          <p:nvPr/>
        </p:nvPicPr>
        <p:blipFill>
          <a:blip r:embed="rId2"/>
          <a:stretch>
            <a:fillRect/>
          </a:stretch>
        </p:blipFill>
        <p:spPr>
          <a:xfrm>
            <a:off x="6331133" y="1561945"/>
            <a:ext cx="3126996" cy="4461349"/>
          </a:xfrm>
          <a:prstGeom prst="rect">
            <a:avLst/>
          </a:prstGeom>
        </p:spPr>
      </p:pic>
      <p:pic>
        <p:nvPicPr>
          <p:cNvPr id="8" name="Picture 7">
            <a:extLst>
              <a:ext uri="{FF2B5EF4-FFF2-40B4-BE49-F238E27FC236}">
                <a16:creationId xmlns:a16="http://schemas.microsoft.com/office/drawing/2014/main" id="{F533DB1B-BA14-4FD2-BFA2-93D7F3661E20}"/>
              </a:ext>
            </a:extLst>
          </p:cNvPr>
          <p:cNvPicPr>
            <a:picLocks noChangeAspect="1"/>
          </p:cNvPicPr>
          <p:nvPr/>
        </p:nvPicPr>
        <p:blipFill>
          <a:blip r:embed="rId3"/>
          <a:stretch>
            <a:fillRect/>
          </a:stretch>
        </p:blipFill>
        <p:spPr>
          <a:xfrm>
            <a:off x="9519194" y="1566644"/>
            <a:ext cx="2606327" cy="4456650"/>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FE6ADB-FCFB-DA5D-FD72-16EF633758F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A3287F9-108B-074C-9CE7-6F4453AD691C}"/>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6D764C8-0124-5BC2-7D31-FDDDC7CFAE63}"/>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449B8801-5CC9-B1EC-E26B-60303B862028}"/>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ODS Baseline Scores- find yours!</a:t>
            </a:r>
          </a:p>
        </p:txBody>
      </p:sp>
      <p:sp>
        <p:nvSpPr>
          <p:cNvPr id="3" name="TextBox 9">
            <a:extLst>
              <a:ext uri="{FF2B5EF4-FFF2-40B4-BE49-F238E27FC236}">
                <a16:creationId xmlns:a16="http://schemas.microsoft.com/office/drawing/2014/main" id="{08008DC9-BA06-7369-5AA2-F58FB6FCD0D2}"/>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F7C1A01-171C-688E-C819-FE49D350D15F}"/>
              </a:ext>
            </a:extLst>
          </p:cNvPr>
          <p:cNvSpPr>
            <a:spLocks noGrp="1"/>
          </p:cNvSpPr>
          <p:nvPr>
            <p:ph sz="half" idx="1"/>
          </p:nvPr>
        </p:nvSpPr>
        <p:spPr>
          <a:xfrm>
            <a:off x="235131" y="1091294"/>
            <a:ext cx="11288175" cy="5034869"/>
          </a:xfrm>
          <a:ln>
            <a:solidFill>
              <a:schemeClr val="tx1"/>
            </a:solidFill>
          </a:ln>
        </p:spPr>
        <p:txBody>
          <a:bodyPr vert="horz" lIns="91440" tIns="45720" rIns="91440" bIns="45720" rtlCol="0" anchor="t">
            <a:normAutofit/>
          </a:bodyPr>
          <a:lstStyle/>
          <a:p>
            <a:pPr marL="0" indent="0">
              <a:buNone/>
            </a:pPr>
            <a:r>
              <a:rPr lang="en-US" dirty="0">
                <a:hlinkClick r:id="rId2"/>
              </a:rPr>
              <a:t>RWVL ODS Baseline Report</a:t>
            </a:r>
            <a:endParaRPr lang="en-US" dirty="0"/>
          </a:p>
          <a:p>
            <a:pPr marL="0" indent="0">
              <a:buNone/>
            </a:pPr>
            <a:r>
              <a:rPr lang="en-US" dirty="0">
                <a:hlinkClick r:id="rId3"/>
              </a:rPr>
              <a:t>Marang ODS Baseline Report</a:t>
            </a:r>
            <a:endParaRPr lang="en-US" dirty="0"/>
          </a:p>
          <a:p>
            <a:pPr marL="0" indent="0">
              <a:buNone/>
            </a:pPr>
            <a:br>
              <a:rPr lang="en-US" dirty="0"/>
            </a:br>
            <a:endParaRPr lang="en-US" dirty="0">
              <a:solidFill>
                <a:srgbClr val="FF0000"/>
              </a:solidFill>
              <a:ea typeface="Calibri"/>
              <a:cs typeface="Calibri"/>
            </a:endParaRPr>
          </a:p>
        </p:txBody>
      </p:sp>
      <p:graphicFrame>
        <p:nvGraphicFramePr>
          <p:cNvPr id="4" name="Table 3">
            <a:extLst>
              <a:ext uri="{FF2B5EF4-FFF2-40B4-BE49-F238E27FC236}">
                <a16:creationId xmlns:a16="http://schemas.microsoft.com/office/drawing/2014/main" id="{A20FE782-9524-20E5-BAF7-BF0FCC1543A9}"/>
              </a:ext>
            </a:extLst>
          </p:cNvPr>
          <p:cNvGraphicFramePr>
            <a:graphicFrameLocks noGrp="1"/>
          </p:cNvGraphicFramePr>
          <p:nvPr/>
        </p:nvGraphicFramePr>
        <p:xfrm>
          <a:off x="235131" y="2202025"/>
          <a:ext cx="11036249" cy="3666928"/>
        </p:xfrm>
        <a:graphic>
          <a:graphicData uri="http://schemas.openxmlformats.org/drawingml/2006/table">
            <a:tbl>
              <a:tblPr firstRow="1" bandRow="1">
                <a:tableStyleId>{5C22544A-7EE6-4342-B048-85BDC9FD1C3A}</a:tableStyleId>
              </a:tblPr>
              <a:tblGrid>
                <a:gridCol w="8831589">
                  <a:extLst>
                    <a:ext uri="{9D8B030D-6E8A-4147-A177-3AD203B41FA5}">
                      <a16:colId xmlns:a16="http://schemas.microsoft.com/office/drawing/2014/main" val="2566344315"/>
                    </a:ext>
                  </a:extLst>
                </a:gridCol>
                <a:gridCol w="2204660">
                  <a:extLst>
                    <a:ext uri="{9D8B030D-6E8A-4147-A177-3AD203B41FA5}">
                      <a16:colId xmlns:a16="http://schemas.microsoft.com/office/drawing/2014/main" val="3185493418"/>
                    </a:ext>
                  </a:extLst>
                </a:gridCol>
              </a:tblGrid>
              <a:tr h="546297">
                <a:tc>
                  <a:txBody>
                    <a:bodyPr/>
                    <a:lstStyle/>
                    <a:p>
                      <a:r>
                        <a:rPr lang="en-ZA" dirty="0">
                          <a:solidFill>
                            <a:schemeClr val="tx1"/>
                          </a:solidFill>
                        </a:rPr>
                        <a:t>Overall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107879"/>
                  </a:ext>
                </a:extLst>
              </a:tr>
              <a:tr h="546297">
                <a:tc>
                  <a:txBody>
                    <a:bodyPr/>
                    <a:lstStyle/>
                    <a:p>
                      <a:r>
                        <a:rPr lang="en-ZA" dirty="0">
                          <a:solidFill>
                            <a:schemeClr val="tx1"/>
                          </a:solidFill>
                        </a:rPr>
                        <a:t>People and Leadership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1903976"/>
                  </a:ext>
                </a:extLst>
              </a:tr>
              <a:tr h="546297">
                <a:tc>
                  <a:txBody>
                    <a:bodyPr/>
                    <a:lstStyle/>
                    <a:p>
                      <a:r>
                        <a:rPr lang="en-US" dirty="0">
                          <a:solidFill>
                            <a:schemeClr val="tx1"/>
                          </a:solidFill>
                        </a:rPr>
                        <a:t>Structures, Systems, and Processes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8533137"/>
                  </a:ext>
                </a:extLst>
              </a:tr>
              <a:tr h="546297">
                <a:tc>
                  <a:txBody>
                    <a:bodyPr/>
                    <a:lstStyle/>
                    <a:p>
                      <a:r>
                        <a:rPr lang="en-US" dirty="0">
                          <a:solidFill>
                            <a:schemeClr val="tx1"/>
                          </a:solidFill>
                        </a:rPr>
                        <a:t>Resilience, Care, and Security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033376"/>
                  </a:ext>
                </a:extLst>
              </a:tr>
              <a:tr h="740870">
                <a:tc>
                  <a:txBody>
                    <a:bodyPr/>
                    <a:lstStyle/>
                    <a:p>
                      <a:r>
                        <a:rPr lang="en-US" dirty="0">
                          <a:solidFill>
                            <a:schemeClr val="tx1"/>
                          </a:solidFill>
                        </a:rPr>
                        <a:t>Finance and sustainability and social entrepreneurship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987049"/>
                  </a:ext>
                </a:extLst>
              </a:tr>
              <a:tr h="740870">
                <a:tc>
                  <a:txBody>
                    <a:bodyPr/>
                    <a:lstStyle/>
                    <a:p>
                      <a:r>
                        <a:rPr lang="en-ZA" dirty="0">
                          <a:solidFill>
                            <a:schemeClr val="tx1"/>
                          </a:solidFill>
                        </a:rPr>
                        <a:t>Connections and Visibility Score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0498257"/>
                  </a:ext>
                </a:extLst>
              </a:tr>
            </a:tbl>
          </a:graphicData>
        </a:graphic>
      </p:graphicFrame>
    </p:spTree>
    <p:extLst>
      <p:ext uri="{BB962C8B-B14F-4D97-AF65-F5344CB8AC3E}">
        <p14:creationId xmlns:p14="http://schemas.microsoft.com/office/powerpoint/2010/main" val="184822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lnSpcReduction="20000"/>
          </a:bodyPr>
          <a:lstStyle/>
          <a:p>
            <a:pPr marL="0" indent="0">
              <a:buNone/>
            </a:pPr>
            <a:r>
              <a:rPr lang="en-US" b="1" dirty="0"/>
              <a:t>How did the change come about?</a:t>
            </a:r>
          </a:p>
          <a:p>
            <a:r>
              <a:rPr lang="en-US" sz="2000" dirty="0"/>
              <a:t>Change came about through a collaborative effort of staff members and volunteers participation in  a number of workshops aimed at improving the quality of our work.</a:t>
            </a:r>
          </a:p>
          <a:p>
            <a:r>
              <a:rPr lang="en-US" sz="2000" dirty="0"/>
              <a:t>Team Leaders implement staff workshops and trainings such as the “Do No Harm” a training designed to capacitate our staff to handle and deal with sensitive issues of Gender Based Violence and Femicide. Ensuring that their efforts do not unintentionally cause harm or re-traumatization.</a:t>
            </a:r>
          </a:p>
          <a:p>
            <a:r>
              <a:rPr lang="en-US" sz="2000" dirty="0"/>
              <a:t>Workshop on correct data recording and standardization of registers and monitoring and evaluation tools these trainings are based on what team leaders have learned and gathered through attending GL Academy.</a:t>
            </a:r>
          </a:p>
          <a:p>
            <a:r>
              <a:rPr lang="en-US" sz="2000" dirty="0"/>
              <a:t>To ensure that what is taught is practiced throughout the organization. Team leaders conduct reviews and assessments on the effectiveness and challenges posed by the change introduced and also access the practicality of what has been introduced.</a:t>
            </a:r>
          </a:p>
          <a:p>
            <a:endParaRPr lang="en-US" sz="2000"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BFCC1FC4-3E2D-4656-A560-0D4D41651FF5}"/>
              </a:ext>
            </a:extLst>
          </p:cNvPr>
          <p:cNvPicPr>
            <a:picLocks noChangeAspect="1"/>
          </p:cNvPicPr>
          <p:nvPr/>
        </p:nvPicPr>
        <p:blipFill>
          <a:blip r:embed="rId2"/>
          <a:stretch>
            <a:fillRect/>
          </a:stretch>
        </p:blipFill>
        <p:spPr>
          <a:xfrm>
            <a:off x="6331132" y="1644242"/>
            <a:ext cx="5774181" cy="4330636"/>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B5387C-6A5F-A94B-3F06-321097B113B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EF8E35-BB9B-665A-0182-BECF08B86135}"/>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C812533-D6C1-ED79-EC55-55DE34A685E0}"/>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237957D-BD9D-5C35-00CA-80689AB8FDEF}"/>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4A91CF60-FB78-633A-C19F-AC4DFD26E4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A8AC93A5-E8D4-A306-16E9-050B2D8A4635}"/>
              </a:ext>
            </a:extLst>
          </p:cNvPr>
          <p:cNvGraphicFramePr>
            <a:graphicFrameLocks noGrp="1"/>
          </p:cNvGraphicFramePr>
          <p:nvPr>
            <p:extLst>
              <p:ext uri="{D42A27DB-BD31-4B8C-83A1-F6EECF244321}">
                <p14:modId xmlns:p14="http://schemas.microsoft.com/office/powerpoint/2010/main" val="1659410626"/>
              </p:ext>
            </p:extLst>
          </p:nvPr>
        </p:nvGraphicFramePr>
        <p:xfrm>
          <a:off x="134226" y="754317"/>
          <a:ext cx="11949392" cy="5596891"/>
        </p:xfrm>
        <a:graphic>
          <a:graphicData uri="http://schemas.openxmlformats.org/drawingml/2006/table">
            <a:tbl>
              <a:tblPr firstRow="1" firstCol="1" lastRow="1" lastCol="1" bandRow="1" bandCol="1">
                <a:tableStyleId>{5C22544A-7EE6-4342-B048-85BDC9FD1C3A}</a:tableStyleId>
              </a:tblPr>
              <a:tblGrid>
                <a:gridCol w="3589618">
                  <a:extLst>
                    <a:ext uri="{9D8B030D-6E8A-4147-A177-3AD203B41FA5}">
                      <a16:colId xmlns:a16="http://schemas.microsoft.com/office/drawing/2014/main" val="3249727228"/>
                    </a:ext>
                  </a:extLst>
                </a:gridCol>
                <a:gridCol w="4023728">
                  <a:extLst>
                    <a:ext uri="{9D8B030D-6E8A-4147-A177-3AD203B41FA5}">
                      <a16:colId xmlns:a16="http://schemas.microsoft.com/office/drawing/2014/main" val="3222520754"/>
                    </a:ext>
                  </a:extLst>
                </a:gridCol>
                <a:gridCol w="4336046">
                  <a:extLst>
                    <a:ext uri="{9D8B030D-6E8A-4147-A177-3AD203B41FA5}">
                      <a16:colId xmlns:a16="http://schemas.microsoft.com/office/drawing/2014/main" val="3261248836"/>
                    </a:ext>
                  </a:extLst>
                </a:gridCol>
              </a:tblGrid>
              <a:tr h="464757">
                <a:tc>
                  <a:txBody>
                    <a:bodyPr/>
                    <a:lstStyle/>
                    <a:p>
                      <a:pPr>
                        <a:buNone/>
                      </a:pPr>
                      <a:endParaRPr lang="en-ZA" sz="2400" dirty="0">
                        <a:solidFill>
                          <a:schemeClr val="tx1"/>
                        </a:solidFill>
                        <a:effectLst/>
                        <a:latin typeface="+mn-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1" dirty="0">
                          <a:solidFill>
                            <a:schemeClr val="tx1"/>
                          </a:solidFill>
                          <a:effectLst/>
                          <a:latin typeface="+mn-lt"/>
                        </a:rPr>
                        <a:t>Before due diligence</a:t>
                      </a:r>
                      <a:endParaRPr lang="en-ZA" sz="24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1" dirty="0">
                          <a:solidFill>
                            <a:schemeClr val="tx1"/>
                          </a:solidFill>
                          <a:effectLst/>
                          <a:latin typeface="+mn-lt"/>
                        </a:rPr>
                        <a:t>After due diligence</a:t>
                      </a:r>
                      <a:endParaRPr lang="en-ZA" sz="24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510026">
                <a:tc>
                  <a:txBody>
                    <a:bodyPr/>
                    <a:lstStyle/>
                    <a:p>
                      <a:pPr>
                        <a:buNone/>
                      </a:pPr>
                      <a:r>
                        <a:rPr lang="en-ZA" sz="2400" dirty="0">
                          <a:solidFill>
                            <a:schemeClr val="tx1"/>
                          </a:solidFill>
                          <a:effectLst/>
                          <a:latin typeface="+mn-lt"/>
                        </a:rPr>
                        <a:t>Financial system</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dirty="0">
                          <a:solidFill>
                            <a:schemeClr val="tx1"/>
                          </a:solidFill>
                          <a:effectLst/>
                          <a:latin typeface="+mn-lt"/>
                        </a:rPr>
                        <a:t> </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a:solidFill>
                            <a:schemeClr val="tx1"/>
                          </a:solidFill>
                          <a:effectLst/>
                          <a:latin typeface="+mn-lt"/>
                        </a:rPr>
                        <a:t> </a:t>
                      </a:r>
                      <a:endParaRPr lang="en-ZA" sz="24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4368456"/>
                  </a:ext>
                </a:extLst>
              </a:tr>
              <a:tr h="510026">
                <a:tc>
                  <a:txBody>
                    <a:bodyPr/>
                    <a:lstStyle/>
                    <a:p>
                      <a:pPr>
                        <a:buNone/>
                      </a:pPr>
                      <a:r>
                        <a:rPr lang="en-ZA" sz="2400" dirty="0">
                          <a:solidFill>
                            <a:schemeClr val="tx1"/>
                          </a:solidFill>
                          <a:effectLst/>
                          <a:latin typeface="+mn-lt"/>
                        </a:rPr>
                        <a:t>Separate bank account</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dirty="0">
                          <a:solidFill>
                            <a:schemeClr val="tx1"/>
                          </a:solidFill>
                          <a:effectLst/>
                          <a:latin typeface="+mn-lt"/>
                        </a:rPr>
                        <a:t>The organization had one bank account for all transactions.</a:t>
                      </a:r>
                      <a:r>
                        <a:rPr lang="en-ZA" sz="1800" dirty="0">
                          <a:solidFill>
                            <a:schemeClr val="tx1"/>
                          </a:solidFill>
                          <a:effectLst/>
                          <a:latin typeface="+mn-lt"/>
                        </a:rPr>
                        <a:t>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800" b="0" i="0" u="none" strike="noStrike" baseline="0" dirty="0">
                          <a:solidFill>
                            <a:srgbClr val="363639"/>
                          </a:solidFill>
                          <a:latin typeface="NimbusSans-Regular"/>
                        </a:rPr>
                        <a:t>We have recently opened a separate account to separate the transactions for the </a:t>
                      </a:r>
                      <a:r>
                        <a:rPr lang="en-ZA" sz="1800" b="0" i="0" u="none" strike="noStrike" baseline="0" dirty="0">
                          <a:solidFill>
                            <a:srgbClr val="363639"/>
                          </a:solidFill>
                          <a:latin typeface="NimbusSans-Regular"/>
                        </a:rPr>
                        <a:t>RWVL project.</a:t>
                      </a:r>
                      <a:r>
                        <a:rPr lang="en-ZA" sz="1800" dirty="0">
                          <a:solidFill>
                            <a:schemeClr val="tx1"/>
                          </a:solidFill>
                          <a:effectLst/>
                          <a:latin typeface="+mn-lt"/>
                        </a:rPr>
                        <a:t>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6922172"/>
                  </a:ext>
                </a:extLst>
              </a:tr>
              <a:tr h="893379">
                <a:tc>
                  <a:txBody>
                    <a:bodyPr/>
                    <a:lstStyle/>
                    <a:p>
                      <a:pPr>
                        <a:buNone/>
                      </a:pPr>
                      <a:r>
                        <a:rPr lang="en-ZA" sz="2400">
                          <a:solidFill>
                            <a:schemeClr val="tx1"/>
                          </a:solidFill>
                          <a:effectLst/>
                          <a:latin typeface="+mn-lt"/>
                        </a:rPr>
                        <a:t>Two signatories to the account</a:t>
                      </a:r>
                      <a:endParaRPr lang="en-ZA" sz="24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dirty="0">
                          <a:solidFill>
                            <a:schemeClr val="tx1"/>
                          </a:solidFill>
                          <a:effectLst/>
                          <a:latin typeface="+mn-lt"/>
                        </a:rPr>
                        <a:t>The organization has two signatories on the banking account.</a:t>
                      </a:r>
                      <a:r>
                        <a:rPr lang="en-ZA" sz="1800" dirty="0">
                          <a:solidFill>
                            <a:schemeClr val="tx1"/>
                          </a:solidFill>
                          <a:effectLst/>
                          <a:latin typeface="+mn-lt"/>
                        </a:rPr>
                        <a:t>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b="0" i="0" dirty="0">
                          <a:solidFill>
                            <a:schemeClr val="tx1"/>
                          </a:solidFill>
                          <a:effectLst/>
                          <a:latin typeface="+mn-lt"/>
                        </a:rPr>
                        <a:t>The organization has three signatories all three approve transactions.</a:t>
                      </a:r>
                      <a:r>
                        <a:rPr lang="en-ZA" sz="1800" b="0" i="0" dirty="0">
                          <a:solidFill>
                            <a:schemeClr val="tx1"/>
                          </a:solidFill>
                          <a:effectLst/>
                          <a:latin typeface="+mn-lt"/>
                        </a:rPr>
                        <a:t> </a:t>
                      </a:r>
                      <a:endParaRPr lang="en-ZA" sz="1800" b="0" i="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9656750"/>
                  </a:ext>
                </a:extLst>
              </a:tr>
              <a:tr h="886359">
                <a:tc>
                  <a:txBody>
                    <a:bodyPr/>
                    <a:lstStyle/>
                    <a:p>
                      <a:pPr>
                        <a:buNone/>
                      </a:pPr>
                      <a:r>
                        <a:rPr lang="en-ZA" sz="2400" dirty="0">
                          <a:solidFill>
                            <a:schemeClr val="tx1"/>
                          </a:solidFill>
                          <a:effectLst/>
                          <a:latin typeface="+mn-lt"/>
                        </a:rPr>
                        <a:t>Financial documentation</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dirty="0">
                          <a:solidFill>
                            <a:schemeClr val="tx1"/>
                          </a:solidFill>
                          <a:effectLst/>
                          <a:latin typeface="+mn-lt"/>
                        </a:rPr>
                        <a:t>No effective digital filing system paper  based invoices and financial records</a:t>
                      </a:r>
                      <a:r>
                        <a:rPr lang="en-ZA" sz="1800" dirty="0">
                          <a:solidFill>
                            <a:schemeClr val="tx1"/>
                          </a:solidFill>
                          <a:effectLst/>
                          <a:latin typeface="+mn-lt"/>
                        </a:rPr>
                        <a:t>.</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800" b="0" i="0" u="none" strike="noStrike" baseline="0" dirty="0">
                          <a:solidFill>
                            <a:srgbClr val="363639"/>
                          </a:solidFill>
                          <a:latin typeface="NimbusSans-Regular"/>
                        </a:rPr>
                        <a:t>Introduction of a shared drive invoices are organized and uploaded online.</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741687"/>
                  </a:ext>
                </a:extLst>
              </a:tr>
              <a:tr h="893379">
                <a:tc>
                  <a:txBody>
                    <a:bodyPr/>
                    <a:lstStyle/>
                    <a:p>
                      <a:pPr>
                        <a:buNone/>
                      </a:pPr>
                      <a:r>
                        <a:rPr lang="en-ZA" sz="2400">
                          <a:solidFill>
                            <a:schemeClr val="tx1"/>
                          </a:solidFill>
                          <a:effectLst/>
                          <a:latin typeface="+mn-lt"/>
                        </a:rPr>
                        <a:t>Monthly reconciliations and routines</a:t>
                      </a:r>
                      <a:endParaRPr lang="en-ZA" sz="24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No monthly reconciliations recorded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dirty="0">
                          <a:solidFill>
                            <a:schemeClr val="tx1"/>
                          </a:solidFill>
                          <a:effectLst/>
                          <a:latin typeface="+mn-lt"/>
                        </a:rPr>
                        <a:t>Monthly reconciliations recorded verification of all transactions.</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5970774"/>
                  </a:ext>
                </a:extLst>
              </a:tr>
              <a:tr h="779920">
                <a:tc>
                  <a:txBody>
                    <a:bodyPr/>
                    <a:lstStyle/>
                    <a:p>
                      <a:pPr>
                        <a:buNone/>
                      </a:pPr>
                      <a:r>
                        <a:rPr lang="en-ZA" sz="2400" dirty="0">
                          <a:solidFill>
                            <a:schemeClr val="tx1"/>
                          </a:solidFill>
                          <a:effectLst/>
                          <a:latin typeface="+mn-lt"/>
                        </a:rPr>
                        <a:t>Fundraising and Sustainability</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dirty="0">
                          <a:solidFill>
                            <a:schemeClr val="tx1"/>
                          </a:solidFill>
                          <a:effectLst/>
                          <a:latin typeface="+mn-lt"/>
                        </a:rPr>
                        <a:t>Fundraising team is available but less effective. </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b="0" dirty="0">
                          <a:solidFill>
                            <a:schemeClr val="tx1"/>
                          </a:solidFill>
                          <a:effectLst/>
                          <a:latin typeface="+mn-lt"/>
                        </a:rPr>
                        <a:t>Fundraising committee is more active and implement strategies to raise funds.</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231740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82A618-5553-E22B-048F-17E9807957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6FA926D-D969-557E-160C-A1A2E031DDD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26D12B7-0E61-8765-A05D-F27F4655222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D964CB1-4E16-CBAE-4275-A671DD91551E}"/>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196F413-9766-B700-A293-9351CB73C00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1E06FED5-FBAD-300B-2125-38F2EAD4127D}"/>
              </a:ext>
            </a:extLst>
          </p:cNvPr>
          <p:cNvGraphicFramePr>
            <a:graphicFrameLocks noGrp="1"/>
          </p:cNvGraphicFramePr>
          <p:nvPr>
            <p:extLst>
              <p:ext uri="{D42A27DB-BD31-4B8C-83A1-F6EECF244321}">
                <p14:modId xmlns:p14="http://schemas.microsoft.com/office/powerpoint/2010/main" val="673693242"/>
              </p:ext>
            </p:extLst>
          </p:nvPr>
        </p:nvGraphicFramePr>
        <p:xfrm>
          <a:off x="270947" y="758261"/>
          <a:ext cx="11799749" cy="5423840"/>
        </p:xfrm>
        <a:graphic>
          <a:graphicData uri="http://schemas.openxmlformats.org/drawingml/2006/table">
            <a:tbl>
              <a:tblPr firstRow="1" firstCol="1" lastRow="1" lastCol="1" bandRow="1" bandCol="1">
                <a:tableStyleId>{5C22544A-7EE6-4342-B048-85BDC9FD1C3A}</a:tableStyleId>
              </a:tblPr>
              <a:tblGrid>
                <a:gridCol w="3205498">
                  <a:extLst>
                    <a:ext uri="{9D8B030D-6E8A-4147-A177-3AD203B41FA5}">
                      <a16:colId xmlns:a16="http://schemas.microsoft.com/office/drawing/2014/main" val="3249727228"/>
                    </a:ext>
                  </a:extLst>
                </a:gridCol>
                <a:gridCol w="4113110">
                  <a:extLst>
                    <a:ext uri="{9D8B030D-6E8A-4147-A177-3AD203B41FA5}">
                      <a16:colId xmlns:a16="http://schemas.microsoft.com/office/drawing/2014/main" val="3222520754"/>
                    </a:ext>
                  </a:extLst>
                </a:gridCol>
                <a:gridCol w="4481141">
                  <a:extLst>
                    <a:ext uri="{9D8B030D-6E8A-4147-A177-3AD203B41FA5}">
                      <a16:colId xmlns:a16="http://schemas.microsoft.com/office/drawing/2014/main" val="3261248836"/>
                    </a:ext>
                  </a:extLst>
                </a:gridCol>
              </a:tblGrid>
              <a:tr h="507315">
                <a:tc>
                  <a:txBody>
                    <a:bodyPr/>
                    <a:lstStyle/>
                    <a:p>
                      <a:pPr>
                        <a:buNone/>
                      </a:pPr>
                      <a:endParaRPr lang="en-ZA" sz="2000" dirty="0">
                        <a:solidFill>
                          <a:schemeClr val="tx1"/>
                        </a:solidFill>
                        <a:effectLst/>
                        <a:latin typeface="+mj-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1" dirty="0">
                          <a:solidFill>
                            <a:schemeClr val="tx1"/>
                          </a:solidFill>
                          <a:effectLst/>
                          <a:latin typeface="+mj-lt"/>
                        </a:rPr>
                        <a:t>Before due diligence</a:t>
                      </a:r>
                      <a:endParaRPr lang="en-ZA" sz="2000" b="1"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1" dirty="0">
                          <a:solidFill>
                            <a:schemeClr val="tx1"/>
                          </a:solidFill>
                          <a:effectLst/>
                          <a:latin typeface="+mj-lt"/>
                        </a:rPr>
                        <a:t>After due diligence</a:t>
                      </a:r>
                      <a:endParaRPr lang="en-ZA" sz="2000" b="1"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947179">
                <a:tc>
                  <a:txBody>
                    <a:bodyPr/>
                    <a:lstStyle/>
                    <a:p>
                      <a:pPr>
                        <a:buNone/>
                      </a:pPr>
                      <a:r>
                        <a:rPr lang="en-ZA" sz="2000">
                          <a:solidFill>
                            <a:schemeClr val="tx1"/>
                          </a:solidFill>
                          <a:effectLst/>
                          <a:latin typeface="+mj-lt"/>
                        </a:rPr>
                        <a:t>Safeguarding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i="0" u="none" strike="noStrike" baseline="0" dirty="0">
                          <a:solidFill>
                            <a:srgbClr val="363639"/>
                          </a:solidFill>
                          <a:latin typeface="+mn-lt"/>
                        </a:rPr>
                        <a:t>Not available</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b="0" dirty="0">
                          <a:solidFill>
                            <a:schemeClr val="tx1"/>
                          </a:solidFill>
                          <a:effectLst/>
                          <a:latin typeface="+mn-lt"/>
                        </a:rPr>
                        <a:t>Staff safeguarding policy in place regular staff training to curb abuse, including sexual Harassment</a:t>
                      </a:r>
                      <a:r>
                        <a:rPr lang="en-ZA" sz="1800" b="0" dirty="0">
                          <a:solidFill>
                            <a:schemeClr val="tx1"/>
                          </a:solidFill>
                          <a:effectLst/>
                          <a:latin typeface="+mn-lt"/>
                        </a:rPr>
                        <a:t>.</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5441453"/>
                  </a:ext>
                </a:extLst>
              </a:tr>
              <a:tr h="677635">
                <a:tc>
                  <a:txBody>
                    <a:bodyPr/>
                    <a:lstStyle/>
                    <a:p>
                      <a:pPr>
                        <a:buNone/>
                      </a:pPr>
                      <a:r>
                        <a:rPr lang="en-ZA" sz="2000" dirty="0">
                          <a:solidFill>
                            <a:schemeClr val="tx1"/>
                          </a:solidFill>
                          <a:effectLst/>
                          <a:latin typeface="+mj-lt"/>
                        </a:rPr>
                        <a:t>Human resources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ZA" sz="1800" b="0" i="0" u="none" strike="noStrike" baseline="0" dirty="0">
                          <a:solidFill>
                            <a:srgbClr val="363639"/>
                          </a:solidFill>
                          <a:latin typeface="+mn-lt"/>
                        </a:rPr>
                        <a:t>Human resource policy</a:t>
                      </a:r>
                    </a:p>
                    <a:p>
                      <a:pPr algn="l"/>
                      <a:r>
                        <a:rPr lang="en-ZA" sz="1800" b="0" i="0" u="none" strike="noStrike" baseline="0" dirty="0">
                          <a:solidFill>
                            <a:srgbClr val="363639"/>
                          </a:solidFill>
                          <a:latin typeface="+mn-lt"/>
                        </a:rPr>
                        <a:t>Available.</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i="0" u="none" strike="noStrike" baseline="0" dirty="0">
                          <a:solidFill>
                            <a:srgbClr val="363639"/>
                          </a:solidFill>
                          <a:latin typeface="+mn-lt"/>
                        </a:rPr>
                        <a:t>Human resource policy available reviewed annually</a:t>
                      </a:r>
                      <a:r>
                        <a:rPr lang="en-ZA" sz="1800" b="0" i="0" u="none" strike="noStrike" baseline="0" dirty="0">
                          <a:solidFill>
                            <a:schemeClr val="tx1"/>
                          </a:solidFill>
                          <a:effectLst/>
                          <a:latin typeface="+mn-lt"/>
                        </a:rPr>
                        <a:t>.</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2264924"/>
                  </a:ext>
                </a:extLst>
              </a:tr>
              <a:tr h="438041">
                <a:tc>
                  <a:txBody>
                    <a:bodyPr/>
                    <a:lstStyle/>
                    <a:p>
                      <a:pPr>
                        <a:buNone/>
                      </a:pPr>
                      <a:r>
                        <a:rPr lang="en-ZA" sz="2000" dirty="0">
                          <a:solidFill>
                            <a:schemeClr val="tx1"/>
                          </a:solidFill>
                          <a:effectLst/>
                          <a:latin typeface="+mj-lt"/>
                        </a:rPr>
                        <a:t>Finance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Finance policy available.</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b="0" dirty="0">
                          <a:solidFill>
                            <a:schemeClr val="tx1"/>
                          </a:solidFill>
                          <a:effectLst/>
                          <a:latin typeface="+mn-lt"/>
                        </a:rPr>
                        <a:t>Financial policy available reviewed quarterly.</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580380"/>
                  </a:ext>
                </a:extLst>
              </a:tr>
              <a:tr h="438041">
                <a:tc>
                  <a:txBody>
                    <a:bodyPr/>
                    <a:lstStyle/>
                    <a:p>
                      <a:pPr>
                        <a:buNone/>
                      </a:pPr>
                      <a:r>
                        <a:rPr lang="en-ZA" sz="2000">
                          <a:solidFill>
                            <a:schemeClr val="tx1"/>
                          </a:solidFill>
                          <a:effectLst/>
                          <a:latin typeface="+mj-lt"/>
                        </a:rPr>
                        <a:t>Procurement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Finance policy forms part of procurement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b="0" dirty="0">
                          <a:solidFill>
                            <a:schemeClr val="tx1"/>
                          </a:solidFill>
                          <a:effectLst/>
                          <a:latin typeface="+mn-lt"/>
                        </a:rPr>
                        <a:t>Financial policy available reviewed quarterly. </a:t>
                      </a:r>
                    </a:p>
                    <a:p>
                      <a:pPr algn="ctr">
                        <a:buNone/>
                      </a:pP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0967852"/>
                  </a:ext>
                </a:extLst>
              </a:tr>
              <a:tr h="438041">
                <a:tc>
                  <a:txBody>
                    <a:bodyPr/>
                    <a:lstStyle/>
                    <a:p>
                      <a:pPr>
                        <a:buNone/>
                      </a:pPr>
                      <a:r>
                        <a:rPr lang="en-ZA" sz="2000" dirty="0">
                          <a:solidFill>
                            <a:schemeClr val="tx1"/>
                          </a:solidFill>
                          <a:effectLst/>
                          <a:latin typeface="+mj-lt"/>
                        </a:rPr>
                        <a:t>Anti-corruption/Fraud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Not available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dirty="0">
                          <a:solidFill>
                            <a:schemeClr val="tx1"/>
                          </a:solidFill>
                          <a:effectLst/>
                          <a:latin typeface="+mn-lt"/>
                        </a:rPr>
                        <a:t>Currently being developed </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5425654"/>
                  </a:ext>
                </a:extLst>
              </a:tr>
              <a:tr h="438041">
                <a:tc>
                  <a:txBody>
                    <a:bodyPr/>
                    <a:lstStyle/>
                    <a:p>
                      <a:pPr>
                        <a:buNone/>
                      </a:pPr>
                      <a:r>
                        <a:rPr lang="en-ZA" sz="2000">
                          <a:solidFill>
                            <a:schemeClr val="tx1"/>
                          </a:solidFill>
                          <a:effectLst/>
                          <a:latin typeface="+mj-lt"/>
                        </a:rPr>
                        <a:t>Sexual Harassment Policy</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Available reviewed Biannually</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2000" b="0" dirty="0">
                          <a:solidFill>
                            <a:schemeClr val="tx1"/>
                          </a:solidFill>
                          <a:effectLst/>
                          <a:latin typeface="+mn-lt"/>
                        </a:rPr>
                        <a:t>Available reviewed Biannually</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2156130"/>
                  </a:ext>
                </a:extLst>
              </a:tr>
              <a:tr h="737534">
                <a:tc>
                  <a:txBody>
                    <a:bodyPr/>
                    <a:lstStyle/>
                    <a:p>
                      <a:pPr>
                        <a:buNone/>
                      </a:pPr>
                      <a:r>
                        <a:rPr lang="en-ZA" sz="2000">
                          <a:solidFill>
                            <a:schemeClr val="tx1"/>
                          </a:solidFill>
                          <a:effectLst/>
                          <a:latin typeface="+mj-lt"/>
                        </a:rPr>
                        <a:t>Monitoring and Evaluation Systems</a:t>
                      </a:r>
                      <a:endParaRPr lang="en-ZA" sz="200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dirty="0">
                          <a:solidFill>
                            <a:schemeClr val="tx1"/>
                          </a:solidFill>
                          <a:effectLst/>
                          <a:latin typeface="+mn-lt"/>
                        </a:rPr>
                        <a:t>Has always been Available </a:t>
                      </a:r>
                      <a:endParaRPr lang="en-ZA" sz="18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GB" sz="1800" b="0" dirty="0">
                          <a:solidFill>
                            <a:schemeClr val="tx1"/>
                          </a:solidFill>
                          <a:effectLst/>
                          <a:latin typeface="+mn-lt"/>
                        </a:rPr>
                        <a:t>Now effective and easy to use monitoring and to evaluate and monitor project progress.</a:t>
                      </a:r>
                      <a:r>
                        <a:rPr lang="en-ZA" sz="1800" b="0" dirty="0">
                          <a:solidFill>
                            <a:schemeClr val="tx1"/>
                          </a:solidFill>
                          <a:effectLst/>
                          <a:latin typeface="+mn-lt"/>
                        </a:rPr>
                        <a:t> </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6809"/>
                  </a:ext>
                </a:extLst>
              </a:tr>
              <a:tr h="438041">
                <a:tc>
                  <a:txBody>
                    <a:bodyPr/>
                    <a:lstStyle/>
                    <a:p>
                      <a:pPr>
                        <a:buNone/>
                      </a:pPr>
                      <a:r>
                        <a:rPr lang="en-ZA" sz="2000" dirty="0">
                          <a:solidFill>
                            <a:schemeClr val="tx1"/>
                          </a:solidFill>
                          <a:effectLst/>
                          <a:latin typeface="+mj-lt"/>
                        </a:rPr>
                        <a:t>Fundraising and Sustainability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dirty="0">
                          <a:solidFill>
                            <a:schemeClr val="tx1"/>
                          </a:solidFill>
                          <a:effectLst/>
                          <a:latin typeface="+mn-lt"/>
                        </a:rPr>
                        <a:t>Fundraising committee available. </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en-ZA" sz="1800" b="0" dirty="0">
                          <a:solidFill>
                            <a:schemeClr val="tx1"/>
                          </a:solidFill>
                          <a:effectLst/>
                          <a:latin typeface="+mn-lt"/>
                        </a:rPr>
                        <a:t>New strategies developed better performance </a:t>
                      </a:r>
                      <a:endParaRPr lang="en-ZA" sz="18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380223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Impact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buNone/>
            </a:pPr>
            <a:r>
              <a:rPr lang="en-US" b="1" dirty="0"/>
              <a:t>What is the significance of the change?</a:t>
            </a:r>
          </a:p>
          <a:p>
            <a:r>
              <a:rPr lang="en-US" sz="1800" dirty="0"/>
              <a:t>The significance of the change is that it has assisted us to grow as an organization and make our impact more effective.</a:t>
            </a:r>
          </a:p>
          <a:p>
            <a:r>
              <a:rPr lang="en-US" sz="1800" dirty="0" err="1"/>
              <a:t>Usizo</a:t>
            </a:r>
            <a:r>
              <a:rPr lang="en-US" sz="1800" dirty="0"/>
              <a:t> Community Development project is able to function more professionally and assist more victims of GBVF in poor communities.</a:t>
            </a:r>
          </a:p>
          <a:p>
            <a:r>
              <a:rPr lang="en-US" sz="1800" dirty="0"/>
              <a:t>Empowerment of Staff and improvement of the Quality of work delivered to the communities we serve.</a:t>
            </a:r>
          </a:p>
          <a:p>
            <a:r>
              <a:rPr lang="en-US" sz="1800" dirty="0"/>
              <a:t>Ensure continuity of work through improvement of our systems and ensure data is protected  but also readily available when needed. </a:t>
            </a:r>
          </a:p>
          <a:p>
            <a:r>
              <a:rPr lang="en-US" sz="1800" dirty="0"/>
              <a:t>Beneficiaries of our organization gain more from the expertise brought thorough organizational development.</a:t>
            </a:r>
          </a:p>
        </p:txBody>
      </p:sp>
      <p:pic>
        <p:nvPicPr>
          <p:cNvPr id="4" name="Picture 3">
            <a:extLst>
              <a:ext uri="{FF2B5EF4-FFF2-40B4-BE49-F238E27FC236}">
                <a16:creationId xmlns:a16="http://schemas.microsoft.com/office/drawing/2014/main" id="{6B7D9E7D-2F71-4AE0-BAA1-61C1761EF424}"/>
              </a:ext>
            </a:extLst>
          </p:cNvPr>
          <p:cNvPicPr>
            <a:picLocks noChangeAspect="1"/>
          </p:cNvPicPr>
          <p:nvPr/>
        </p:nvPicPr>
        <p:blipFill>
          <a:blip r:embed="rId2"/>
          <a:stretch>
            <a:fillRect/>
          </a:stretch>
        </p:blipFill>
        <p:spPr>
          <a:xfrm>
            <a:off x="6331133" y="1706175"/>
            <a:ext cx="5656978" cy="4242733"/>
          </a:xfrm>
          <a:prstGeom prst="rect">
            <a:avLst/>
          </a:prstGeom>
        </p:spPr>
      </p:pic>
    </p:spTree>
    <p:extLst>
      <p:ext uri="{BB962C8B-B14F-4D97-AF65-F5344CB8AC3E}">
        <p14:creationId xmlns:p14="http://schemas.microsoft.com/office/powerpoint/2010/main" val="72033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8976"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What lessons have you learnt? </a:t>
            </a:r>
          </a:p>
          <a:p>
            <a:r>
              <a:rPr lang="en-GB" sz="1800" dirty="0"/>
              <a:t>Programmes are more effective when all partners, team members, and community stakeholders are committed from the start.</a:t>
            </a:r>
          </a:p>
          <a:p>
            <a:r>
              <a:rPr lang="en-GB" sz="1800" dirty="0"/>
              <a:t>Prioritisation of staff well-being, provide mental‑health support, and build team cohesion, attain better service quality and staff retention.</a:t>
            </a:r>
          </a:p>
          <a:p>
            <a:r>
              <a:rPr lang="en-US" sz="1800" dirty="0"/>
              <a:t>Programs of GBVF must be evidence based to allow measurement of progress and access the progress of the project.  </a:t>
            </a:r>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a:bodyPr>
          <a:lstStyle/>
          <a:p>
            <a:pPr marL="0" indent="0">
              <a:buNone/>
            </a:pPr>
            <a:r>
              <a:rPr lang="en-US" u="sng" dirty="0"/>
              <a:t>Challenges &amp; mitigation</a:t>
            </a:r>
          </a:p>
          <a:p>
            <a:r>
              <a:rPr lang="en-US" sz="1800" dirty="0"/>
              <a:t>Limitations to technology especially in poor communities that we serve beneficiaries do not have sufficient access to technology.</a:t>
            </a:r>
          </a:p>
          <a:p>
            <a:r>
              <a:rPr lang="en-GB" sz="1800" dirty="0"/>
              <a:t>Working in high-violence communities places staff at personal risk, especially during home visits, community mobilisation, or when challenging harmful social norms.</a:t>
            </a:r>
            <a:endParaRPr lang="en-US" sz="1800" dirty="0"/>
          </a:p>
          <a:p>
            <a:r>
              <a:rPr lang="en-US" sz="1800" dirty="0"/>
              <a:t>Increasing demand of GBV related services with limited resources.</a:t>
            </a:r>
          </a:p>
          <a:p>
            <a:pPr marL="0" indent="0">
              <a:buNone/>
            </a:pPr>
            <a:endParaRPr lang="en-US" sz="1800" dirty="0"/>
          </a:p>
        </p:txBody>
      </p:sp>
    </p:spTree>
    <p:extLst>
      <p:ext uri="{BB962C8B-B14F-4D97-AF65-F5344CB8AC3E}">
        <p14:creationId xmlns:p14="http://schemas.microsoft.com/office/powerpoint/2010/main" val="1233362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FD40B2-FDEC-46A9-BD34-756DD1F90933}">
  <ds:schemaRefs>
    <ds:schemaRef ds:uri="http://schemas.microsoft.com/office/2006/metadata/properties"/>
    <ds:schemaRef ds:uri="http://schemas.microsoft.com/office/infopath/2007/PartnerControls"/>
    <ds:schemaRef ds:uri="386b4bcc-3771-4cf3-910e-10b4da597aff"/>
    <ds:schemaRef ds:uri="5c72703c-1067-4fa7-89cc-ef245258de7b"/>
  </ds:schemaRefs>
</ds:datastoreItem>
</file>

<file path=customXml/itemProps2.xml><?xml version="1.0" encoding="utf-8"?>
<ds:datastoreItem xmlns:ds="http://schemas.openxmlformats.org/officeDocument/2006/customXml" ds:itemID="{33AACD3A-081F-48D3-B365-EDD5064F1595}">
  <ds:schemaRefs>
    <ds:schemaRef ds:uri="http://schemas.microsoft.com/sharepoint/v3/contenttype/forms"/>
  </ds:schemaRefs>
</ds:datastoreItem>
</file>

<file path=customXml/itemProps3.xml><?xml version="1.0" encoding="utf-8"?>
<ds:datastoreItem xmlns:ds="http://schemas.openxmlformats.org/officeDocument/2006/customXml" ds:itemID="{339E8FE3-0261-4B27-9557-74A332EAAAFE}"/>
</file>

<file path=docProps/app.xml><?xml version="1.0" encoding="utf-8"?>
<Properties xmlns="http://schemas.openxmlformats.org/officeDocument/2006/extended-properties" xmlns:vt="http://schemas.openxmlformats.org/officeDocument/2006/docPropsVTypes">
  <TotalTime>1755</TotalTime>
  <Words>1282</Words>
  <Application>Microsoft Office PowerPoint</Application>
  <PresentationFormat>Widescreen</PresentationFormat>
  <Paragraphs>134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Calibri</vt:lpstr>
      <vt:lpstr>Calibri Light</vt:lpstr>
      <vt:lpstr>NimbusSans-Regular</vt:lpstr>
      <vt:lpstr>Tahoma</vt:lpstr>
      <vt:lpstr>Office Theme</vt:lpstr>
      <vt:lpstr>Voice and Choice Summit 2026-Organisational Development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and Choice Summit 2026-Organisational Development Category</dc:title>
  <dc:creator>Debi Lee</dc:creator>
  <cp:lastModifiedBy>Thenjiwe Ngcobo - Women's Voice and Leadership SA</cp:lastModifiedBy>
  <cp:revision>98</cp:revision>
  <dcterms:created xsi:type="dcterms:W3CDTF">2025-10-09T06:55:09Z</dcterms:created>
  <dcterms:modified xsi:type="dcterms:W3CDTF">2026-03-09T13:50:41Z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9634700.00000000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