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322" r:id="rId3"/>
    <p:sldId id="305" r:id="rId4"/>
    <p:sldId id="306" r:id="rId5"/>
    <p:sldId id="316" r:id="rId6"/>
    <p:sldId id="317" r:id="rId7"/>
    <p:sldId id="318" r:id="rId8"/>
    <p:sldId id="309" r:id="rId9"/>
    <p:sldId id="320" r:id="rId10"/>
    <p:sldId id="319" r:id="rId11"/>
    <p:sldId id="310" r:id="rId12"/>
    <p:sldId id="311" r:id="rId13"/>
    <p:sldId id="315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45" autoAdjust="0"/>
  </p:normalViewPr>
  <p:slideViewPr>
    <p:cSldViewPr showGuides="1">
      <p:cViewPr>
        <p:scale>
          <a:sx n="90" d="100"/>
          <a:sy n="90" d="100"/>
        </p:scale>
        <p:origin x="816" y="-510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ustomXml" Target="../customXml/item3.xml"/><Relationship Id="rId21" Type="http://schemas.openxmlformats.org/officeDocument/2006/relationships/customXml" Target="../customXml/item2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1" y="0"/>
            <a:ext cx="2535875" cy="6558009"/>
          </a:xfrm>
          <a:prstGeom prst="rect">
            <a:avLst/>
          </a:prstGeom>
        </p:spPr>
      </p:pic>
      <p:sp>
        <p:nvSpPr>
          <p:cNvPr id="16" name="Rectangle 14"/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/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864684" y="1828194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  <a:endParaRPr lang="en-US" sz="4100" i="1" dirty="0">
              <a:ln>
                <a:solidFill>
                  <a:srgbClr val="7B56A3"/>
                </a:solidFill>
              </a:ln>
              <a:solidFill>
                <a:srgbClr val="7B56A3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  <a:endParaRPr lang="en-US" sz="4100" i="1" dirty="0">
              <a:ln>
                <a:solidFill>
                  <a:srgbClr val="7B56A3"/>
                </a:solidFill>
              </a:ln>
              <a:solidFill>
                <a:srgbClr val="7B56A3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76" y="1925846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3" y="444327"/>
            <a:ext cx="1921533" cy="4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8745" y="4415915"/>
            <a:ext cx="69411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The silence, End The Violence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UNLIMITED HOPE ALLIENCE TRUST</a:t>
            </a:r>
            <a:endParaRPr lang="en-US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r"/>
            <a:r>
              <a:rPr lang="en-ZA" i="1" dirty="0">
                <a:solidFill>
                  <a:srgbClr val="7030A0"/>
                </a:solidFill>
              </a:rPr>
              <a:t>Zimbabwe, </a:t>
            </a:r>
            <a:r>
              <a:rPr lang="en-ZA" i="1" dirty="0" err="1">
                <a:solidFill>
                  <a:srgbClr val="7030A0"/>
                </a:solidFill>
              </a:rPr>
              <a:t>Goromonzi</a:t>
            </a:r>
            <a:endParaRPr lang="en-ZA" i="1" dirty="0">
              <a:solidFill>
                <a:srgbClr val="7030A0"/>
              </a:solidFill>
            </a:endParaRPr>
          </a:p>
          <a:p>
            <a:pPr algn="r"/>
            <a:r>
              <a:rPr lang="en-ZA" i="1" dirty="0">
                <a:solidFill>
                  <a:srgbClr val="7030A0"/>
                </a:solidFill>
              </a:rPr>
              <a:t>06/02/25</a:t>
            </a:r>
            <a:endParaRPr lang="en-ZA" i="1" dirty="0">
              <a:solidFill>
                <a:srgbClr val="7030A0"/>
              </a:solidFill>
            </a:endParaRPr>
          </a:p>
          <a:p>
            <a:pPr algn="r"/>
            <a:r>
              <a:rPr lang="en-ZA" i="1" dirty="0">
                <a:solidFill>
                  <a:srgbClr val="7030A0"/>
                </a:solidFill>
              </a:rPr>
              <a:t>Mary </a:t>
            </a:r>
            <a:r>
              <a:rPr lang="en-ZA" i="1" dirty="0" err="1">
                <a:solidFill>
                  <a:srgbClr val="7030A0"/>
                </a:solidFill>
              </a:rPr>
              <a:t>Chigumira</a:t>
            </a:r>
            <a:endParaRPr lang="en-ZA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U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>
            <a:fillRect/>
          </a:stretch>
        </p:blipFill>
        <p:spPr>
          <a:xfrm>
            <a:off x="3224766" y="271524"/>
            <a:ext cx="1295400" cy="12360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6" y="425064"/>
            <a:ext cx="1640237" cy="767891"/>
          </a:xfrm>
          <a:prstGeom prst="rect">
            <a:avLst/>
          </a:prstGeom>
        </p:spPr>
      </p:pic>
      <p:pic>
        <p:nvPicPr>
          <p:cNvPr id="3" name="Picture 2" descr="IMG-20230925-WA00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92125"/>
            <a:ext cx="2134870" cy="7010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ADDITIONAL EVIDENCE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2"/>
            <a:ext cx="4038600" cy="5066287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managed to protect community members identities and personal information, especially those of GBV survivors and their shared stories.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also tracked social media engagement and impact and collected community feedback to improve online engagement.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The organization also trained community members and partners on social media use, providing GBV training as well with appointed leaders during online discussions.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hosted online events for community members to engage with experts, for example the 16 Days of Activism which was streamed live on Facebook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550" dirty="0">
              <a:solidFill>
                <a:srgbClr val="FF0000"/>
              </a:solidFill>
            </a:endParaRPr>
          </a:p>
        </p:txBody>
      </p:sp>
      <p:pic>
        <p:nvPicPr>
          <p:cNvPr id="2" name="Picture 1" descr="IMG-20250207-WA0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309370"/>
            <a:ext cx="3352165" cy="4669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AND SOLUTIONS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1" u="sng" dirty="0"/>
              <a:t>CULTURAL AND SOCIAL NORMS</a:t>
            </a:r>
            <a:r>
              <a:rPr lang="en-US" sz="1600" dirty="0"/>
              <a:t>- We addressed harmful practices causing GBV in the communities. </a:t>
            </a:r>
            <a:endParaRPr lang="en-US" sz="1600" dirty="0"/>
          </a:p>
          <a:p>
            <a:r>
              <a:rPr lang="en-US" sz="1600" b="1" i="1" u="sng" dirty="0"/>
              <a:t>LIMITED ACCESS TO INFORMATION </a:t>
            </a:r>
            <a:r>
              <a:rPr lang="en-US" sz="1600" dirty="0"/>
              <a:t>– We overcame this challenge by partnering with local communities to develop context-specific programs and messaging, using mobile outreach service to reach remote areas.</a:t>
            </a:r>
            <a:endParaRPr lang="en-US" sz="1600" dirty="0"/>
          </a:p>
          <a:p>
            <a:r>
              <a:rPr lang="en-US" sz="1600" b="1" i="1" u="sng" dirty="0"/>
              <a:t>STIGMA AND SHAME </a:t>
            </a:r>
            <a:r>
              <a:rPr lang="en-US" sz="1600" dirty="0"/>
              <a:t>- To reduce stigma and shame, we promoted a survivor-centered approach, prioritizing the needs, safety and dignity of survivors by ensuring that online communities are moderated to prevent harassment, victim-blaming, other forms of harm. </a:t>
            </a:r>
            <a:endParaRPr lang="en-US" dirty="0"/>
          </a:p>
          <a:p>
            <a:pPr marL="0" indent="0" algn="ctr"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AND FUTURE APPLICATIONS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b="1" i="1" u="sng" dirty="0"/>
              <a:t>CULTURAL SENSITIVITY </a:t>
            </a:r>
            <a:r>
              <a:rPr lang="en-US" sz="1600" dirty="0"/>
              <a:t>– Acknowledging cultural sensitivity is crucial for developing context-specific programs. We will invest in capacity-building and training programs for healthcare and community workers to ensure culturally sensitive support for survivors.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b="1" i="1" u="sng" dirty="0"/>
              <a:t>RECOGNIZING COMMUNITY OWNERSHIP</a:t>
            </a:r>
            <a:r>
              <a:rPr lang="en-US" sz="1600" dirty="0"/>
              <a:t> – This is key to effective GBV prevention and response. We will increase community-led initiatives, empowering local leaders to drive GBV prevention and response effort.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Encourage communities to make use of WhatsApp when reporting their cases, to increase knowledge and prevention. 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80772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sz="1800" b="1" i="1" u="sng" dirty="0"/>
              <a:t>EXPAND SOCIAL MEDIA PRESENCE: </a:t>
            </a:r>
            <a:r>
              <a:rPr lang="en-US" sz="1800" dirty="0"/>
              <a:t>Explore and utilize additional platforms like Tik Tok and Instagram  to increase visibility, reach audiences, and amplify the GBV awareness campaign. </a:t>
            </a: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b="1" i="1" u="sng" dirty="0"/>
              <a:t>MONITOR AND RESPOND TO COMMENTS: </a:t>
            </a:r>
            <a:r>
              <a:rPr lang="en-US" sz="1800" dirty="0"/>
              <a:t>To be able to respond promptly to online comments and messages. </a:t>
            </a: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b="1" i="1" u="sng" dirty="0"/>
              <a:t>STRGNTHEN COMMUNITY ENGAGEMENT</a:t>
            </a:r>
            <a:r>
              <a:rPr lang="en-US" sz="1800" dirty="0"/>
              <a:t>: Establish community outreach programs to foster relationships with local leaders and the community members.</a:t>
            </a: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i="1" u="sng" dirty="0"/>
              <a:t>MONITOR AND EVALUATE SOCIAL MEDIA ANALYTICS: </a:t>
            </a:r>
            <a:r>
              <a:rPr lang="en-US" sz="1800" dirty="0"/>
              <a:t>To be able to track engagement insights to understand audience behavior and adjust the strategy accordingly.</a:t>
            </a: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b="1" i="1" u="sng" dirty="0"/>
              <a:t>CULTURAL SENSITIVITY: </a:t>
            </a:r>
            <a:r>
              <a:rPr lang="en-US" sz="1800" dirty="0"/>
              <a:t> To develop programs that respect different cultures.  </a:t>
            </a:r>
            <a:endParaRPr lang="en-US" sz="1800" b="1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spc="300" dirty="0">
                <a:solidFill>
                  <a:srgbClr val="7B56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 </a:t>
            </a:r>
            <a:endParaRPr lang="en-US" sz="16600" spc="300" dirty="0">
              <a:solidFill>
                <a:srgbClr val="7B56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Achieved/planned objective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VISIBILITY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Our social media campaign raised awareness about GBV, child marriages and child protection, engaging a wider audience and promoting a culture of prevention and support. 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We also successfully established connections with key partners and generous individuals who provided donations like sanitary kits which included disposable and washable pads, bathing soap, towels etc. 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 Through online social media campaigns, we mobilized online support for advocacy efforts, rallying people to engage, donate and volunteer.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endParaRPr lang="en-US" sz="14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IMG-20250207-WA00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371600"/>
            <a:ext cx="3313430" cy="4681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PARTNERS AND NETWORKS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176382"/>
            <a:ext cx="4038600" cy="5072018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VCSA GRANTEE COLLABORATION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were able to work with fellow grantees, including GRIT, PHOLA,ROOTS INCEMA and MAC, forstering a strong network of like-minded organisations commited to combact GBV.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During the 16 Days of Activism, we collectively presented “I AM A MAN AGANIST GBV,”a powerful campaign promoting male engagement and advocacy in preventing the issues of GBV.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By working together, we mobilised our collective stregnths, expertise, and resources to create a louder, more unified voice aganist the issues of GBV.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This collaboration enhanced our advocacy efforts, contributing to a broader movement for social change</a:t>
            </a:r>
            <a:r>
              <a:rPr lang="en-US" sz="1800" dirty="0"/>
              <a:t>. </a:t>
            </a:r>
            <a:endParaRPr lang="en-US" sz="18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1894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IMG-20250207-WA0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1295400"/>
            <a:ext cx="3950970" cy="2212975"/>
          </a:xfrm>
          <a:prstGeom prst="rect">
            <a:avLst/>
          </a:prstGeom>
        </p:spPr>
      </p:pic>
      <p:pic>
        <p:nvPicPr>
          <p:cNvPr id="5" name="Picture 4" descr="IMG-20250207-WA0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3950335" cy="276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2" name="Content Placeholder 2"/>
          <p:cNvSpPr txBox="1"/>
          <p:nvPr/>
        </p:nvSpPr>
        <p:spPr>
          <a:xfrm>
            <a:off x="457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PARTNERSHIPS BEYOND VCSA GRANTEES</a:t>
            </a:r>
            <a:endParaRPr lang="en-US" sz="2000" b="1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collaborated with CARE Zimbabwe, ministry of women affairs, </a:t>
            </a:r>
            <a:r>
              <a:rPr lang="en-US" sz="1600" dirty="0" err="1"/>
              <a:t>Musasa</a:t>
            </a:r>
            <a:r>
              <a:rPr lang="en-US" sz="1600" dirty="0"/>
              <a:t> project, Child Rights Collation, ZADT, ZNCWC and other international organizations on a dialogue during the 16 Days of Activism, strengthening our efforts to prevent GBV.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Through out joint dialogue, we effectively engaged with the community, raising awareness and promoting action against GBV.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By collaborating with established organizations, we contributed to sustainable and long-term solutions.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Our partnership with CARE Zimbabwe facilitated knowledge sharing capacity building, enhancing our collective expertise.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endParaRPr lang="en-US" sz="14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IMG-20250207-WA00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1060" y="685800"/>
            <a:ext cx="4015740" cy="2259330"/>
          </a:xfrm>
          <a:prstGeom prst="rect">
            <a:avLst/>
          </a:prstGeom>
        </p:spPr>
      </p:pic>
      <p:pic>
        <p:nvPicPr>
          <p:cNvPr id="3" name="Picture 2" descr="IMG-20250207-WA0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3429000"/>
            <a:ext cx="4070350" cy="248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2" name="Content Placeholder 2"/>
          <p:cNvSpPr txBox="1"/>
          <p:nvPr/>
        </p:nvSpPr>
        <p:spPr>
          <a:xfrm>
            <a:off x="457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ALLIANCES ONLINE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built alliances with various organizations through or social media activities.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Our partners include, private sectors, banks, donors, women’s support groups and other organizations. </a:t>
            </a:r>
            <a:endParaRPr lang="en-US" sz="16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/>
              <a:t>We collaborated with these stakeholders to prevent GBV . </a:t>
            </a:r>
            <a:endParaRPr lang="en-US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566916"/>
            <a:ext cx="4038600" cy="553754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IMG-20250207-WA0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577850"/>
            <a:ext cx="4003040" cy="2605405"/>
          </a:xfrm>
          <a:prstGeom prst="rect">
            <a:avLst/>
          </a:prstGeom>
        </p:spPr>
      </p:pic>
      <p:pic>
        <p:nvPicPr>
          <p:cNvPr id="3" name="Picture 2" descr="IMG-20250207-WA0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15640"/>
            <a:ext cx="4003040" cy="2957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IMPACT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IMPACTS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Social media platforms such as WhatsApp, played a pivotal role in our efforts, allowing us to communicate and educate people about GBV, early child marriages and child protection. 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The comment sections on our social media platforms became a vibrant space for people to share their opinions, fostering participation and sparking meaningful discussions around SRHR and GBV.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Social media platforms facilitated community engagememnt, discussions, and collectives action around GBV cases. </a:t>
            </a:r>
            <a:endParaRPr lang="en-US" sz="1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400" dirty="0"/>
              <a:t>The #Ending GBV hashtag campaign had a significant impact in raising awareness about SRHR and GBV, and mobilizing survivours. </a:t>
            </a:r>
            <a:endParaRPr lang="en-US" sz="14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IMG-20250207-WA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1371600"/>
            <a:ext cx="3520440" cy="469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57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Followers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r>
                        <a:rPr lang="en-US" altLang="en-ZA" sz="2000" dirty="0">
                          <a:effectLst/>
                        </a:rPr>
                        <a:t>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</a:rPr>
                        <a:t>150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591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r>
                        <a:rPr lang="en-US" altLang="en-ZA" sz="2000" dirty="0">
                          <a:effectLst/>
                        </a:rPr>
                        <a:t>  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b="1">
                          <a:effectLst/>
                        </a:rPr>
                        <a:t>83</a:t>
                      </a:r>
                      <a:endParaRPr lang="en-US" altLang="en-Z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156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                     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r>
                        <a:rPr lang="en-US" altLang="en-ZA" sz="2000" dirty="0">
                          <a:effectLst/>
                        </a:rPr>
                        <a:t>    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ZA" sz="2000" b="1" dirty="0">
                          <a:effectLst/>
                          <a:sym typeface="+mn-ea"/>
                        </a:rPr>
                        <a:t>13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13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                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IMG-20250207-WA0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112135"/>
            <a:ext cx="3625850" cy="2992120"/>
          </a:xfrm>
          <a:prstGeom prst="rect">
            <a:avLst/>
          </a:prstGeom>
        </p:spPr>
      </p:pic>
      <p:pic>
        <p:nvPicPr>
          <p:cNvPr id="4" name="Picture 3" descr="IMG-20250207-WA0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665" y="3075940"/>
            <a:ext cx="3747135" cy="300101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1815" y="2694305"/>
            <a:ext cx="348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FACEBOOK FOLLOWERS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45380" y="2753995"/>
            <a:ext cx="328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TWITTER FOLLOWERS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33400" y="2514600"/>
            <a:ext cx="8229600" cy="380111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7" y="563604"/>
          <a:ext cx="8229600" cy="19132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Impressions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255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b="1">
                          <a:effectLst/>
                        </a:rPr>
                        <a:t>253</a:t>
                      </a:r>
                      <a:endParaRPr lang="en-US" altLang="en-Z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b="1">
                          <a:effectLst/>
                        </a:rPr>
                        <a:t>650</a:t>
                      </a:r>
                      <a:endParaRPr lang="en-US" altLang="en-Z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</a:rPr>
                        <a:t>1400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ZA" sz="2000" b="1" dirty="0">
                          <a:effectLst/>
                        </a:rPr>
                        <a:t>2300</a:t>
                      </a:r>
                      <a:r>
                        <a:rPr lang="en-ZA" sz="20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 descr="IMG-20250207-WA0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200400"/>
            <a:ext cx="3637280" cy="306832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990600" y="2587625"/>
            <a:ext cx="2717165" cy="67500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ctr"/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TWITTER IMPRESSIONS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 rot="16200000">
            <a:off x="6003925" y="1605280"/>
            <a:ext cx="534670" cy="263652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ctr"/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YOUTUBE VIWES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 descr="IMG-20250207-WA0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05" y="3200400"/>
            <a:ext cx="4290695" cy="306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57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Likes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VCSA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r>
                        <a:rPr lang="en-US" altLang="en-ZA" sz="2000" dirty="0">
                          <a:effectLst/>
                        </a:rPr>
                        <a:t>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</a:rPr>
                        <a:t>125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476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76">
                <a:tc>
                  <a:txBody>
                    <a:bodyPr/>
                    <a:lstStyle/>
                    <a:p>
                      <a:pPr algn="l"/>
                      <a:r>
                        <a:rPr lang="en-ZA" sz="2000" dirty="0">
                          <a:effectLst/>
                        </a:rPr>
                        <a:t>Twitter</a:t>
                      </a:r>
                      <a:r>
                        <a:rPr lang="en-US" altLang="en-ZA" sz="2000" dirty="0">
                          <a:effectLst/>
                        </a:rPr>
                        <a:t> 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b="1">
                          <a:effectLst/>
                        </a:rPr>
                        <a:t>300</a:t>
                      </a:r>
                      <a:endParaRPr lang="en-US" altLang="en-Z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650</a:t>
                      </a:r>
                      <a:endParaRPr lang="en-Z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r>
                        <a:rPr lang="en-US" altLang="en-ZA" sz="2000" dirty="0">
                          <a:effectLst/>
                        </a:rPr>
                        <a:t>   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r>
                        <a:rPr lang="en-US" altLang="en-ZA" sz="2000" dirty="0">
                          <a:effectLst/>
                        </a:rPr>
                        <a:t>                        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b="1" dirty="0">
                          <a:effectLst/>
                        </a:rPr>
                        <a:t>56</a:t>
                      </a:r>
                      <a:endParaRPr lang="en-US" alt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66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>
                          <a:effectLst/>
                        </a:rPr>
                        <a:t>Instagram</a:t>
                      </a:r>
                      <a:r>
                        <a:rPr lang="en-US" altLang="en-ZA" sz="2000">
                          <a:effectLst/>
                        </a:rPr>
                        <a:t>                   </a:t>
                      </a:r>
                      <a:endParaRPr lang="en-US" altLang="en-ZA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US" altLang="en-ZA" sz="2000" dirty="0">
                          <a:effectLst/>
                          <a:sym typeface="+mn-ea"/>
                        </a:rPr>
                        <a:t> </a:t>
                      </a:r>
                      <a:r>
                        <a:rPr lang="en-US" altLang="en-ZA" sz="2000" b="1" dirty="0">
                          <a:effectLst/>
                          <a:sym typeface="+mn-ea"/>
                        </a:rPr>
                        <a:t> N/A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 descr="IMG-20250207-WA0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276600"/>
            <a:ext cx="3438525" cy="27647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51815" y="2895600"/>
            <a:ext cx="287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FACEBOOK LIKES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IMG-20250207-WA0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40" y="3263900"/>
            <a:ext cx="3782060" cy="279781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181600" y="2924175"/>
            <a:ext cx="3344545" cy="339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 b="1" i="1" u="sng">
                <a:latin typeface="Tahoma" panose="020B0604030504040204" pitchFamily="34" charset="0"/>
                <a:cs typeface="Tahoma" panose="020B0604030504040204" pitchFamily="34" charset="0"/>
              </a:rPr>
              <a:t>YOUTUBE LIKES</a:t>
            </a:r>
            <a:endParaRPr lang="en-US" altLang="en-GB" b="1" i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6" ma:contentTypeDescription="Create a new document." ma:contentTypeScope="" ma:versionID="03bd46427a71bf1aa6d0764568b7d902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57cba43f45801e92a63e5e50236f11ed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EB84B-407E-436A-AA0E-69A0C3BD71AB}">
  <ds:schemaRefs/>
</ds:datastoreItem>
</file>

<file path=customXml/itemProps2.xml><?xml version="1.0" encoding="utf-8"?>
<ds:datastoreItem xmlns:ds="http://schemas.openxmlformats.org/officeDocument/2006/customXml" ds:itemID="{81944585-4E5C-431B-A750-4525EFEFB7AC}">
  <ds:schemaRefs/>
</ds:datastoreItem>
</file>

<file path=customXml/itemProps3.xml><?xml version="1.0" encoding="utf-8"?>
<ds:datastoreItem xmlns:ds="http://schemas.openxmlformats.org/officeDocument/2006/customXml" ds:itemID="{A8316272-B14B-4FAE-AC70-6D3A4C63D4D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6682</Words>
  <Application>WPS Presentation</Application>
  <PresentationFormat>On-screen Show (4:3)</PresentationFormat>
  <Paragraphs>224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Century Gothic</vt:lpstr>
      <vt:lpstr>Tahoma</vt:lpstr>
      <vt:lpstr>Calibri</vt:lpstr>
      <vt:lpstr>Times New Roman</vt:lpstr>
      <vt:lpstr>Algerian</vt:lpstr>
      <vt:lpstr>Microsoft YaHei</vt:lpstr>
      <vt:lpstr>Arial Unicode MS</vt:lpstr>
      <vt:lpstr>Office Theme</vt:lpstr>
      <vt:lpstr>PowerPoint 演示文稿</vt:lpstr>
      <vt:lpstr>Achieved/planned objective</vt:lpstr>
      <vt:lpstr>PARTNERS AND NETWORKS</vt:lpstr>
      <vt:lpstr>PowerPoint 演示文稿</vt:lpstr>
      <vt:lpstr>PowerPoint 演示文稿</vt:lpstr>
      <vt:lpstr>IMPACT</vt:lpstr>
      <vt:lpstr>PowerPoint 演示文稿</vt:lpstr>
      <vt:lpstr>PowerPoint 演示文稿</vt:lpstr>
      <vt:lpstr>PowerPoint 演示文稿</vt:lpstr>
      <vt:lpstr>ADDITIONAL EVIDENCE</vt:lpstr>
      <vt:lpstr>CHALLENGES AND LESSONS LEARNT</vt:lpstr>
      <vt:lpstr>NEXT STEPS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WPS_1727883572</cp:lastModifiedBy>
  <cp:revision>201</cp:revision>
  <dcterms:created xsi:type="dcterms:W3CDTF">2014-03-06T12:27:00Z</dcterms:created>
  <dcterms:modified xsi:type="dcterms:W3CDTF">2025-02-10T06:37:06Z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  <property fmtid="{D5CDD505-2E9C-101B-9397-08002B2CF9AE}" pid="4" name="ICV">
    <vt:lpwstr>9D839D9169B8469D98D1E7B39FC918A7_12</vt:lpwstr>
  </property>
  <property fmtid="{D5CDD505-2E9C-101B-9397-08002B2CF9AE}" pid="5" name="KSOProductBuildVer">
    <vt:lpwstr>2057-12.2.0.19805</vt:lpwstr>
  </property>
</Properties>
</file>