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Tahoma"/>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iY5yWAIW/DOx2VxOivyrLZzRcR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8" Type="http://schemas.openxmlformats.org/officeDocument/2006/relationships/slide" Target="slides/slide4.xml"/><Relationship Id="rId18" Type="http://schemas.openxmlformats.org/officeDocument/2006/relationships/customXml" Target="../customXml/item2.xml"/><Relationship Id="rId3" Type="http://schemas.openxmlformats.org/officeDocument/2006/relationships/slideMaster" Target="slideMasters/slideMaster1.xml"/><Relationship Id="rId12" Type="http://schemas.openxmlformats.org/officeDocument/2006/relationships/slide" Target="slides/slide8.xml"/><Relationship Id="rId7" Type="http://schemas.openxmlformats.org/officeDocument/2006/relationships/slide" Target="slides/slide3.xml"/><Relationship Id="rId17" Type="http://schemas.openxmlformats.org/officeDocument/2006/relationships/customXml" Target="../customXml/item1.xml"/><Relationship Id="rId2" Type="http://schemas.openxmlformats.org/officeDocument/2006/relationships/presProps" Target="presProps.xml"/><Relationship Id="rId16" Type="http://customschemas.google.com/relationships/presentationmetadata" Target="metadata"/><Relationship Id="rId11" Type="http://schemas.openxmlformats.org/officeDocument/2006/relationships/slide" Target="slides/slide7.xml"/><Relationship Id="rId1" Type="http://schemas.openxmlformats.org/officeDocument/2006/relationships/theme" Target="theme/theme2.xml"/><Relationship Id="rId6" Type="http://schemas.openxmlformats.org/officeDocument/2006/relationships/slide" Target="slides/slide2.xml"/><Relationship Id="rId15" Type="http://schemas.openxmlformats.org/officeDocument/2006/relationships/font" Target="fonts/Tahoma-bold.fntdata"/><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customXml" Target="../customXml/item3.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Tahom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5183188" y="987425"/>
            <a:ext cx="6172200" cy="4873625"/>
          </a:xfrm>
          <a:prstGeom prst="rect">
            <a:avLst/>
          </a:prstGeom>
          <a:noFill/>
          <a:ln>
            <a:noFill/>
          </a:ln>
        </p:spPr>
      </p:sp>
      <p:sp>
        <p:nvSpPr>
          <p:cNvPr id="64" name="Google Shape;64;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grpSp>
        <p:nvGrpSpPr>
          <p:cNvPr id="84" name="Google Shape;84;p1"/>
          <p:cNvGrpSpPr/>
          <p:nvPr/>
        </p:nvGrpSpPr>
        <p:grpSpPr>
          <a:xfrm>
            <a:off x="-5410" y="0"/>
            <a:ext cx="12197407" cy="6882714"/>
            <a:chOff x="-5410" y="0"/>
            <a:chExt cx="12197407" cy="6882714"/>
          </a:xfrm>
        </p:grpSpPr>
        <p:pic>
          <p:nvPicPr>
            <p:cNvPr id="85" name="Google Shape;85;p1"/>
            <p:cNvPicPr preferRelativeResize="0"/>
            <p:nvPr/>
          </p:nvPicPr>
          <p:blipFill rotWithShape="1">
            <a:blip r:embed="rId3">
              <a:alphaModFix/>
            </a:blip>
            <a:srcRect b="0" l="0" r="0" t="0"/>
            <a:stretch/>
          </p:blipFill>
          <p:spPr>
            <a:xfrm>
              <a:off x="1165653" y="444608"/>
              <a:ext cx="8088706" cy="1194348"/>
            </a:xfrm>
            <a:prstGeom prst="rect">
              <a:avLst/>
            </a:prstGeom>
            <a:noFill/>
            <a:ln>
              <a:noFill/>
            </a:ln>
          </p:spPr>
        </p:pic>
        <p:sp>
          <p:nvSpPr>
            <p:cNvPr id="86" name="Google Shape;86;p1"/>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grpSp>
      <p:sp>
        <p:nvSpPr>
          <p:cNvPr id="89" name="Google Shape;89;p1"/>
          <p:cNvSpPr/>
          <p:nvPr/>
        </p:nvSpPr>
        <p:spPr>
          <a:xfrm>
            <a:off x="1" y="2584078"/>
            <a:ext cx="12191999" cy="2643876"/>
          </a:xfrm>
          <a:custGeom>
            <a:rect b="b" l="l" r="r" t="t"/>
            <a:pathLst>
              <a:path extrusionOk="0" h="2643876" w="12191999">
                <a:moveTo>
                  <a:pt x="12191999" y="0"/>
                </a:moveTo>
                <a:lnTo>
                  <a:pt x="12191999" y="464989"/>
                </a:lnTo>
                <a:lnTo>
                  <a:pt x="12090690" y="483907"/>
                </a:lnTo>
                <a:cubicBezTo>
                  <a:pt x="10319058" y="857183"/>
                  <a:pt x="7278028" y="2750381"/>
                  <a:pt x="5319131" y="2639171"/>
                </a:cubicBezTo>
                <a:cubicBezTo>
                  <a:pt x="3297044" y="2524373"/>
                  <a:pt x="2378926" y="1362052"/>
                  <a:pt x="0" y="1806892"/>
                </a:cubicBezTo>
                <a:lnTo>
                  <a:pt x="22303" y="1351345"/>
                </a:lnTo>
                <a:cubicBezTo>
                  <a:pt x="1256371" y="1285276"/>
                  <a:pt x="3401123" y="2389872"/>
                  <a:pt x="5330284" y="2452625"/>
                </a:cubicBezTo>
                <a:cubicBezTo>
                  <a:pt x="8259338" y="2486108"/>
                  <a:pt x="9788675" y="947659"/>
                  <a:pt x="10868965" y="389807"/>
                </a:cubicBezTo>
                <a:cubicBezTo>
                  <a:pt x="11409110" y="110881"/>
                  <a:pt x="11816948" y="21434"/>
                  <a:pt x="12104896" y="1644"/>
                </a:cubicBezTo>
                <a:close/>
              </a:path>
            </a:pathLst>
          </a:custGeom>
          <a:solidFill>
            <a:schemeClr val="lt1">
              <a:alpha val="38039"/>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txBox="1"/>
          <p:nvPr>
            <p:ph type="ctrTitle"/>
          </p:nvPr>
        </p:nvSpPr>
        <p:spPr>
          <a:xfrm>
            <a:off x="1326133" y="2465038"/>
            <a:ext cx="9144000" cy="181140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C0C0C"/>
              </a:buClr>
              <a:buSzPct val="100000"/>
              <a:buFont typeface="Tahoma"/>
              <a:buNone/>
            </a:pPr>
            <a:r>
              <a:rPr b="1" i="1" lang="en-US">
                <a:solidFill>
                  <a:srgbClr val="0C0C0C"/>
                </a:solidFill>
                <a:latin typeface="Tahoma"/>
                <a:ea typeface="Tahoma"/>
                <a:cs typeface="Tahoma"/>
                <a:sym typeface="Tahoma"/>
              </a:rPr>
              <a:t>Voice and Choice</a:t>
            </a:r>
            <a:br>
              <a:rPr b="1" i="1" lang="en-US">
                <a:solidFill>
                  <a:srgbClr val="0C0C0C"/>
                </a:solidFill>
                <a:latin typeface="Tahoma"/>
                <a:ea typeface="Tahoma"/>
                <a:cs typeface="Tahoma"/>
                <a:sym typeface="Tahoma"/>
              </a:rPr>
            </a:br>
            <a:r>
              <a:rPr b="1" i="1" lang="en-US">
                <a:solidFill>
                  <a:srgbClr val="0C0C0C"/>
                </a:solidFill>
                <a:latin typeface="Tahoma"/>
                <a:ea typeface="Tahoma"/>
                <a:cs typeface="Tahoma"/>
                <a:sym typeface="Tahoma"/>
              </a:rPr>
              <a:t>Summit 2026-</a:t>
            </a:r>
            <a:r>
              <a:rPr i="1" lang="en-US">
                <a:solidFill>
                  <a:srgbClr val="0C0C0C"/>
                </a:solidFill>
                <a:latin typeface="Tahoma"/>
                <a:ea typeface="Tahoma"/>
                <a:cs typeface="Tahoma"/>
                <a:sym typeface="Tahoma"/>
              </a:rPr>
              <a:t>Story of Change Category</a:t>
            </a:r>
            <a:endParaRPr i="1">
              <a:solidFill>
                <a:srgbClr val="0C0C0C"/>
              </a:solidFill>
              <a:latin typeface="Tahoma"/>
              <a:ea typeface="Tahoma"/>
              <a:cs typeface="Tahoma"/>
              <a:sym typeface="Tahoma"/>
            </a:endParaRPr>
          </a:p>
        </p:txBody>
      </p:sp>
      <p:sp>
        <p:nvSpPr>
          <p:cNvPr id="91" name="Google Shape;91;p1"/>
          <p:cNvSpPr txBox="1"/>
          <p:nvPr/>
        </p:nvSpPr>
        <p:spPr>
          <a:xfrm>
            <a:off x="604188" y="4053325"/>
            <a:ext cx="10972800" cy="1641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0" i="0" sz="2800" u="none" cap="none" strike="noStrike">
              <a:solidFill>
                <a:srgbClr val="FF0000"/>
              </a:solidFill>
              <a:latin typeface="Calibri"/>
              <a:ea typeface="Calibri"/>
              <a:cs typeface="Calibri"/>
              <a:sym typeface="Calibri"/>
            </a:endParaRPr>
          </a:p>
          <a:p>
            <a:pPr indent="0" lvl="0" marL="0" marR="0" rtl="0" algn="ctr">
              <a:spcBef>
                <a:spcPts val="0"/>
              </a:spcBef>
              <a:spcAft>
                <a:spcPts val="0"/>
              </a:spcAft>
              <a:buNone/>
            </a:pPr>
            <a:r>
              <a:rPr b="1" i="0" lang="en-US" sz="2800" u="none" cap="none" strike="noStrike">
                <a:solidFill>
                  <a:srgbClr val="7D59A5"/>
                </a:solidFill>
                <a:latin typeface="Calibri"/>
                <a:ea typeface="Calibri"/>
                <a:cs typeface="Calibri"/>
                <a:sym typeface="Calibri"/>
              </a:rPr>
              <a:t>Malawi: Young Women Reclaim Bodily Autonomy through Legal Literacy</a:t>
            </a:r>
            <a:endParaRPr/>
          </a:p>
          <a:p>
            <a:pPr indent="0" lvl="0" marL="0" marR="0" rtl="0" algn="ctr">
              <a:spcBef>
                <a:spcPts val="0"/>
              </a:spcBef>
              <a:spcAft>
                <a:spcPts val="0"/>
              </a:spcAft>
              <a:buNone/>
            </a:pPr>
            <a:r>
              <a:rPr b="1" i="0" lang="en-US" sz="1800" u="none" cap="none" strike="noStrike">
                <a:solidFill>
                  <a:srgbClr val="7D59A5"/>
                </a:solidFill>
                <a:latin typeface="Calibri"/>
                <a:ea typeface="Calibri"/>
                <a:cs typeface="Calibri"/>
                <a:sym typeface="Calibri"/>
              </a:rPr>
              <a:t>Ulemu Hannah Kanyongolo</a:t>
            </a:r>
            <a:endParaRPr b="1" i="0" sz="1800" u="none" cap="none" strike="noStrike">
              <a:solidFill>
                <a:srgbClr val="7D59A5"/>
              </a:solidFill>
              <a:latin typeface="Calibri"/>
              <a:ea typeface="Calibri"/>
              <a:cs typeface="Calibri"/>
              <a:sym typeface="Calibri"/>
            </a:endParaRPr>
          </a:p>
          <a:p>
            <a:pPr indent="0" lvl="0" marL="0" marR="0" rtl="0" algn="ctr">
              <a:spcBef>
                <a:spcPts val="0"/>
              </a:spcBef>
              <a:spcAft>
                <a:spcPts val="0"/>
              </a:spcAft>
              <a:buNone/>
            </a:pPr>
            <a:r>
              <a:rPr b="1" i="0" lang="en-US" sz="1800" u="none" cap="none" strike="noStrike">
                <a:solidFill>
                  <a:srgbClr val="7D59A5"/>
                </a:solidFill>
                <a:latin typeface="Calibri"/>
                <a:ea typeface="Calibri"/>
                <a:cs typeface="Calibri"/>
                <a:sym typeface="Calibri"/>
              </a:rPr>
              <a:t>Voice and Choice Summit, Johannesburg, 1</a:t>
            </a:r>
            <a:r>
              <a:rPr b="1" lang="en-US" sz="1800">
                <a:solidFill>
                  <a:srgbClr val="7D59A5"/>
                </a:solidFill>
                <a:latin typeface="Calibri"/>
                <a:ea typeface="Calibri"/>
                <a:cs typeface="Calibri"/>
                <a:sym typeface="Calibri"/>
              </a:rPr>
              <a:t>5th-17th</a:t>
            </a:r>
            <a:r>
              <a:rPr b="1" i="0" lang="en-US" sz="1800" u="none" cap="none" strike="noStrike">
                <a:solidFill>
                  <a:srgbClr val="7D59A5"/>
                </a:solidFill>
                <a:latin typeface="Calibri"/>
                <a:ea typeface="Calibri"/>
                <a:cs typeface="Calibri"/>
                <a:sym typeface="Calibri"/>
              </a:rPr>
              <a:t> March 2026</a:t>
            </a:r>
            <a:endParaRPr b="1" i="0" sz="1800" u="none" cap="none" strike="noStrike">
              <a:solidFill>
                <a:srgbClr val="7D59A5"/>
              </a:solidFill>
              <a:latin typeface="Calibri"/>
              <a:ea typeface="Calibri"/>
              <a:cs typeface="Calibri"/>
              <a:sym typeface="Calibri"/>
            </a:endParaRPr>
          </a:p>
          <a:p>
            <a:pPr indent="0" lvl="0" marL="0" marR="0" rtl="0" algn="ctr">
              <a:spcBef>
                <a:spcPts val="0"/>
              </a:spcBef>
              <a:spcAft>
                <a:spcPts val="0"/>
              </a:spcAft>
              <a:buNone/>
            </a:pPr>
            <a:r>
              <a:t/>
            </a:r>
            <a:endParaRPr b="0" i="0" sz="800" u="none" cap="none" strike="noStrike">
              <a:solidFill>
                <a:srgbClr val="FF0000"/>
              </a:solidFill>
              <a:latin typeface="Calibri"/>
              <a:ea typeface="Calibri"/>
              <a:cs typeface="Calibri"/>
              <a:sym typeface="Calibri"/>
            </a:endParaRPr>
          </a:p>
        </p:txBody>
      </p:sp>
      <p:pic>
        <p:nvPicPr>
          <p:cNvPr id="92" name="Google Shape;92;p1"/>
          <p:cNvPicPr preferRelativeResize="0"/>
          <p:nvPr/>
        </p:nvPicPr>
        <p:blipFill rotWithShape="1">
          <a:blip r:embed="rId4">
            <a:alphaModFix/>
          </a:blip>
          <a:srcRect b="18559" l="21127" r="21205" t="10707"/>
          <a:stretch/>
        </p:blipFill>
        <p:spPr>
          <a:xfrm>
            <a:off x="9254359" y="400084"/>
            <a:ext cx="914400" cy="10683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2"/>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2"/>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2"/>
          <p:cNvSpPr/>
          <p:nvPr/>
        </p:nvSpPr>
        <p:spPr>
          <a:xfrm>
            <a:off x="-2" y="246158"/>
            <a:ext cx="12191996" cy="845136"/>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Background</a:t>
            </a:r>
            <a:endParaRPr b="0" i="1" sz="4400" u="none" cap="none" strike="noStrike">
              <a:solidFill>
                <a:srgbClr val="000000"/>
              </a:solidFill>
              <a:latin typeface="Tahoma"/>
              <a:ea typeface="Tahoma"/>
              <a:cs typeface="Tahoma"/>
              <a:sym typeface="Tahoma"/>
            </a:endParaRPr>
          </a:p>
        </p:txBody>
      </p:sp>
      <p:sp>
        <p:nvSpPr>
          <p:cNvPr id="100" name="Google Shape;100;p2"/>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01" name="Google Shape;101;p2"/>
          <p:cNvSpPr txBox="1"/>
          <p:nvPr>
            <p:ph idx="1" type="body"/>
          </p:nvPr>
        </p:nvSpPr>
        <p:spPr>
          <a:xfrm>
            <a:off x="235131" y="1091294"/>
            <a:ext cx="5860800" cy="5034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233680" lvl="0" marL="228600" rtl="0" algn="just">
              <a:lnSpc>
                <a:spcPct val="170000"/>
              </a:lnSpc>
              <a:spcBef>
                <a:spcPts val="0"/>
              </a:spcBef>
              <a:spcAft>
                <a:spcPts val="0"/>
              </a:spcAft>
              <a:buClr>
                <a:schemeClr val="dk1"/>
              </a:buClr>
              <a:buSzPts val="1200"/>
              <a:buChar char="•"/>
            </a:pPr>
            <a:r>
              <a:rPr b="1" i="1" lang="en-US" sz="1200"/>
              <a:t>Thupi Langa, Ufulu Wanga </a:t>
            </a:r>
            <a:r>
              <a:rPr lang="en-US" sz="1200"/>
              <a:t>(My Body, My Rights) was implemented as part of WOSSO advocacy plan. </a:t>
            </a:r>
            <a:endParaRPr sz="1200"/>
          </a:p>
          <a:p>
            <a:pPr indent="-233680" lvl="0" marL="228600" rtl="0" algn="just">
              <a:lnSpc>
                <a:spcPct val="170000"/>
              </a:lnSpc>
              <a:spcBef>
                <a:spcPts val="1000"/>
              </a:spcBef>
              <a:spcAft>
                <a:spcPts val="0"/>
              </a:spcAft>
              <a:buClr>
                <a:schemeClr val="dk1"/>
              </a:buClr>
              <a:buSzPts val="1200"/>
              <a:buChar char="•"/>
            </a:pPr>
            <a:r>
              <a:rPr lang="en-US" sz="1200"/>
              <a:t>Implemented by the Young Feminists Network (YFN), a feminist and youth-led organization based in Malawi. </a:t>
            </a:r>
            <a:endParaRPr sz="1200"/>
          </a:p>
          <a:p>
            <a:pPr indent="-233680" lvl="0" marL="228600" rtl="0" algn="just">
              <a:lnSpc>
                <a:spcPct val="170000"/>
              </a:lnSpc>
              <a:spcBef>
                <a:spcPts val="1000"/>
              </a:spcBef>
              <a:spcAft>
                <a:spcPts val="0"/>
              </a:spcAft>
              <a:buClr>
                <a:schemeClr val="dk1"/>
              </a:buClr>
              <a:buSzPts val="1200"/>
              <a:buChar char="•"/>
            </a:pPr>
            <a:r>
              <a:rPr lang="en-US" sz="1200"/>
              <a:t>Project consisted of capacity-building and focus group discussions with young women aged 18-30 in Zomba, Blantyre and Mzuzu.</a:t>
            </a:r>
            <a:endParaRPr sz="1200"/>
          </a:p>
          <a:p>
            <a:pPr indent="-233680" lvl="0" marL="228600" rtl="0" algn="just">
              <a:lnSpc>
                <a:spcPct val="170000"/>
              </a:lnSpc>
              <a:spcBef>
                <a:spcPts val="1000"/>
              </a:spcBef>
              <a:spcAft>
                <a:spcPts val="0"/>
              </a:spcAft>
              <a:buClr>
                <a:schemeClr val="dk1"/>
              </a:buClr>
              <a:buSzPts val="1200"/>
              <a:buChar char="•"/>
            </a:pPr>
            <a:r>
              <a:rPr lang="en-US" sz="1200"/>
              <a:t>Necessitated by knowledge gap when it comes to SRHR laws and bodily autonomy, especially amongst young women  in peri-urban and rural communities in Malawi. </a:t>
            </a:r>
            <a:endParaRPr sz="1200"/>
          </a:p>
          <a:p>
            <a:pPr indent="-233680" lvl="0" marL="228600" rtl="0" algn="just">
              <a:lnSpc>
                <a:spcPct val="170000"/>
              </a:lnSpc>
              <a:spcBef>
                <a:spcPts val="1000"/>
              </a:spcBef>
              <a:spcAft>
                <a:spcPts val="0"/>
              </a:spcAft>
              <a:buClr>
                <a:schemeClr val="dk1"/>
              </a:buClr>
              <a:buSzPts val="1200"/>
              <a:buChar char="•"/>
            </a:pPr>
            <a:r>
              <a:rPr lang="en-US" sz="1200"/>
              <a:t>Young women have limited access to SRHR services and are unable to challenge violations of rights because they are unaware of legal processes. This results in them suffering in silence.</a:t>
            </a:r>
            <a:endParaRPr sz="1200"/>
          </a:p>
          <a:p>
            <a:pPr indent="-233680" lvl="0" marL="228600" rtl="0" algn="just">
              <a:lnSpc>
                <a:spcPct val="170000"/>
              </a:lnSpc>
              <a:spcBef>
                <a:spcPts val="1000"/>
              </a:spcBef>
              <a:spcAft>
                <a:spcPts val="0"/>
              </a:spcAft>
              <a:buClr>
                <a:schemeClr val="dk1"/>
              </a:buClr>
              <a:buSzPts val="1200"/>
              <a:buChar char="•"/>
            </a:pPr>
            <a:r>
              <a:rPr lang="en-US" sz="1200"/>
              <a:t>Project aimed to increase legal literacy amongst young women to enable them to access SRHR services and information, and to empower them to enforce their rights. </a:t>
            </a:r>
            <a:endParaRPr sz="1200"/>
          </a:p>
          <a:p>
            <a:pPr indent="-233680" lvl="0" marL="228600" rtl="0" algn="just">
              <a:lnSpc>
                <a:spcPct val="170000"/>
              </a:lnSpc>
              <a:spcBef>
                <a:spcPts val="1000"/>
              </a:spcBef>
              <a:spcAft>
                <a:spcPts val="0"/>
              </a:spcAft>
              <a:buClr>
                <a:schemeClr val="dk1"/>
              </a:buClr>
              <a:buSzPts val="1200"/>
              <a:buChar char="•"/>
            </a:pPr>
            <a:r>
              <a:rPr lang="en-US" sz="1200"/>
              <a:t>The project also aimed to contribute to feminist movement-building in Malawi by facilitating collaboration among feminist organizations, grassroots groups, and young women.</a:t>
            </a:r>
            <a:endParaRPr sz="1200"/>
          </a:p>
        </p:txBody>
      </p:sp>
      <p:pic>
        <p:nvPicPr>
          <p:cNvPr id="102" name="Google Shape;102;p2"/>
          <p:cNvPicPr preferRelativeResize="0"/>
          <p:nvPr/>
        </p:nvPicPr>
        <p:blipFill>
          <a:blip r:embed="rId3">
            <a:alphaModFix/>
          </a:blip>
          <a:stretch>
            <a:fillRect/>
          </a:stretch>
        </p:blipFill>
        <p:spPr>
          <a:xfrm>
            <a:off x="6196513" y="1091300"/>
            <a:ext cx="5860875" cy="5034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3"/>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3"/>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3"/>
          <p:cNvSpPr/>
          <p:nvPr/>
        </p:nvSpPr>
        <p:spPr>
          <a:xfrm>
            <a:off x="-2" y="246158"/>
            <a:ext cx="12191996" cy="845136"/>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The </a:t>
            </a:r>
            <a:r>
              <a:rPr b="1" i="0" lang="en-US" sz="4400" u="none" cap="none" strike="noStrike">
                <a:solidFill>
                  <a:schemeClr val="dk1"/>
                </a:solidFill>
                <a:latin typeface="Calibri"/>
                <a:ea typeface="Calibri"/>
                <a:cs typeface="Calibri"/>
                <a:sym typeface="Calibri"/>
              </a:rPr>
              <a:t>Change</a:t>
            </a:r>
            <a:endParaRPr b="0" i="1" sz="4400" u="none" cap="none" strike="noStrike">
              <a:solidFill>
                <a:srgbClr val="000000"/>
              </a:solidFill>
              <a:latin typeface="Tahoma"/>
              <a:ea typeface="Tahoma"/>
              <a:cs typeface="Tahoma"/>
              <a:sym typeface="Tahoma"/>
            </a:endParaRPr>
          </a:p>
        </p:txBody>
      </p:sp>
      <p:sp>
        <p:nvSpPr>
          <p:cNvPr id="110" name="Google Shape;110;p3"/>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11" name="Google Shape;111;p3"/>
          <p:cNvSpPr txBox="1"/>
          <p:nvPr>
            <p:ph idx="1" type="body"/>
          </p:nvPr>
        </p:nvSpPr>
        <p:spPr>
          <a:xfrm>
            <a:off x="235131" y="1091294"/>
            <a:ext cx="5860800" cy="5034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241300" lvl="0" marL="228600" rtl="0" algn="just">
              <a:lnSpc>
                <a:spcPct val="170000"/>
              </a:lnSpc>
              <a:spcBef>
                <a:spcPts val="0"/>
              </a:spcBef>
              <a:spcAft>
                <a:spcPts val="0"/>
              </a:spcAft>
              <a:buClr>
                <a:schemeClr val="dk1"/>
              </a:buClr>
              <a:buSzPts val="1200"/>
              <a:buChar char="•"/>
            </a:pPr>
            <a:r>
              <a:rPr lang="en-US" sz="1200"/>
              <a:t>Focus group discussions were facilitated by YFN, focused on SRHR and young women's bodily autonomy.</a:t>
            </a:r>
            <a:endParaRPr sz="1200"/>
          </a:p>
          <a:p>
            <a:pPr indent="-241300" lvl="0" marL="228600" rtl="0" algn="just">
              <a:lnSpc>
                <a:spcPct val="170000"/>
              </a:lnSpc>
              <a:spcBef>
                <a:spcPts val="1000"/>
              </a:spcBef>
              <a:spcAft>
                <a:spcPts val="0"/>
              </a:spcAft>
              <a:buClr>
                <a:schemeClr val="dk1"/>
              </a:buClr>
              <a:buSzPts val="1200"/>
              <a:buChar char="•"/>
            </a:pPr>
            <a:r>
              <a:rPr lang="en-US" sz="1200"/>
              <a:t>Presentations were first made by YFN members, and then participants were split into groups in which they discussed their experiences in accessing SRHR services, their perceptions of law and stigma surrounding women's sexual and reproductive health. </a:t>
            </a:r>
            <a:endParaRPr sz="1200"/>
          </a:p>
          <a:p>
            <a:pPr indent="-241300" lvl="0" marL="228600" rtl="0" algn="just">
              <a:lnSpc>
                <a:spcPct val="170000"/>
              </a:lnSpc>
              <a:spcBef>
                <a:spcPts val="1000"/>
              </a:spcBef>
              <a:spcAft>
                <a:spcPts val="0"/>
              </a:spcAft>
              <a:buClr>
                <a:schemeClr val="dk1"/>
              </a:buClr>
              <a:buSzPts val="1200"/>
              <a:buChar char="•"/>
            </a:pPr>
            <a:r>
              <a:rPr lang="en-US" sz="1200"/>
              <a:t>P</a:t>
            </a:r>
            <a:r>
              <a:rPr lang="en-US" sz="1200"/>
              <a:t>articipants then came together to discuss SRHR more broadly, including strategies for improving SRHR access in their communities. Songs and dance were incorporated as tools of expression, healing, and solidarity.</a:t>
            </a:r>
            <a:endParaRPr sz="1200"/>
          </a:p>
          <a:p>
            <a:pPr indent="-241300" lvl="0" marL="228600" rtl="0" algn="just">
              <a:lnSpc>
                <a:spcPct val="170000"/>
              </a:lnSpc>
              <a:spcBef>
                <a:spcPts val="1000"/>
              </a:spcBef>
              <a:spcAft>
                <a:spcPts val="0"/>
              </a:spcAft>
              <a:buClr>
                <a:schemeClr val="dk1"/>
              </a:buClr>
              <a:buSzPts val="1200"/>
              <a:buChar char="•"/>
            </a:pPr>
            <a:r>
              <a:rPr lang="en-US" sz="1200"/>
              <a:t>Activities were primarily led by members of YFN- young feminists with a wide array of expertise. All participants were actively involved and led different </a:t>
            </a:r>
            <a:r>
              <a:rPr lang="en-US" sz="1200"/>
              <a:t>sessions. </a:t>
            </a:r>
            <a:endParaRPr sz="1200"/>
          </a:p>
          <a:p>
            <a:pPr indent="-241300" lvl="0" marL="228600" rtl="0" algn="just">
              <a:lnSpc>
                <a:spcPct val="170000"/>
              </a:lnSpc>
              <a:spcBef>
                <a:spcPts val="1000"/>
              </a:spcBef>
              <a:spcAft>
                <a:spcPts val="0"/>
              </a:spcAft>
              <a:buClr>
                <a:schemeClr val="dk1"/>
              </a:buClr>
              <a:buSzPts val="1200"/>
              <a:buChar char="•"/>
            </a:pPr>
            <a:r>
              <a:rPr lang="en-US" sz="1200"/>
              <a:t>YFN also hosted a webinar aimed at building the capacity of young feminists to understand SRHR issues and to implement activities relating to legal literacy. Webinar was facilitated by YFN members and members of Nyale Institute, organisation which focuses on reproductive justice.</a:t>
            </a:r>
            <a:endParaRPr sz="1200"/>
          </a:p>
        </p:txBody>
      </p:sp>
      <p:pic>
        <p:nvPicPr>
          <p:cNvPr id="112" name="Google Shape;112;p3"/>
          <p:cNvPicPr preferRelativeResize="0"/>
          <p:nvPr/>
        </p:nvPicPr>
        <p:blipFill>
          <a:blip r:embed="rId3">
            <a:alphaModFix/>
          </a:blip>
          <a:stretch>
            <a:fillRect/>
          </a:stretch>
        </p:blipFill>
        <p:spPr>
          <a:xfrm>
            <a:off x="6411941" y="1169175"/>
            <a:ext cx="5479699" cy="45196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4"/>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4"/>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9" name="Google Shape;119;p4"/>
          <p:cNvSpPr/>
          <p:nvPr/>
        </p:nvSpPr>
        <p:spPr>
          <a:xfrm>
            <a:off x="-2" y="246158"/>
            <a:ext cx="12191996" cy="845136"/>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The Change</a:t>
            </a:r>
            <a:endParaRPr b="0" i="1" sz="4400" u="none" cap="none" strike="noStrike">
              <a:solidFill>
                <a:srgbClr val="000000"/>
              </a:solidFill>
              <a:latin typeface="Tahoma"/>
              <a:ea typeface="Tahoma"/>
              <a:cs typeface="Tahoma"/>
              <a:sym typeface="Tahoma"/>
            </a:endParaRPr>
          </a:p>
        </p:txBody>
      </p:sp>
      <p:sp>
        <p:nvSpPr>
          <p:cNvPr id="120" name="Google Shape;120;p4"/>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21" name="Google Shape;121;p4"/>
          <p:cNvSpPr txBox="1"/>
          <p:nvPr>
            <p:ph idx="1" type="body"/>
          </p:nvPr>
        </p:nvSpPr>
        <p:spPr>
          <a:xfrm>
            <a:off x="229119" y="1223707"/>
            <a:ext cx="5860800" cy="5034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241300" lvl="0" marL="228600" rtl="0" algn="just">
              <a:lnSpc>
                <a:spcPct val="170000"/>
              </a:lnSpc>
              <a:spcBef>
                <a:spcPts val="0"/>
              </a:spcBef>
              <a:spcAft>
                <a:spcPts val="0"/>
              </a:spcAft>
              <a:buClr>
                <a:schemeClr val="dk1"/>
              </a:buClr>
              <a:buSzPts val="1100"/>
              <a:buChar char="•"/>
            </a:pPr>
            <a:r>
              <a:rPr lang="en-US" sz="1100"/>
              <a:t>Most significant change happened during FGDs. Common theme: patriarchal norms and attitudes contribute to the stigma surrounding women's sexual and reproductive health. There was also an acknowledgement that women internalize patriarchal attitudes. </a:t>
            </a:r>
            <a:endParaRPr sz="1100"/>
          </a:p>
          <a:p>
            <a:pPr indent="-241300" lvl="0" marL="228600" rtl="0" algn="just">
              <a:lnSpc>
                <a:spcPct val="170000"/>
              </a:lnSpc>
              <a:spcBef>
                <a:spcPts val="1000"/>
              </a:spcBef>
              <a:spcAft>
                <a:spcPts val="0"/>
              </a:spcAft>
              <a:buClr>
                <a:schemeClr val="dk1"/>
              </a:buClr>
              <a:buSzPts val="1100"/>
              <a:buChar char="•"/>
            </a:pPr>
            <a:r>
              <a:rPr lang="en-US" sz="1100"/>
              <a:t>Positive shift in mindset (personal, collective). They began to view SRHR to an important part of their lives that requires their agency. Increased confidence, willingness to support peers. </a:t>
            </a:r>
            <a:endParaRPr sz="1100"/>
          </a:p>
          <a:p>
            <a:pPr indent="-241300" lvl="0" marL="228600" rtl="0" algn="just">
              <a:lnSpc>
                <a:spcPct val="170000"/>
              </a:lnSpc>
              <a:spcBef>
                <a:spcPts val="1000"/>
              </a:spcBef>
              <a:spcAft>
                <a:spcPts val="0"/>
              </a:spcAft>
              <a:buClr>
                <a:schemeClr val="dk1"/>
              </a:buClr>
              <a:buSzPts val="1100"/>
              <a:buChar char="•"/>
            </a:pPr>
            <a:r>
              <a:rPr b="1" lang="en-US" sz="1100"/>
              <a:t>Primary beneficiaries: </a:t>
            </a:r>
            <a:r>
              <a:rPr lang="en-US" sz="1100"/>
              <a:t>young women participants. They gained practical knowledge, experienced emotional and psychological benefits. FGDs served as safe spaces.</a:t>
            </a:r>
            <a:endParaRPr sz="1100"/>
          </a:p>
          <a:p>
            <a:pPr indent="-241300" lvl="0" marL="228600" rtl="0" algn="just">
              <a:lnSpc>
                <a:spcPct val="170000"/>
              </a:lnSpc>
              <a:spcBef>
                <a:spcPts val="1000"/>
              </a:spcBef>
              <a:spcAft>
                <a:spcPts val="0"/>
              </a:spcAft>
              <a:buClr>
                <a:schemeClr val="dk1"/>
              </a:buClr>
              <a:buSzPts val="1100"/>
              <a:buChar char="•"/>
            </a:pPr>
            <a:r>
              <a:rPr b="1" lang="en-US" sz="1100"/>
              <a:t>Secondary beneficiaries: </a:t>
            </a:r>
            <a:r>
              <a:rPr lang="en-US" sz="1100"/>
              <a:t>feminist organizations and grassroots groups that engaged with the project. Built and strengthened relationships and made a commitment to continue movement-building for SRHR. Within YFN, project contributed to institutional learning. </a:t>
            </a:r>
            <a:endParaRPr sz="1100"/>
          </a:p>
          <a:p>
            <a:pPr indent="-241300" lvl="0" marL="228600" rtl="0" algn="just">
              <a:lnSpc>
                <a:spcPct val="170000"/>
              </a:lnSpc>
              <a:spcBef>
                <a:spcPts val="1000"/>
              </a:spcBef>
              <a:spcAft>
                <a:spcPts val="0"/>
              </a:spcAft>
              <a:buClr>
                <a:schemeClr val="dk1"/>
              </a:buClr>
              <a:buSzPts val="1100"/>
              <a:buChar char="•"/>
            </a:pPr>
            <a:r>
              <a:rPr lang="en-US" sz="1100"/>
              <a:t>Before the project, SRHR was considered a taboo topic, and this resulted in a lot of misinformation, stigma and fear. Young women did not know that SRHR is a legal issue. Many young women viewed healthcare settings as intimidating.</a:t>
            </a:r>
            <a:endParaRPr sz="1100"/>
          </a:p>
          <a:p>
            <a:pPr indent="-241300" lvl="0" marL="228600" rtl="0" algn="just">
              <a:lnSpc>
                <a:spcPct val="170000"/>
              </a:lnSpc>
              <a:spcBef>
                <a:spcPts val="1000"/>
              </a:spcBef>
              <a:spcAft>
                <a:spcPts val="0"/>
              </a:spcAft>
              <a:buClr>
                <a:schemeClr val="dk1"/>
              </a:buClr>
              <a:buSzPts val="1100"/>
              <a:buChar char="•"/>
            </a:pPr>
            <a:r>
              <a:rPr lang="en-US" sz="1100"/>
              <a:t>Following the project, participants are more legally empowered and willing to engage with SRHR as rights-holders and not just passive vessels. They now have a better understanding of autonomy and agency, defeating the mentality of SRHR being an embarrassing thing to talk about or access.</a:t>
            </a:r>
            <a:endParaRPr sz="1100"/>
          </a:p>
        </p:txBody>
      </p:sp>
      <p:pic>
        <p:nvPicPr>
          <p:cNvPr id="122" name="Google Shape;122;p4"/>
          <p:cNvPicPr preferRelativeResize="0"/>
          <p:nvPr/>
        </p:nvPicPr>
        <p:blipFill>
          <a:blip r:embed="rId3">
            <a:alphaModFix/>
          </a:blip>
          <a:stretch>
            <a:fillRect/>
          </a:stretch>
        </p:blipFill>
        <p:spPr>
          <a:xfrm>
            <a:off x="6198861" y="1445609"/>
            <a:ext cx="5860877" cy="41798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5"/>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5"/>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5"/>
          <p:cNvSpPr/>
          <p:nvPr/>
        </p:nvSpPr>
        <p:spPr>
          <a:xfrm>
            <a:off x="-2" y="246158"/>
            <a:ext cx="12191996" cy="845136"/>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Significance of Change</a:t>
            </a:r>
            <a:endParaRPr b="0" i="1" sz="4400" u="none" cap="none" strike="noStrike">
              <a:solidFill>
                <a:srgbClr val="000000"/>
              </a:solidFill>
              <a:latin typeface="Tahoma"/>
              <a:ea typeface="Tahoma"/>
              <a:cs typeface="Tahoma"/>
              <a:sym typeface="Tahoma"/>
            </a:endParaRPr>
          </a:p>
        </p:txBody>
      </p:sp>
      <p:sp>
        <p:nvSpPr>
          <p:cNvPr id="130" name="Google Shape;130;p5"/>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31" name="Google Shape;131;p5"/>
          <p:cNvSpPr txBox="1"/>
          <p:nvPr>
            <p:ph idx="1" type="body"/>
          </p:nvPr>
        </p:nvSpPr>
        <p:spPr>
          <a:xfrm>
            <a:off x="235131" y="1091294"/>
            <a:ext cx="5860869" cy="50348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241300" lvl="0" marL="228600" rtl="0" algn="just">
              <a:lnSpc>
                <a:spcPct val="170000"/>
              </a:lnSpc>
              <a:spcBef>
                <a:spcPts val="0"/>
              </a:spcBef>
              <a:spcAft>
                <a:spcPts val="0"/>
              </a:spcAft>
              <a:buClr>
                <a:schemeClr val="dk1"/>
              </a:buClr>
              <a:buSzPts val="1400"/>
              <a:buChar char="•"/>
            </a:pPr>
            <a:r>
              <a:rPr lang="en-US" sz="1400"/>
              <a:t>By positioning SRHR as an issue to do with bodily autonomy and human rights, the project strengthens feminist advocacy and movement-building. </a:t>
            </a:r>
            <a:endParaRPr sz="1400"/>
          </a:p>
          <a:p>
            <a:pPr indent="-241300" lvl="0" marL="228600" rtl="0" algn="just">
              <a:lnSpc>
                <a:spcPct val="170000"/>
              </a:lnSpc>
              <a:spcBef>
                <a:spcPts val="1000"/>
              </a:spcBef>
              <a:spcAft>
                <a:spcPts val="0"/>
              </a:spcAft>
              <a:buClr>
                <a:schemeClr val="dk1"/>
              </a:buClr>
              <a:buSzPts val="1400"/>
              <a:buChar char="•"/>
            </a:pPr>
            <a:r>
              <a:rPr lang="en-US" sz="1400"/>
              <a:t>Young women as active citizens who can demand justice and accountability as it concerns them and their bodies.</a:t>
            </a:r>
            <a:endParaRPr sz="1400"/>
          </a:p>
          <a:p>
            <a:pPr indent="-241300" lvl="0" marL="228600" rtl="0" algn="just">
              <a:lnSpc>
                <a:spcPct val="170000"/>
              </a:lnSpc>
              <a:spcBef>
                <a:spcPts val="1000"/>
              </a:spcBef>
              <a:spcAft>
                <a:spcPts val="0"/>
              </a:spcAft>
              <a:buClr>
                <a:schemeClr val="dk1"/>
              </a:buClr>
              <a:buSzPts val="1400"/>
              <a:buChar char="•"/>
            </a:pPr>
            <a:r>
              <a:rPr lang="en-US" sz="1400"/>
              <a:t>Also significant for the broader feminist movement. By creating safe spaces for the young women to collectively analyse how stigma and patriarchal norms manifest in their lives, the project helped transform individual experiences of shame into shared political consciousness.</a:t>
            </a:r>
            <a:endParaRPr sz="1400"/>
          </a:p>
          <a:p>
            <a:pPr indent="-241300" lvl="0" marL="228600" rtl="0" algn="just">
              <a:lnSpc>
                <a:spcPct val="170000"/>
              </a:lnSpc>
              <a:spcBef>
                <a:spcPts val="1000"/>
              </a:spcBef>
              <a:spcAft>
                <a:spcPts val="0"/>
              </a:spcAft>
              <a:buClr>
                <a:schemeClr val="dk1"/>
              </a:buClr>
              <a:buSzPts val="1400"/>
              <a:buChar char="•"/>
            </a:pPr>
            <a:r>
              <a:rPr lang="en-US" sz="1400"/>
              <a:t>In line with WOSSO vision, project encouraged young women to speak out and emphasised importance of holding space for one another</a:t>
            </a:r>
            <a:endParaRPr sz="1400"/>
          </a:p>
          <a:p>
            <a:pPr indent="-241300" lvl="0" marL="228600" rtl="0" algn="just">
              <a:lnSpc>
                <a:spcPct val="170000"/>
              </a:lnSpc>
              <a:spcBef>
                <a:spcPts val="1000"/>
              </a:spcBef>
              <a:spcAft>
                <a:spcPts val="0"/>
              </a:spcAft>
              <a:buClr>
                <a:schemeClr val="dk1"/>
              </a:buClr>
              <a:buSzPts val="1400"/>
              <a:buChar char="•"/>
            </a:pPr>
            <a:r>
              <a:rPr lang="en-US" sz="1400"/>
              <a:t>Opportunity for further community-based advocacy, peer education, and strategic communications, all of which may also be geared towards legal and policy reform efforts.</a:t>
            </a:r>
            <a:endParaRPr sz="1400"/>
          </a:p>
        </p:txBody>
      </p:sp>
      <p:pic>
        <p:nvPicPr>
          <p:cNvPr id="132" name="Google Shape;132;p5"/>
          <p:cNvPicPr preferRelativeResize="0"/>
          <p:nvPr/>
        </p:nvPicPr>
        <p:blipFill>
          <a:blip r:embed="rId3">
            <a:alphaModFix/>
          </a:blip>
          <a:stretch>
            <a:fillRect/>
          </a:stretch>
        </p:blipFill>
        <p:spPr>
          <a:xfrm>
            <a:off x="6169392" y="1224325"/>
            <a:ext cx="5860877" cy="439565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6"/>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6"/>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9" name="Google Shape;139;p6"/>
          <p:cNvSpPr/>
          <p:nvPr/>
        </p:nvSpPr>
        <p:spPr>
          <a:xfrm>
            <a:off x="-2" y="246158"/>
            <a:ext cx="12191996" cy="845136"/>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Sustainability</a:t>
            </a:r>
            <a:endParaRPr b="1" i="1" sz="4400" u="none" cap="none" strike="noStrike">
              <a:solidFill>
                <a:srgbClr val="000000"/>
              </a:solidFill>
              <a:latin typeface="Tahoma"/>
              <a:ea typeface="Tahoma"/>
              <a:cs typeface="Tahoma"/>
              <a:sym typeface="Tahoma"/>
            </a:endParaRPr>
          </a:p>
        </p:txBody>
      </p:sp>
      <p:sp>
        <p:nvSpPr>
          <p:cNvPr id="140" name="Google Shape;140;p6"/>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41" name="Google Shape;141;p6"/>
          <p:cNvSpPr txBox="1"/>
          <p:nvPr>
            <p:ph idx="1" type="body"/>
          </p:nvPr>
        </p:nvSpPr>
        <p:spPr>
          <a:xfrm>
            <a:off x="235131" y="1091294"/>
            <a:ext cx="5860869" cy="50348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1750"/>
              <a:buChar char="•"/>
            </a:pPr>
            <a:r>
              <a:rPr lang="en-US" sz="1750"/>
              <a:t>The legal literacy content developed through Thupi Langa, Ufulu Wanga will be incorporated into YFN's ongoing community dialogues and advocacy campaigns. </a:t>
            </a:r>
            <a:endParaRPr sz="1750"/>
          </a:p>
          <a:p>
            <a:pPr indent="-228600" lvl="0" marL="228600" rtl="0" algn="just">
              <a:lnSpc>
                <a:spcPct val="90000"/>
              </a:lnSpc>
              <a:spcBef>
                <a:spcPts val="1000"/>
              </a:spcBef>
              <a:spcAft>
                <a:spcPts val="0"/>
              </a:spcAft>
              <a:buClr>
                <a:schemeClr val="dk1"/>
              </a:buClr>
              <a:buSzPts val="1750"/>
              <a:buChar char="•"/>
            </a:pPr>
            <a:r>
              <a:rPr lang="en-US" sz="1750"/>
              <a:t>YFN will develop a toolkit in English and local languages in collaboration with other feminist groups.</a:t>
            </a:r>
            <a:endParaRPr sz="1750"/>
          </a:p>
          <a:p>
            <a:pPr indent="-228600" lvl="0" marL="228600" rtl="0" algn="just">
              <a:lnSpc>
                <a:spcPct val="90000"/>
              </a:lnSpc>
              <a:spcBef>
                <a:spcPts val="1000"/>
              </a:spcBef>
              <a:spcAft>
                <a:spcPts val="0"/>
              </a:spcAft>
              <a:buClr>
                <a:schemeClr val="dk1"/>
              </a:buClr>
              <a:buSzPts val="1750"/>
              <a:buChar char="•"/>
            </a:pPr>
            <a:r>
              <a:rPr lang="en-US" sz="1750"/>
              <a:t>Peer-to-peer knowledge sharing: Several participants expressed interest. Enables change to continue organically within communities.</a:t>
            </a:r>
            <a:endParaRPr sz="1750"/>
          </a:p>
          <a:p>
            <a:pPr indent="-228600" lvl="0" marL="228600" rtl="0" algn="just">
              <a:lnSpc>
                <a:spcPct val="90000"/>
              </a:lnSpc>
              <a:spcBef>
                <a:spcPts val="1000"/>
              </a:spcBef>
              <a:spcAft>
                <a:spcPts val="0"/>
              </a:spcAft>
              <a:buClr>
                <a:schemeClr val="dk1"/>
              </a:buClr>
              <a:buSzPts val="1750"/>
              <a:buChar char="•"/>
            </a:pPr>
            <a:r>
              <a:rPr lang="en-US" sz="1750"/>
              <a:t>YFN has built relationships has cultivated a safe space for ongoing engagement. These relationships will help in sustaining the change and will enable follow-ups and check-ins.</a:t>
            </a:r>
            <a:endParaRPr sz="1750"/>
          </a:p>
          <a:p>
            <a:pPr indent="-228600" lvl="0" marL="228600" rtl="0" algn="just">
              <a:lnSpc>
                <a:spcPct val="90000"/>
              </a:lnSpc>
              <a:spcBef>
                <a:spcPts val="1000"/>
              </a:spcBef>
              <a:spcAft>
                <a:spcPts val="0"/>
              </a:spcAft>
              <a:buClr>
                <a:schemeClr val="dk1"/>
              </a:buClr>
              <a:buSzPts val="1750"/>
              <a:buChar char="•"/>
            </a:pPr>
            <a:r>
              <a:rPr lang="en-US" sz="1750"/>
              <a:t>Project structure was low-cost and adaptable allowing us to implement in diverse contexts without specialized infrastructure. </a:t>
            </a:r>
            <a:endParaRPr sz="1750"/>
          </a:p>
          <a:p>
            <a:pPr indent="-228600" lvl="0" marL="228600" rtl="0" algn="just">
              <a:lnSpc>
                <a:spcPct val="90000"/>
              </a:lnSpc>
              <a:spcBef>
                <a:spcPts val="1000"/>
              </a:spcBef>
              <a:spcAft>
                <a:spcPts val="0"/>
              </a:spcAft>
              <a:buClr>
                <a:schemeClr val="dk1"/>
              </a:buClr>
              <a:buSzPts val="1750"/>
              <a:buChar char="•"/>
            </a:pPr>
            <a:r>
              <a:rPr lang="en-US" sz="1750"/>
              <a:t>YFN will scale the model by training additional young feminists as facilitators. YFN already has four chapters in Zomba, Blantyre, Lilongwe, and Mzuzu and will therefore use existing organizational structures to scale the project.</a:t>
            </a:r>
            <a:br>
              <a:rPr lang="en-US" sz="1750"/>
            </a:br>
            <a:endParaRPr sz="1750">
              <a:solidFill>
                <a:srgbClr val="FF0000"/>
              </a:solidFill>
            </a:endParaRPr>
          </a:p>
        </p:txBody>
      </p:sp>
      <p:pic>
        <p:nvPicPr>
          <p:cNvPr id="142" name="Google Shape;142;p6"/>
          <p:cNvPicPr preferRelativeResize="0"/>
          <p:nvPr/>
        </p:nvPicPr>
        <p:blipFill>
          <a:blip r:embed="rId3">
            <a:alphaModFix/>
          </a:blip>
          <a:stretch>
            <a:fillRect/>
          </a:stretch>
        </p:blipFill>
        <p:spPr>
          <a:xfrm>
            <a:off x="6222905" y="1410924"/>
            <a:ext cx="5860874" cy="4395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7"/>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7"/>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9" name="Google Shape;149;p7"/>
          <p:cNvSpPr/>
          <p:nvPr/>
        </p:nvSpPr>
        <p:spPr>
          <a:xfrm>
            <a:off x="-2" y="246158"/>
            <a:ext cx="12191996" cy="845136"/>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Beneficiaries</a:t>
            </a:r>
            <a:endParaRPr b="1" i="1" sz="4400" u="none" cap="none" strike="noStrike">
              <a:solidFill>
                <a:srgbClr val="000000"/>
              </a:solidFill>
              <a:latin typeface="Tahoma"/>
              <a:ea typeface="Tahoma"/>
              <a:cs typeface="Tahoma"/>
              <a:sym typeface="Tahoma"/>
            </a:endParaRPr>
          </a:p>
        </p:txBody>
      </p:sp>
      <p:sp>
        <p:nvSpPr>
          <p:cNvPr id="150" name="Google Shape;150;p7"/>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51" name="Google Shape;151;p7"/>
          <p:cNvSpPr txBox="1"/>
          <p:nvPr>
            <p:ph idx="1" type="body"/>
          </p:nvPr>
        </p:nvSpPr>
        <p:spPr>
          <a:xfrm>
            <a:off x="235131" y="1091294"/>
            <a:ext cx="5860869" cy="503486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dk1"/>
              </a:buClr>
              <a:buSzPct val="100000"/>
              <a:buNone/>
            </a:pPr>
            <a:r>
              <a:rPr b="1" lang="en-US"/>
              <a:t>Number of;</a:t>
            </a:r>
            <a:endParaRPr/>
          </a:p>
          <a:p>
            <a:pPr indent="-228600" lvl="0" marL="228600" rtl="0" algn="just">
              <a:lnSpc>
                <a:spcPct val="90000"/>
              </a:lnSpc>
              <a:spcBef>
                <a:spcPts val="1000"/>
              </a:spcBef>
              <a:spcAft>
                <a:spcPts val="0"/>
              </a:spcAft>
              <a:buClr>
                <a:schemeClr val="dk1"/>
              </a:buClr>
              <a:buSzPct val="100000"/>
              <a:buChar char="•"/>
            </a:pPr>
            <a:r>
              <a:rPr lang="en-US"/>
              <a:t>Female – Direct beneficiaries: 95</a:t>
            </a:r>
            <a:endParaRPr/>
          </a:p>
          <a:p>
            <a:pPr indent="-228600" lvl="0" marL="228600" rtl="0" algn="just">
              <a:lnSpc>
                <a:spcPct val="90000"/>
              </a:lnSpc>
              <a:spcBef>
                <a:spcPts val="1000"/>
              </a:spcBef>
              <a:spcAft>
                <a:spcPts val="0"/>
              </a:spcAft>
              <a:buClr>
                <a:schemeClr val="dk1"/>
              </a:buClr>
              <a:buSzPct val="100000"/>
              <a:buChar char="•"/>
            </a:pPr>
            <a:r>
              <a:rPr lang="en-US"/>
              <a:t>Male – Direct beneficiaries: 0</a:t>
            </a:r>
            <a:endParaRPr/>
          </a:p>
          <a:p>
            <a:pPr indent="-228600" lvl="0" marL="228600" rtl="0" algn="just">
              <a:lnSpc>
                <a:spcPct val="90000"/>
              </a:lnSpc>
              <a:spcBef>
                <a:spcPts val="1000"/>
              </a:spcBef>
              <a:spcAft>
                <a:spcPts val="0"/>
              </a:spcAft>
              <a:buClr>
                <a:schemeClr val="dk1"/>
              </a:buClr>
              <a:buSzPct val="100000"/>
              <a:buChar char="•"/>
            </a:pPr>
            <a:r>
              <a:rPr lang="en-US"/>
              <a:t>Female – Indirect beneficiaries (e.g. through other networks): 200</a:t>
            </a:r>
            <a:endParaRPr/>
          </a:p>
          <a:p>
            <a:pPr indent="-228600" lvl="0" marL="228600" rtl="0" algn="just">
              <a:lnSpc>
                <a:spcPct val="90000"/>
              </a:lnSpc>
              <a:spcBef>
                <a:spcPts val="1000"/>
              </a:spcBef>
              <a:spcAft>
                <a:spcPts val="0"/>
              </a:spcAft>
              <a:buClr>
                <a:schemeClr val="dk1"/>
              </a:buClr>
              <a:buSzPct val="100000"/>
              <a:buChar char="•"/>
            </a:pPr>
            <a:r>
              <a:rPr lang="en-US"/>
              <a:t>Male – Indirect beneficiaries (e.g. through other networks): 50</a:t>
            </a:r>
            <a:endParaRPr/>
          </a:p>
          <a:p>
            <a:pPr indent="-228600" lvl="0" marL="228600" rtl="0" algn="just">
              <a:lnSpc>
                <a:spcPct val="90000"/>
              </a:lnSpc>
              <a:spcBef>
                <a:spcPts val="1000"/>
              </a:spcBef>
              <a:spcAft>
                <a:spcPts val="0"/>
              </a:spcAft>
              <a:buClr>
                <a:schemeClr val="dk1"/>
              </a:buClr>
              <a:buSzPct val="100000"/>
              <a:buChar char="•"/>
            </a:pPr>
            <a:r>
              <a:rPr lang="en-US"/>
              <a:t>Female – Online beneficiaries (e.g. website access, mailing lists, scholarly articles): 40</a:t>
            </a:r>
            <a:endParaRPr/>
          </a:p>
          <a:p>
            <a:pPr indent="-228600" lvl="0" marL="228600" rtl="0" algn="just">
              <a:lnSpc>
                <a:spcPct val="90000"/>
              </a:lnSpc>
              <a:spcBef>
                <a:spcPts val="1000"/>
              </a:spcBef>
              <a:spcAft>
                <a:spcPts val="0"/>
              </a:spcAft>
              <a:buClr>
                <a:schemeClr val="dk1"/>
              </a:buClr>
              <a:buSzPct val="100000"/>
              <a:buChar char="•"/>
            </a:pPr>
            <a:r>
              <a:rPr lang="en-US"/>
              <a:t>Male – Online beneficiaries (e.g. website access, mailing lists, scholarly articles): 20</a:t>
            </a:r>
            <a:endParaRPr/>
          </a:p>
        </p:txBody>
      </p:sp>
      <p:pic>
        <p:nvPicPr>
          <p:cNvPr id="152" name="Google Shape;152;p7"/>
          <p:cNvPicPr preferRelativeResize="0"/>
          <p:nvPr/>
        </p:nvPicPr>
        <p:blipFill>
          <a:blip r:embed="rId3">
            <a:alphaModFix/>
          </a:blip>
          <a:stretch>
            <a:fillRect/>
          </a:stretch>
        </p:blipFill>
        <p:spPr>
          <a:xfrm>
            <a:off x="6210225" y="1793700"/>
            <a:ext cx="5860876" cy="36300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8"/>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8" name="Google Shape;158;p8"/>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p8"/>
          <p:cNvSpPr/>
          <p:nvPr/>
        </p:nvSpPr>
        <p:spPr>
          <a:xfrm>
            <a:off x="-2" y="246158"/>
            <a:ext cx="12191996" cy="845136"/>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Challenges &amp; Lessons learnt</a:t>
            </a:r>
            <a:endParaRPr b="0" i="0" sz="4400" u="none" cap="none" strike="noStrike">
              <a:solidFill>
                <a:srgbClr val="000000"/>
              </a:solidFill>
              <a:latin typeface="Calibri"/>
              <a:ea typeface="Calibri"/>
              <a:cs typeface="Calibri"/>
              <a:sym typeface="Calibri"/>
            </a:endParaRPr>
          </a:p>
        </p:txBody>
      </p:sp>
      <p:sp>
        <p:nvSpPr>
          <p:cNvPr id="160" name="Google Shape;160;p8"/>
          <p:cNvSpPr txBox="1"/>
          <p:nvPr/>
        </p:nvSpPr>
        <p:spPr>
          <a:xfrm>
            <a:off x="6213562" y="1091294"/>
            <a:ext cx="5973024" cy="4999616"/>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406400" lvl="0" marL="457200" marR="0" rtl="0" algn="just">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Legal reform is not enough</a:t>
            </a:r>
            <a:endParaRPr sz="2800">
              <a:solidFill>
                <a:schemeClr val="dk1"/>
              </a:solidFill>
              <a:latin typeface="Calibri"/>
              <a:ea typeface="Calibri"/>
              <a:cs typeface="Calibri"/>
              <a:sym typeface="Calibri"/>
            </a:endParaRPr>
          </a:p>
          <a:p>
            <a:pPr indent="-406400" lvl="0" marL="457200" marR="0" rtl="0" algn="just">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Safe spaces are political strategy</a:t>
            </a:r>
            <a:endParaRPr sz="2800">
              <a:solidFill>
                <a:schemeClr val="dk1"/>
              </a:solidFill>
              <a:latin typeface="Calibri"/>
              <a:ea typeface="Calibri"/>
              <a:cs typeface="Calibri"/>
              <a:sym typeface="Calibri"/>
            </a:endParaRPr>
          </a:p>
          <a:p>
            <a:pPr indent="-406400" lvl="0" marL="457200" marR="0" rtl="0" algn="just">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Collective reflection reduces shame</a:t>
            </a:r>
            <a:endParaRPr sz="2800">
              <a:solidFill>
                <a:schemeClr val="dk1"/>
              </a:solidFill>
              <a:latin typeface="Calibri"/>
              <a:ea typeface="Calibri"/>
              <a:cs typeface="Calibri"/>
              <a:sym typeface="Calibri"/>
            </a:endParaRPr>
          </a:p>
        </p:txBody>
      </p:sp>
      <p:sp>
        <p:nvSpPr>
          <p:cNvPr id="161" name="Google Shape;161;p8"/>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62" name="Google Shape;162;p8"/>
          <p:cNvSpPr txBox="1"/>
          <p:nvPr>
            <p:ph idx="1" type="body"/>
          </p:nvPr>
        </p:nvSpPr>
        <p:spPr>
          <a:xfrm>
            <a:off x="235131" y="1091294"/>
            <a:ext cx="5860800" cy="5034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20000"/>
          </a:bodyPr>
          <a:lstStyle/>
          <a:p>
            <a:pPr indent="-342900" lvl="0" marL="457200" rtl="0" algn="just">
              <a:lnSpc>
                <a:spcPct val="90000"/>
              </a:lnSpc>
              <a:spcBef>
                <a:spcPts val="0"/>
              </a:spcBef>
              <a:spcAft>
                <a:spcPts val="0"/>
              </a:spcAft>
              <a:buSzPts val="1800"/>
              <a:buChar char="•"/>
            </a:pPr>
            <a:r>
              <a:rPr b="1" lang="en-US"/>
              <a:t>Deeply Entrenched SRHR Stigma</a:t>
            </a:r>
            <a:r>
              <a:rPr lang="en-US"/>
              <a:t>- Framed SRHR as a human rights issue not a moral debate, centered bodily autonomy, created women-only safe spaces </a:t>
            </a:r>
            <a:endParaRPr/>
          </a:p>
          <a:p>
            <a:pPr indent="-342900" lvl="0" marL="457200" rtl="0" algn="just">
              <a:lnSpc>
                <a:spcPct val="90000"/>
              </a:lnSpc>
              <a:spcBef>
                <a:spcPts val="0"/>
              </a:spcBef>
              <a:spcAft>
                <a:spcPts val="0"/>
              </a:spcAft>
              <a:buSzPts val="1800"/>
              <a:buChar char="•"/>
            </a:pPr>
            <a:r>
              <a:rPr b="1" lang="en-US"/>
              <a:t>Legal Literacy Gap</a:t>
            </a:r>
            <a:r>
              <a:rPr lang="en-US"/>
              <a:t>- Simplified legal concepts into accessible language, linked rights to everyday scenarios, emphasised enforceability not just theoretical rights</a:t>
            </a:r>
            <a:endParaRPr/>
          </a:p>
          <a:p>
            <a:pPr indent="-342900" lvl="0" marL="457200" rtl="0" algn="just">
              <a:lnSpc>
                <a:spcPct val="90000"/>
              </a:lnSpc>
              <a:spcBef>
                <a:spcPts val="0"/>
              </a:spcBef>
              <a:spcAft>
                <a:spcPts val="0"/>
              </a:spcAft>
              <a:buSzPts val="1800"/>
              <a:buChar char="•"/>
            </a:pPr>
            <a:r>
              <a:rPr b="1" lang="en-US"/>
              <a:t>Sustainability &amp; Resource Constraints</a:t>
            </a:r>
            <a:r>
              <a:rPr lang="en-US"/>
              <a:t>-Leveraged existing YFN chapters, encouraged peer-to-peer knowledge diffusion rather than dependency on experts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9"/>
          <p:cNvSpPr/>
          <p:nvPr/>
        </p:nvSpPr>
        <p:spPr>
          <a:xfrm>
            <a:off x="0" y="0"/>
            <a:ext cx="12191997" cy="113115"/>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9"/>
          <p:cNvSpPr/>
          <p:nvPr/>
        </p:nvSpPr>
        <p:spPr>
          <a:xfrm>
            <a:off x="0" y="6364553"/>
            <a:ext cx="12191997" cy="518161"/>
          </a:xfrm>
          <a:prstGeom prst="rect">
            <a:avLst/>
          </a:prstGeom>
          <a:gradFill>
            <a:gsLst>
              <a:gs pos="0">
                <a:srgbClr val="7D59A5"/>
              </a:gs>
              <a:gs pos="5000">
                <a:srgbClr val="7D59A5"/>
              </a:gs>
              <a:gs pos="22000">
                <a:srgbClr val="A57FA6"/>
              </a:gs>
              <a:gs pos="40000">
                <a:srgbClr val="F7DA06"/>
              </a:gs>
              <a:gs pos="58000">
                <a:srgbClr val="00FF00"/>
              </a:gs>
              <a:gs pos="77000">
                <a:srgbClr val="E37191"/>
              </a:gs>
              <a:gs pos="96000">
                <a:srgbClr val="7B2C42"/>
              </a:gs>
              <a:gs pos="100000">
                <a:srgbClr val="7B2C42"/>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9" name="Google Shape;169;p9"/>
          <p:cNvSpPr/>
          <p:nvPr/>
        </p:nvSpPr>
        <p:spPr>
          <a:xfrm>
            <a:off x="-2" y="246158"/>
            <a:ext cx="12191996" cy="845136"/>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rgbClr val="000000"/>
              </a:buClr>
              <a:buSzPts val="4400"/>
              <a:buFont typeface="Calibri"/>
              <a:buNone/>
            </a:pPr>
            <a:r>
              <a:rPr b="1" i="1" lang="en-US" sz="4400" u="none" cap="none" strike="noStrike">
                <a:solidFill>
                  <a:srgbClr val="000000"/>
                </a:solidFill>
                <a:latin typeface="Calibri"/>
                <a:ea typeface="Calibri"/>
                <a:cs typeface="Calibri"/>
                <a:sym typeface="Calibri"/>
              </a:rPr>
              <a:t>Next Steps</a:t>
            </a:r>
            <a:endParaRPr/>
          </a:p>
        </p:txBody>
      </p:sp>
      <p:sp>
        <p:nvSpPr>
          <p:cNvPr id="170" name="Google Shape;170;p9"/>
          <p:cNvSpPr txBox="1"/>
          <p:nvPr/>
        </p:nvSpPr>
        <p:spPr>
          <a:xfrm>
            <a:off x="-5410" y="6391015"/>
            <a:ext cx="12191996" cy="451919"/>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1" lang="en-US" sz="2400" u="none" cap="none" strike="noStrike">
                <a:solidFill>
                  <a:schemeClr val="lt1"/>
                </a:solidFill>
                <a:latin typeface="Tahoma"/>
                <a:ea typeface="Tahoma"/>
                <a:cs typeface="Tahoma"/>
                <a:sym typeface="Tahoma"/>
              </a:rPr>
              <a:t>Voice and Choice Summit 2026    \    Voice and Choice Summit 2026 </a:t>
            </a:r>
            <a:endParaRPr b="0" i="0" sz="2400" u="none" cap="none" strike="noStrike">
              <a:solidFill>
                <a:schemeClr val="lt1"/>
              </a:solidFill>
              <a:latin typeface="Tahoma"/>
              <a:ea typeface="Tahoma"/>
              <a:cs typeface="Tahoma"/>
              <a:sym typeface="Tahoma"/>
            </a:endParaRPr>
          </a:p>
        </p:txBody>
      </p:sp>
      <p:sp>
        <p:nvSpPr>
          <p:cNvPr id="171" name="Google Shape;171;p9"/>
          <p:cNvSpPr txBox="1"/>
          <p:nvPr>
            <p:ph idx="1" type="body"/>
          </p:nvPr>
        </p:nvSpPr>
        <p:spPr>
          <a:xfrm>
            <a:off x="229119" y="1223707"/>
            <a:ext cx="11248800" cy="5034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lnSpcReduction="10000"/>
          </a:bodyPr>
          <a:lstStyle/>
          <a:p>
            <a:pPr indent="-342900" lvl="0" marL="457200" rtl="0" algn="just">
              <a:lnSpc>
                <a:spcPct val="90000"/>
              </a:lnSpc>
              <a:spcBef>
                <a:spcPts val="0"/>
              </a:spcBef>
              <a:spcAft>
                <a:spcPts val="0"/>
              </a:spcAft>
              <a:buSzPts val="1800"/>
              <a:buAutoNum type="arabicPeriod"/>
            </a:pPr>
            <a:r>
              <a:rPr b="1" lang="en-US"/>
              <a:t>Develop Feminist SRHR Toolkit</a:t>
            </a:r>
            <a:endParaRPr b="1"/>
          </a:p>
          <a:p>
            <a:pPr indent="-342900" lvl="0" marL="457200" rtl="0" algn="just">
              <a:lnSpc>
                <a:spcPct val="90000"/>
              </a:lnSpc>
              <a:spcBef>
                <a:spcPts val="0"/>
              </a:spcBef>
              <a:spcAft>
                <a:spcPts val="0"/>
              </a:spcAft>
              <a:buSzPts val="1800"/>
              <a:buChar char="•"/>
            </a:pPr>
            <a:r>
              <a:rPr lang="en-US"/>
              <a:t>In English and local languages</a:t>
            </a:r>
            <a:endParaRPr/>
          </a:p>
          <a:p>
            <a:pPr indent="-342900" lvl="0" marL="457200" rtl="0" algn="just">
              <a:lnSpc>
                <a:spcPct val="90000"/>
              </a:lnSpc>
              <a:spcBef>
                <a:spcPts val="0"/>
              </a:spcBef>
              <a:spcAft>
                <a:spcPts val="0"/>
              </a:spcAft>
              <a:buSzPts val="1800"/>
              <a:buChar char="•"/>
            </a:pPr>
            <a:r>
              <a:rPr lang="en-US"/>
              <a:t>Based on lessons from the initial dialogues </a:t>
            </a:r>
            <a:endParaRPr/>
          </a:p>
          <a:p>
            <a:pPr indent="-342900" lvl="0" marL="457200" rtl="0" algn="just">
              <a:lnSpc>
                <a:spcPct val="90000"/>
              </a:lnSpc>
              <a:spcBef>
                <a:spcPts val="0"/>
              </a:spcBef>
              <a:spcAft>
                <a:spcPts val="0"/>
              </a:spcAft>
              <a:buSzPts val="1800"/>
              <a:buChar char="•"/>
            </a:pPr>
            <a:r>
              <a:rPr lang="en-US"/>
              <a:t>In collaboration with organizations such as Nyale Institute </a:t>
            </a:r>
            <a:endParaRPr/>
          </a:p>
          <a:p>
            <a:pPr indent="0" lvl="0" marL="0" rtl="0" algn="just">
              <a:lnSpc>
                <a:spcPct val="90000"/>
              </a:lnSpc>
              <a:spcBef>
                <a:spcPts val="0"/>
              </a:spcBef>
              <a:spcAft>
                <a:spcPts val="0"/>
              </a:spcAft>
              <a:buNone/>
            </a:pPr>
            <a:r>
              <a:rPr lang="en-US"/>
              <a:t>2. </a:t>
            </a:r>
            <a:r>
              <a:rPr b="1" lang="en-US"/>
              <a:t>Link Community Dialogues to Policy Advocacy</a:t>
            </a:r>
            <a:endParaRPr b="1"/>
          </a:p>
          <a:p>
            <a:pPr indent="-342900" lvl="0" marL="457200" rtl="0" algn="just">
              <a:lnSpc>
                <a:spcPct val="90000"/>
              </a:lnSpc>
              <a:spcBef>
                <a:spcPts val="0"/>
              </a:spcBef>
              <a:spcAft>
                <a:spcPts val="0"/>
              </a:spcAft>
              <a:buSzPts val="1800"/>
              <a:buChar char="•"/>
            </a:pPr>
            <a:r>
              <a:rPr lang="en-US"/>
              <a:t>Use lived experiences and insights from FGDs to strengthen research and law reform efforts</a:t>
            </a:r>
            <a:endParaRPr/>
          </a:p>
          <a:p>
            <a:pPr indent="-342900" lvl="0" marL="457200" rtl="0" algn="just">
              <a:lnSpc>
                <a:spcPct val="90000"/>
              </a:lnSpc>
              <a:spcBef>
                <a:spcPts val="0"/>
              </a:spcBef>
              <a:spcAft>
                <a:spcPts val="0"/>
              </a:spcAft>
              <a:buSzPts val="1800"/>
              <a:buChar char="•"/>
            </a:pPr>
            <a:r>
              <a:rPr lang="en-US"/>
              <a:t>Strengthen engagement with health authorities</a:t>
            </a:r>
            <a:endParaRPr/>
          </a:p>
          <a:p>
            <a:pPr indent="0" lvl="0" marL="0" rtl="0" algn="just">
              <a:lnSpc>
                <a:spcPct val="90000"/>
              </a:lnSpc>
              <a:spcBef>
                <a:spcPts val="0"/>
              </a:spcBef>
              <a:spcAft>
                <a:spcPts val="0"/>
              </a:spcAft>
              <a:buNone/>
            </a:pPr>
            <a:r>
              <a:rPr lang="en-US"/>
              <a:t>3. </a:t>
            </a:r>
            <a:r>
              <a:rPr b="1" lang="en-US"/>
              <a:t>Deepen Movement-Building</a:t>
            </a:r>
            <a:endParaRPr b="1"/>
          </a:p>
          <a:p>
            <a:pPr indent="-342900" lvl="0" marL="457200" rtl="0" algn="just">
              <a:lnSpc>
                <a:spcPct val="90000"/>
              </a:lnSpc>
              <a:spcBef>
                <a:spcPts val="0"/>
              </a:spcBef>
              <a:spcAft>
                <a:spcPts val="0"/>
              </a:spcAft>
              <a:buSzPts val="1800"/>
              <a:buChar char="•"/>
            </a:pPr>
            <a:r>
              <a:rPr lang="en-US"/>
              <a:t>Collaborate with more grassroots feminist groups</a:t>
            </a:r>
            <a:endParaRPr/>
          </a:p>
          <a:p>
            <a:pPr indent="-342900" lvl="0" marL="457200" rtl="0" algn="just">
              <a:lnSpc>
                <a:spcPct val="90000"/>
              </a:lnSpc>
              <a:spcBef>
                <a:spcPts val="0"/>
              </a:spcBef>
              <a:spcAft>
                <a:spcPts val="0"/>
              </a:spcAft>
              <a:buSzPts val="1800"/>
              <a:buChar char="•"/>
            </a:pPr>
            <a:r>
              <a:rPr lang="en-US"/>
              <a:t>Build capacity of YFN</a:t>
            </a:r>
            <a:endParaRPr/>
          </a:p>
          <a:p>
            <a:pPr indent="-342900" lvl="0" marL="457200" rtl="0" algn="just">
              <a:lnSpc>
                <a:spcPct val="90000"/>
              </a:lnSpc>
              <a:spcBef>
                <a:spcPts val="0"/>
              </a:spcBef>
              <a:spcAft>
                <a:spcPts val="0"/>
              </a:spcAft>
              <a:buSzPts val="1800"/>
              <a:buChar char="•"/>
            </a:pPr>
            <a:r>
              <a:rPr lang="en-US"/>
              <a:t>Share model regionally within SADC networks</a:t>
            </a:r>
            <a:endParaRPr/>
          </a:p>
          <a:p>
            <a:pPr indent="-342900" lvl="0" marL="457200" rtl="0" algn="just">
              <a:lnSpc>
                <a:spcPct val="90000"/>
              </a:lnSpc>
              <a:spcBef>
                <a:spcPts val="0"/>
              </a:spcBef>
              <a:spcAft>
                <a:spcPts val="0"/>
              </a:spcAft>
              <a:buSzPts val="1800"/>
              <a:buChar char="•"/>
            </a:pPr>
            <a:r>
              <a:rPr lang="en-US"/>
              <a:t>Integrate SRHR legal empowerment into YFN’s core programming</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0128bf-0240-4a00-b00a-ea9f2cdab004">
      <Terms xmlns="http://schemas.microsoft.com/office/infopath/2007/PartnerControls"/>
    </lcf76f155ced4ddcb4097134ff3c332f>
    <TaxCatchAll xmlns="5c72703c-1067-4fa7-89cc-ef245258de7b" xsi:nil="true"/>
  </documentManagement>
</p:properties>
</file>

<file path=customXml/itemProps1.xml><?xml version="1.0" encoding="utf-8"?>
<ds:datastoreItem xmlns:ds="http://schemas.openxmlformats.org/officeDocument/2006/customXml" ds:itemID="{4AA8165C-D2A4-48F8-8321-DBFEA08D71E1}"/>
</file>

<file path=customXml/itemProps2.xml><?xml version="1.0" encoding="utf-8"?>
<ds:datastoreItem xmlns:ds="http://schemas.openxmlformats.org/officeDocument/2006/customXml" ds:itemID="{4AEC89C5-358D-4264-A136-BDC79708296A}"/>
</file>

<file path=customXml/itemProps3.xml><?xml version="1.0" encoding="utf-8"?>
<ds:datastoreItem xmlns:ds="http://schemas.openxmlformats.org/officeDocument/2006/customXml" ds:itemID="{9B36BF53-CA4B-4E49-8DC1-2584D22DFD8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Debi Lee</dc:creator>
  <dcterms:created xsi:type="dcterms:W3CDTF">2025-10-09T06:55:09Z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ies>
</file>