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FF00"/>
    <a:srgbClr val="17B060"/>
    <a:srgbClr val="F7DA06"/>
    <a:srgbClr val="E37191"/>
    <a:srgbClr val="A57FA6"/>
    <a:srgbClr val="7D59A5"/>
    <a:srgbClr val="FF0000"/>
    <a:srgbClr val="25B56A"/>
    <a:srgbClr val="7B2C42"/>
    <a:srgbClr val="D19D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3674" autoAdjust="0"/>
    <p:restoredTop sz="93634" autoAdjust="0"/>
  </p:normalViewPr>
  <p:slideViewPr>
    <p:cSldViewPr snapToGrid="0">
      <p:cViewPr varScale="1">
        <p:scale>
          <a:sx n="80" d="100"/>
          <a:sy n="80" d="100"/>
        </p:scale>
        <p:origin x="768" y="4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Props" Target="../customXml/itemProps1.xml"/><Relationship Id="rId2" Type="http://schemas.openxmlformats.org/officeDocument/2006/relationships/notesMaster" Target="notesMasters/notesMaster1.xml"/><Relationship Id="rId16" Type="http://schemas.openxmlformats.org/officeDocument/2006/relationships/customXml" Target="../customXml/item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7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7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8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8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ZA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6DBE-B882-4EF2-AACB-D4DAF18A6183}" type="datetimeFigureOut">
              <a:rPr lang="en-ZA" smtClean="0"/>
              <a:t>2026/02/18</a:t>
            </a:fld>
            <a:endParaRPr lang="en-Z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1"/>
          <p:cNvGrpSpPr/>
          <p:nvPr/>
        </p:nvGrpSpPr>
        <p:grpSpPr>
          <a:xfrm>
            <a:off x="-5410" y="0"/>
            <a:ext cx="12197407" cy="6882714"/>
            <a:chOff x="-5410" y="0"/>
            <a:chExt cx="12197407" cy="6882714"/>
          </a:xfrm>
        </p:grpSpPr>
        <p:pic>
          <p:nvPicPr>
            <p:cNvPr id="2097154" name="Picture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165653" y="444608"/>
              <a:ext cx="8088706" cy="1194348"/>
            </a:xfrm>
            <a:prstGeom prst="rect"/>
          </p:spPr>
        </p:pic>
        <p:sp>
          <p:nvSpPr>
            <p:cNvPr id="1048620" name="Rectangle 47"/>
            <p:cNvSpPr/>
            <p:nvPr/>
          </p:nvSpPr>
          <p:spPr>
            <a:xfrm>
              <a:off x="0" y="0"/>
              <a:ext cx="12191997" cy="113115"/>
            </a:xfrm>
            <a:prstGeom prst="rect"/>
            <a:gradFill>
              <a:gsLst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ZA"/>
            </a:p>
          </p:txBody>
        </p:sp>
        <p:sp>
          <p:nvSpPr>
            <p:cNvPr id="1048621" name="Rectangle 46"/>
            <p:cNvSpPr/>
            <p:nvPr/>
          </p:nvSpPr>
          <p:spPr>
            <a:xfrm>
              <a:off x="0" y="6364553"/>
              <a:ext cx="12191997" cy="518161"/>
            </a:xfrm>
            <a:prstGeom prst="rect"/>
            <a:gradFill>
              <a:gsLst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ZA"/>
            </a:p>
          </p:txBody>
        </p:sp>
        <p:sp>
          <p:nvSpPr>
            <p:cNvPr id="1048622" name="TextBox 9"/>
            <p:cNvSpPr txBox="1"/>
            <p:nvPr/>
          </p:nvSpPr>
          <p:spPr>
            <a:xfrm>
              <a:off x="-5410" y="6391015"/>
              <a:ext cx="12191996" cy="451919"/>
            </a:xfrm>
            <a:prstGeom prst="rect"/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sz="2400" i="1" lang="en-US" spc="3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Voice and Choice Summit 2026    \    Voice and Choice Summit 2026 </a:t>
              </a:r>
              <a:endParaRPr dirty="0" sz="2400" lang="en-ZW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48623" name="Freeform: Shape 20"/>
          <p:cNvSpPr/>
          <p:nvPr/>
        </p:nvSpPr>
        <p:spPr>
          <a:xfrm>
            <a:off x="1" y="2584078"/>
            <a:ext cx="12191999" cy="2643876"/>
          </a:xfrm>
          <a:custGeom>
            <a:avLst/>
            <a:gdLst>
              <a:gd name="connsiteX0" fmla="*/ 12191999 w 12191999"/>
              <a:gd name="connsiteY0" fmla="*/ 0 h 2643876"/>
              <a:gd name="connsiteX1" fmla="*/ 12191999 w 12191999"/>
              <a:gd name="connsiteY1" fmla="*/ 464989 h 2643876"/>
              <a:gd name="connsiteX2" fmla="*/ 12090690 w 12191999"/>
              <a:gd name="connsiteY2" fmla="*/ 483907 h 2643876"/>
              <a:gd name="connsiteX3" fmla="*/ 5319131 w 12191999"/>
              <a:gd name="connsiteY3" fmla="*/ 2639171 h 2643876"/>
              <a:gd name="connsiteX4" fmla="*/ 0 w 12191999"/>
              <a:gd name="connsiteY4" fmla="*/ 1806892 h 2643876"/>
              <a:gd name="connsiteX5" fmla="*/ 22303 w 12191999"/>
              <a:gd name="connsiteY5" fmla="*/ 1351345 h 2643876"/>
              <a:gd name="connsiteX6" fmla="*/ 5330284 w 12191999"/>
              <a:gd name="connsiteY6" fmla="*/ 2452625 h 2643876"/>
              <a:gd name="connsiteX7" fmla="*/ 10868965 w 12191999"/>
              <a:gd name="connsiteY7" fmla="*/ 389807 h 2643876"/>
              <a:gd name="connsiteX8" fmla="*/ 12104896 w 12191999"/>
              <a:gd name="connsiteY8" fmla="*/ 1644 h 264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2643876">
                <a:moveTo>
                  <a:pt x="12191999" y="0"/>
                </a:moveTo>
                <a:lnTo>
                  <a:pt x="12191999" y="464989"/>
                </a:lnTo>
                <a:lnTo>
                  <a:pt x="12090690" y="483907"/>
                </a:lnTo>
                <a:cubicBezTo>
                  <a:pt x="10319058" y="857183"/>
                  <a:pt x="7278028" y="2750381"/>
                  <a:pt x="5319131" y="2639171"/>
                </a:cubicBezTo>
                <a:cubicBezTo>
                  <a:pt x="3297044" y="2524373"/>
                  <a:pt x="2378926" y="1362052"/>
                  <a:pt x="0" y="1806892"/>
                </a:cubicBezTo>
                <a:lnTo>
                  <a:pt x="22303" y="1351345"/>
                </a:lnTo>
                <a:cubicBezTo>
                  <a:pt x="1256371" y="1285276"/>
                  <a:pt x="3401123" y="2389872"/>
                  <a:pt x="5330284" y="2452625"/>
                </a:cubicBezTo>
                <a:cubicBezTo>
                  <a:pt x="8259338" y="2486108"/>
                  <a:pt x="9788675" y="947659"/>
                  <a:pt x="10868965" y="389807"/>
                </a:cubicBezTo>
                <a:cubicBezTo>
                  <a:pt x="11409110" y="110881"/>
                  <a:pt x="11816948" y="21434"/>
                  <a:pt x="12104896" y="1644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lang="en-ZA"/>
          </a:p>
        </p:txBody>
      </p:sp>
      <p:sp>
        <p:nvSpPr>
          <p:cNvPr id="1048624" name="Title 6"/>
          <p:cNvSpPr>
            <a:spLocks noGrp="1"/>
          </p:cNvSpPr>
          <p:nvPr>
            <p:ph type="ctrTitle"/>
          </p:nvPr>
        </p:nvSpPr>
        <p:spPr>
          <a:xfrm>
            <a:off x="1371104" y="1496600"/>
            <a:ext cx="9144000" cy="2468645"/>
          </a:xfrm>
        </p:spPr>
        <p:txBody>
          <a:bodyPr>
            <a:normAutofit fontScale="98333"/>
          </a:bodyPr>
          <a:p>
            <a:r>
              <a:rPr b="1" dirty="0" i="1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</a:t>
            </a:r>
            <a:br>
              <a:rPr b="1" dirty="0" i="1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b="1" dirty="0" i="1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Summit 2026-</a:t>
            </a:r>
            <a:r>
              <a:rPr dirty="0" lang="en-ZA"/>
              <a:t>Leadership Category</a:t>
            </a:r>
            <a:endParaRPr b="1" dirty="0" i="1" lang="en-ZA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25" name="TextBox 1"/>
          <p:cNvSpPr txBox="1"/>
          <p:nvPr/>
        </p:nvSpPr>
        <p:spPr>
          <a:xfrm>
            <a:off x="1165653" y="3906016"/>
            <a:ext cx="10972800" cy="1196339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2800" lang="en-US">
                <a:solidFill>
                  <a:srgbClr val="FF0000"/>
                </a:solidFill>
              </a:rPr>
              <a:t>Title/Name of the St</a:t>
            </a:r>
            <a:r>
              <a:rPr altLang="en-GB" b="1" dirty="0" sz="2800" lang="en-US">
                <a:solidFill>
                  <a:srgbClr val="FF0000"/>
                </a:solidFill>
              </a:rPr>
              <a:t>o</a:t>
            </a:r>
            <a:r>
              <a:rPr altLang="en-GB" b="1" dirty="0" sz="2800" lang="en-US">
                <a:solidFill>
                  <a:srgbClr val="FF0000"/>
                </a:solidFill>
              </a:rPr>
              <a:t>t</a:t>
            </a:r>
            <a:r>
              <a:rPr altLang="en-GB" b="1" dirty="0" sz="2800" lang="en-US">
                <a:solidFill>
                  <a:srgbClr val="FF0000"/>
                </a:solidFill>
              </a:rPr>
              <a:t>y</a:t>
            </a:r>
            <a:r>
              <a:rPr altLang="en-GB" b="1" dirty="0" sz="2800" lang="en-US">
                <a:solidFill>
                  <a:srgbClr val="FF0000"/>
                </a:solidFill>
              </a:rPr>
              <a:t>:</a:t>
            </a:r>
            <a:r>
              <a:rPr altLang="en-GB" b="1" dirty="0" sz="2800" lang="en-US">
                <a:solidFill>
                  <a:srgbClr val="FF0000"/>
                </a:solidFill>
              </a:rPr>
              <a:t>B</a:t>
            </a:r>
            <a:r>
              <a:rPr altLang="en-GB" b="1" dirty="0" sz="2800" lang="en-US">
                <a:solidFill>
                  <a:srgbClr val="FF0000"/>
                </a:solidFill>
              </a:rPr>
              <a:t>o</a:t>
            </a:r>
            <a:r>
              <a:rPr altLang="en-GB" b="1" dirty="0" sz="2800" lang="en-US">
                <a:solidFill>
                  <a:srgbClr val="FF0000"/>
                </a:solidFill>
              </a:rPr>
              <a:t>tswana</a:t>
            </a:r>
            <a:r>
              <a:rPr altLang="en-GB" b="1" dirty="0" sz="2800" lang="en-GB">
                <a:solidFill>
                  <a:srgbClr val="FF0000"/>
                </a:solidFill>
              </a:rPr>
              <a:t>🇧🇼</a:t>
            </a:r>
            <a:r>
              <a:rPr altLang="en-GB" b="1" dirty="0" sz="2800" lang="en-US">
                <a:solidFill>
                  <a:srgbClr val="FF0000"/>
                </a:solidFill>
              </a:rPr>
              <a:t>Leading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t</a:t>
            </a:r>
            <a:r>
              <a:rPr altLang="en-GB" b="1" dirty="0" sz="2800" lang="en-US">
                <a:solidFill>
                  <a:srgbClr val="FF0000"/>
                </a:solidFill>
              </a:rPr>
              <a:t>h</a:t>
            </a:r>
            <a:r>
              <a:rPr altLang="en-GB" b="1" dirty="0" sz="2800" lang="en-US">
                <a:solidFill>
                  <a:srgbClr val="FF0000"/>
                </a:solidFill>
              </a:rPr>
              <a:t>e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w</a:t>
            </a:r>
            <a:r>
              <a:rPr altLang="en-GB" b="1" dirty="0" sz="2800" lang="en-US">
                <a:solidFill>
                  <a:srgbClr val="FF0000"/>
                </a:solidFill>
              </a:rPr>
              <a:t>a</a:t>
            </a:r>
            <a:r>
              <a:rPr altLang="en-GB" b="1" dirty="0" sz="2800" lang="en-US">
                <a:solidFill>
                  <a:srgbClr val="FF0000"/>
                </a:solidFill>
              </a:rPr>
              <a:t>y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t</a:t>
            </a:r>
            <a:r>
              <a:rPr altLang="en-GB" b="1" dirty="0" sz="2800" lang="en-US">
                <a:solidFill>
                  <a:srgbClr val="FF0000"/>
                </a:solidFill>
              </a:rPr>
              <a:t>o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L</a:t>
            </a:r>
            <a:r>
              <a:rPr altLang="en-GB" b="1" dirty="0" sz="2800" lang="en-US">
                <a:solidFill>
                  <a:srgbClr val="FF0000"/>
                </a:solidFill>
              </a:rPr>
              <a:t>GBTIQ</a:t>
            </a:r>
            <a:r>
              <a:rPr altLang="en-GB" b="1" dirty="0" sz="2800" lang="en-US">
                <a:solidFill>
                  <a:srgbClr val="FF0000"/>
                </a:solidFill>
              </a:rPr>
              <a:t>+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I</a:t>
            </a:r>
            <a:r>
              <a:rPr altLang="en-GB" b="1" dirty="0" sz="2800" lang="en-US">
                <a:solidFill>
                  <a:srgbClr val="FF0000"/>
                </a:solidFill>
              </a:rPr>
              <a:t>n</a:t>
            </a:r>
            <a:r>
              <a:rPr altLang="en-GB" b="1" dirty="0" sz="2800" lang="en-US">
                <a:solidFill>
                  <a:srgbClr val="FF0000"/>
                </a:solidFill>
              </a:rPr>
              <a:t>clusion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F</a:t>
            </a:r>
            <a:r>
              <a:rPr altLang="en-GB" b="1" dirty="0" sz="2800" lang="en-US">
                <a:solidFill>
                  <a:srgbClr val="FF0000"/>
                </a:solidFill>
              </a:rPr>
              <a:t>o</a:t>
            </a:r>
            <a:r>
              <a:rPr altLang="en-GB" b="1" dirty="0" sz="2800" lang="en-US">
                <a:solidFill>
                  <a:srgbClr val="FF0000"/>
                </a:solidFill>
              </a:rPr>
              <a:t>r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T</a:t>
            </a:r>
            <a:r>
              <a:rPr altLang="en-GB" b="1" dirty="0" sz="2800" lang="en-US">
                <a:solidFill>
                  <a:srgbClr val="FF0000"/>
                </a:solidFill>
              </a:rPr>
              <a:t>r</a:t>
            </a:r>
            <a:r>
              <a:rPr altLang="en-GB" b="1" dirty="0" sz="2800" lang="en-US">
                <a:solidFill>
                  <a:srgbClr val="FF0000"/>
                </a:solidFill>
              </a:rPr>
              <a:t>ansformational</a:t>
            </a:r>
            <a:r>
              <a:rPr altLang="en-GB" b="1" dirty="0" sz="2800" lang="en-US">
                <a:solidFill>
                  <a:srgbClr val="FF0000"/>
                </a:solidFill>
              </a:rPr>
              <a:t> </a:t>
            </a:r>
            <a:r>
              <a:rPr altLang="en-GB" b="1" dirty="0" sz="2800" lang="en-US">
                <a:solidFill>
                  <a:srgbClr val="FF0000"/>
                </a:solidFill>
              </a:rPr>
              <a:t>C</a:t>
            </a:r>
            <a:r>
              <a:rPr altLang="en-GB" b="1" dirty="0" sz="2800" lang="en-US">
                <a:solidFill>
                  <a:srgbClr val="FF0000"/>
                </a:solidFill>
              </a:rPr>
              <a:t>h</a:t>
            </a:r>
            <a:r>
              <a:rPr altLang="en-GB" b="1" dirty="0" sz="2800" lang="en-US">
                <a:solidFill>
                  <a:srgbClr val="FF0000"/>
                </a:solidFill>
              </a:rPr>
              <a:t>a</a:t>
            </a:r>
            <a:r>
              <a:rPr altLang="en-GB" b="1" dirty="0" sz="2800" lang="en-US">
                <a:solidFill>
                  <a:srgbClr val="FF0000"/>
                </a:solidFill>
              </a:rPr>
              <a:t>n</a:t>
            </a:r>
            <a:r>
              <a:rPr altLang="en-GB" b="1" dirty="0" sz="2800" lang="en-US">
                <a:solidFill>
                  <a:srgbClr val="FF0000"/>
                </a:solidFill>
              </a:rPr>
              <a:t>g</a:t>
            </a:r>
            <a:r>
              <a:rPr altLang="en-GB" b="1" dirty="0" sz="2800" lang="en-US">
                <a:solidFill>
                  <a:srgbClr val="FF0000"/>
                </a:solidFill>
              </a:rPr>
              <a:t>e</a:t>
            </a:r>
            <a:endParaRPr altLang="en-US" lang="zh-CN"/>
          </a:p>
          <a:p>
            <a:pPr algn="ctr"/>
          </a:p>
        </p:txBody>
      </p:sp>
      <p:sp>
        <p:nvSpPr>
          <p:cNvPr id="1048626" name="Content Placeholder 4"/>
          <p:cNvSpPr txBox="1"/>
          <p:nvPr/>
        </p:nvSpPr>
        <p:spPr>
          <a:xfrm>
            <a:off x="9722368" y="469806"/>
            <a:ext cx="1303979" cy="897215"/>
          </a:xfrm>
          <a:prstGeom prst="rect"/>
          <a:solidFill>
            <a:schemeClr val="bg1"/>
          </a:solidFill>
          <a:ln>
            <a:solidFill>
              <a:srgbClr val="FF0000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Arial" panose="020B0604020202020204" pitchFamily="34" charset="0"/>
              <a:buNone/>
            </a:pPr>
            <a:r>
              <a:rPr dirty="0" sz="2000" lang="en-ZA">
                <a:solidFill>
                  <a:srgbClr val="FF0000"/>
                </a:solidFill>
              </a:rPr>
              <a:t>Your logo goes here</a:t>
            </a:r>
            <a:endParaRPr dirty="0" sz="2000" lang="en-GB">
              <a:solidFill>
                <a:srgbClr val="FF0000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9422137" y="316315"/>
            <a:ext cx="1811020" cy="1787091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781467" y="4757439"/>
            <a:ext cx="4306170" cy="1628661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593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594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ZW" spc="30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</p:txBody>
      </p:sp>
      <p:sp>
        <p:nvSpPr>
          <p:cNvPr id="1048595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596" name="Content Placeholder 6"/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11248946" cy="5034869"/>
          </a:xfrm>
          <a:ln>
            <a:solidFill>
              <a:schemeClr val="tx1"/>
            </a:solidFill>
          </a:ln>
        </p:spPr>
        <p:txBody>
          <a:bodyPr>
            <a:normAutofit/>
          </a:bodyPr>
          <a:p>
            <a:pPr indent="0" marL="0">
              <a:buNone/>
            </a:pPr>
            <a:r>
              <a:rPr dirty="0" lang="en-US"/>
              <a:t>Scaling the Model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Collaboration with LGBTIQ+ organizations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Partnerships with human rights groups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Replication of successful models across Botswana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Long-term, durable transformation</a:t>
            </a:r>
            <a:endParaRPr dirty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28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29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 i="1" lang="en-ZW" spc="30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30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43988" y="961094"/>
          <a:ext cx="11098608" cy="5206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618"/>
                <a:gridCol w="9017990"/>
              </a:tblGrid>
              <a:tr h="504054"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Name 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176"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Designation 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OMMUNITY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4"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Organisation 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ENDS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DIVERSITY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216">
                <a:tc>
                  <a:txBody>
                    <a:bodyPr/>
                    <a:p>
                      <a:pPr>
                        <a:buNone/>
                      </a:pPr>
                      <a:r>
                        <a:rPr sz="2400" lang="en-ZA">
                          <a:solidFill>
                            <a:schemeClr val="tx1"/>
                          </a:solidFill>
                          <a:effectLst/>
                        </a:rPr>
                        <a:t>Country </a:t>
                      </a:r>
                      <a:endParaRPr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630"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Category 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ZA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SHIP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093">
                <a:tc>
                  <a:txBody>
                    <a:bodyPr/>
                    <a:p>
                      <a:pPr>
                        <a:buNone/>
                      </a:pPr>
                      <a:r>
                        <a:rPr dirty="0" sz="2400" lang="en-US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Summary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altLang="en-GB" dirty="0" sz="2400" lang="en-US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Botswana is positioning itself as a leader in promoting LGBTIQ+ inclusion, aiming to create meaningful social transformation. By advancing equality, protecting human rights, and fostering acceptance, the country seeks to drive positive change that benefits individuals, communities, and national development. </a:t>
                      </a:r>
                      <a:endParaRPr dirty="0" sz="2400" lang="en-ZA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32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33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ZW"/>
              <a:t>Background</a:t>
            </a:r>
            <a:endParaRPr dirty="0" i="1" lang="en-ZW" spc="30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34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lang="en-US"/>
              <a:t>E</a:t>
            </a:r>
            <a:r>
              <a:rPr dirty="0" lang="en-ZA" err="1"/>
              <a:t>vidence</a:t>
            </a:r>
            <a:r>
              <a:rPr dirty="0" lang="en-ZA"/>
              <a:t>: Include Photos or videos</a:t>
            </a:r>
          </a:p>
          <a:p>
            <a:endParaRPr dirty="0" lang="en-ZA"/>
          </a:p>
        </p:txBody>
      </p:sp>
      <p:sp>
        <p:nvSpPr>
          <p:cNvPr id="1048635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36" name="Content Placeholder 6"/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60869" cy="5034869"/>
          </a:xfrm>
          <a:ln>
            <a:solidFill>
              <a:schemeClr val="tx1"/>
            </a:solidFill>
          </a:ln>
        </p:spPr>
        <p:txBody>
          <a:bodyPr anchor="t" bIns="45720" lIns="91440" rIns="91440" rtlCol="0" tIns="45720" vert="horz">
            <a:normAutofit/>
          </a:bodyPr>
          <a:p>
            <a:pPr indent="0" marL="0">
              <a:buNone/>
            </a:pPr>
            <a:r>
              <a:rPr b="0" dirty="0" lang="en-US"/>
              <a:t>About Tumelo Daddy Thakadu</a:t>
            </a:r>
            <a:endParaRPr b="0" dirty="0" lang="en-US"/>
          </a:p>
          <a:p>
            <a:r>
              <a:rPr b="0" dirty="0" lang="en-US"/>
              <a:t>Community activist and mentor</a:t>
            </a:r>
            <a:endParaRPr b="0" dirty="0" lang="en-US"/>
          </a:p>
          <a:p>
            <a:r>
              <a:rPr b="0" dirty="0" lang="en-US"/>
              <a:t>Works with Friends of Diversity</a:t>
            </a:r>
            <a:endParaRPr b="0" dirty="0" lang="en-US"/>
          </a:p>
          <a:p>
            <a:r>
              <a:rPr b="0" dirty="0" lang="en-US"/>
              <a:t>Advocate for people-powered change</a:t>
            </a:r>
            <a:endParaRPr b="0" dirty="0" lang="en-US"/>
          </a:p>
          <a:p>
            <a:r>
              <a:rPr b="0" dirty="0" lang="en-US"/>
              <a:t>Focuses on dignity, safety, and inclusion</a:t>
            </a:r>
            <a:endParaRPr b="0" dirty="0" lang="en-US"/>
          </a:p>
          <a:p>
            <a:pPr indent="0" marL="0">
              <a:buNone/>
            </a:pPr>
            <a:endParaRPr b="0" dirty="0"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13562" y="1025557"/>
            <a:ext cx="5830819" cy="513108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38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39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ZW"/>
              <a:t>Background</a:t>
            </a:r>
            <a:endParaRPr dirty="0" i="1" lang="en-ZW" spc="30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40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</a:p>
        </p:txBody>
      </p:sp>
      <p:sp>
        <p:nvSpPr>
          <p:cNvPr id="1048641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42" name="Content Placeholder 6"/>
          <p:cNvSpPr>
            <a:spLocks noGrp="1"/>
          </p:cNvSpPr>
          <p:nvPr/>
        </p:nvSpPr>
        <p:spPr>
          <a:xfrm>
            <a:off x="235131" y="1091294"/>
            <a:ext cx="5860869" cy="4850643"/>
          </a:xfrm>
          <a:prstGeom prst="rect"/>
          <a:ln>
            <a:solidFill>
              <a:srgbClr val="000000"/>
            </a:solidFill>
          </a:ln>
        </p:spPr>
        <p:txBody>
          <a:bodyPr anchor="t" bIns="45720" lIns="91440" rIns="91440" rtlCol="0" tIns="45720" vert="horz">
            <a:normAutofit fontScale="92308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2600" lang="en-US">
                <a:latin typeface="Arial"/>
                <a:ea typeface="Calibri"/>
                <a:cs typeface="Calibri"/>
              </a:rPr>
              <a:t>Youth-led community transformation in Botswana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Focus on LGBTIQ+ inclusion and dignity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Community-powered intervention: Open Hands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Driving visibility, safety, and inclusive service access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pPr indent="0" marL="0">
              <a:buNone/>
            </a:pPr>
            <a:r>
              <a:rPr dirty="0" sz="2600" lang="en-US">
                <a:latin typeface="Arial"/>
                <a:ea typeface="Calibri"/>
                <a:cs typeface="Calibri"/>
              </a:rPr>
              <a:t>The Challenge Before the Intervention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Isolation and stigma affecting LGBTIQ+ individuals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Limited access to affirming healthcare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Barriers to psychosocial support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r>
              <a:rPr dirty="0" sz="2600" lang="en-US">
                <a:latin typeface="Arial"/>
                <a:ea typeface="Calibri"/>
                <a:cs typeface="Calibri"/>
              </a:rPr>
              <a:t>Silence, fear, and invisibility in daily life</a:t>
            </a:r>
            <a:endParaRPr dirty="0" sz="2600" lang="en-US">
              <a:latin typeface="Arial"/>
              <a:ea typeface="Calibri"/>
              <a:cs typeface="Calibri"/>
            </a:endParaRPr>
          </a:p>
          <a:p>
            <a:pPr indent="0" marL="0">
              <a:buNone/>
            </a:pPr>
            <a:r>
              <a:rPr dirty="0" sz="2600" lang="en-US">
                <a:latin typeface="Arial"/>
                <a:ea typeface="Calibri"/>
                <a:cs typeface="Calibri"/>
              </a:rPr>
              <a:t>S</a:t>
            </a:r>
            <a:r>
              <a:rPr altLang="en-GB" dirty="0" sz="2600" lang="en-US">
                <a:latin typeface="Arial"/>
                <a:ea typeface="Calibri"/>
                <a:cs typeface="Calibri"/>
              </a:rPr>
              <a:t>i</a:t>
            </a:r>
            <a:r>
              <a:rPr altLang="en-GB" dirty="0" sz="2600" lang="en-US">
                <a:latin typeface="Arial"/>
                <a:ea typeface="Calibri"/>
                <a:cs typeface="Calibri"/>
              </a:rPr>
              <a:t>t</a:t>
            </a:r>
            <a:r>
              <a:rPr altLang="en-GB" dirty="0" sz="2600" lang="en-US">
                <a:latin typeface="Arial"/>
                <a:ea typeface="Calibri"/>
                <a:cs typeface="Calibri"/>
              </a:rPr>
              <a:t>u</a:t>
            </a:r>
            <a:r>
              <a:rPr altLang="en-GB" dirty="0" sz="2600" lang="en-US">
                <a:latin typeface="Arial"/>
                <a:ea typeface="Calibri"/>
                <a:cs typeface="Calibri"/>
              </a:rPr>
              <a:t>ation</a:t>
            </a:r>
            <a:r>
              <a:rPr altLang="en-GB" dirty="0" sz="2600" lang="en-US">
                <a:latin typeface="Arial"/>
                <a:ea typeface="Calibri"/>
                <a:cs typeface="Calibri"/>
              </a:rPr>
              <a:t> </a:t>
            </a:r>
            <a:endParaRPr dirty="0" sz="2600" lang="en-US">
              <a:latin typeface="Arial"/>
              <a:ea typeface="Calibri"/>
              <a:cs typeface="Calibri"/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17784" y="1134992"/>
            <a:ext cx="5974216" cy="496114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44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45" name="Title 3"/>
          <p:cNvSpPr>
            <a:spLocks noGrp="1"/>
          </p:cNvSpPr>
          <p:nvPr/>
        </p:nvSpPr>
        <p:spPr>
          <a:xfrm>
            <a:off x="-466269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ZW"/>
              <a:t>Change</a:t>
            </a:r>
            <a:endParaRPr dirty="0" i="1" lang="en-ZW" spc="30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46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</a:p>
        </p:txBody>
      </p:sp>
      <p:sp>
        <p:nvSpPr>
          <p:cNvPr id="1048647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48" name="Content Placeholder 6"/>
          <p:cNvSpPr>
            <a:spLocks noGrp="1"/>
          </p:cNvSpPr>
          <p:nvPr>
            <p:ph sz="half" idx="1"/>
          </p:nvPr>
        </p:nvSpPr>
        <p:spPr>
          <a:xfrm rot="47662">
            <a:off x="237311" y="1114235"/>
            <a:ext cx="5981753" cy="4844593"/>
          </a:xfrm>
          <a:ln>
            <a:solidFill>
              <a:schemeClr val="tx1"/>
            </a:solidFill>
          </a:ln>
        </p:spPr>
        <p:txBody>
          <a:bodyPr anchor="t" bIns="45720" lIns="91440" rIns="91440" rtlCol="0" tIns="45720" vert="horz">
            <a:normAutofit fontScale="92857" lnSpcReduction="20000"/>
          </a:bodyPr>
          <a:p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 The Open Hands Intervention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Community outreach in real-life spaces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Listening-first approach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d</a:t>
            </a:r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entifying service gaps in: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pPr>
              <a:buFont typeface="Wingdings" charset="2"/>
              <a:buChar char="ü"/>
            </a:pPr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Healthcare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,</a:t>
            </a:r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Mental health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d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r>
              <a:rPr b="0" dirty="0" lang="en-ZA">
                <a:solidFill>
                  <a:srgbClr val="36363D"/>
                </a:solidFill>
                <a:ea typeface="Calibri"/>
                <a:cs typeface="Calibri"/>
              </a:rPr>
              <a:t>afety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.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D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engagement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w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h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H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ealthcare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p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o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v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d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Collaboration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w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h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h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,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social workers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d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f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o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l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ing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O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p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tful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,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f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f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irming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v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ices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  <a:p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P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o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m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o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g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l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u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sive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l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g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uage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n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d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 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p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r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a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t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i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c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e</a:t>
            </a:r>
            <a:r>
              <a:rPr altLang="en-GB" b="0" dirty="0" lang="en-US">
                <a:solidFill>
                  <a:srgbClr val="36363D"/>
                </a:solidFill>
                <a:ea typeface="Calibri"/>
                <a:cs typeface="Calibri"/>
              </a:rPr>
              <a:t>s</a:t>
            </a:r>
            <a:endParaRPr b="0" dirty="0" lang="en-ZA">
              <a:solidFill>
                <a:srgbClr val="36363D"/>
              </a:solidFill>
              <a:ea typeface="Calibri"/>
              <a:cs typeface="Calibri"/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34398" y="1122493"/>
            <a:ext cx="6077173" cy="490658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10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11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en-ZW" spc="30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r>
              <a:rPr b="1" dirty="0" i="1" lang="en-ZW" spc="30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dirty="0" i="1" lang="en-ZW" spc="30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12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</a:p>
        </p:txBody>
      </p:sp>
      <p:sp>
        <p:nvSpPr>
          <p:cNvPr id="1048613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14" name="Content Placeholder 6"/>
          <p:cNvSpPr>
            <a:spLocks noGrp="1"/>
          </p:cNvSpPr>
          <p:nvPr>
            <p:ph sz="half" idx="1"/>
          </p:nvPr>
        </p:nvSpPr>
        <p:spPr>
          <a:xfrm>
            <a:off x="352692" y="1091293"/>
            <a:ext cx="5860869" cy="5034869"/>
          </a:xfrm>
          <a:ln>
            <a:solidFill>
              <a:schemeClr val="tx1"/>
            </a:solidFill>
          </a:ln>
        </p:spPr>
        <p:txBody>
          <a:bodyPr anchor="t" bIns="45720" lIns="91440" rIns="91440" rtlCol="0" tIns="45720" vert="horz">
            <a:normAutofit fontScale="82143" lnSpcReduction="20000"/>
          </a:bodyPr>
          <a:p>
            <a:pPr indent="0" marL="0">
              <a:buNone/>
            </a:pPr>
            <a:r>
              <a:rPr dirty="0" lang="en-ZA"/>
              <a:t>Impact Achieved</a:t>
            </a:r>
            <a:endParaRPr dirty="0" lang="en-ZA"/>
          </a:p>
          <a:p>
            <a:r>
              <a:rPr dirty="0" lang="en-ZA"/>
              <a:t>Increased LGBTIQ+ visibility</a:t>
            </a:r>
            <a:endParaRPr dirty="0" lang="en-ZA"/>
          </a:p>
          <a:p>
            <a:r>
              <a:rPr dirty="0" lang="en-ZA"/>
              <a:t>Greater access to inclusive healthcare</a:t>
            </a:r>
            <a:endParaRPr dirty="0" lang="en-ZA"/>
          </a:p>
          <a:p>
            <a:r>
              <a:rPr dirty="0" lang="en-ZA"/>
              <a:t>Growth in support groups and workshops</a:t>
            </a:r>
            <a:endParaRPr dirty="0" lang="en-ZA"/>
          </a:p>
          <a:p>
            <a:r>
              <a:rPr dirty="0" lang="en-ZA"/>
              <a:t>Improved safety and wellbeing</a:t>
            </a:r>
            <a:endParaRPr dirty="0" lang="en-ZA"/>
          </a:p>
          <a:p>
            <a:r>
              <a:rPr dirty="0" lang="en-ZA"/>
              <a:t>Reduced stigma</a:t>
            </a:r>
            <a:endParaRPr dirty="0" lang="en-ZA"/>
          </a:p>
          <a:p>
            <a:r>
              <a:rPr altLang="en-GB" dirty="0" lang="en-US"/>
              <a:t>C</a:t>
            </a:r>
            <a:r>
              <a:rPr altLang="en-GB" dirty="0" lang="en-US"/>
              <a:t>r</a:t>
            </a:r>
            <a:r>
              <a:rPr altLang="en-GB" dirty="0" lang="en-US"/>
              <a:t>e</a:t>
            </a:r>
            <a:r>
              <a:rPr altLang="en-GB" dirty="0" lang="en-US"/>
              <a:t>a</a:t>
            </a:r>
            <a:r>
              <a:rPr altLang="en-GB" dirty="0" lang="en-US"/>
              <a:t>ting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a</a:t>
            </a:r>
            <a:r>
              <a:rPr altLang="en-GB" dirty="0" lang="en-US"/>
              <a:t>f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f</a:t>
            </a:r>
            <a:r>
              <a:rPr altLang="en-GB" dirty="0" lang="en-US"/>
              <a:t>f</a:t>
            </a:r>
            <a:r>
              <a:rPr altLang="en-GB" dirty="0" lang="en-US"/>
              <a:t>irming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p</a:t>
            </a:r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p</a:t>
            </a:r>
            <a:r>
              <a:rPr altLang="en-GB" dirty="0" lang="en-US"/>
              <a:t>l</a:t>
            </a:r>
            <a:r>
              <a:rPr altLang="en-GB" dirty="0" lang="en-US"/>
              <a:t>a</a:t>
            </a:r>
            <a:r>
              <a:rPr altLang="en-GB" dirty="0" lang="en-US"/>
              <a:t>t</a:t>
            </a:r>
            <a:r>
              <a:rPr altLang="en-GB" dirty="0" lang="en-US"/>
              <a:t>f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m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f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h</a:t>
            </a:r>
            <a:r>
              <a:rPr altLang="en-GB" dirty="0" lang="en-US"/>
              <a:t>a</a:t>
            </a:r>
            <a:r>
              <a:rPr altLang="en-GB" dirty="0" lang="en-US"/>
              <a:t>r</a:t>
            </a:r>
            <a:r>
              <a:rPr altLang="en-GB" dirty="0" lang="en-US"/>
              <a:t>e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l</a:t>
            </a:r>
            <a:r>
              <a:rPr altLang="en-GB" dirty="0" lang="en-US"/>
              <a:t>i</a:t>
            </a:r>
            <a:r>
              <a:rPr altLang="en-GB" dirty="0" lang="en-US"/>
              <a:t>v</a:t>
            </a:r>
            <a:r>
              <a:rPr altLang="en-GB" dirty="0" lang="en-US"/>
              <a:t>e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e</a:t>
            </a:r>
            <a:r>
              <a:rPr altLang="en-GB" dirty="0" lang="en-US"/>
              <a:t>x</a:t>
            </a:r>
            <a:r>
              <a:rPr altLang="en-GB" dirty="0" lang="en-US"/>
              <a:t>p</a:t>
            </a:r>
            <a:r>
              <a:rPr altLang="en-GB" dirty="0" lang="en-US"/>
              <a:t>e</a:t>
            </a:r>
            <a:r>
              <a:rPr altLang="en-GB" dirty="0" lang="en-US"/>
              <a:t>rience</a:t>
            </a:r>
            <a:r>
              <a:rPr altLang="en-GB" dirty="0" lang="en-US"/>
              <a:t> </a:t>
            </a:r>
            <a:endParaRPr dirty="0" lang="en-ZA"/>
          </a:p>
          <a:p>
            <a:r>
              <a:rPr altLang="en-GB" dirty="0" lang="en-US"/>
              <a:t>S</a:t>
            </a:r>
            <a:r>
              <a:rPr altLang="en-GB" dirty="0" lang="en-US"/>
              <a:t>t</a:t>
            </a:r>
            <a:r>
              <a:rPr altLang="en-GB" dirty="0" lang="en-US"/>
              <a:t>r</a:t>
            </a:r>
            <a:r>
              <a:rPr altLang="en-GB" dirty="0" lang="en-US"/>
              <a:t>e</a:t>
            </a:r>
            <a:r>
              <a:rPr altLang="en-GB" dirty="0" lang="en-US"/>
              <a:t>n</a:t>
            </a:r>
            <a:r>
              <a:rPr altLang="en-GB" dirty="0" lang="en-US"/>
              <a:t>gthening</a:t>
            </a:r>
            <a:r>
              <a:rPr altLang="en-GB" dirty="0" lang="en-US"/>
              <a:t> </a:t>
            </a:r>
            <a:r>
              <a:rPr altLang="en-GB" dirty="0" lang="en-US"/>
              <a:t>c</a:t>
            </a:r>
            <a:r>
              <a:rPr altLang="en-GB" dirty="0" lang="en-US"/>
              <a:t>o</a:t>
            </a:r>
            <a:r>
              <a:rPr altLang="en-GB" dirty="0" lang="en-US"/>
              <a:t>m</a:t>
            </a:r>
            <a:r>
              <a:rPr altLang="en-GB" dirty="0" lang="en-US"/>
              <a:t>m</a:t>
            </a:r>
            <a:r>
              <a:rPr altLang="en-GB" dirty="0" lang="en-US"/>
              <a:t>unity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o</a:t>
            </a:r>
            <a:r>
              <a:rPr altLang="en-GB" dirty="0" lang="en-US"/>
              <a:t>l</a:t>
            </a:r>
            <a:r>
              <a:rPr altLang="en-GB" dirty="0" lang="en-US"/>
              <a:t>idarity</a:t>
            </a:r>
            <a:r>
              <a:rPr altLang="en-GB" dirty="0" lang="en-US"/>
              <a:t> </a:t>
            </a:r>
            <a:endParaRPr dirty="0" lang="en-ZA"/>
          </a:p>
          <a:p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c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t</a:t>
            </a:r>
            <a:r>
              <a:rPr altLang="en-GB" dirty="0" lang="en-US"/>
              <a:t>o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c</a:t>
            </a:r>
            <a:r>
              <a:rPr altLang="en-GB" dirty="0" lang="en-US"/>
              <a:t>u</a:t>
            </a:r>
            <a:r>
              <a:rPr altLang="en-GB" dirty="0" lang="en-US"/>
              <a:t>r</a:t>
            </a:r>
            <a:r>
              <a:rPr altLang="en-GB" dirty="0" lang="en-US"/>
              <a:t>a</a:t>
            </a:r>
            <a:r>
              <a:rPr altLang="en-GB" dirty="0" lang="en-US"/>
              <a:t>t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n</a:t>
            </a:r>
            <a:r>
              <a:rPr altLang="en-GB" dirty="0" lang="en-US"/>
              <a:t>f</a:t>
            </a:r>
            <a:r>
              <a:rPr altLang="en-GB" dirty="0" lang="en-US"/>
              <a:t>ormation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m</a:t>
            </a:r>
            <a:r>
              <a:rPr altLang="en-GB" dirty="0" lang="en-US"/>
              <a:t>p</a:t>
            </a:r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t</a:t>
            </a:r>
            <a:endParaRPr dirty="0" lang="en-ZA"/>
          </a:p>
          <a:p>
            <a:r>
              <a:rPr altLang="en-GB" dirty="0" lang="en-US"/>
              <a:t>Increased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e</a:t>
            </a:r>
            <a:r>
              <a:rPr altLang="en-GB" dirty="0" lang="en-US"/>
              <a:t>r</a:t>
            </a:r>
            <a:r>
              <a:rPr altLang="en-GB" dirty="0" lang="en-US"/>
              <a:t>v</a:t>
            </a:r>
            <a:r>
              <a:rPr altLang="en-GB" dirty="0" lang="en-US"/>
              <a:t>ice</a:t>
            </a:r>
            <a:r>
              <a:rPr altLang="en-GB" dirty="0" lang="en-US"/>
              <a:t> </a:t>
            </a:r>
            <a:r>
              <a:rPr altLang="en-GB" dirty="0" lang="en-US"/>
              <a:t>u</a:t>
            </a:r>
            <a:r>
              <a:rPr altLang="en-GB" dirty="0" lang="en-US"/>
              <a:t>p</a:t>
            </a:r>
            <a:r>
              <a:rPr altLang="en-GB" dirty="0" lang="en-US"/>
              <a:t>t</a:t>
            </a:r>
            <a:r>
              <a:rPr altLang="en-GB" dirty="0" lang="en-US"/>
              <a:t>a</a:t>
            </a:r>
            <a:r>
              <a:rPr altLang="en-GB" dirty="0" lang="en-US"/>
              <a:t>k</a:t>
            </a:r>
            <a:r>
              <a:rPr altLang="en-GB" dirty="0" lang="en-US"/>
              <a:t>e</a:t>
            </a:r>
            <a:endParaRPr dirty="0" lang="en-ZA"/>
          </a:p>
          <a:p>
            <a:r>
              <a:rPr altLang="en-GB" dirty="0" lang="en-US"/>
              <a:t>H</a:t>
            </a:r>
            <a:r>
              <a:rPr altLang="en-GB" dirty="0" lang="en-US"/>
              <a:t>i</a:t>
            </a:r>
            <a:r>
              <a:rPr altLang="en-GB" dirty="0" lang="en-US"/>
              <a:t>g</a:t>
            </a:r>
            <a:r>
              <a:rPr altLang="en-GB" dirty="0" lang="en-US"/>
              <a:t>h</a:t>
            </a:r>
            <a:r>
              <a:rPr altLang="en-GB" dirty="0" lang="en-US"/>
              <a:t>e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w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k</a:t>
            </a:r>
            <a:r>
              <a:rPr altLang="en-GB" dirty="0" lang="en-US"/>
              <a:t>s</a:t>
            </a:r>
            <a:r>
              <a:rPr altLang="en-GB" dirty="0" lang="en-US"/>
              <a:t>h</a:t>
            </a:r>
            <a:r>
              <a:rPr altLang="en-GB" dirty="0" lang="en-US"/>
              <a:t>o</a:t>
            </a:r>
            <a:r>
              <a:rPr altLang="en-GB" dirty="0" lang="en-US"/>
              <a:t>p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t</a:t>
            </a:r>
            <a:r>
              <a:rPr altLang="en-GB" dirty="0" lang="en-US"/>
              <a:t>t</a:t>
            </a:r>
            <a:r>
              <a:rPr altLang="en-GB" dirty="0" lang="en-US"/>
              <a:t>e</a:t>
            </a:r>
            <a:r>
              <a:rPr altLang="en-GB" dirty="0" lang="en-US"/>
              <a:t>n</a:t>
            </a:r>
            <a:r>
              <a:rPr altLang="en-GB" dirty="0" lang="en-US"/>
              <a:t>dance</a:t>
            </a:r>
            <a:r>
              <a:rPr altLang="en-GB" dirty="0" lang="en-US"/>
              <a:t> </a:t>
            </a:r>
            <a:endParaRPr dirty="0" lang="en-ZA"/>
          </a:p>
          <a:p>
            <a:r>
              <a:rPr altLang="en-GB" dirty="0" lang="en-US"/>
              <a:t>P</a:t>
            </a:r>
            <a:r>
              <a:rPr altLang="en-GB" dirty="0" lang="en-US"/>
              <a:t>o</a:t>
            </a:r>
            <a:r>
              <a:rPr altLang="en-GB" dirty="0" lang="en-US"/>
              <a:t>s</a:t>
            </a:r>
            <a:r>
              <a:rPr altLang="en-GB" dirty="0" lang="en-US"/>
              <a:t>i</a:t>
            </a:r>
            <a:r>
              <a:rPr altLang="en-GB" dirty="0" lang="en-US"/>
              <a:t>t</a:t>
            </a:r>
            <a:r>
              <a:rPr altLang="en-GB" dirty="0" lang="en-US"/>
              <a:t>i</a:t>
            </a:r>
            <a:r>
              <a:rPr altLang="en-GB" dirty="0" lang="en-US"/>
              <a:t>v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c</a:t>
            </a:r>
            <a:r>
              <a:rPr altLang="en-GB" dirty="0" lang="en-US"/>
              <a:t>o</a:t>
            </a:r>
            <a:r>
              <a:rPr altLang="en-GB" dirty="0" lang="en-US"/>
              <a:t>m</a:t>
            </a:r>
            <a:r>
              <a:rPr altLang="en-GB" dirty="0" lang="en-US"/>
              <a:t>m</a:t>
            </a:r>
            <a:r>
              <a:rPr altLang="en-GB" dirty="0" lang="en-US"/>
              <a:t>unity</a:t>
            </a:r>
            <a:r>
              <a:rPr altLang="en-GB" dirty="0" lang="en-US"/>
              <a:t> </a:t>
            </a:r>
            <a:r>
              <a:rPr altLang="en-GB" dirty="0" lang="en-US"/>
              <a:t>f</a:t>
            </a:r>
            <a:r>
              <a:rPr altLang="en-GB" dirty="0" lang="en-US"/>
              <a:t>e</a:t>
            </a:r>
            <a:r>
              <a:rPr altLang="en-GB" dirty="0" lang="en-US"/>
              <a:t>e</a:t>
            </a:r>
            <a:r>
              <a:rPr altLang="en-GB" dirty="0" lang="en-US"/>
              <a:t>dback</a:t>
            </a:r>
            <a:r>
              <a:rPr altLang="en-GB" dirty="0" lang="en-US"/>
              <a:t> </a:t>
            </a:r>
            <a:endParaRPr dirty="0" lang="en-ZA"/>
          </a:p>
          <a:p>
            <a:r>
              <a:rPr altLang="en-GB" dirty="0" lang="en-US"/>
              <a:t>G</a:t>
            </a:r>
            <a:r>
              <a:rPr altLang="en-GB" dirty="0" lang="en-US"/>
              <a:t>r</a:t>
            </a:r>
            <a:r>
              <a:rPr altLang="en-GB" dirty="0" lang="en-US"/>
              <a:t>e</a:t>
            </a:r>
            <a:r>
              <a:rPr altLang="en-GB" dirty="0" lang="en-US"/>
              <a:t>a</a:t>
            </a:r>
            <a:r>
              <a:rPr altLang="en-GB" dirty="0" lang="en-US"/>
              <a:t>t</a:t>
            </a:r>
            <a:r>
              <a:rPr altLang="en-GB" dirty="0" lang="en-US"/>
              <a:t>e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n</a:t>
            </a:r>
            <a:r>
              <a:rPr altLang="en-GB" dirty="0" lang="en-US"/>
              <a:t>c</a:t>
            </a:r>
            <a:r>
              <a:rPr altLang="en-GB" dirty="0" lang="en-US"/>
              <a:t>lusion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n</a:t>
            </a:r>
            <a:r>
              <a:rPr altLang="en-GB" dirty="0" lang="en-US"/>
              <a:t> </a:t>
            </a:r>
            <a:r>
              <a:rPr altLang="en-GB" dirty="0" lang="en-US"/>
              <a:t>p</a:t>
            </a:r>
            <a:r>
              <a:rPr altLang="en-GB" dirty="0" lang="en-US"/>
              <a:t>u</a:t>
            </a:r>
            <a:r>
              <a:rPr altLang="en-GB" dirty="0" lang="en-US"/>
              <a:t>b</a:t>
            </a:r>
            <a:r>
              <a:rPr altLang="en-GB" dirty="0" lang="en-US"/>
              <a:t>l</a:t>
            </a:r>
            <a:r>
              <a:rPr altLang="en-GB" dirty="0" lang="en-US"/>
              <a:t>ic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p</a:t>
            </a:r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endParaRPr dirty="0" lang="en-ZA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61797" y="1053416"/>
            <a:ext cx="6334284" cy="5027473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04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605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en-ZW" spc="30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Recognition </a:t>
            </a:r>
          </a:p>
        </p:txBody>
      </p:sp>
      <p:sp>
        <p:nvSpPr>
          <p:cNvPr id="1048606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</a:p>
        </p:txBody>
      </p:sp>
      <p:sp>
        <p:nvSpPr>
          <p:cNvPr id="1048607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08" name="Content Placeholder 6"/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60869" cy="5034869"/>
          </a:xfrm>
          <a:ln>
            <a:solidFill>
              <a:schemeClr val="tx1"/>
            </a:solidFill>
          </a:ln>
        </p:spPr>
        <p:txBody>
          <a:bodyPr anchor="t" bIns="45720" lIns="91440" rIns="91440" rtlCol="0" tIns="45720" vert="horz">
            <a:normAutofit/>
          </a:bodyPr>
          <a:p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v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cy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ship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gement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Advocacy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nisation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ABIBO</a:t>
            </a:r>
            <a:r>
              <a:rPr altLang="en-GB" lang="en-US"/>
              <a:t> </a:t>
            </a:r>
            <a:endParaRPr altLang="en-US" lang="zh-CN"/>
          </a:p>
          <a:p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k</a:t>
            </a:r>
            <a:r>
              <a:rPr altLang="en-GB" lang="en-US"/>
              <a:t>ing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tation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y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um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unity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ts</a:t>
            </a:r>
            <a:r>
              <a:rPr altLang="en-GB" lang="en-US"/>
              <a:t> </a:t>
            </a:r>
            <a:endParaRPr altLang="en-US" lang="zh-CN"/>
          </a:p>
          <a:p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endParaRPr altLang="en-US" lang="zh-C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13561" y="1091293"/>
            <a:ext cx="6411527" cy="502747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598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ZA"/>
          </a:p>
        </p:txBody>
      </p:sp>
      <p:sp>
        <p:nvSpPr>
          <p:cNvPr id="1048599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ZW" spc="30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Challenges &amp; Lessons learnt</a:t>
            </a:r>
            <a:endParaRPr dirty="0" lang="en-ZW" spc="30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00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GB" dirty="0" lang="en-US"/>
              <a:t>L</a:t>
            </a:r>
            <a:r>
              <a:rPr altLang="en-GB" dirty="0" lang="en-US"/>
              <a:t>e</a:t>
            </a:r>
            <a:r>
              <a:rPr altLang="en-GB" dirty="0" lang="en-US"/>
              <a:t>g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c</a:t>
            </a:r>
            <a:r>
              <a:rPr altLang="en-GB" dirty="0" lang="en-US"/>
              <a:t>h</a:t>
            </a:r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g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o</a:t>
            </a:r>
            <a:r>
              <a:rPr altLang="en-GB" dirty="0" lang="en-US"/>
              <a:t>n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d</a:t>
            </a:r>
            <a:r>
              <a:rPr altLang="en-GB" dirty="0" lang="en-US"/>
              <a:t>o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n</a:t>
            </a:r>
            <a:r>
              <a:rPr altLang="en-GB" dirty="0" lang="en-US"/>
              <a:t>o</a:t>
            </a:r>
            <a:r>
              <a:rPr altLang="en-GB" dirty="0" lang="en-US"/>
              <a:t>t</a:t>
            </a:r>
            <a:r>
              <a:rPr altLang="en-GB" dirty="0" lang="en-US"/>
              <a:t> </a:t>
            </a:r>
            <a:r>
              <a:rPr altLang="en-GB" dirty="0" lang="en-US"/>
              <a:t>g</a:t>
            </a:r>
            <a:r>
              <a:rPr altLang="en-GB" dirty="0" lang="en-US"/>
              <a:t>u</a:t>
            </a:r>
            <a:r>
              <a:rPr altLang="en-GB" dirty="0" lang="en-US"/>
              <a:t>a</a:t>
            </a:r>
            <a:r>
              <a:rPr altLang="en-GB" dirty="0" lang="en-US"/>
              <a:t>r</a:t>
            </a:r>
            <a:r>
              <a:rPr altLang="en-GB" dirty="0" lang="en-US"/>
              <a:t>antee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a</a:t>
            </a:r>
            <a:r>
              <a:rPr altLang="en-GB" dirty="0" lang="en-US"/>
              <a:t>f</a:t>
            </a:r>
            <a:r>
              <a:rPr altLang="en-GB" dirty="0" lang="en-US"/>
              <a:t>e</a:t>
            </a:r>
            <a:r>
              <a:rPr altLang="en-GB" dirty="0" lang="en-US"/>
              <a:t>t</a:t>
            </a:r>
            <a:r>
              <a:rPr altLang="en-GB" dirty="0" lang="en-US"/>
              <a:t>y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e</a:t>
            </a:r>
            <a:r>
              <a:rPr altLang="en-GB" dirty="0" lang="en-US"/>
              <a:t>q</a:t>
            </a:r>
            <a:r>
              <a:rPr altLang="en-GB" dirty="0" lang="en-US"/>
              <a:t>u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i</a:t>
            </a:r>
            <a:r>
              <a:rPr altLang="en-GB" dirty="0" lang="en-US"/>
              <a:t>t</a:t>
            </a:r>
            <a:r>
              <a:rPr altLang="en-GB" dirty="0" lang="en-US"/>
              <a:t>y</a:t>
            </a:r>
            <a:endParaRPr altLang="en-US" lang="zh-CN"/>
          </a:p>
          <a:p>
            <a:r>
              <a:rPr altLang="en-GB" dirty="0" lang="en-US"/>
              <a:t>M</a:t>
            </a:r>
            <a:r>
              <a:rPr altLang="en-GB" dirty="0" lang="en-US"/>
              <a:t>e</a:t>
            </a:r>
            <a:r>
              <a:rPr altLang="en-GB" dirty="0" lang="en-US"/>
              <a:t>n</a:t>
            </a:r>
            <a:r>
              <a:rPr altLang="en-GB" dirty="0" lang="en-US"/>
              <a:t>t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h</a:t>
            </a:r>
            <a:r>
              <a:rPr altLang="en-GB" dirty="0" lang="en-US"/>
              <a:t>e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t</a:t>
            </a:r>
            <a:r>
              <a:rPr altLang="en-GB" dirty="0" lang="en-US"/>
              <a:t>h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e</a:t>
            </a:r>
            <a:r>
              <a:rPr altLang="en-GB" dirty="0" lang="en-US"/>
              <a:t>r</a:t>
            </a:r>
            <a:r>
              <a:rPr altLang="en-GB" dirty="0" lang="en-US"/>
              <a:t>v</a:t>
            </a:r>
            <a:r>
              <a:rPr altLang="en-GB" dirty="0" lang="en-US"/>
              <a:t>ices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a</a:t>
            </a:r>
            <a:r>
              <a:rPr altLang="en-GB" dirty="0" lang="en-US"/>
              <a:t>f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p</a:t>
            </a:r>
            <a:r>
              <a:rPr altLang="en-GB" dirty="0" lang="en-US"/>
              <a:t>a</a:t>
            </a:r>
            <a:r>
              <a:rPr altLang="en-GB" dirty="0" lang="en-US"/>
              <a:t>ces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r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r>
              <a:rPr altLang="en-GB" dirty="0" lang="en-US"/>
              <a:t>s</a:t>
            </a:r>
            <a:r>
              <a:rPr altLang="en-GB" dirty="0" lang="en-US"/>
              <a:t>ential</a:t>
            </a:r>
            <a:r>
              <a:rPr altLang="en-GB" dirty="0" lang="en-US"/>
              <a:t> </a:t>
            </a:r>
            <a:r>
              <a:rPr altLang="en-GB" dirty="0" lang="en-US"/>
              <a:t>f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m</a:t>
            </a:r>
            <a:r>
              <a:rPr altLang="en-GB" dirty="0" lang="en-US"/>
              <a:t>a</a:t>
            </a:r>
            <a:r>
              <a:rPr altLang="en-GB" dirty="0" lang="en-US"/>
              <a:t>r</a:t>
            </a:r>
            <a:r>
              <a:rPr altLang="en-GB" dirty="0" lang="en-US"/>
              <a:t>g</a:t>
            </a:r>
            <a:r>
              <a:rPr altLang="en-GB" dirty="0" lang="en-US"/>
              <a:t>i</a:t>
            </a:r>
            <a:r>
              <a:rPr altLang="en-GB" dirty="0" lang="en-US"/>
              <a:t>n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ised</a:t>
            </a:r>
            <a:r>
              <a:rPr altLang="en-GB" dirty="0" lang="en-US"/>
              <a:t> </a:t>
            </a:r>
            <a:r>
              <a:rPr altLang="en-GB" dirty="0" lang="en-US"/>
              <a:t>c</a:t>
            </a:r>
            <a:r>
              <a:rPr altLang="en-GB" dirty="0" lang="en-US"/>
              <a:t>o</a:t>
            </a:r>
            <a:r>
              <a:rPr altLang="en-GB" dirty="0" lang="en-US"/>
              <a:t>m</a:t>
            </a:r>
            <a:r>
              <a:rPr altLang="en-GB" dirty="0" lang="en-US"/>
              <a:t>m</a:t>
            </a:r>
            <a:r>
              <a:rPr altLang="en-GB" dirty="0" lang="en-US"/>
              <a:t>unit</a:t>
            </a:r>
            <a:r>
              <a:rPr altLang="en-GB" dirty="0" lang="en-US"/>
              <a:t>i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endParaRPr altLang="en-US" lang="zh-CN"/>
          </a:p>
          <a:p>
            <a:r>
              <a:rPr altLang="en-GB" dirty="0" lang="en-US"/>
              <a:t>I</a:t>
            </a:r>
            <a:r>
              <a:rPr altLang="en-GB" dirty="0" lang="en-US"/>
              <a:t>n</a:t>
            </a:r>
            <a:r>
              <a:rPr altLang="en-GB" dirty="0" lang="en-US"/>
              <a:t>c</a:t>
            </a:r>
            <a:r>
              <a:rPr altLang="en-GB" dirty="0" lang="en-US"/>
              <a:t>l</a:t>
            </a:r>
            <a:r>
              <a:rPr altLang="en-GB" dirty="0" lang="en-US"/>
              <a:t>u</a:t>
            </a:r>
            <a:r>
              <a:rPr altLang="en-GB" dirty="0" lang="en-US"/>
              <a:t>sive</a:t>
            </a:r>
            <a:r>
              <a:rPr altLang="en-GB" dirty="0" lang="en-US"/>
              <a:t> </a:t>
            </a:r>
            <a:r>
              <a:rPr altLang="en-GB" dirty="0" lang="en-US"/>
              <a:t>h</a:t>
            </a:r>
            <a:r>
              <a:rPr altLang="en-GB" dirty="0" lang="en-US"/>
              <a:t>e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thcare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y</a:t>
            </a:r>
            <a:r>
              <a:rPr altLang="en-GB" dirty="0" lang="en-US"/>
              <a:t>s</a:t>
            </a:r>
            <a:r>
              <a:rPr altLang="en-GB" dirty="0" lang="en-US"/>
              <a:t>t</a:t>
            </a:r>
            <a:r>
              <a:rPr altLang="en-GB" dirty="0" lang="en-US"/>
              <a:t>ems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r</a:t>
            </a:r>
            <a:r>
              <a:rPr altLang="en-GB" dirty="0" lang="en-US"/>
              <a:t>e</a:t>
            </a:r>
            <a:r>
              <a:rPr altLang="en-GB" dirty="0" lang="en-US"/>
              <a:t> </a:t>
            </a:r>
            <a:r>
              <a:rPr altLang="en-GB" dirty="0" lang="en-US"/>
              <a:t>c</a:t>
            </a:r>
            <a:r>
              <a:rPr altLang="en-GB" dirty="0" lang="en-US"/>
              <a:t>r</a:t>
            </a:r>
            <a:r>
              <a:rPr altLang="en-GB" dirty="0" lang="en-US"/>
              <a:t>i</a:t>
            </a:r>
            <a:r>
              <a:rPr altLang="en-GB" dirty="0" lang="en-US"/>
              <a:t>t</a:t>
            </a:r>
            <a:r>
              <a:rPr altLang="en-GB" dirty="0" lang="en-US"/>
              <a:t>i</a:t>
            </a:r>
            <a:r>
              <a:rPr altLang="en-GB" dirty="0" lang="en-US"/>
              <a:t>c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f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p</a:t>
            </a:r>
            <a:r>
              <a:rPr altLang="en-GB" dirty="0" lang="en-US"/>
              <a:t>u</a:t>
            </a:r>
            <a:r>
              <a:rPr altLang="en-GB" dirty="0" lang="en-US"/>
              <a:t>b</a:t>
            </a:r>
            <a:r>
              <a:rPr altLang="en-GB" dirty="0" lang="en-US"/>
              <a:t>l</a:t>
            </a:r>
            <a:r>
              <a:rPr altLang="en-GB" dirty="0" lang="en-US"/>
              <a:t>ic</a:t>
            </a:r>
            <a:r>
              <a:rPr altLang="en-GB" dirty="0" lang="en-US"/>
              <a:t> </a:t>
            </a:r>
            <a:r>
              <a:rPr altLang="en-GB" dirty="0" lang="en-US"/>
              <a:t>h</a:t>
            </a:r>
            <a:r>
              <a:rPr altLang="en-GB" dirty="0" lang="en-US"/>
              <a:t>e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th</a:t>
            </a:r>
            <a:r>
              <a:rPr altLang="en-GB" dirty="0" lang="en-US"/>
              <a:t> </a:t>
            </a:r>
            <a:endParaRPr altLang="en-US" lang="zh-CN"/>
          </a:p>
          <a:p>
            <a:r>
              <a:rPr altLang="en-GB" dirty="0" lang="en-US"/>
              <a:t>S</a:t>
            </a:r>
            <a:r>
              <a:rPr altLang="en-GB" dirty="0" lang="en-US"/>
              <a:t>o</a:t>
            </a:r>
            <a:r>
              <a:rPr altLang="en-GB" dirty="0" lang="en-US"/>
              <a:t>c</a:t>
            </a:r>
            <a:r>
              <a:rPr altLang="en-GB" dirty="0" lang="en-US"/>
              <a:t>i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c</a:t>
            </a:r>
            <a:r>
              <a:rPr altLang="en-GB" dirty="0" lang="en-US"/>
              <a:t>e</a:t>
            </a:r>
            <a:r>
              <a:rPr altLang="en-GB" dirty="0" lang="en-US"/>
              <a:t>p</a:t>
            </a:r>
            <a:r>
              <a:rPr altLang="en-GB" dirty="0" lang="en-US"/>
              <a:t>tance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m</a:t>
            </a:r>
            <a:r>
              <a:rPr altLang="en-GB" dirty="0" lang="en-US"/>
              <a:t>p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tant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l</a:t>
            </a:r>
            <a:r>
              <a:rPr altLang="en-GB" dirty="0" lang="en-US"/>
              <a:t>e</a:t>
            </a:r>
            <a:r>
              <a:rPr altLang="en-GB" dirty="0" lang="en-US"/>
              <a:t>g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r</a:t>
            </a:r>
            <a:r>
              <a:rPr altLang="en-GB" dirty="0" lang="en-US"/>
              <a:t>i</a:t>
            </a:r>
            <a:r>
              <a:rPr altLang="en-GB" dirty="0" lang="en-US"/>
              <a:t>ghts</a:t>
            </a:r>
            <a:r>
              <a:rPr altLang="en-GB" dirty="0" lang="en-US"/>
              <a:t>.</a:t>
            </a:r>
            <a:endParaRPr altLang="en-US" lang="zh-CN"/>
          </a:p>
        </p:txBody>
      </p:sp>
      <p:sp>
        <p:nvSpPr>
          <p:cNvPr id="1048601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2400" i="1" lang="en-US" spc="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dirty="0" sz="2400" lang="en-ZW" spc="3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02" name="Content Placeholder 6"/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09061" cy="5034869"/>
          </a:xfrm>
          <a:ln>
            <a:solidFill>
              <a:schemeClr val="tx1"/>
            </a:solidFill>
          </a:ln>
        </p:spPr>
        <p:txBody>
          <a:bodyPr>
            <a:normAutofit/>
          </a:bodyPr>
          <a:p>
            <a:pPr indent="0" marL="0">
              <a:buNone/>
            </a:pPr>
            <a:r>
              <a:rPr altLang="en-GB" dirty="0" lang="en-US"/>
              <a:t>C</a:t>
            </a:r>
            <a:r>
              <a:rPr altLang="en-GB" dirty="0" lang="en-US"/>
              <a:t>h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l</a:t>
            </a:r>
            <a:r>
              <a:rPr altLang="en-GB" dirty="0" lang="en-US"/>
              <a:t>e</a:t>
            </a:r>
            <a:r>
              <a:rPr altLang="en-GB" dirty="0" lang="en-US"/>
              <a:t>n</a:t>
            </a:r>
            <a:r>
              <a:rPr altLang="en-GB" dirty="0" lang="en-US"/>
              <a:t>g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endParaRPr dirty="0" lang="en-US"/>
          </a:p>
          <a:p>
            <a:r>
              <a:rPr altLang="en-GB" dirty="0" lang="en-US"/>
              <a:t>S</a:t>
            </a:r>
            <a:r>
              <a:rPr altLang="en-GB" dirty="0" lang="en-US"/>
              <a:t>o</a:t>
            </a:r>
            <a:r>
              <a:rPr altLang="en-GB" dirty="0" lang="en-US"/>
              <a:t>c</a:t>
            </a:r>
            <a:r>
              <a:rPr altLang="en-GB" dirty="0" lang="en-US"/>
              <a:t>i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Stigma</a:t>
            </a:r>
            <a:r>
              <a:rPr altLang="en-GB" dirty="0" lang="en-US"/>
              <a:t>,</a:t>
            </a:r>
            <a:r>
              <a:rPr altLang="en-GB" dirty="0" lang="en-US"/>
              <a:t>Discrimination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violence</a:t>
            </a:r>
            <a:r>
              <a:rPr altLang="en-GB" dirty="0" lang="en-US"/>
              <a:t> </a:t>
            </a:r>
            <a:endParaRPr dirty="0" lang="en-US"/>
          </a:p>
          <a:p>
            <a:r>
              <a:rPr altLang="en-GB" dirty="0" lang="en-US"/>
              <a:t>B</a:t>
            </a:r>
            <a:r>
              <a:rPr altLang="en-GB" dirty="0" lang="en-US"/>
              <a:t>a</a:t>
            </a:r>
            <a:r>
              <a:rPr altLang="en-GB" dirty="0" lang="en-US"/>
              <a:t>r</a:t>
            </a:r>
            <a:r>
              <a:rPr altLang="en-GB" dirty="0" lang="en-US"/>
              <a:t>r</a:t>
            </a:r>
            <a:r>
              <a:rPr altLang="en-GB" dirty="0" lang="en-US"/>
              <a:t>iers</a:t>
            </a:r>
            <a:r>
              <a:rPr altLang="en-GB" dirty="0" lang="en-US"/>
              <a:t> </a:t>
            </a:r>
            <a:r>
              <a:rPr altLang="en-GB" dirty="0" lang="en-US"/>
              <a:t>t</a:t>
            </a:r>
            <a:r>
              <a:rPr altLang="en-GB" dirty="0" lang="en-US"/>
              <a:t>o</a:t>
            </a:r>
            <a:r>
              <a:rPr altLang="en-GB" dirty="0" lang="en-US"/>
              <a:t> </a:t>
            </a:r>
            <a:r>
              <a:rPr altLang="en-GB" dirty="0" lang="en-US"/>
              <a:t>Healthcare</a:t>
            </a:r>
            <a:r>
              <a:rPr altLang="en-GB" dirty="0" lang="en-US"/>
              <a:t> </a:t>
            </a:r>
            <a:r>
              <a:rPr altLang="en-GB" dirty="0" lang="en-US"/>
              <a:t>Access</a:t>
            </a:r>
            <a:endParaRPr dirty="0" lang="en-US"/>
          </a:p>
          <a:p>
            <a:r>
              <a:rPr altLang="en-GB" dirty="0" lang="en-US"/>
              <a:t>L</a:t>
            </a:r>
            <a:r>
              <a:rPr altLang="en-GB" dirty="0" lang="en-US"/>
              <a:t>a</a:t>
            </a:r>
            <a:r>
              <a:rPr altLang="en-GB" dirty="0" lang="en-US"/>
              <a:t>c</a:t>
            </a:r>
            <a:r>
              <a:rPr altLang="en-GB" dirty="0" lang="en-US"/>
              <a:t>k</a:t>
            </a:r>
            <a:r>
              <a:rPr altLang="en-GB" dirty="0" lang="en-US"/>
              <a:t> 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l</a:t>
            </a:r>
            <a:r>
              <a:rPr altLang="en-GB" dirty="0" lang="en-US"/>
              <a:t>o</a:t>
            </a:r>
            <a:r>
              <a:rPr altLang="en-GB" dirty="0" lang="en-US"/>
              <a:t>s</a:t>
            </a:r>
            <a:r>
              <a:rPr altLang="en-GB" dirty="0" lang="en-US"/>
              <a:t>s</a:t>
            </a:r>
            <a:r>
              <a:rPr altLang="en-GB" dirty="0" lang="en-US"/>
              <a:t> </a:t>
            </a:r>
            <a:r>
              <a:rPr altLang="en-GB" dirty="0" lang="en-US"/>
              <a:t>o</a:t>
            </a:r>
            <a:r>
              <a:rPr altLang="en-GB" dirty="0" lang="en-US"/>
              <a:t>f</a:t>
            </a:r>
            <a:r>
              <a:rPr altLang="en-GB" dirty="0" lang="en-US"/>
              <a:t> </a:t>
            </a:r>
            <a:r>
              <a:rPr altLang="en-GB" dirty="0" lang="en-US"/>
              <a:t>Funding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d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o</a:t>
            </a:r>
            <a:r>
              <a:rPr altLang="en-GB" dirty="0" lang="en-US"/>
              <a:t>c</a:t>
            </a:r>
            <a:r>
              <a:rPr altLang="en-GB" dirty="0" lang="en-US"/>
              <a:t>i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u</a:t>
            </a:r>
            <a:r>
              <a:rPr altLang="en-GB" dirty="0" lang="en-US"/>
              <a:t>p</a:t>
            </a:r>
            <a:r>
              <a:rPr altLang="en-GB" dirty="0" lang="en-US"/>
              <a:t>p</a:t>
            </a:r>
            <a:r>
              <a:rPr altLang="en-GB" dirty="0" lang="en-US"/>
              <a:t>ort</a:t>
            </a:r>
            <a:r>
              <a:rPr altLang="en-GB" dirty="0" lang="en-US"/>
              <a:t> </a:t>
            </a:r>
            <a:endParaRPr dirty="0" lang="en-US"/>
          </a:p>
          <a:p>
            <a:r>
              <a:rPr altLang="en-GB" dirty="0" lang="en-US"/>
              <a:t>M</a:t>
            </a:r>
            <a:r>
              <a:rPr altLang="en-GB" dirty="0" lang="en-US"/>
              <a:t>e</a:t>
            </a:r>
            <a:r>
              <a:rPr altLang="en-GB" dirty="0" lang="en-US"/>
              <a:t>n</a:t>
            </a:r>
            <a:r>
              <a:rPr altLang="en-GB" dirty="0" lang="en-US"/>
              <a:t>t</a:t>
            </a:r>
            <a:r>
              <a:rPr altLang="en-GB" dirty="0" lang="en-US"/>
              <a:t>al</a:t>
            </a:r>
            <a:r>
              <a:rPr altLang="en-GB" dirty="0" lang="en-US"/>
              <a:t> </a:t>
            </a:r>
            <a:r>
              <a:rPr altLang="en-GB" dirty="0" lang="en-US"/>
              <a:t>H</a:t>
            </a:r>
            <a:r>
              <a:rPr altLang="en-GB" dirty="0" lang="en-US"/>
              <a:t>e</a:t>
            </a:r>
            <a:r>
              <a:rPr altLang="en-GB" dirty="0" lang="en-US"/>
              <a:t>a</a:t>
            </a:r>
            <a:r>
              <a:rPr altLang="en-GB" dirty="0" lang="en-US"/>
              <a:t>l</a:t>
            </a:r>
            <a:r>
              <a:rPr altLang="en-GB" dirty="0" lang="en-US"/>
              <a:t>t</a:t>
            </a:r>
            <a:r>
              <a:rPr altLang="en-GB" dirty="0" lang="en-US"/>
              <a:t>h</a:t>
            </a:r>
            <a:endParaRPr dirty="0" lang="en-US"/>
          </a:p>
          <a:p>
            <a:pPr indent="0" marL="0">
              <a:buNone/>
            </a:pPr>
            <a:r>
              <a:rPr altLang="en-GB" dirty="0" lang="en-US"/>
              <a:t>Mitigation</a:t>
            </a:r>
            <a:r>
              <a:rPr altLang="en-GB" dirty="0" lang="en-US"/>
              <a:t> </a:t>
            </a:r>
            <a:endParaRPr dirty="0" lang="en-US"/>
          </a:p>
          <a:p>
            <a:r>
              <a:rPr altLang="en-GB" dirty="0" lang="en-US"/>
              <a:t>M</a:t>
            </a:r>
            <a:r>
              <a:rPr altLang="en-GB" dirty="0" lang="en-US"/>
              <a:t>e</a:t>
            </a:r>
            <a:r>
              <a:rPr altLang="en-GB" dirty="0" lang="en-US"/>
              <a:t>n</a:t>
            </a:r>
            <a:r>
              <a:rPr altLang="en-GB" dirty="0" lang="en-US"/>
              <a:t>t</a:t>
            </a:r>
            <a:r>
              <a:rPr altLang="en-GB" dirty="0" lang="en-US"/>
              <a:t>al</a:t>
            </a:r>
            <a:r>
              <a:rPr altLang="en-GB" dirty="0" lang="en-US"/>
              <a:t> </a:t>
            </a:r>
            <a:r>
              <a:rPr altLang="en-GB" dirty="0" lang="en-US"/>
              <a:t>healt</a:t>
            </a:r>
            <a:r>
              <a:rPr altLang="en-GB" dirty="0" lang="en-US"/>
              <a:t>h</a:t>
            </a:r>
            <a:r>
              <a:rPr altLang="en-GB" dirty="0" lang="en-US"/>
              <a:t> </a:t>
            </a:r>
            <a:r>
              <a:rPr altLang="en-GB" dirty="0" lang="en-US"/>
              <a:t>a</a:t>
            </a:r>
            <a:r>
              <a:rPr altLang="en-GB" dirty="0" lang="en-US"/>
              <a:t>w</a:t>
            </a:r>
            <a:r>
              <a:rPr altLang="en-GB" dirty="0" lang="en-US"/>
              <a:t>a</a:t>
            </a:r>
            <a:r>
              <a:rPr altLang="en-GB" dirty="0" lang="en-US"/>
              <a:t>reness</a:t>
            </a:r>
            <a:r>
              <a:rPr altLang="en-GB" dirty="0" lang="en-US"/>
              <a:t> </a:t>
            </a:r>
            <a:endParaRPr dirty="0" lang="en-US"/>
          </a:p>
          <a:p>
            <a:r>
              <a:rPr altLang="en-GB" dirty="0" lang="en-US"/>
              <a:t>S</a:t>
            </a:r>
            <a:r>
              <a:rPr altLang="en-GB" dirty="0" lang="en-US"/>
              <a:t>o</a:t>
            </a:r>
            <a:r>
              <a:rPr altLang="en-GB" dirty="0" lang="en-US"/>
              <a:t>c</a:t>
            </a:r>
            <a:r>
              <a:rPr altLang="en-GB" dirty="0" lang="en-US"/>
              <a:t>i</a:t>
            </a:r>
            <a:r>
              <a:rPr altLang="en-GB" dirty="0" lang="en-US"/>
              <a:t>al</a:t>
            </a:r>
            <a:r>
              <a:rPr altLang="en-GB" dirty="0" lang="en-US"/>
              <a:t> </a:t>
            </a:r>
            <a:r>
              <a:rPr altLang="en-GB" dirty="0" lang="en-US"/>
              <a:t>Stigma</a:t>
            </a:r>
            <a:r>
              <a:rPr altLang="en-GB" dirty="0" lang="en-US"/>
              <a:t> </a:t>
            </a:r>
            <a:r>
              <a:rPr altLang="en-GB" dirty="0" lang="en-US"/>
              <a:t>s</a:t>
            </a:r>
            <a:r>
              <a:rPr altLang="en-GB" dirty="0" lang="en-US"/>
              <a:t>t</a:t>
            </a:r>
            <a:r>
              <a:rPr altLang="en-GB" dirty="0" lang="en-US"/>
              <a:t>r</a:t>
            </a:r>
            <a:r>
              <a:rPr altLang="en-GB" dirty="0" lang="en-US"/>
              <a:t>a</a:t>
            </a:r>
            <a:r>
              <a:rPr altLang="en-GB" dirty="0" lang="en-US"/>
              <a:t>t</a:t>
            </a:r>
            <a:r>
              <a:rPr altLang="en-GB" dirty="0" lang="en-US"/>
              <a:t>e</a:t>
            </a:r>
            <a:r>
              <a:rPr altLang="en-GB" dirty="0" lang="en-US"/>
              <a:t>g</a:t>
            </a:r>
            <a:r>
              <a:rPr altLang="en-GB" dirty="0" lang="en-US"/>
              <a:t>i</a:t>
            </a:r>
            <a:r>
              <a:rPr altLang="en-GB" dirty="0" lang="en-US"/>
              <a:t>e</a:t>
            </a:r>
            <a:r>
              <a:rPr altLang="en-GB" dirty="0" lang="en-US"/>
              <a:t>s</a:t>
            </a:r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9"/>
          <p:cNvSpPr/>
          <p:nvPr/>
        </p:nvSpPr>
        <p:spPr>
          <a:xfrm>
            <a:off x="0" y="0"/>
            <a:ext cx="12191997" cy="113115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1200" kumimoji="0" lang="en-ZA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587" name="Rectangle 10"/>
          <p:cNvSpPr/>
          <p:nvPr/>
        </p:nvSpPr>
        <p:spPr>
          <a:xfrm>
            <a:off x="0" y="6364553"/>
            <a:ext cx="12191997" cy="518161"/>
          </a:xfrm>
          <a:prstGeom prst="rect"/>
          <a:gradFill>
            <a:gsLst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1200" kumimoji="0" lang="en-ZA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588" name="Title 3"/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400" i="0" kern="1200" kumimoji="0" lang="en-ZW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</a:t>
            </a:r>
            <a:endParaRPr baseline="0" b="1" cap="none" dirty="0" sz="4400" i="1" kern="1200" kumimoji="0" lang="en-ZW" noProof="0" normalizeH="0" spc="300" strike="noStrike" u="none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589" name="Content Placeholder 4"/>
          <p:cNvSpPr txBox="1"/>
          <p:nvPr/>
        </p:nvSpPr>
        <p:spPr>
          <a:xfrm>
            <a:off x="6213562" y="1091294"/>
            <a:ext cx="5973024" cy="4999616"/>
          </a:xfrm>
          <a:prstGeom prst="rect"/>
          <a:noFill/>
          <a:ln>
            <a:solidFill>
              <a:schemeClr val="tx1"/>
            </a:solidFill>
          </a:ln>
        </p:spPr>
        <p:txBody>
          <a:bodyPr bIns="45720" lIns="91440" rIns="91440" rtlCol="0" tIns="45720" vert="horz">
            <a:normAutofit/>
          </a:bodyPr>
          <a:lstStyle>
            <a:defPPr>
              <a:defRPr lang="en-US"/>
            </a:defPPr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</a:p>
        </p:txBody>
      </p:sp>
      <p:sp>
        <p:nvSpPr>
          <p:cNvPr id="1048590" name="TextBox 9"/>
          <p:cNvSpPr txBox="1"/>
          <p:nvPr/>
        </p:nvSpPr>
        <p:spPr>
          <a:xfrm>
            <a:off x="-5410" y="6391015"/>
            <a:ext cx="12191996" cy="451919"/>
          </a:xfrm>
          <a:prstGeom prst="rect"/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sz="2400" i="1" kern="1200" kumimoji="0" lang="en-US" noProof="0" normalizeH="0" spc="300" strike="noStrike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baseline="0" b="0" cap="none" dirty="0" sz="2400" i="0" kern="1200" kumimoji="0" lang="en-ZW" noProof="0" normalizeH="0" spc="300" strike="noStrike" u="none">
              <a:ln>
                <a:noFill/>
              </a:ln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591" name="Content Placeholder 6"/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60869" cy="5034869"/>
          </a:xfrm>
          <a:ln>
            <a:solidFill>
              <a:schemeClr val="tx1"/>
            </a:solidFill>
          </a:ln>
        </p:spPr>
        <p:txBody>
          <a:bodyPr anchor="t" bIns="45720" lIns="91440" rIns="91440" rtlCol="0" tIns="45720" vert="horz">
            <a:normAutofit/>
          </a:bodyPr>
          <a:p>
            <a:pPr indent="0" marL="0">
              <a:buNone/>
            </a:pPr>
            <a:r>
              <a:rPr dirty="0" lang="en-US"/>
              <a:t>Sustainability Strategy</a:t>
            </a:r>
            <a:endParaRPr dirty="0" lang="en-US"/>
          </a:p>
          <a:p>
            <a:r>
              <a:rPr dirty="0" lang="en-US"/>
              <a:t>Community ownership of interventions</a:t>
            </a:r>
            <a:endParaRPr dirty="0" lang="en-US"/>
          </a:p>
          <a:p>
            <a:r>
              <a:rPr dirty="0" lang="en-US"/>
              <a:t>Continuous engagement</a:t>
            </a:r>
            <a:endParaRPr dirty="0" lang="en-US"/>
          </a:p>
          <a:p>
            <a:r>
              <a:rPr dirty="0" lang="en-US"/>
              <a:t>Feedback loops</a:t>
            </a:r>
            <a:endParaRPr dirty="0" lang="en-US"/>
          </a:p>
          <a:p>
            <a:r>
              <a:rPr dirty="0" lang="en-US"/>
              <a:t>Ongoing training for service providers</a:t>
            </a:r>
            <a:endParaRPr dirty="0" lang="en-US"/>
          </a:p>
          <a:p>
            <a:r>
              <a:rPr dirty="0" lang="en-US"/>
              <a:t>Embedding inclusion in public systems</a:t>
            </a:r>
            <a:endParaRPr dirty="0"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173711" y="1011323"/>
            <a:ext cx="6147807" cy="508575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4169302e402ced641d0b1eec0de1aacf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5036a9dac09402a14213d3df5d67b585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  <SharedWithUsers xmlns="5c72703c-1067-4fa7-89cc-ef245258de7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773589-E1EF-4E12-A614-FEFBB5B45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b4bcc-3771-4cf3-910e-10b4da597aff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D13F0-BEAB-4532-BB20-9326A3E69521}"/>
</file>

<file path=customXml/itemProps3.xml><?xml version="1.0" encoding="utf-8"?>
<ds:datastoreItem xmlns:ds="http://schemas.openxmlformats.org/officeDocument/2006/customXml" ds:itemID="{A7C64BFF-7588-407B-9460-04DC6E6BEFD7}"/>
</file>

<file path=customXml/itemProps4.xml><?xml version="1.0" encoding="utf-8"?>
<ds:datastoreItem xmlns:ds="http://schemas.openxmlformats.org/officeDocument/2006/customXml" ds:itemID="{89037BA2-ABC0-4CDD-A635-5D0DD0CCDF5B}"/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Debi Lee</dc:creator>
  <cp:lastModifiedBy>Colleen Lowe Morna - Special Advisor</cp:lastModifiedBy>
  <dcterms:created xsi:type="dcterms:W3CDTF">2025-10-05T06:55:09Z</dcterms:created>
  <dcterms:modified xsi:type="dcterms:W3CDTF">2026-03-06T13:15:34Z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  <property fmtid="{D5CDD505-2E9C-101B-9397-08002B2CF9AE}" pid="4" name="ICV">
    <vt:lpwstr>b45af50b84ad472c881c61d2c86975e2</vt:lpwstr>
  </property>
  <property fmtid="{D5CDD505-2E9C-101B-9397-08002B2CF9AE}" pid="5" name="Order">
    <vt:r8>9632200</vt:r8>
  </property>
  <property fmtid="{D5CDD505-2E9C-101B-9397-08002B2CF9AE}" pid="6" name="Processed">
    <vt:bool>false</vt:bool>
  </property>
  <property fmtid="{D5CDD505-2E9C-101B-9397-08002B2CF9AE}" pid="7" name="xd_Signature">
    <vt:bool>false</vt:bool>
  </property>
  <property fmtid="{D5CDD505-2E9C-101B-9397-08002B2CF9AE}" pid="8" name="Putonlin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