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332" r:id="rId5"/>
    <p:sldId id="290" r:id="rId6"/>
    <p:sldId id="304" r:id="rId7"/>
    <p:sldId id="325" r:id="rId8"/>
    <p:sldId id="305" r:id="rId9"/>
    <p:sldId id="333" r:id="rId10"/>
    <p:sldId id="321" r:id="rId11"/>
    <p:sldId id="324" r:id="rId12"/>
    <p:sldId id="306" r:id="rId13"/>
    <p:sldId id="320" r:id="rId14"/>
    <p:sldId id="33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56A3"/>
    <a:srgbClr val="B6A2D3"/>
    <a:srgbClr val="B7A3D3"/>
    <a:srgbClr val="BAA8D5"/>
    <a:srgbClr val="E9E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3945" autoAdjust="0"/>
  </p:normalViewPr>
  <p:slideViewPr>
    <p:cSldViewPr>
      <p:cViewPr varScale="1">
        <p:scale>
          <a:sx n="82" d="100"/>
          <a:sy n="82" d="100"/>
        </p:scale>
        <p:origin x="14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75ABB-6DDB-4E13-B48C-52C512BE779E}" type="datetimeFigureOut">
              <a:rPr lang="en-ZA" smtClean="0"/>
              <a:t>2025/02/21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9766-E76C-439E-89D8-DB7B96D12A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4533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21/2/2025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50D9F-51CE-6C9C-76EB-06266568F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1" y="-28467"/>
            <a:ext cx="2651877" cy="6858000"/>
          </a:xfrm>
          <a:prstGeom prst="rect">
            <a:avLst/>
          </a:prstGeom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9A22D600-B52E-E04B-A9E7-57874D1B3DE2}"/>
              </a:ext>
            </a:extLst>
          </p:cNvPr>
          <p:cNvSpPr/>
          <p:nvPr/>
        </p:nvSpPr>
        <p:spPr>
          <a:xfrm rot="5400000">
            <a:off x="4351839" y="2051291"/>
            <a:ext cx="454869" cy="9158548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5239ED8-D9BC-9B07-2C66-1B0CADDD60CA}"/>
              </a:ext>
            </a:extLst>
          </p:cNvPr>
          <p:cNvSpPr/>
          <p:nvPr/>
        </p:nvSpPr>
        <p:spPr>
          <a:xfrm rot="5400000">
            <a:off x="4436238" y="-4436238"/>
            <a:ext cx="271521" cy="9144002"/>
          </a:xfrm>
          <a:custGeom>
            <a:avLst/>
            <a:gdLst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  <a:gd name="connsiteX0" fmla="*/ 0 w 6343876"/>
              <a:gd name="connsiteY0" fmla="*/ 0 h 622141"/>
              <a:gd name="connsiteX1" fmla="*/ 6037294 w 6343876"/>
              <a:gd name="connsiteY1" fmla="*/ 0 h 622141"/>
              <a:gd name="connsiteX2" fmla="*/ 6037294 w 6343876"/>
              <a:gd name="connsiteY2" fmla="*/ 622141 h 622141"/>
              <a:gd name="connsiteX3" fmla="*/ 0 w 6343876"/>
              <a:gd name="connsiteY3" fmla="*/ 622141 h 622141"/>
              <a:gd name="connsiteX4" fmla="*/ 0 w 6343876"/>
              <a:gd name="connsiteY4" fmla="*/ 0 h 622141"/>
              <a:gd name="connsiteX0" fmla="*/ 0 w 6530881"/>
              <a:gd name="connsiteY0" fmla="*/ 0 h 622141"/>
              <a:gd name="connsiteX1" fmla="*/ 6037294 w 6530881"/>
              <a:gd name="connsiteY1" fmla="*/ 0 h 622141"/>
              <a:gd name="connsiteX2" fmla="*/ 6037294 w 6530881"/>
              <a:gd name="connsiteY2" fmla="*/ 622141 h 622141"/>
              <a:gd name="connsiteX3" fmla="*/ 0 w 6530881"/>
              <a:gd name="connsiteY3" fmla="*/ 622141 h 622141"/>
              <a:gd name="connsiteX4" fmla="*/ 0 w 6530881"/>
              <a:gd name="connsiteY4" fmla="*/ 0 h 622141"/>
              <a:gd name="connsiteX0" fmla="*/ 0 w 6512560"/>
              <a:gd name="connsiteY0" fmla="*/ 0 h 622141"/>
              <a:gd name="connsiteX1" fmla="*/ 6037294 w 6512560"/>
              <a:gd name="connsiteY1" fmla="*/ 0 h 622141"/>
              <a:gd name="connsiteX2" fmla="*/ 6037294 w 6512560"/>
              <a:gd name="connsiteY2" fmla="*/ 622141 h 622141"/>
              <a:gd name="connsiteX3" fmla="*/ 0 w 6512560"/>
              <a:gd name="connsiteY3" fmla="*/ 622141 h 622141"/>
              <a:gd name="connsiteX4" fmla="*/ 0 w 6512560"/>
              <a:gd name="connsiteY4" fmla="*/ 0 h 622141"/>
              <a:gd name="connsiteX0" fmla="*/ 0 w 6312856"/>
              <a:gd name="connsiteY0" fmla="*/ 0 h 622141"/>
              <a:gd name="connsiteX1" fmla="*/ 6037294 w 6312856"/>
              <a:gd name="connsiteY1" fmla="*/ 0 h 622141"/>
              <a:gd name="connsiteX2" fmla="*/ 6037294 w 6312856"/>
              <a:gd name="connsiteY2" fmla="*/ 622141 h 622141"/>
              <a:gd name="connsiteX3" fmla="*/ 0 w 6312856"/>
              <a:gd name="connsiteY3" fmla="*/ 622141 h 622141"/>
              <a:gd name="connsiteX4" fmla="*/ 0 w 6312856"/>
              <a:gd name="connsiteY4" fmla="*/ 0 h 622141"/>
              <a:gd name="connsiteX0" fmla="*/ 0 w 6037294"/>
              <a:gd name="connsiteY0" fmla="*/ 0 h 622141"/>
              <a:gd name="connsiteX1" fmla="*/ 6037294 w 6037294"/>
              <a:gd name="connsiteY1" fmla="*/ 0 h 622141"/>
              <a:gd name="connsiteX2" fmla="*/ 6037294 w 6037294"/>
              <a:gd name="connsiteY2" fmla="*/ 622141 h 622141"/>
              <a:gd name="connsiteX3" fmla="*/ 0 w 6037294"/>
              <a:gd name="connsiteY3" fmla="*/ 622141 h 622141"/>
              <a:gd name="connsiteX4" fmla="*/ 0 w 6037294"/>
              <a:gd name="connsiteY4" fmla="*/ 0 h 622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7294" h="622141">
                <a:moveTo>
                  <a:pt x="0" y="0"/>
                </a:moveTo>
                <a:lnTo>
                  <a:pt x="6037294" y="0"/>
                </a:lnTo>
                <a:cubicBezTo>
                  <a:pt x="6032701" y="399885"/>
                  <a:pt x="6025963" y="327031"/>
                  <a:pt x="6037294" y="622141"/>
                </a:cubicBezTo>
                <a:lnTo>
                  <a:pt x="0" y="622141"/>
                </a:lnTo>
                <a:lnTo>
                  <a:pt x="0" y="0"/>
                </a:lnTo>
                <a:close/>
              </a:path>
            </a:pathLst>
          </a:custGeom>
          <a:solidFill>
            <a:srgbClr val="7B5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516668" y="2124553"/>
            <a:ext cx="412520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LEARNING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 AND SHARING </a:t>
            </a:r>
          </a:p>
          <a:p>
            <a:r>
              <a:rPr lang="en-US" sz="4100" i="1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effectLst>
                  <a:outerShdw blurRad="50800" dist="38100" dir="2700000" algn="tl" rotWithShape="0">
                    <a:schemeClr val="bg1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SUMMIT 2025</a:t>
            </a:r>
            <a:endParaRPr lang="en-ZA" sz="4100" i="1" dirty="0">
              <a:ln>
                <a:solidFill>
                  <a:srgbClr val="7B56A3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schemeClr val="bg1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84" y="1193928"/>
            <a:ext cx="1777379" cy="16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4635" y="630534"/>
            <a:ext cx="1896004" cy="66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330" y="486596"/>
            <a:ext cx="2356040" cy="55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B0E86D-BEBA-8DD5-5C76-03069FD92515}"/>
              </a:ext>
            </a:extLst>
          </p:cNvPr>
          <p:cNvSpPr txBox="1"/>
          <p:nvPr/>
        </p:nvSpPr>
        <p:spPr>
          <a:xfrm>
            <a:off x="1108698" y="4133941"/>
            <a:ext cx="69411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W" sz="2800" b="1" dirty="0">
                <a:solidFill>
                  <a:srgbClr val="FF0000"/>
                </a:solidFill>
              </a:rPr>
              <a:t>Institutional Development Template </a:t>
            </a:r>
            <a:endParaRPr lang="en-ZW" sz="2800" b="1" dirty="0"/>
          </a:p>
          <a:p>
            <a:pPr algn="ctr"/>
            <a:r>
              <a:rPr lang="en-ZW" dirty="0">
                <a:solidFill>
                  <a:srgbClr val="FF0000"/>
                </a:solidFill>
              </a:rPr>
              <a:t>(South Africa , Lichtenburg, 10 January 2025 and Natasha Nthutang)</a:t>
            </a:r>
          </a:p>
          <a:p>
            <a:pPr algn="ctr"/>
            <a:endParaRPr lang="en-ZW" dirty="0">
              <a:solidFill>
                <a:srgbClr val="FF0000"/>
              </a:solidFill>
            </a:endParaRPr>
          </a:p>
          <a:p>
            <a:pPr algn="ctr"/>
            <a:endParaRPr lang="en-ZA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E2E81-9601-1970-B83A-F4245917F760}"/>
              </a:ext>
            </a:extLst>
          </p:cNvPr>
          <p:cNvSpPr txBox="1"/>
          <p:nvPr/>
        </p:nvSpPr>
        <p:spPr>
          <a:xfrm>
            <a:off x="154106" y="6418074"/>
            <a:ext cx="8835787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Women’s Voice and Leadership Learning and Sharing Summit 2025</a:t>
            </a:r>
            <a:endParaRPr lang="en-ZW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E3233A-B36A-4BCE-AE72-1A0AFB5C12CD}"/>
              </a:ext>
            </a:extLst>
          </p:cNvPr>
          <p:cNvGrpSpPr/>
          <p:nvPr/>
        </p:nvGrpSpPr>
        <p:grpSpPr>
          <a:xfrm>
            <a:off x="7459473" y="535343"/>
            <a:ext cx="1379727" cy="879583"/>
            <a:chOff x="2396808" y="5365982"/>
            <a:chExt cx="1379727" cy="879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90D5C1-431C-BC63-374A-7F3B3EDFD82F}"/>
                </a:ext>
              </a:extLst>
            </p:cNvPr>
            <p:cNvSpPr/>
            <p:nvPr/>
          </p:nvSpPr>
          <p:spPr>
            <a:xfrm>
              <a:off x="2396808" y="5365982"/>
              <a:ext cx="1295400" cy="8795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F50C7E-9B5F-13BE-52D1-3B48CB8C8B38}"/>
                </a:ext>
              </a:extLst>
            </p:cNvPr>
            <p:cNvSpPr txBox="1"/>
            <p:nvPr/>
          </p:nvSpPr>
          <p:spPr>
            <a:xfrm>
              <a:off x="2551781" y="5474056"/>
              <a:ext cx="1224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Logo goes here</a:t>
              </a:r>
              <a:endParaRPr lang="en-Z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B2B55A6-2FFB-9EE3-F2C3-0C062E3E55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141"/>
          <a:stretch/>
        </p:blipFill>
        <p:spPr>
          <a:xfrm>
            <a:off x="2998697" y="299993"/>
            <a:ext cx="1877160" cy="1528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60F413-7316-BB9C-963E-10784A14F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20" y="1289748"/>
            <a:ext cx="1937953" cy="90726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562BAC-FE45-DAA7-6B21-9C41F72BF5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848548"/>
              </p:ext>
            </p:extLst>
          </p:nvPr>
        </p:nvGraphicFramePr>
        <p:xfrm>
          <a:off x="7275025" y="407691"/>
          <a:ext cx="15668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4528800" imgH="4776480" progId="StaticMetafile">
                  <p:embed/>
                </p:oleObj>
              </mc:Choice>
              <mc:Fallback>
                <p:oleObj name="Picture" r:id="rId8" imgW="4528800" imgH="4776480" progId="StaticMetafile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025" y="407691"/>
                        <a:ext cx="1566863" cy="1104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2644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ZW" sz="28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GOVERNANCE</a:t>
            </a:r>
            <a:br>
              <a:rPr lang="en-ZW" sz="28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</a:br>
            <a:r>
              <a:rPr lang="en-ZW" sz="28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charismatic 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519114" y="1239339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Organogram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7A571A-3FD8-50DF-6C76-070A898F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198" y="1659946"/>
            <a:ext cx="1884837" cy="51632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BOARD MEMBERS   07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753C52-30BD-57A7-790C-20C972C02D1B}"/>
              </a:ext>
            </a:extLst>
          </p:cNvPr>
          <p:cNvCxnSpPr/>
          <p:nvPr/>
        </p:nvCxnSpPr>
        <p:spPr>
          <a:xfrm>
            <a:off x="3486150" y="3600450"/>
            <a:ext cx="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D85325A-D3ED-EDF8-B265-5AB21C1D5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740" y="2457151"/>
            <a:ext cx="1875507" cy="43066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WORKER 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8E3F6B-EDF0-B9F0-E8FE-5632CA54BF45}"/>
              </a:ext>
            </a:extLst>
          </p:cNvPr>
          <p:cNvCxnSpPr/>
          <p:nvPr/>
        </p:nvCxnSpPr>
        <p:spPr>
          <a:xfrm>
            <a:off x="3514090" y="4629150"/>
            <a:ext cx="9525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6C3D6B-FDA2-BBD3-39D1-B6E19977F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11" y="3154747"/>
            <a:ext cx="2372016" cy="398253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 MANAGER 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9ED486-7945-F54C-85E3-3998990DD7C2}"/>
              </a:ext>
            </a:extLst>
          </p:cNvPr>
          <p:cNvCxnSpPr/>
          <p:nvPr/>
        </p:nvCxnSpPr>
        <p:spPr>
          <a:xfrm>
            <a:off x="3514725" y="5619750"/>
            <a:ext cx="952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45AB73-2924-C88A-D15D-34D9358D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019" y="3730510"/>
            <a:ext cx="1639892" cy="46672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ADMINISTRATION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 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B60070-23EA-67A7-53A2-327D2338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272" y="3701464"/>
            <a:ext cx="1674550" cy="50773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MANAGER 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E316E6C-0422-5FB8-B27E-C301CB11D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423" y="4328265"/>
            <a:ext cx="2057399" cy="474701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MEN’S COORDINATOR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88A72F-8313-A098-D1F1-0269A59C83D8}"/>
              </a:ext>
            </a:extLst>
          </p:cNvPr>
          <p:cNvCxnSpPr/>
          <p:nvPr/>
        </p:nvCxnSpPr>
        <p:spPr>
          <a:xfrm>
            <a:off x="3514725" y="6638925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00E794-09F6-AEFD-248E-9CC2A94A0B6E}"/>
              </a:ext>
            </a:extLst>
          </p:cNvPr>
          <p:cNvCxnSpPr/>
          <p:nvPr/>
        </p:nvCxnSpPr>
        <p:spPr>
          <a:xfrm>
            <a:off x="3524250" y="7820025"/>
            <a:ext cx="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A18DE6-D059-1085-845A-8BCE8EA67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168" y="4977173"/>
            <a:ext cx="2152650" cy="4345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VICTIM SUPPORTERS 06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03490A7-BBFC-7268-D2A7-9E0F3B44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026" y="5563246"/>
            <a:ext cx="1746185" cy="37941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HOUSEKEEPER 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8B26BE6-5E1C-5145-F139-0440FFF6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25" y="5599688"/>
            <a:ext cx="1525043" cy="34297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 MAN 01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FB1EB5-0E37-FD49-27C9-7ADE74DEBD21}"/>
              </a:ext>
            </a:extLst>
          </p:cNvPr>
          <p:cNvCxnSpPr/>
          <p:nvPr/>
        </p:nvCxnSpPr>
        <p:spPr>
          <a:xfrm>
            <a:off x="3562350" y="8839200"/>
            <a:ext cx="0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6">
            <a:extLst>
              <a:ext uri="{FF2B5EF4-FFF2-40B4-BE49-F238E27FC236}">
                <a16:creationId xmlns:a16="http://schemas.microsoft.com/office/drawing/2014/main" id="{349DFB16-6E3C-978A-EE3D-E690C3EFC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ORGANOGRAM</a:t>
            </a:r>
            <a:endParaRPr kumimoji="0" lang="en-ZA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16C420E5-7849-A536-15A4-4836A95D5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540A172D-D50F-27CA-6286-BCEFD95B5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3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63D4C68-59FC-E2B0-09CF-0A43444B0B83}"/>
              </a:ext>
            </a:extLst>
          </p:cNvPr>
          <p:cNvSpPr/>
          <p:nvPr/>
        </p:nvSpPr>
        <p:spPr>
          <a:xfrm>
            <a:off x="2538414" y="2208548"/>
            <a:ext cx="45719" cy="20115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549316A-ACAC-554C-3EE1-9175EBCC4B18}"/>
              </a:ext>
            </a:extLst>
          </p:cNvPr>
          <p:cNvSpPr/>
          <p:nvPr/>
        </p:nvSpPr>
        <p:spPr>
          <a:xfrm>
            <a:off x="1970118" y="3588097"/>
            <a:ext cx="45719" cy="1391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673227E-6A27-B2FB-0A0E-CB086E7AD944}"/>
              </a:ext>
            </a:extLst>
          </p:cNvPr>
          <p:cNvSpPr/>
          <p:nvPr/>
        </p:nvSpPr>
        <p:spPr>
          <a:xfrm>
            <a:off x="2584133" y="2938810"/>
            <a:ext cx="45719" cy="20115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24469BD-FE32-A942-7290-0B0662AE233A}"/>
              </a:ext>
            </a:extLst>
          </p:cNvPr>
          <p:cNvSpPr/>
          <p:nvPr/>
        </p:nvSpPr>
        <p:spPr>
          <a:xfrm>
            <a:off x="3477896" y="3581191"/>
            <a:ext cx="45719" cy="1391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11876DE-3FDD-AB7E-480F-BC961319CEE6}"/>
              </a:ext>
            </a:extLst>
          </p:cNvPr>
          <p:cNvSpPr/>
          <p:nvPr/>
        </p:nvSpPr>
        <p:spPr>
          <a:xfrm>
            <a:off x="2596834" y="4842282"/>
            <a:ext cx="45719" cy="1391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0A21A16-39DE-48B0-EFE5-61CFB8D0B83B}"/>
              </a:ext>
            </a:extLst>
          </p:cNvPr>
          <p:cNvSpPr/>
          <p:nvPr/>
        </p:nvSpPr>
        <p:spPr>
          <a:xfrm>
            <a:off x="2133600" y="5411673"/>
            <a:ext cx="45719" cy="1391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67B74CE-1CBD-544D-7C96-8F361103E37D}"/>
              </a:ext>
            </a:extLst>
          </p:cNvPr>
          <p:cNvSpPr/>
          <p:nvPr/>
        </p:nvSpPr>
        <p:spPr>
          <a:xfrm>
            <a:off x="3523615" y="5447037"/>
            <a:ext cx="45719" cy="1391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FA23BACD-D8C9-B584-2EF7-4A545140036B}"/>
              </a:ext>
            </a:extLst>
          </p:cNvPr>
          <p:cNvSpPr/>
          <p:nvPr/>
        </p:nvSpPr>
        <p:spPr>
          <a:xfrm flipV="1">
            <a:off x="2505165" y="3909061"/>
            <a:ext cx="226018" cy="457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5333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PROGRAMME OF ACTION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Current situation- Baseline</a:t>
            </a:r>
          </a:p>
          <a:p>
            <a:r>
              <a:rPr lang="en-US" sz="2400" dirty="0"/>
              <a:t>Planning for implementation is done though weekly, quarterly and year plans</a:t>
            </a:r>
          </a:p>
          <a:p>
            <a:r>
              <a:rPr lang="en-US" sz="2400" dirty="0"/>
              <a:t> Case registers, intakes, attendance registers, monthly and annual activity reports, narrative reports and audited  financial statements are used as primary source of data </a:t>
            </a:r>
          </a:p>
          <a:p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organisation is planning to established support groups within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82710973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7274" y="2"/>
            <a:ext cx="9158548" cy="6857997"/>
            <a:chOff x="-7274" y="2"/>
            <a:chExt cx="9158548" cy="6857997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44566" y="2051291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US" sz="39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Brief background of the organisation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228600" y="1095829"/>
            <a:ext cx="4114800" cy="530550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Thusanang Trauma Centre is a Non-Profit Organisation that was establishes in 2010,it is situated in Ditsobotla Local Municipality.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It offer its services to 21 Wards (villages, Farms and Townships) </a:t>
            </a:r>
          </a:p>
          <a:p>
            <a:pPr>
              <a:buFont typeface="Calibri" panose="020F0502020204030204" pitchFamily="34" charset="0"/>
              <a:buChar char="•"/>
            </a:pPr>
            <a:r>
              <a:rPr lang="en-US" dirty="0"/>
              <a:t>Priority targets are abused women and children  </a:t>
            </a:r>
          </a:p>
          <a:p>
            <a:pPr marL="2743200" lvl="6" indent="0">
              <a:buFont typeface="Arial" panose="020B0604020202020204" pitchFamily="34" charset="0"/>
              <a:buNone/>
            </a:pPr>
            <a:endParaRPr lang="en-ZW" sz="1200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199" y="1036109"/>
            <a:ext cx="4341693" cy="536522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dirty="0">
                <a:solidFill>
                  <a:srgbClr val="FF0000"/>
                </a:solidFill>
              </a:rPr>
              <a:t>Include photos or videos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14553-C772-D585-B019-0C1998399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36109"/>
            <a:ext cx="4341692" cy="2887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EF69E-094C-A34A-EDA1-57553B5C6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58" y="4114799"/>
            <a:ext cx="4341692" cy="23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544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Institution before RWVL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228600" y="1262074"/>
            <a:ext cx="4038600" cy="4990087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Current situation- Baseline</a:t>
            </a:r>
          </a:p>
          <a:p>
            <a:r>
              <a:rPr lang="en-US" sz="2000" i="1" dirty="0"/>
              <a:t>Financial, Monitoring &amp; Evaluation, Sexual Harassment, Recruitment  Policies , </a:t>
            </a:r>
          </a:p>
          <a:p>
            <a:r>
              <a:rPr lang="en-US" sz="2000" i="1" dirty="0"/>
              <a:t>Not registered for VAT/  the organization is a Non-Profit </a:t>
            </a:r>
          </a:p>
          <a:p>
            <a:r>
              <a:rPr lang="en-US" sz="2000" i="1" dirty="0"/>
              <a:t> SARS Tax ref no: 9020393220</a:t>
            </a:r>
          </a:p>
          <a:p>
            <a:r>
              <a:rPr lang="en-US" sz="2000" i="1" dirty="0"/>
              <a:t>Governance/board members in place and office management </a:t>
            </a:r>
          </a:p>
          <a:p>
            <a:r>
              <a:rPr lang="en-US" sz="2000" i="1" dirty="0"/>
              <a:t>The organisation has finance system in place PFMA is used and a financial policy  and procurement policy as a guideline on how finances must be utilized.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95400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>
                <a:solidFill>
                  <a:srgbClr val="FF0000"/>
                </a:solidFill>
              </a:rPr>
              <a:t>Target at end line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FF0000"/>
                </a:solidFill>
              </a:rPr>
              <a:t>The organisation is currently busy with registration of COIDA </a:t>
            </a:r>
          </a:p>
        </p:txBody>
      </p:sp>
    </p:spTree>
    <p:extLst>
      <p:ext uri="{BB962C8B-B14F-4D97-AF65-F5344CB8AC3E}">
        <p14:creationId xmlns:p14="http://schemas.microsoft.com/office/powerpoint/2010/main" val="404082400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Registrations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Current situation- Baseline</a:t>
            </a:r>
          </a:p>
          <a:p>
            <a:r>
              <a:rPr lang="en-US" sz="2400" i="1" dirty="0"/>
              <a:t>The organisation is  registered with SARS …..</a:t>
            </a:r>
          </a:p>
          <a:p>
            <a:r>
              <a:rPr lang="en-US" sz="2400" i="1" dirty="0"/>
              <a:t>The organization is registered as a NPO:097-587 with Department of Social Development.</a:t>
            </a:r>
          </a:p>
          <a:p>
            <a:r>
              <a:rPr lang="en-US" sz="2400" i="1" dirty="0"/>
              <a:t>FNB bank Cheque account under the name of the organisation.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5581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People and Leadership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49424" y="1176380"/>
            <a:ext cx="4038600" cy="514821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Current situation- Baseline</a:t>
            </a:r>
          </a:p>
          <a:p>
            <a:pPr marL="0" indent="0">
              <a:buNone/>
            </a:pPr>
            <a:r>
              <a:rPr lang="en-US" sz="1800" dirty="0"/>
              <a:t>Vision:</a:t>
            </a:r>
            <a:r>
              <a:rPr lang="en-GB" sz="1800" dirty="0"/>
              <a:t>From Trauma to Resilience, building a world where survivors of violence find healing, support and empowerment. </a:t>
            </a:r>
            <a:endParaRPr lang="en-US" sz="1800" dirty="0"/>
          </a:p>
          <a:p>
            <a:r>
              <a:rPr lang="en-US" sz="2000" i="1" dirty="0"/>
              <a:t>Mission: To link victims with resources and ensuring that services are accessible to empower them to take their rightful stand in the society.</a:t>
            </a:r>
          </a:p>
          <a:p>
            <a:r>
              <a:rPr lang="en-ZA" sz="2000" i="1" dirty="0"/>
              <a:t>The organisation is relevant as the services of the organisation are relevant to the needs of the community</a:t>
            </a:r>
          </a:p>
          <a:p>
            <a:r>
              <a:rPr lang="en-ZA" sz="2000" i="1" dirty="0"/>
              <a:t>The organisation in compliant and it is a legal entity. </a:t>
            </a:r>
          </a:p>
          <a:p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547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1524"/>
            <a:ext cx="9144000" cy="691397"/>
          </a:xfrm>
        </p:spPr>
        <p:txBody>
          <a:bodyPr>
            <a:normAutofit/>
          </a:bodyPr>
          <a:lstStyle/>
          <a:p>
            <a:pPr algn="l"/>
            <a:r>
              <a:rPr lang="en-ZW" sz="24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Structures, Systems, and Processes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914400"/>
            <a:ext cx="4038600" cy="5562599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The organization owns a building, it has office equipment's and two  (02) vehicles to run the operation of the Centre.</a:t>
            </a:r>
          </a:p>
          <a:p>
            <a:r>
              <a:rPr lang="en-US" sz="1800" b="1" dirty="0"/>
              <a:t>The organization is monitored by Department of Social Development Quarterly. We also allow client to evaluate service rendered. </a:t>
            </a:r>
          </a:p>
          <a:p>
            <a:r>
              <a:rPr lang="en-US" sz="1800" b="1" dirty="0"/>
              <a:t>The organization has policies in place that are adhered to, for example </a:t>
            </a:r>
          </a:p>
          <a:p>
            <a:pPr marL="0" indent="0">
              <a:buNone/>
            </a:pPr>
            <a:r>
              <a:rPr lang="en-US" sz="1800" b="1" dirty="0"/>
              <a:t>- Norms and standards </a:t>
            </a:r>
          </a:p>
          <a:p>
            <a:pPr>
              <a:buFontTx/>
              <a:buChar char="-"/>
            </a:pPr>
            <a:r>
              <a:rPr lang="en-US" sz="1800" b="1" dirty="0"/>
              <a:t>Sexual harassment Policy </a:t>
            </a:r>
          </a:p>
          <a:p>
            <a:pPr>
              <a:buFontTx/>
              <a:buChar char="-"/>
            </a:pPr>
            <a:r>
              <a:rPr lang="en-US" sz="1800" b="1" dirty="0"/>
              <a:t>Human resource Policy</a:t>
            </a:r>
          </a:p>
          <a:p>
            <a:pPr>
              <a:buFontTx/>
              <a:buChar char="-"/>
            </a:pPr>
            <a:r>
              <a:rPr lang="en-US" sz="1800" b="1" dirty="0"/>
              <a:t>Monitoring and evaluation Policy</a:t>
            </a:r>
          </a:p>
          <a:p>
            <a:pPr>
              <a:buFontTx/>
              <a:buChar char="-"/>
            </a:pPr>
            <a:r>
              <a:rPr lang="en-US" sz="1800" b="1" dirty="0"/>
              <a:t>Financial Policy</a:t>
            </a:r>
          </a:p>
          <a:p>
            <a:pPr>
              <a:buFontTx/>
              <a:buChar char="-"/>
            </a:pPr>
            <a:r>
              <a:rPr lang="en-US" sz="1800" b="1" dirty="0"/>
              <a:t>Risk Assessment Policy</a:t>
            </a:r>
          </a:p>
          <a:p>
            <a:pPr>
              <a:buFontTx/>
              <a:buChar char="-"/>
            </a:pPr>
            <a:r>
              <a:rPr lang="en-US" sz="1800" b="1" dirty="0"/>
              <a:t>Procurement Policy</a:t>
            </a:r>
          </a:p>
          <a:p>
            <a:pPr>
              <a:buFontTx/>
              <a:buChar char="-"/>
            </a:pPr>
            <a:r>
              <a:rPr lang="en-US" sz="1800" b="1" dirty="0"/>
              <a:t>Vehicle Policy</a:t>
            </a:r>
          </a:p>
          <a:p>
            <a:pPr>
              <a:buFontTx/>
              <a:buChar char="-"/>
            </a:pPr>
            <a:endParaRPr lang="en-US" sz="2000" b="1" dirty="0"/>
          </a:p>
          <a:p>
            <a:pPr>
              <a:buFontTx/>
              <a:buChar char="-"/>
            </a:pPr>
            <a:endParaRPr lang="en-US" sz="2000" b="1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914400"/>
            <a:ext cx="4038600" cy="5190065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876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/>
          </a:bodyPr>
          <a:lstStyle/>
          <a:p>
            <a:r>
              <a:rPr lang="en-ZW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Resilience, Care, and Security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2"/>
            <a:ext cx="4038600" cy="5140063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Security </a:t>
            </a:r>
          </a:p>
          <a:p>
            <a:r>
              <a:rPr lang="en-US" sz="1800" b="1" dirty="0"/>
              <a:t>Information of victims are kept in locked cabinets for access control and to ensure confidentiality.</a:t>
            </a:r>
          </a:p>
          <a:p>
            <a:r>
              <a:rPr lang="en-US" sz="1800" b="1" dirty="0"/>
              <a:t>Passwords are used to mitigated unauthorized access to information. </a:t>
            </a:r>
          </a:p>
          <a:p>
            <a:r>
              <a:rPr lang="en-US" sz="1800" b="1" dirty="0"/>
              <a:t>Alarm system is used to re-enforce security, and burglars on windows and doors. The area is also monitored by CCV cameras.</a:t>
            </a:r>
          </a:p>
          <a:p>
            <a:pPr marL="0" indent="0">
              <a:buNone/>
            </a:pPr>
            <a:r>
              <a:rPr lang="en-US" sz="1800" b="1" dirty="0"/>
              <a:t>Sustainability  </a:t>
            </a:r>
          </a:p>
          <a:p>
            <a:r>
              <a:rPr lang="en-US" sz="1800" b="1" dirty="0"/>
              <a:t>The organization will raise funds and continue to source funds to ensure sustainability.  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258313"/>
            <a:ext cx="4038600" cy="484615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organisation is planning to have security officers who will guard the premises for 24 hours to strengthen security before end of the year 2026</a:t>
            </a:r>
          </a:p>
        </p:txBody>
      </p:sp>
    </p:spTree>
    <p:extLst>
      <p:ext uri="{BB962C8B-B14F-4D97-AF65-F5344CB8AC3E}">
        <p14:creationId xmlns:p14="http://schemas.microsoft.com/office/powerpoint/2010/main" val="32920157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5"/>
            <a:ext cx="9144000" cy="845136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Finance and sustainability and social entrepreneurship</a:t>
            </a:r>
            <a:endParaRPr lang="en-ZW" dirty="0">
              <a:ln>
                <a:solidFill>
                  <a:srgbClr val="7B56A3"/>
                </a:solidFill>
              </a:ln>
              <a:solidFill>
                <a:srgbClr val="7B56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1258312"/>
            <a:ext cx="4191000" cy="5140063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Current situation- Baseline</a:t>
            </a:r>
          </a:p>
          <a:p>
            <a:r>
              <a:rPr lang="en-US" sz="2000" dirty="0"/>
              <a:t>The organisation is funded by Department of Social Development in terms of program implementation.  It also depends of other funders like National Lotteries Commission for infrastructure and Vehicles. </a:t>
            </a:r>
          </a:p>
          <a:p>
            <a:r>
              <a:rPr lang="en-US" sz="2000" dirty="0"/>
              <a:t>The organisation will continue to request funds from different funders to ensure sustainability. </a:t>
            </a:r>
          </a:p>
          <a:p>
            <a:r>
              <a:rPr lang="en-US" sz="2000" dirty="0"/>
              <a:t>Financial policies and procedures are followed at all time. </a:t>
            </a:r>
            <a:endParaRPr lang="en-US" sz="2400" dirty="0"/>
          </a:p>
          <a:p>
            <a:r>
              <a:rPr lang="en-US" sz="2000" dirty="0"/>
              <a:t>The organisation renders quality service to avoid secondary victimization (value for money)</a:t>
            </a:r>
          </a:p>
          <a:p>
            <a:endParaRPr lang="en-US" dirty="0"/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449580A2-9E5C-E6B7-6DA1-B6663C801AE7}"/>
              </a:ext>
            </a:extLst>
          </p:cNvPr>
          <p:cNvSpPr txBox="1">
            <a:spLocks/>
          </p:cNvSpPr>
          <p:nvPr/>
        </p:nvSpPr>
        <p:spPr>
          <a:xfrm>
            <a:off x="4648200" y="1946538"/>
            <a:ext cx="4038600" cy="5140062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Target at end line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The organisation is planning to have income generating projects to empower victims who need financial help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(economic empowerment for victims of GBVF)</a:t>
            </a:r>
          </a:p>
        </p:txBody>
      </p:sp>
    </p:spTree>
    <p:extLst>
      <p:ext uri="{BB962C8B-B14F-4D97-AF65-F5344CB8AC3E}">
        <p14:creationId xmlns:p14="http://schemas.microsoft.com/office/powerpoint/2010/main" val="9794953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8661110-5901-16D3-1C0A-7CF975076867}"/>
              </a:ext>
            </a:extLst>
          </p:cNvPr>
          <p:cNvGrpSpPr/>
          <p:nvPr/>
        </p:nvGrpSpPr>
        <p:grpSpPr>
          <a:xfrm>
            <a:off x="-14548" y="2"/>
            <a:ext cx="9158548" cy="6856205"/>
            <a:chOff x="-14548" y="2"/>
            <a:chExt cx="9158548" cy="6856205"/>
          </a:xfrm>
        </p:grpSpPr>
        <p:sp>
          <p:nvSpPr>
            <p:cNvPr id="33" name="Rectangle 14">
              <a:extLst>
                <a:ext uri="{FF2B5EF4-FFF2-40B4-BE49-F238E27FC236}">
                  <a16:creationId xmlns:a16="http://schemas.microsoft.com/office/drawing/2014/main" id="{5EC3DF14-2D2D-F906-34D4-85069E172AFA}"/>
                </a:ext>
              </a:extLst>
            </p:cNvPr>
            <p:cNvSpPr/>
            <p:nvPr/>
          </p:nvSpPr>
          <p:spPr>
            <a:xfrm rot="5400000">
              <a:off x="4337292" y="2048017"/>
              <a:ext cx="454868" cy="9158548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67C480EF-3714-EF9C-7777-47C6F72F63F2}"/>
                </a:ext>
              </a:extLst>
            </p:cNvPr>
            <p:cNvSpPr/>
            <p:nvPr/>
          </p:nvSpPr>
          <p:spPr>
            <a:xfrm rot="5400000">
              <a:off x="4436238" y="-4436238"/>
              <a:ext cx="271521" cy="9144002"/>
            </a:xfrm>
            <a:custGeom>
              <a:avLst/>
              <a:gdLst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  <a:gd name="connsiteX0" fmla="*/ 0 w 6343876"/>
                <a:gd name="connsiteY0" fmla="*/ 0 h 622141"/>
                <a:gd name="connsiteX1" fmla="*/ 6037294 w 6343876"/>
                <a:gd name="connsiteY1" fmla="*/ 0 h 622141"/>
                <a:gd name="connsiteX2" fmla="*/ 6037294 w 6343876"/>
                <a:gd name="connsiteY2" fmla="*/ 622141 h 622141"/>
                <a:gd name="connsiteX3" fmla="*/ 0 w 6343876"/>
                <a:gd name="connsiteY3" fmla="*/ 622141 h 622141"/>
                <a:gd name="connsiteX4" fmla="*/ 0 w 6343876"/>
                <a:gd name="connsiteY4" fmla="*/ 0 h 622141"/>
                <a:gd name="connsiteX0" fmla="*/ 0 w 6530881"/>
                <a:gd name="connsiteY0" fmla="*/ 0 h 622141"/>
                <a:gd name="connsiteX1" fmla="*/ 6037294 w 6530881"/>
                <a:gd name="connsiteY1" fmla="*/ 0 h 622141"/>
                <a:gd name="connsiteX2" fmla="*/ 6037294 w 6530881"/>
                <a:gd name="connsiteY2" fmla="*/ 622141 h 622141"/>
                <a:gd name="connsiteX3" fmla="*/ 0 w 6530881"/>
                <a:gd name="connsiteY3" fmla="*/ 622141 h 622141"/>
                <a:gd name="connsiteX4" fmla="*/ 0 w 6530881"/>
                <a:gd name="connsiteY4" fmla="*/ 0 h 622141"/>
                <a:gd name="connsiteX0" fmla="*/ 0 w 6512560"/>
                <a:gd name="connsiteY0" fmla="*/ 0 h 622141"/>
                <a:gd name="connsiteX1" fmla="*/ 6037294 w 6512560"/>
                <a:gd name="connsiteY1" fmla="*/ 0 h 622141"/>
                <a:gd name="connsiteX2" fmla="*/ 6037294 w 6512560"/>
                <a:gd name="connsiteY2" fmla="*/ 622141 h 622141"/>
                <a:gd name="connsiteX3" fmla="*/ 0 w 6512560"/>
                <a:gd name="connsiteY3" fmla="*/ 622141 h 622141"/>
                <a:gd name="connsiteX4" fmla="*/ 0 w 6512560"/>
                <a:gd name="connsiteY4" fmla="*/ 0 h 622141"/>
                <a:gd name="connsiteX0" fmla="*/ 0 w 6312856"/>
                <a:gd name="connsiteY0" fmla="*/ 0 h 622141"/>
                <a:gd name="connsiteX1" fmla="*/ 6037294 w 6312856"/>
                <a:gd name="connsiteY1" fmla="*/ 0 h 622141"/>
                <a:gd name="connsiteX2" fmla="*/ 6037294 w 6312856"/>
                <a:gd name="connsiteY2" fmla="*/ 622141 h 622141"/>
                <a:gd name="connsiteX3" fmla="*/ 0 w 6312856"/>
                <a:gd name="connsiteY3" fmla="*/ 622141 h 622141"/>
                <a:gd name="connsiteX4" fmla="*/ 0 w 6312856"/>
                <a:gd name="connsiteY4" fmla="*/ 0 h 622141"/>
                <a:gd name="connsiteX0" fmla="*/ 0 w 6037294"/>
                <a:gd name="connsiteY0" fmla="*/ 0 h 622141"/>
                <a:gd name="connsiteX1" fmla="*/ 6037294 w 6037294"/>
                <a:gd name="connsiteY1" fmla="*/ 0 h 622141"/>
                <a:gd name="connsiteX2" fmla="*/ 6037294 w 6037294"/>
                <a:gd name="connsiteY2" fmla="*/ 622141 h 622141"/>
                <a:gd name="connsiteX3" fmla="*/ 0 w 6037294"/>
                <a:gd name="connsiteY3" fmla="*/ 622141 h 622141"/>
                <a:gd name="connsiteX4" fmla="*/ 0 w 6037294"/>
                <a:gd name="connsiteY4" fmla="*/ 0 h 62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7294" h="622141">
                  <a:moveTo>
                    <a:pt x="0" y="0"/>
                  </a:moveTo>
                  <a:lnTo>
                    <a:pt x="6037294" y="0"/>
                  </a:lnTo>
                  <a:cubicBezTo>
                    <a:pt x="6032701" y="399885"/>
                    <a:pt x="6025963" y="327031"/>
                    <a:pt x="6037294" y="622141"/>
                  </a:cubicBezTo>
                  <a:lnTo>
                    <a:pt x="0" y="62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5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DE420C-234A-6E66-E393-8C28939E5743}"/>
                </a:ext>
              </a:extLst>
            </p:cNvPr>
            <p:cNvSpPr txBox="1"/>
            <p:nvPr/>
          </p:nvSpPr>
          <p:spPr>
            <a:xfrm>
              <a:off x="154106" y="6418074"/>
              <a:ext cx="8835787" cy="43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US" sz="21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Women’s Voice and Leadership Learning and Sharing Summit 2025</a:t>
              </a:r>
              <a:endParaRPr lang="en-ZW" sz="21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1246"/>
            <a:ext cx="9144000" cy="454870"/>
          </a:xfrm>
        </p:spPr>
        <p:txBody>
          <a:bodyPr>
            <a:normAutofit fontScale="90000"/>
          </a:bodyPr>
          <a:lstStyle/>
          <a:p>
            <a:r>
              <a:rPr lang="en-ZW" sz="2800" dirty="0">
                <a:ln>
                  <a:solidFill>
                    <a:srgbClr val="7B56A3"/>
                  </a:solidFill>
                </a:ln>
                <a:solidFill>
                  <a:srgbClr val="7B56A3"/>
                </a:solidFill>
                <a:latin typeface="Century Gothic" panose="020B0502020202020204" pitchFamily="34" charset="0"/>
              </a:rPr>
              <a:t>Connections and Visibility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BF742EC-2206-3212-B4CE-6CADEC5D6E93}"/>
              </a:ext>
            </a:extLst>
          </p:cNvPr>
          <p:cNvSpPr txBox="1">
            <a:spLocks/>
          </p:cNvSpPr>
          <p:nvPr/>
        </p:nvSpPr>
        <p:spPr>
          <a:xfrm>
            <a:off x="457200" y="786116"/>
            <a:ext cx="8229600" cy="5843284"/>
          </a:xfrm>
          <a:prstGeom prst="rect">
            <a:avLst/>
          </a:prstGeom>
          <a:noFill/>
          <a:ln>
            <a:solidFill>
              <a:srgbClr val="7B56A3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organisation is visible to community members because of the community outreach programs that are conducted such as </a:t>
            </a:r>
          </a:p>
          <a:p>
            <a:r>
              <a:rPr lang="en-US" dirty="0"/>
              <a:t>Door to door campaigns </a:t>
            </a:r>
          </a:p>
          <a:p>
            <a:r>
              <a:rPr lang="en-US" dirty="0"/>
              <a:t>Information sharing </a:t>
            </a:r>
          </a:p>
          <a:p>
            <a:r>
              <a:rPr lang="en-US" dirty="0"/>
              <a:t>Presentations at school and churches </a:t>
            </a:r>
          </a:p>
          <a:p>
            <a:r>
              <a:rPr lang="en-US" dirty="0"/>
              <a:t>Radio station presentations </a:t>
            </a:r>
          </a:p>
          <a:p>
            <a:r>
              <a:rPr lang="en-US" dirty="0"/>
              <a:t>Media (TikTok and Facebook)</a:t>
            </a:r>
          </a:p>
          <a:p>
            <a:r>
              <a:rPr lang="en-US" dirty="0"/>
              <a:t>Annual General meetings are used to give feed back to donors and community members on how money was utilized and program implementation.</a:t>
            </a:r>
          </a:p>
          <a:p>
            <a:r>
              <a:rPr lang="en-US" dirty="0"/>
              <a:t>The organization also participate in different forums.</a:t>
            </a:r>
          </a:p>
        </p:txBody>
      </p:sp>
    </p:spTree>
    <p:extLst>
      <p:ext uri="{BB962C8B-B14F-4D97-AF65-F5344CB8AC3E}">
        <p14:creationId xmlns:p14="http://schemas.microsoft.com/office/powerpoint/2010/main" val="1790375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D8123970EFE4E94AE6ECA64A6A3B0" ma:contentTypeVersion="16" ma:contentTypeDescription="Create a new document." ma:contentTypeScope="" ma:versionID="03bd46427a71bf1aa6d0764568b7d902">
  <xsd:schema xmlns:xsd="http://www.w3.org/2001/XMLSchema" xmlns:xs="http://www.w3.org/2001/XMLSchema" xmlns:p="http://schemas.microsoft.com/office/2006/metadata/properties" xmlns:ns2="406893f5-2274-413a-be44-8f15a8803862" xmlns:ns3="5c72703c-1067-4fa7-89cc-ef245258de7b" targetNamespace="http://schemas.microsoft.com/office/2006/metadata/properties" ma:root="true" ma:fieldsID="57cba43f45801e92a63e5e50236f11ed" ns2:_="" ns3:_="">
    <xsd:import namespace="406893f5-2274-413a-be44-8f15a8803862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893f5-2274-413a-be44-8f15a8803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406893f5-2274-413a-be44-8f15a880386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316272-B14B-4FAE-AC70-6D3A4C63D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44585-4E5C-431B-A750-4525EFEFB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893f5-2274-413a-be44-8f15a8803862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2EB84B-407E-436A-AA0E-69A0C3BD71AB}">
  <ds:schemaRefs>
    <ds:schemaRef ds:uri="http://schemas.microsoft.com/office/2006/metadata/properties"/>
    <ds:schemaRef ds:uri="http://www.w3.org/XML/1998/namespace"/>
    <ds:schemaRef ds:uri="http://purl.org/dc/terms/"/>
    <ds:schemaRef ds:uri="406893f5-2274-413a-be44-8f15a8803862"/>
    <ds:schemaRef ds:uri="http://purl.org/dc/dcmitype/"/>
    <ds:schemaRef ds:uri="http://purl.org/dc/elements/1.1/"/>
    <ds:schemaRef ds:uri="5c72703c-1067-4fa7-89cc-ef245258d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855</Words>
  <Application>Microsoft Office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Office Theme</vt:lpstr>
      <vt:lpstr>Picture</vt:lpstr>
      <vt:lpstr>PowerPoint Presentation</vt:lpstr>
      <vt:lpstr>Brief background of the organisation</vt:lpstr>
      <vt:lpstr>Institution before RWVL</vt:lpstr>
      <vt:lpstr>Registrations</vt:lpstr>
      <vt:lpstr>People and Leadership</vt:lpstr>
      <vt:lpstr>Structures, Systems, and Processes</vt:lpstr>
      <vt:lpstr>Resilience, Care, and Security</vt:lpstr>
      <vt:lpstr>Finance and sustainability and social entrepreneurship</vt:lpstr>
      <vt:lpstr>Connections and Visibility</vt:lpstr>
      <vt:lpstr>GOVERNANCE charismatic </vt:lpstr>
      <vt:lpstr>PROGRAMME OF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Trauma Ltx</cp:lastModifiedBy>
  <cp:revision>126</cp:revision>
  <dcterms:created xsi:type="dcterms:W3CDTF">2014-03-06T12:27:13Z</dcterms:created>
  <dcterms:modified xsi:type="dcterms:W3CDTF">2025-02-21T17:01:46Z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0x01010034AD8123970EFE4E94AE6ECA64A6A3B0</vt:lpwstr>
  </property>
  <property fmtid="{D5CDD505-2E9C-101B-9397-08002B2CF9AE}" pid="3" name="MediaServiceImageTags">
    <vt:lpwstr/>
  </property>
</Properties>
</file>