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handoutMasterIdLst>
    <p:handoutMasterId r:id="rId24"/>
  </p:handoutMasterIdLst>
  <p:sldIdLst>
    <p:sldId id="332" r:id="rId5"/>
    <p:sldId id="290" r:id="rId6"/>
    <p:sldId id="346" r:id="rId7"/>
    <p:sldId id="345" r:id="rId8"/>
    <p:sldId id="304" r:id="rId9"/>
    <p:sldId id="325" r:id="rId10"/>
    <p:sldId id="305" r:id="rId11"/>
    <p:sldId id="342" r:id="rId12"/>
    <p:sldId id="343" r:id="rId13"/>
    <p:sldId id="333" r:id="rId14"/>
    <p:sldId id="336" r:id="rId15"/>
    <p:sldId id="338" r:id="rId16"/>
    <p:sldId id="321" r:id="rId17"/>
    <p:sldId id="339" r:id="rId18"/>
    <p:sldId id="340" r:id="rId19"/>
    <p:sldId id="324" r:id="rId20"/>
    <p:sldId id="306" r:id="rId21"/>
    <p:sldId id="320" r:id="rId22"/>
    <p:sldId id="33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56A3"/>
    <a:srgbClr val="B6A2D3"/>
    <a:srgbClr val="B7A3D3"/>
    <a:srgbClr val="BAA8D5"/>
    <a:srgbClr val="E9E3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3945" autoAdjust="0"/>
  </p:normalViewPr>
  <p:slideViewPr>
    <p:cSldViewPr>
      <p:cViewPr>
        <p:scale>
          <a:sx n="69" d="100"/>
          <a:sy n="69" d="100"/>
        </p:scale>
        <p:origin x="522"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_rels/data1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13.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image" Target="../media/image10.png"/></Relationships>
</file>

<file path=ppt/diagrams/_rels/data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9.svg"/></Relationships>
</file>

<file path=ppt/diagrams/_rels/data2.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image" Target="../media/image10.png"/></Relationships>
</file>

<file path=ppt/diagrams/_rels/data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5.svg"/></Relationships>
</file>

<file path=ppt/diagrams/_rels/data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7.svg"/></Relationships>
</file>

<file path=ppt/diagrams/_rels/data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9.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3.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image" Target="../media/image10.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image" Target="../media/image1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3FD214-BC64-4317-B658-84FA6221E53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E514B4D-69F9-41AA-BB0A-AC7CDEE9B889}">
      <dgm:prSet/>
      <dgm:spPr/>
      <dgm:t>
        <a:bodyPr/>
        <a:lstStyle/>
        <a:p>
          <a:r>
            <a:rPr lang="en-US" b="1"/>
            <a:t>Current situation- Baseline</a:t>
          </a:r>
          <a:endParaRPr lang="en-US"/>
        </a:p>
      </dgm:t>
    </dgm:pt>
    <dgm:pt modelId="{F3665C36-2470-4BF4-9834-A1F2DED66850}" type="parTrans" cxnId="{54271C4D-4DC5-4108-8053-902C9B0B04EA}">
      <dgm:prSet/>
      <dgm:spPr/>
      <dgm:t>
        <a:bodyPr/>
        <a:lstStyle/>
        <a:p>
          <a:endParaRPr lang="en-US"/>
        </a:p>
      </dgm:t>
    </dgm:pt>
    <dgm:pt modelId="{785C402C-D28B-401B-9B4A-34E939D26AAC}" type="sibTrans" cxnId="{54271C4D-4DC5-4108-8053-902C9B0B04EA}">
      <dgm:prSet/>
      <dgm:spPr/>
      <dgm:t>
        <a:bodyPr/>
        <a:lstStyle/>
        <a:p>
          <a:endParaRPr lang="en-US"/>
        </a:p>
      </dgm:t>
    </dgm:pt>
    <dgm:pt modelId="{E68AACB9-3FFE-450F-8A5D-3A014E300360}">
      <dgm:prSet/>
      <dgm:spPr/>
      <dgm:t>
        <a:bodyPr/>
        <a:lstStyle/>
        <a:p>
          <a:r>
            <a:rPr lang="en-US" i="1"/>
            <a:t>All HR policies are in place </a:t>
          </a:r>
          <a:endParaRPr lang="en-US"/>
        </a:p>
      </dgm:t>
    </dgm:pt>
    <dgm:pt modelId="{D1538899-B52B-4FAD-851F-6B8B9EE75211}" type="parTrans" cxnId="{66556C86-CA96-4E3C-BD63-C21E9642AAC5}">
      <dgm:prSet/>
      <dgm:spPr/>
      <dgm:t>
        <a:bodyPr/>
        <a:lstStyle/>
        <a:p>
          <a:endParaRPr lang="en-US"/>
        </a:p>
      </dgm:t>
    </dgm:pt>
    <dgm:pt modelId="{7A4F0A97-1490-4EC3-9355-74386033B87B}" type="sibTrans" cxnId="{66556C86-CA96-4E3C-BD63-C21E9642AAC5}">
      <dgm:prSet/>
      <dgm:spPr/>
      <dgm:t>
        <a:bodyPr/>
        <a:lstStyle/>
        <a:p>
          <a:endParaRPr lang="en-US"/>
        </a:p>
      </dgm:t>
    </dgm:pt>
    <dgm:pt modelId="{AE6C65C5-82C6-4FC3-97A1-88159ABACD61}">
      <dgm:prSet/>
      <dgm:spPr/>
      <dgm:t>
        <a:bodyPr/>
        <a:lstStyle/>
        <a:p>
          <a:r>
            <a:rPr lang="en-US" i="1"/>
            <a:t>VAT Registration None</a:t>
          </a:r>
          <a:endParaRPr lang="en-US"/>
        </a:p>
      </dgm:t>
    </dgm:pt>
    <dgm:pt modelId="{6C62EC39-4C0D-444E-97E1-0623BF2A76A2}" type="parTrans" cxnId="{63544C18-4A1B-4312-AA51-629465660F6D}">
      <dgm:prSet/>
      <dgm:spPr/>
      <dgm:t>
        <a:bodyPr/>
        <a:lstStyle/>
        <a:p>
          <a:endParaRPr lang="en-US"/>
        </a:p>
      </dgm:t>
    </dgm:pt>
    <dgm:pt modelId="{D1547629-6A36-4649-9AE6-92C6A78DBBB5}" type="sibTrans" cxnId="{63544C18-4A1B-4312-AA51-629465660F6D}">
      <dgm:prSet/>
      <dgm:spPr/>
      <dgm:t>
        <a:bodyPr/>
        <a:lstStyle/>
        <a:p>
          <a:endParaRPr lang="en-US"/>
        </a:p>
      </dgm:t>
    </dgm:pt>
    <dgm:pt modelId="{F3403658-FFFC-4674-ABFC-E05585050C1C}">
      <dgm:prSet/>
      <dgm:spPr/>
      <dgm:t>
        <a:bodyPr/>
        <a:lstStyle/>
        <a:p>
          <a:r>
            <a:rPr lang="en-US" i="1"/>
            <a:t>In place SARS PBO, COIDA,UIF BBEE &amp; CSD </a:t>
          </a:r>
          <a:endParaRPr lang="en-US"/>
        </a:p>
      </dgm:t>
    </dgm:pt>
    <dgm:pt modelId="{4AE56438-D8FA-4F2E-A6A2-D8A17F59FDDD}" type="parTrans" cxnId="{883A4C74-09DB-4451-8E9F-8E5D25FDFEFF}">
      <dgm:prSet/>
      <dgm:spPr/>
      <dgm:t>
        <a:bodyPr/>
        <a:lstStyle/>
        <a:p>
          <a:endParaRPr lang="en-US"/>
        </a:p>
      </dgm:t>
    </dgm:pt>
    <dgm:pt modelId="{C152EDAA-5875-4976-ACAF-3E3E3D07786C}" type="sibTrans" cxnId="{883A4C74-09DB-4451-8E9F-8E5D25FDFEFF}">
      <dgm:prSet/>
      <dgm:spPr/>
      <dgm:t>
        <a:bodyPr/>
        <a:lstStyle/>
        <a:p>
          <a:endParaRPr lang="en-US"/>
        </a:p>
      </dgm:t>
    </dgm:pt>
    <dgm:pt modelId="{8A231280-DE9A-41ED-A79D-9E7D3811A93A}">
      <dgm:prSet/>
      <dgm:spPr/>
      <dgm:t>
        <a:bodyPr/>
        <a:lstStyle/>
        <a:p>
          <a:r>
            <a:rPr lang="en-US" i="1"/>
            <a:t>Thabang CDC has a functional Board of Directors, which provides strategic guidance and oversight.</a:t>
          </a:r>
          <a:endParaRPr lang="en-US"/>
        </a:p>
      </dgm:t>
    </dgm:pt>
    <dgm:pt modelId="{0AE0D4F8-66DB-4990-89B8-A8796F94F1B3}" type="parTrans" cxnId="{F5A7848A-E266-407C-B3E5-4FE8C0AC30F4}">
      <dgm:prSet/>
      <dgm:spPr/>
      <dgm:t>
        <a:bodyPr/>
        <a:lstStyle/>
        <a:p>
          <a:endParaRPr lang="en-US"/>
        </a:p>
      </dgm:t>
    </dgm:pt>
    <dgm:pt modelId="{5AD79D82-EEC8-4AB4-A2E8-9AE627B95E14}" type="sibTrans" cxnId="{F5A7848A-E266-407C-B3E5-4FE8C0AC30F4}">
      <dgm:prSet/>
      <dgm:spPr/>
      <dgm:t>
        <a:bodyPr/>
        <a:lstStyle/>
        <a:p>
          <a:endParaRPr lang="en-US"/>
        </a:p>
      </dgm:t>
    </dgm:pt>
    <dgm:pt modelId="{EDD56F85-7018-4AF3-B746-40A7C5694180}">
      <dgm:prSet/>
      <dgm:spPr/>
      <dgm:t>
        <a:bodyPr/>
        <a:lstStyle/>
        <a:p>
          <a:r>
            <a:rPr lang="en-US" i="1"/>
            <a:t>The organization has a clear management structure, with defined roles and responsibilities.</a:t>
          </a:r>
          <a:endParaRPr lang="en-US"/>
        </a:p>
      </dgm:t>
    </dgm:pt>
    <dgm:pt modelId="{2ED73B10-C7E8-492F-93E9-CF6ECD036B36}" type="parTrans" cxnId="{3496CCDF-060B-47F6-971E-A8292093F69C}">
      <dgm:prSet/>
      <dgm:spPr/>
      <dgm:t>
        <a:bodyPr/>
        <a:lstStyle/>
        <a:p>
          <a:endParaRPr lang="en-US"/>
        </a:p>
      </dgm:t>
    </dgm:pt>
    <dgm:pt modelId="{8EF3EB3D-5614-4F6B-8E66-5799356E3742}" type="sibTrans" cxnId="{3496CCDF-060B-47F6-971E-A8292093F69C}">
      <dgm:prSet/>
      <dgm:spPr/>
      <dgm:t>
        <a:bodyPr/>
        <a:lstStyle/>
        <a:p>
          <a:endParaRPr lang="en-US"/>
        </a:p>
      </dgm:t>
    </dgm:pt>
    <dgm:pt modelId="{93D79647-ED58-405A-B3FD-7429E9564D2E}">
      <dgm:prSet/>
      <dgm:spPr/>
      <dgm:t>
        <a:bodyPr/>
        <a:lstStyle/>
        <a:p>
          <a:r>
            <a:rPr lang="en-US" i="1"/>
            <a:t>The Finance Department of THABANG COMMUNITY DEVELOPMENT CENTRE is committed with the director, staff, and board to ensure that all financial matters are managed with care, integrity, and consistency within the best interests of THABANG COMMUNITY DEVELOPMENT CENTRE.</a:t>
          </a:r>
          <a:endParaRPr lang="en-US"/>
        </a:p>
      </dgm:t>
    </dgm:pt>
    <dgm:pt modelId="{74F11408-82C4-4CEC-92F2-A622139E6DC0}" type="parTrans" cxnId="{21F5B143-AB70-48CA-A51B-EA7B477E86AC}">
      <dgm:prSet/>
      <dgm:spPr/>
      <dgm:t>
        <a:bodyPr/>
        <a:lstStyle/>
        <a:p>
          <a:endParaRPr lang="en-US"/>
        </a:p>
      </dgm:t>
    </dgm:pt>
    <dgm:pt modelId="{1F12398D-DDE1-4739-8AB3-BACD07B3173C}" type="sibTrans" cxnId="{21F5B143-AB70-48CA-A51B-EA7B477E86AC}">
      <dgm:prSet/>
      <dgm:spPr/>
      <dgm:t>
        <a:bodyPr/>
        <a:lstStyle/>
        <a:p>
          <a:endParaRPr lang="en-US"/>
        </a:p>
      </dgm:t>
    </dgm:pt>
    <dgm:pt modelId="{81BCD1F5-B8E4-4170-BE8E-762984BDD5CD}" type="pres">
      <dgm:prSet presAssocID="{223FD214-BC64-4317-B658-84FA6221E537}" presName="linear" presStyleCnt="0">
        <dgm:presLayoutVars>
          <dgm:animLvl val="lvl"/>
          <dgm:resizeHandles val="exact"/>
        </dgm:presLayoutVars>
      </dgm:prSet>
      <dgm:spPr/>
    </dgm:pt>
    <dgm:pt modelId="{2730ED4A-1A1F-4454-85A8-CDD0C5E039F6}" type="pres">
      <dgm:prSet presAssocID="{4E514B4D-69F9-41AA-BB0A-AC7CDEE9B889}" presName="parentText" presStyleLbl="node1" presStyleIdx="0" presStyleCnt="1">
        <dgm:presLayoutVars>
          <dgm:chMax val="0"/>
          <dgm:bulletEnabled val="1"/>
        </dgm:presLayoutVars>
      </dgm:prSet>
      <dgm:spPr/>
    </dgm:pt>
    <dgm:pt modelId="{4707067E-FFDA-4AAE-8AA3-CCAECA45BDAC}" type="pres">
      <dgm:prSet presAssocID="{4E514B4D-69F9-41AA-BB0A-AC7CDEE9B889}" presName="childText" presStyleLbl="revTx" presStyleIdx="0" presStyleCnt="1">
        <dgm:presLayoutVars>
          <dgm:bulletEnabled val="1"/>
        </dgm:presLayoutVars>
      </dgm:prSet>
      <dgm:spPr/>
    </dgm:pt>
  </dgm:ptLst>
  <dgm:cxnLst>
    <dgm:cxn modelId="{1C3F5601-0889-487B-A7FB-6DBB197308E4}" type="presOf" srcId="{AE6C65C5-82C6-4FC3-97A1-88159ABACD61}" destId="{4707067E-FFDA-4AAE-8AA3-CCAECA45BDAC}" srcOrd="0" destOrd="1" presId="urn:microsoft.com/office/officeart/2005/8/layout/vList2"/>
    <dgm:cxn modelId="{63544C18-4A1B-4312-AA51-629465660F6D}" srcId="{4E514B4D-69F9-41AA-BB0A-AC7CDEE9B889}" destId="{AE6C65C5-82C6-4FC3-97A1-88159ABACD61}" srcOrd="1" destOrd="0" parTransId="{6C62EC39-4C0D-444E-97E1-0623BF2A76A2}" sibTransId="{D1547629-6A36-4649-9AE6-92C6A78DBBB5}"/>
    <dgm:cxn modelId="{998C5F21-1569-4005-A29E-6CF564377F70}" type="presOf" srcId="{4E514B4D-69F9-41AA-BB0A-AC7CDEE9B889}" destId="{2730ED4A-1A1F-4454-85A8-CDD0C5E039F6}" srcOrd="0" destOrd="0" presId="urn:microsoft.com/office/officeart/2005/8/layout/vList2"/>
    <dgm:cxn modelId="{C3350038-7D92-4BD2-9B8D-69EA44168E8B}" type="presOf" srcId="{E68AACB9-3FFE-450F-8A5D-3A014E300360}" destId="{4707067E-FFDA-4AAE-8AA3-CCAECA45BDAC}" srcOrd="0" destOrd="0" presId="urn:microsoft.com/office/officeart/2005/8/layout/vList2"/>
    <dgm:cxn modelId="{21F5B143-AB70-48CA-A51B-EA7B477E86AC}" srcId="{4E514B4D-69F9-41AA-BB0A-AC7CDEE9B889}" destId="{93D79647-ED58-405A-B3FD-7429E9564D2E}" srcOrd="5" destOrd="0" parTransId="{74F11408-82C4-4CEC-92F2-A622139E6DC0}" sibTransId="{1F12398D-DDE1-4739-8AB3-BACD07B3173C}"/>
    <dgm:cxn modelId="{54271C4D-4DC5-4108-8053-902C9B0B04EA}" srcId="{223FD214-BC64-4317-B658-84FA6221E537}" destId="{4E514B4D-69F9-41AA-BB0A-AC7CDEE9B889}" srcOrd="0" destOrd="0" parTransId="{F3665C36-2470-4BF4-9834-A1F2DED66850}" sibTransId="{785C402C-D28B-401B-9B4A-34E939D26AAC}"/>
    <dgm:cxn modelId="{883A4C74-09DB-4451-8E9F-8E5D25FDFEFF}" srcId="{4E514B4D-69F9-41AA-BB0A-AC7CDEE9B889}" destId="{F3403658-FFFC-4674-ABFC-E05585050C1C}" srcOrd="2" destOrd="0" parTransId="{4AE56438-D8FA-4F2E-A6A2-D8A17F59FDDD}" sibTransId="{C152EDAA-5875-4976-ACAF-3E3E3D07786C}"/>
    <dgm:cxn modelId="{66556C86-CA96-4E3C-BD63-C21E9642AAC5}" srcId="{4E514B4D-69F9-41AA-BB0A-AC7CDEE9B889}" destId="{E68AACB9-3FFE-450F-8A5D-3A014E300360}" srcOrd="0" destOrd="0" parTransId="{D1538899-B52B-4FAD-851F-6B8B9EE75211}" sibTransId="{7A4F0A97-1490-4EC3-9355-74386033B87B}"/>
    <dgm:cxn modelId="{F5A7848A-E266-407C-B3E5-4FE8C0AC30F4}" srcId="{4E514B4D-69F9-41AA-BB0A-AC7CDEE9B889}" destId="{8A231280-DE9A-41ED-A79D-9E7D3811A93A}" srcOrd="3" destOrd="0" parTransId="{0AE0D4F8-66DB-4990-89B8-A8796F94F1B3}" sibTransId="{5AD79D82-EEC8-4AB4-A2E8-9AE627B95E14}"/>
    <dgm:cxn modelId="{5B2B2D94-5441-4BE3-838F-4156B7B7DDB4}" type="presOf" srcId="{8A231280-DE9A-41ED-A79D-9E7D3811A93A}" destId="{4707067E-FFDA-4AAE-8AA3-CCAECA45BDAC}" srcOrd="0" destOrd="3" presId="urn:microsoft.com/office/officeart/2005/8/layout/vList2"/>
    <dgm:cxn modelId="{E2046CCB-CF4A-4006-B513-C0BAC7494462}" type="presOf" srcId="{223FD214-BC64-4317-B658-84FA6221E537}" destId="{81BCD1F5-B8E4-4170-BE8E-762984BDD5CD}" srcOrd="0" destOrd="0" presId="urn:microsoft.com/office/officeart/2005/8/layout/vList2"/>
    <dgm:cxn modelId="{F9345CDD-3F9B-45C5-8644-4A8BC0AFDE3D}" type="presOf" srcId="{EDD56F85-7018-4AF3-B746-40A7C5694180}" destId="{4707067E-FFDA-4AAE-8AA3-CCAECA45BDAC}" srcOrd="0" destOrd="4" presId="urn:microsoft.com/office/officeart/2005/8/layout/vList2"/>
    <dgm:cxn modelId="{3496CCDF-060B-47F6-971E-A8292093F69C}" srcId="{4E514B4D-69F9-41AA-BB0A-AC7CDEE9B889}" destId="{EDD56F85-7018-4AF3-B746-40A7C5694180}" srcOrd="4" destOrd="0" parTransId="{2ED73B10-C7E8-492F-93E9-CF6ECD036B36}" sibTransId="{8EF3EB3D-5614-4F6B-8E66-5799356E3742}"/>
    <dgm:cxn modelId="{4618C1E0-A356-4ED2-B391-358387FDD718}" type="presOf" srcId="{F3403658-FFFC-4674-ABFC-E05585050C1C}" destId="{4707067E-FFDA-4AAE-8AA3-CCAECA45BDAC}" srcOrd="0" destOrd="2" presId="urn:microsoft.com/office/officeart/2005/8/layout/vList2"/>
    <dgm:cxn modelId="{674044EE-04B4-409D-B5EF-0856A2AF8FB5}" type="presOf" srcId="{93D79647-ED58-405A-B3FD-7429E9564D2E}" destId="{4707067E-FFDA-4AAE-8AA3-CCAECA45BDAC}" srcOrd="0" destOrd="5" presId="urn:microsoft.com/office/officeart/2005/8/layout/vList2"/>
    <dgm:cxn modelId="{79587C2B-1FE3-4A5F-A30B-5F0E7584272C}" type="presParOf" srcId="{81BCD1F5-B8E4-4170-BE8E-762984BDD5CD}" destId="{2730ED4A-1A1F-4454-85A8-CDD0C5E039F6}" srcOrd="0" destOrd="0" presId="urn:microsoft.com/office/officeart/2005/8/layout/vList2"/>
    <dgm:cxn modelId="{20EAEEDE-4E05-4E0E-8963-8F6281833020}" type="presParOf" srcId="{81BCD1F5-B8E4-4170-BE8E-762984BDD5CD}" destId="{4707067E-FFDA-4AAE-8AA3-CCAECA45BDA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D75F9F4-C596-4B53-9D3E-1C1BD426038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5CC9154-1FF2-40B6-B771-ECCBCD5D8062}">
      <dgm:prSet/>
      <dgm:spPr/>
      <dgm:t>
        <a:bodyPr/>
        <a:lstStyle/>
        <a:p>
          <a:r>
            <a:rPr lang="en-US" b="1"/>
            <a:t>Current situation- Baseline</a:t>
          </a:r>
          <a:endParaRPr lang="en-US"/>
        </a:p>
      </dgm:t>
    </dgm:pt>
    <dgm:pt modelId="{A3D00C2B-DBE8-48BC-8BA5-EFF8F77B1044}" type="parTrans" cxnId="{28F083C6-D85D-4478-BA2F-16DEAB74108D}">
      <dgm:prSet/>
      <dgm:spPr/>
      <dgm:t>
        <a:bodyPr/>
        <a:lstStyle/>
        <a:p>
          <a:endParaRPr lang="en-US"/>
        </a:p>
      </dgm:t>
    </dgm:pt>
    <dgm:pt modelId="{E2F0D85C-305A-4DC7-8646-19397A7C20FF}" type="sibTrans" cxnId="{28F083C6-D85D-4478-BA2F-16DEAB74108D}">
      <dgm:prSet/>
      <dgm:spPr/>
      <dgm:t>
        <a:bodyPr/>
        <a:lstStyle/>
        <a:p>
          <a:endParaRPr lang="en-US"/>
        </a:p>
      </dgm:t>
    </dgm:pt>
    <dgm:pt modelId="{4FE02325-33F1-46CF-9870-CF580E487B55}">
      <dgm:prSet/>
      <dgm:spPr/>
      <dgm:t>
        <a:bodyPr/>
        <a:lstStyle/>
        <a:p>
          <a:r>
            <a:rPr lang="en-US"/>
            <a:t>How will the institutional progress be sustained within your organisation? </a:t>
          </a:r>
        </a:p>
      </dgm:t>
    </dgm:pt>
    <dgm:pt modelId="{700C068D-6097-4DA2-ABDE-D29FB7417164}" type="parTrans" cxnId="{3B8136DE-5FFE-43EB-AB3A-8FFBDF0F36E0}">
      <dgm:prSet/>
      <dgm:spPr/>
      <dgm:t>
        <a:bodyPr/>
        <a:lstStyle/>
        <a:p>
          <a:endParaRPr lang="en-US"/>
        </a:p>
      </dgm:t>
    </dgm:pt>
    <dgm:pt modelId="{8D343BC7-D22B-4FA0-9355-A4F2044D8A52}" type="sibTrans" cxnId="{3B8136DE-5FFE-43EB-AB3A-8FFBDF0F36E0}">
      <dgm:prSet/>
      <dgm:spPr/>
      <dgm:t>
        <a:bodyPr/>
        <a:lstStyle/>
        <a:p>
          <a:endParaRPr lang="en-US"/>
        </a:p>
      </dgm:t>
    </dgm:pt>
    <dgm:pt modelId="{AE7C4EDD-AD18-494C-9E9D-DDB0E0F0FBF3}" type="pres">
      <dgm:prSet presAssocID="{2D75F9F4-C596-4B53-9D3E-1C1BD4260387}" presName="linear" presStyleCnt="0">
        <dgm:presLayoutVars>
          <dgm:animLvl val="lvl"/>
          <dgm:resizeHandles val="exact"/>
        </dgm:presLayoutVars>
      </dgm:prSet>
      <dgm:spPr/>
    </dgm:pt>
    <dgm:pt modelId="{6DC930AA-7D22-4F3F-A6BC-117BAE4BC32E}" type="pres">
      <dgm:prSet presAssocID="{45CC9154-1FF2-40B6-B771-ECCBCD5D8062}" presName="parentText" presStyleLbl="node1" presStyleIdx="0" presStyleCnt="1">
        <dgm:presLayoutVars>
          <dgm:chMax val="0"/>
          <dgm:bulletEnabled val="1"/>
        </dgm:presLayoutVars>
      </dgm:prSet>
      <dgm:spPr/>
    </dgm:pt>
    <dgm:pt modelId="{9EF3F524-566A-45B3-9552-58F24517A457}" type="pres">
      <dgm:prSet presAssocID="{45CC9154-1FF2-40B6-B771-ECCBCD5D8062}" presName="childText" presStyleLbl="revTx" presStyleIdx="0" presStyleCnt="1">
        <dgm:presLayoutVars>
          <dgm:bulletEnabled val="1"/>
        </dgm:presLayoutVars>
      </dgm:prSet>
      <dgm:spPr/>
    </dgm:pt>
  </dgm:ptLst>
  <dgm:cxnLst>
    <dgm:cxn modelId="{F85B6D13-3F20-4B7F-8C35-3C80A5993DAC}" type="presOf" srcId="{45CC9154-1FF2-40B6-B771-ECCBCD5D8062}" destId="{6DC930AA-7D22-4F3F-A6BC-117BAE4BC32E}" srcOrd="0" destOrd="0" presId="urn:microsoft.com/office/officeart/2005/8/layout/vList2"/>
    <dgm:cxn modelId="{AF2DA564-D310-46D7-9E4F-2B0FB214AB77}" type="presOf" srcId="{2D75F9F4-C596-4B53-9D3E-1C1BD4260387}" destId="{AE7C4EDD-AD18-494C-9E9D-DDB0E0F0FBF3}" srcOrd="0" destOrd="0" presId="urn:microsoft.com/office/officeart/2005/8/layout/vList2"/>
    <dgm:cxn modelId="{212A7191-EED4-4969-852A-E5DD3AD13120}" type="presOf" srcId="{4FE02325-33F1-46CF-9870-CF580E487B55}" destId="{9EF3F524-566A-45B3-9552-58F24517A457}" srcOrd="0" destOrd="0" presId="urn:microsoft.com/office/officeart/2005/8/layout/vList2"/>
    <dgm:cxn modelId="{28F083C6-D85D-4478-BA2F-16DEAB74108D}" srcId="{2D75F9F4-C596-4B53-9D3E-1C1BD4260387}" destId="{45CC9154-1FF2-40B6-B771-ECCBCD5D8062}" srcOrd="0" destOrd="0" parTransId="{A3D00C2B-DBE8-48BC-8BA5-EFF8F77B1044}" sibTransId="{E2F0D85C-305A-4DC7-8646-19397A7C20FF}"/>
    <dgm:cxn modelId="{3B8136DE-5FFE-43EB-AB3A-8FFBDF0F36E0}" srcId="{45CC9154-1FF2-40B6-B771-ECCBCD5D8062}" destId="{4FE02325-33F1-46CF-9870-CF580E487B55}" srcOrd="0" destOrd="0" parTransId="{700C068D-6097-4DA2-ABDE-D29FB7417164}" sibTransId="{8D343BC7-D22B-4FA0-9355-A4F2044D8A52}"/>
    <dgm:cxn modelId="{2B60A128-1FB3-4592-ABA1-08EB08BDDE6D}" type="presParOf" srcId="{AE7C4EDD-AD18-494C-9E9D-DDB0E0F0FBF3}" destId="{6DC930AA-7D22-4F3F-A6BC-117BAE4BC32E}" srcOrd="0" destOrd="0" presId="urn:microsoft.com/office/officeart/2005/8/layout/vList2"/>
    <dgm:cxn modelId="{47803856-731D-41D1-B858-8E41C875297C}" type="presParOf" srcId="{AE7C4EDD-AD18-494C-9E9D-DDB0E0F0FBF3}" destId="{9EF3F524-566A-45B3-9552-58F24517A45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153054C-3B57-4FBD-A4D2-7C0E087072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CC0EAB5-BAE0-4A66-80A5-0AB27CDF1755}">
      <dgm:prSet/>
      <dgm:spPr/>
      <dgm:t>
        <a:bodyPr/>
        <a:lstStyle/>
        <a:p>
          <a:pPr>
            <a:lnSpc>
              <a:spcPct val="100000"/>
            </a:lnSpc>
          </a:pPr>
          <a:r>
            <a:rPr lang="en-US" b="1"/>
            <a:t>Current situation- Baseline</a:t>
          </a:r>
          <a:endParaRPr lang="en-US"/>
        </a:p>
      </dgm:t>
    </dgm:pt>
    <dgm:pt modelId="{C53215DE-E55E-40DA-BEB3-3BA3185C4FF3}" type="parTrans" cxnId="{3ABF1739-3D25-4810-8108-4EF280ABD4E5}">
      <dgm:prSet/>
      <dgm:spPr/>
      <dgm:t>
        <a:bodyPr/>
        <a:lstStyle/>
        <a:p>
          <a:endParaRPr lang="en-US"/>
        </a:p>
      </dgm:t>
    </dgm:pt>
    <dgm:pt modelId="{5D83B4F2-25F6-42B8-A02B-3DC4479B0203}" type="sibTrans" cxnId="{3ABF1739-3D25-4810-8108-4EF280ABD4E5}">
      <dgm:prSet/>
      <dgm:spPr/>
      <dgm:t>
        <a:bodyPr/>
        <a:lstStyle/>
        <a:p>
          <a:endParaRPr lang="en-US"/>
        </a:p>
      </dgm:t>
    </dgm:pt>
    <dgm:pt modelId="{4BD970A1-F08A-41F9-8733-3F39A87E4394}">
      <dgm:prSet/>
      <dgm:spPr/>
      <dgm:t>
        <a:bodyPr/>
        <a:lstStyle/>
        <a:p>
          <a:pPr>
            <a:lnSpc>
              <a:spcPct val="100000"/>
            </a:lnSpc>
          </a:pPr>
          <a:r>
            <a:rPr lang="en-US"/>
            <a:t>How diversified are your sources of funding.</a:t>
          </a:r>
        </a:p>
      </dgm:t>
    </dgm:pt>
    <dgm:pt modelId="{B2F7EEAF-F7C9-434B-962A-5BFA4C2D3837}" type="parTrans" cxnId="{7A6EDE50-336D-4526-8878-462499857FBC}">
      <dgm:prSet/>
      <dgm:spPr/>
      <dgm:t>
        <a:bodyPr/>
        <a:lstStyle/>
        <a:p>
          <a:endParaRPr lang="en-US"/>
        </a:p>
      </dgm:t>
    </dgm:pt>
    <dgm:pt modelId="{9B04155B-930D-463D-A4A7-CBFF4ED9EBAB}" type="sibTrans" cxnId="{7A6EDE50-336D-4526-8878-462499857FBC}">
      <dgm:prSet/>
      <dgm:spPr/>
      <dgm:t>
        <a:bodyPr/>
        <a:lstStyle/>
        <a:p>
          <a:endParaRPr lang="en-US"/>
        </a:p>
      </dgm:t>
    </dgm:pt>
    <dgm:pt modelId="{DBDCA310-7C5D-4F39-9CB8-5238A1CB6612}">
      <dgm:prSet/>
      <dgm:spPr/>
      <dgm:t>
        <a:bodyPr/>
        <a:lstStyle/>
        <a:p>
          <a:pPr>
            <a:lnSpc>
              <a:spcPct val="100000"/>
            </a:lnSpc>
          </a:pPr>
          <a:r>
            <a:rPr lang="en-US"/>
            <a:t>How do you hope to improve your Financial Sustainability and social entrepreneurship</a:t>
          </a:r>
        </a:p>
      </dgm:t>
    </dgm:pt>
    <dgm:pt modelId="{8E95CFB4-94A5-4699-A8BB-F3E9FC95661E}" type="parTrans" cxnId="{93E0638E-EC18-4B86-9EF0-57FB2AB2C6DF}">
      <dgm:prSet/>
      <dgm:spPr/>
      <dgm:t>
        <a:bodyPr/>
        <a:lstStyle/>
        <a:p>
          <a:endParaRPr lang="en-US"/>
        </a:p>
      </dgm:t>
    </dgm:pt>
    <dgm:pt modelId="{A5E04A43-D424-4BFD-B463-3AC103F0CF28}" type="sibTrans" cxnId="{93E0638E-EC18-4B86-9EF0-57FB2AB2C6DF}">
      <dgm:prSet/>
      <dgm:spPr/>
      <dgm:t>
        <a:bodyPr/>
        <a:lstStyle/>
        <a:p>
          <a:endParaRPr lang="en-US"/>
        </a:p>
      </dgm:t>
    </dgm:pt>
    <dgm:pt modelId="{FC72B832-E4EE-4D14-BBAC-6330B0EE66E5}">
      <dgm:prSet/>
      <dgm:spPr/>
      <dgm:t>
        <a:bodyPr/>
        <a:lstStyle/>
        <a:p>
          <a:pPr>
            <a:lnSpc>
              <a:spcPct val="100000"/>
            </a:lnSpc>
          </a:pPr>
          <a:r>
            <a:rPr lang="en-US"/>
            <a:t>Financial policies and procedures</a:t>
          </a:r>
        </a:p>
      </dgm:t>
    </dgm:pt>
    <dgm:pt modelId="{5AC2965D-3590-426A-A45C-C8CC0B774D22}" type="parTrans" cxnId="{3D83CC23-2DBB-4B1F-8466-0811CF458AC3}">
      <dgm:prSet/>
      <dgm:spPr/>
      <dgm:t>
        <a:bodyPr/>
        <a:lstStyle/>
        <a:p>
          <a:endParaRPr lang="en-US"/>
        </a:p>
      </dgm:t>
    </dgm:pt>
    <dgm:pt modelId="{955B9789-C3E8-44AE-B0C0-F51E6358BC10}" type="sibTrans" cxnId="{3D83CC23-2DBB-4B1F-8466-0811CF458AC3}">
      <dgm:prSet/>
      <dgm:spPr/>
      <dgm:t>
        <a:bodyPr/>
        <a:lstStyle/>
        <a:p>
          <a:endParaRPr lang="en-US"/>
        </a:p>
      </dgm:t>
    </dgm:pt>
    <dgm:pt modelId="{72E3E20B-2E12-437D-B425-7692877E0D31}">
      <dgm:prSet/>
      <dgm:spPr/>
      <dgm:t>
        <a:bodyPr/>
        <a:lstStyle/>
        <a:p>
          <a:pPr>
            <a:lnSpc>
              <a:spcPct val="100000"/>
            </a:lnSpc>
          </a:pPr>
          <a:r>
            <a:rPr lang="en-US"/>
            <a:t>Value for money</a:t>
          </a:r>
        </a:p>
      </dgm:t>
    </dgm:pt>
    <dgm:pt modelId="{A750B01D-3CF0-4409-818F-94FBF149FB84}" type="parTrans" cxnId="{CBE2AAD7-C5C7-4DDA-BB46-140ED1501C7E}">
      <dgm:prSet/>
      <dgm:spPr/>
      <dgm:t>
        <a:bodyPr/>
        <a:lstStyle/>
        <a:p>
          <a:endParaRPr lang="en-US"/>
        </a:p>
      </dgm:t>
    </dgm:pt>
    <dgm:pt modelId="{8C84393C-1959-47A6-83FB-BC691C5DCCA8}" type="sibTrans" cxnId="{CBE2AAD7-C5C7-4DDA-BB46-140ED1501C7E}">
      <dgm:prSet/>
      <dgm:spPr/>
      <dgm:t>
        <a:bodyPr/>
        <a:lstStyle/>
        <a:p>
          <a:endParaRPr lang="en-US"/>
        </a:p>
      </dgm:t>
    </dgm:pt>
    <dgm:pt modelId="{10277229-A6E5-43CE-BB5A-CAD7E2F25346}" type="pres">
      <dgm:prSet presAssocID="{6153054C-3B57-4FBD-A4D2-7C0E0870724F}" presName="vert0" presStyleCnt="0">
        <dgm:presLayoutVars>
          <dgm:dir/>
          <dgm:animOne val="branch"/>
          <dgm:animLvl val="lvl"/>
        </dgm:presLayoutVars>
      </dgm:prSet>
      <dgm:spPr/>
    </dgm:pt>
    <dgm:pt modelId="{A09EE133-3911-474F-BB9A-8B2F64B055C1}" type="pres">
      <dgm:prSet presAssocID="{8CC0EAB5-BAE0-4A66-80A5-0AB27CDF1755}" presName="thickLine" presStyleLbl="alignNode1" presStyleIdx="0" presStyleCnt="5"/>
      <dgm:spPr/>
    </dgm:pt>
    <dgm:pt modelId="{EF8D37A4-93C9-4CA8-B762-2BE7DA8FB2A1}" type="pres">
      <dgm:prSet presAssocID="{8CC0EAB5-BAE0-4A66-80A5-0AB27CDF1755}" presName="horz1" presStyleCnt="0"/>
      <dgm:spPr/>
    </dgm:pt>
    <dgm:pt modelId="{CF0C2F33-C1D9-4C6F-8AC3-18F2E6CC6326}" type="pres">
      <dgm:prSet presAssocID="{8CC0EAB5-BAE0-4A66-80A5-0AB27CDF1755}" presName="tx1" presStyleLbl="revTx" presStyleIdx="0" presStyleCnt="5"/>
      <dgm:spPr/>
    </dgm:pt>
    <dgm:pt modelId="{E863ABE8-3C79-469C-91F2-072E3FD4C432}" type="pres">
      <dgm:prSet presAssocID="{8CC0EAB5-BAE0-4A66-80A5-0AB27CDF1755}" presName="vert1" presStyleCnt="0"/>
      <dgm:spPr/>
    </dgm:pt>
    <dgm:pt modelId="{67148891-0364-4FE5-B816-377C57BBC029}" type="pres">
      <dgm:prSet presAssocID="{4BD970A1-F08A-41F9-8733-3F39A87E4394}" presName="thickLine" presStyleLbl="alignNode1" presStyleIdx="1" presStyleCnt="5"/>
      <dgm:spPr/>
    </dgm:pt>
    <dgm:pt modelId="{5DB6E080-1DC0-4818-9E7C-4F67116D39CA}" type="pres">
      <dgm:prSet presAssocID="{4BD970A1-F08A-41F9-8733-3F39A87E4394}" presName="horz1" presStyleCnt="0"/>
      <dgm:spPr/>
    </dgm:pt>
    <dgm:pt modelId="{A2EE04E4-7AF0-40CB-871F-38DFDF31E6C6}" type="pres">
      <dgm:prSet presAssocID="{4BD970A1-F08A-41F9-8733-3F39A87E4394}" presName="tx1" presStyleLbl="revTx" presStyleIdx="1" presStyleCnt="5"/>
      <dgm:spPr/>
    </dgm:pt>
    <dgm:pt modelId="{FAC4AC60-E1C8-4164-98E9-5FB5B55665D8}" type="pres">
      <dgm:prSet presAssocID="{4BD970A1-F08A-41F9-8733-3F39A87E4394}" presName="vert1" presStyleCnt="0"/>
      <dgm:spPr/>
    </dgm:pt>
    <dgm:pt modelId="{086E6E23-F798-48DE-B4F2-021C191810E0}" type="pres">
      <dgm:prSet presAssocID="{DBDCA310-7C5D-4F39-9CB8-5238A1CB6612}" presName="thickLine" presStyleLbl="alignNode1" presStyleIdx="2" presStyleCnt="5"/>
      <dgm:spPr/>
    </dgm:pt>
    <dgm:pt modelId="{B44AF1D2-2C9F-474D-8EEB-FB4C764EE7B2}" type="pres">
      <dgm:prSet presAssocID="{DBDCA310-7C5D-4F39-9CB8-5238A1CB6612}" presName="horz1" presStyleCnt="0"/>
      <dgm:spPr/>
    </dgm:pt>
    <dgm:pt modelId="{007155A0-BD67-4A2E-BACA-A3ACA77CAF2F}" type="pres">
      <dgm:prSet presAssocID="{DBDCA310-7C5D-4F39-9CB8-5238A1CB6612}" presName="tx1" presStyleLbl="revTx" presStyleIdx="2" presStyleCnt="5"/>
      <dgm:spPr/>
    </dgm:pt>
    <dgm:pt modelId="{2A8FB3FC-0A6E-449B-8CF7-07C2C97A9C50}" type="pres">
      <dgm:prSet presAssocID="{DBDCA310-7C5D-4F39-9CB8-5238A1CB6612}" presName="vert1" presStyleCnt="0"/>
      <dgm:spPr/>
    </dgm:pt>
    <dgm:pt modelId="{BACD142C-048A-4235-A2BE-95A30DD9EE29}" type="pres">
      <dgm:prSet presAssocID="{FC72B832-E4EE-4D14-BBAC-6330B0EE66E5}" presName="thickLine" presStyleLbl="alignNode1" presStyleIdx="3" presStyleCnt="5"/>
      <dgm:spPr/>
    </dgm:pt>
    <dgm:pt modelId="{7D09682D-6E9A-41F0-AA3A-83253B8698D2}" type="pres">
      <dgm:prSet presAssocID="{FC72B832-E4EE-4D14-BBAC-6330B0EE66E5}" presName="horz1" presStyleCnt="0"/>
      <dgm:spPr/>
    </dgm:pt>
    <dgm:pt modelId="{E16A675D-665C-401C-B8FB-B300245142F9}" type="pres">
      <dgm:prSet presAssocID="{FC72B832-E4EE-4D14-BBAC-6330B0EE66E5}" presName="tx1" presStyleLbl="revTx" presStyleIdx="3" presStyleCnt="5"/>
      <dgm:spPr/>
    </dgm:pt>
    <dgm:pt modelId="{012952F9-C932-4020-904C-95605650B1AA}" type="pres">
      <dgm:prSet presAssocID="{FC72B832-E4EE-4D14-BBAC-6330B0EE66E5}" presName="vert1" presStyleCnt="0"/>
      <dgm:spPr/>
    </dgm:pt>
    <dgm:pt modelId="{947B7189-8FF3-4C3B-977B-6486BFD5728E}" type="pres">
      <dgm:prSet presAssocID="{72E3E20B-2E12-437D-B425-7692877E0D31}" presName="thickLine" presStyleLbl="alignNode1" presStyleIdx="4" presStyleCnt="5"/>
      <dgm:spPr/>
    </dgm:pt>
    <dgm:pt modelId="{7838EDBD-4205-4C59-8A4D-FB3C781CBF30}" type="pres">
      <dgm:prSet presAssocID="{72E3E20B-2E12-437D-B425-7692877E0D31}" presName="horz1" presStyleCnt="0"/>
      <dgm:spPr/>
    </dgm:pt>
    <dgm:pt modelId="{CA7B15AB-9CE4-437A-8696-57120DF0F3C6}" type="pres">
      <dgm:prSet presAssocID="{72E3E20B-2E12-437D-B425-7692877E0D31}" presName="tx1" presStyleLbl="revTx" presStyleIdx="4" presStyleCnt="5"/>
      <dgm:spPr/>
    </dgm:pt>
    <dgm:pt modelId="{E5ED377B-51A6-4718-A776-A67F1C4C6F60}" type="pres">
      <dgm:prSet presAssocID="{72E3E20B-2E12-437D-B425-7692877E0D31}" presName="vert1" presStyleCnt="0"/>
      <dgm:spPr/>
    </dgm:pt>
  </dgm:ptLst>
  <dgm:cxnLst>
    <dgm:cxn modelId="{B46BC50F-EF44-44AB-823F-73077586EA46}" type="presOf" srcId="{8CC0EAB5-BAE0-4A66-80A5-0AB27CDF1755}" destId="{CF0C2F33-C1D9-4C6F-8AC3-18F2E6CC6326}" srcOrd="0" destOrd="0" presId="urn:microsoft.com/office/officeart/2008/layout/LinedList"/>
    <dgm:cxn modelId="{2118841A-B260-402A-BD51-24F7261F0077}" type="presOf" srcId="{6153054C-3B57-4FBD-A4D2-7C0E0870724F}" destId="{10277229-A6E5-43CE-BB5A-CAD7E2F25346}" srcOrd="0" destOrd="0" presId="urn:microsoft.com/office/officeart/2008/layout/LinedList"/>
    <dgm:cxn modelId="{3D83CC23-2DBB-4B1F-8466-0811CF458AC3}" srcId="{6153054C-3B57-4FBD-A4D2-7C0E0870724F}" destId="{FC72B832-E4EE-4D14-BBAC-6330B0EE66E5}" srcOrd="3" destOrd="0" parTransId="{5AC2965D-3590-426A-A45C-C8CC0B774D22}" sibTransId="{955B9789-C3E8-44AE-B0C0-F51E6358BC10}"/>
    <dgm:cxn modelId="{3ABF1739-3D25-4810-8108-4EF280ABD4E5}" srcId="{6153054C-3B57-4FBD-A4D2-7C0E0870724F}" destId="{8CC0EAB5-BAE0-4A66-80A5-0AB27CDF1755}" srcOrd="0" destOrd="0" parTransId="{C53215DE-E55E-40DA-BEB3-3BA3185C4FF3}" sibTransId="{5D83B4F2-25F6-42B8-A02B-3DC4479B0203}"/>
    <dgm:cxn modelId="{7A6EDE50-336D-4526-8878-462499857FBC}" srcId="{6153054C-3B57-4FBD-A4D2-7C0E0870724F}" destId="{4BD970A1-F08A-41F9-8733-3F39A87E4394}" srcOrd="1" destOrd="0" parTransId="{B2F7EEAF-F7C9-434B-962A-5BFA4C2D3837}" sibTransId="{9B04155B-930D-463D-A4A7-CBFF4ED9EBAB}"/>
    <dgm:cxn modelId="{FD20ED7E-069A-4831-A00A-94706D49F496}" type="presOf" srcId="{4BD970A1-F08A-41F9-8733-3F39A87E4394}" destId="{A2EE04E4-7AF0-40CB-871F-38DFDF31E6C6}" srcOrd="0" destOrd="0" presId="urn:microsoft.com/office/officeart/2008/layout/LinedList"/>
    <dgm:cxn modelId="{79DFFC82-7CB0-4256-ACCD-9D8BF719589D}" type="presOf" srcId="{72E3E20B-2E12-437D-B425-7692877E0D31}" destId="{CA7B15AB-9CE4-437A-8696-57120DF0F3C6}" srcOrd="0" destOrd="0" presId="urn:microsoft.com/office/officeart/2008/layout/LinedList"/>
    <dgm:cxn modelId="{93E0638E-EC18-4B86-9EF0-57FB2AB2C6DF}" srcId="{6153054C-3B57-4FBD-A4D2-7C0E0870724F}" destId="{DBDCA310-7C5D-4F39-9CB8-5238A1CB6612}" srcOrd="2" destOrd="0" parTransId="{8E95CFB4-94A5-4699-A8BB-F3E9FC95661E}" sibTransId="{A5E04A43-D424-4BFD-B463-3AC103F0CF28}"/>
    <dgm:cxn modelId="{14FCEF97-F9D7-4A61-823D-64431D6D3462}" type="presOf" srcId="{FC72B832-E4EE-4D14-BBAC-6330B0EE66E5}" destId="{E16A675D-665C-401C-B8FB-B300245142F9}" srcOrd="0" destOrd="0" presId="urn:microsoft.com/office/officeart/2008/layout/LinedList"/>
    <dgm:cxn modelId="{D350E7D6-25E6-43C8-847A-22F85D0EAFFF}" type="presOf" srcId="{DBDCA310-7C5D-4F39-9CB8-5238A1CB6612}" destId="{007155A0-BD67-4A2E-BACA-A3ACA77CAF2F}" srcOrd="0" destOrd="0" presId="urn:microsoft.com/office/officeart/2008/layout/LinedList"/>
    <dgm:cxn modelId="{CBE2AAD7-C5C7-4DDA-BB46-140ED1501C7E}" srcId="{6153054C-3B57-4FBD-A4D2-7C0E0870724F}" destId="{72E3E20B-2E12-437D-B425-7692877E0D31}" srcOrd="4" destOrd="0" parTransId="{A750B01D-3CF0-4409-818F-94FBF149FB84}" sibTransId="{8C84393C-1959-47A6-83FB-BC691C5DCCA8}"/>
    <dgm:cxn modelId="{E6C474F9-C4C5-4FB2-91C0-5436655CDCC2}" type="presParOf" srcId="{10277229-A6E5-43CE-BB5A-CAD7E2F25346}" destId="{A09EE133-3911-474F-BB9A-8B2F64B055C1}" srcOrd="0" destOrd="0" presId="urn:microsoft.com/office/officeart/2008/layout/LinedList"/>
    <dgm:cxn modelId="{E4BDA640-45E6-46E2-A318-711108F88FCE}" type="presParOf" srcId="{10277229-A6E5-43CE-BB5A-CAD7E2F25346}" destId="{EF8D37A4-93C9-4CA8-B762-2BE7DA8FB2A1}" srcOrd="1" destOrd="0" presId="urn:microsoft.com/office/officeart/2008/layout/LinedList"/>
    <dgm:cxn modelId="{D5E7F3B8-758D-461B-B477-A24558E1B5B9}" type="presParOf" srcId="{EF8D37A4-93C9-4CA8-B762-2BE7DA8FB2A1}" destId="{CF0C2F33-C1D9-4C6F-8AC3-18F2E6CC6326}" srcOrd="0" destOrd="0" presId="urn:microsoft.com/office/officeart/2008/layout/LinedList"/>
    <dgm:cxn modelId="{728631AF-D3DA-4FEC-B6A8-0CCB5CFE391A}" type="presParOf" srcId="{EF8D37A4-93C9-4CA8-B762-2BE7DA8FB2A1}" destId="{E863ABE8-3C79-469C-91F2-072E3FD4C432}" srcOrd="1" destOrd="0" presId="urn:microsoft.com/office/officeart/2008/layout/LinedList"/>
    <dgm:cxn modelId="{08BC0F48-7E64-43E3-B1DD-10943F527EAC}" type="presParOf" srcId="{10277229-A6E5-43CE-BB5A-CAD7E2F25346}" destId="{67148891-0364-4FE5-B816-377C57BBC029}" srcOrd="2" destOrd="0" presId="urn:microsoft.com/office/officeart/2008/layout/LinedList"/>
    <dgm:cxn modelId="{4FEC7E69-F7C9-435E-815F-850F6D7FC541}" type="presParOf" srcId="{10277229-A6E5-43CE-BB5A-CAD7E2F25346}" destId="{5DB6E080-1DC0-4818-9E7C-4F67116D39CA}" srcOrd="3" destOrd="0" presId="urn:microsoft.com/office/officeart/2008/layout/LinedList"/>
    <dgm:cxn modelId="{FD3DF4C2-87B5-4603-B3E4-19EE006A9F6E}" type="presParOf" srcId="{5DB6E080-1DC0-4818-9E7C-4F67116D39CA}" destId="{A2EE04E4-7AF0-40CB-871F-38DFDF31E6C6}" srcOrd="0" destOrd="0" presId="urn:microsoft.com/office/officeart/2008/layout/LinedList"/>
    <dgm:cxn modelId="{B785E9BE-D86B-47FC-80C2-CBD419EE8827}" type="presParOf" srcId="{5DB6E080-1DC0-4818-9E7C-4F67116D39CA}" destId="{FAC4AC60-E1C8-4164-98E9-5FB5B55665D8}" srcOrd="1" destOrd="0" presId="urn:microsoft.com/office/officeart/2008/layout/LinedList"/>
    <dgm:cxn modelId="{F48D0641-5769-4FB2-AB30-F0F4CA552AFA}" type="presParOf" srcId="{10277229-A6E5-43CE-BB5A-CAD7E2F25346}" destId="{086E6E23-F798-48DE-B4F2-021C191810E0}" srcOrd="4" destOrd="0" presId="urn:microsoft.com/office/officeart/2008/layout/LinedList"/>
    <dgm:cxn modelId="{F0833D16-D6C6-413A-A0F3-5CA6223A17B3}" type="presParOf" srcId="{10277229-A6E5-43CE-BB5A-CAD7E2F25346}" destId="{B44AF1D2-2C9F-474D-8EEB-FB4C764EE7B2}" srcOrd="5" destOrd="0" presId="urn:microsoft.com/office/officeart/2008/layout/LinedList"/>
    <dgm:cxn modelId="{D8FF0099-AA02-49A5-A2EE-D447EFD00F55}" type="presParOf" srcId="{B44AF1D2-2C9F-474D-8EEB-FB4C764EE7B2}" destId="{007155A0-BD67-4A2E-BACA-A3ACA77CAF2F}" srcOrd="0" destOrd="0" presId="urn:microsoft.com/office/officeart/2008/layout/LinedList"/>
    <dgm:cxn modelId="{1A5F84A5-A46D-4699-B844-6446B0DB85E7}" type="presParOf" srcId="{B44AF1D2-2C9F-474D-8EEB-FB4C764EE7B2}" destId="{2A8FB3FC-0A6E-449B-8CF7-07C2C97A9C50}" srcOrd="1" destOrd="0" presId="urn:microsoft.com/office/officeart/2008/layout/LinedList"/>
    <dgm:cxn modelId="{33D4F5E0-16F5-48C5-B449-DF522D1F921F}" type="presParOf" srcId="{10277229-A6E5-43CE-BB5A-CAD7E2F25346}" destId="{BACD142C-048A-4235-A2BE-95A30DD9EE29}" srcOrd="6" destOrd="0" presId="urn:microsoft.com/office/officeart/2008/layout/LinedList"/>
    <dgm:cxn modelId="{EFBC903F-E75A-4ABC-82D0-3EB3B075AD1D}" type="presParOf" srcId="{10277229-A6E5-43CE-BB5A-CAD7E2F25346}" destId="{7D09682D-6E9A-41F0-AA3A-83253B8698D2}" srcOrd="7" destOrd="0" presId="urn:microsoft.com/office/officeart/2008/layout/LinedList"/>
    <dgm:cxn modelId="{3C8D5E74-4142-4634-9166-FDFF84C34B2F}" type="presParOf" srcId="{7D09682D-6E9A-41F0-AA3A-83253B8698D2}" destId="{E16A675D-665C-401C-B8FB-B300245142F9}" srcOrd="0" destOrd="0" presId="urn:microsoft.com/office/officeart/2008/layout/LinedList"/>
    <dgm:cxn modelId="{2A6C7AA1-6147-4F34-ACAD-C7A4C70ECE5F}" type="presParOf" srcId="{7D09682D-6E9A-41F0-AA3A-83253B8698D2}" destId="{012952F9-C932-4020-904C-95605650B1AA}" srcOrd="1" destOrd="0" presId="urn:microsoft.com/office/officeart/2008/layout/LinedList"/>
    <dgm:cxn modelId="{13912E94-2E29-4F48-BB2F-120526DFF2A3}" type="presParOf" srcId="{10277229-A6E5-43CE-BB5A-CAD7E2F25346}" destId="{947B7189-8FF3-4C3B-977B-6486BFD5728E}" srcOrd="8" destOrd="0" presId="urn:microsoft.com/office/officeart/2008/layout/LinedList"/>
    <dgm:cxn modelId="{C8D892F2-D0F1-4E1F-97C8-A43E7A850D4F}" type="presParOf" srcId="{10277229-A6E5-43CE-BB5A-CAD7E2F25346}" destId="{7838EDBD-4205-4C59-8A4D-FB3C781CBF30}" srcOrd="9" destOrd="0" presId="urn:microsoft.com/office/officeart/2008/layout/LinedList"/>
    <dgm:cxn modelId="{F0E4E94A-F189-4A5C-B5DC-95EEA1611479}" type="presParOf" srcId="{7838EDBD-4205-4C59-8A4D-FB3C781CBF30}" destId="{CA7B15AB-9CE4-437A-8696-57120DF0F3C6}" srcOrd="0" destOrd="0" presId="urn:microsoft.com/office/officeart/2008/layout/LinedList"/>
    <dgm:cxn modelId="{CCFE5A5D-6F56-4522-BC0D-5DC8140F3722}" type="presParOf" srcId="{7838EDBD-4205-4C59-8A4D-FB3C781CBF30}" destId="{E5ED377B-51A6-4718-A776-A67F1C4C6F6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B3E5039-3CFA-465C-9E84-438F5BC4225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C37111A-FA61-4C48-A3E2-88D2275904E7}">
      <dgm:prSet/>
      <dgm:spPr/>
      <dgm:t>
        <a:bodyPr/>
        <a:lstStyle/>
        <a:p>
          <a:pPr>
            <a:lnSpc>
              <a:spcPct val="100000"/>
            </a:lnSpc>
          </a:pPr>
          <a:r>
            <a:rPr lang="en-US" b="1"/>
            <a:t>Please explain if the organization effectively communicates its work to donors and participants?</a:t>
          </a:r>
          <a:endParaRPr lang="en-US"/>
        </a:p>
      </dgm:t>
    </dgm:pt>
    <dgm:pt modelId="{FCDD6F3C-3B47-46F6-A531-4585C05ED946}" type="parTrans" cxnId="{E3AE5570-7ACC-409C-8F14-721E04D57512}">
      <dgm:prSet/>
      <dgm:spPr/>
      <dgm:t>
        <a:bodyPr/>
        <a:lstStyle/>
        <a:p>
          <a:endParaRPr lang="en-US"/>
        </a:p>
      </dgm:t>
    </dgm:pt>
    <dgm:pt modelId="{D6ABBBEE-B722-4B7D-BF92-A5C71F6E6E75}" type="sibTrans" cxnId="{E3AE5570-7ACC-409C-8F14-721E04D57512}">
      <dgm:prSet/>
      <dgm:spPr/>
      <dgm:t>
        <a:bodyPr/>
        <a:lstStyle/>
        <a:p>
          <a:endParaRPr lang="en-US"/>
        </a:p>
      </dgm:t>
    </dgm:pt>
    <dgm:pt modelId="{C045E358-5DAF-4917-B4AA-35ABB6550DA1}">
      <dgm:prSet/>
      <dgm:spPr/>
      <dgm:t>
        <a:bodyPr/>
        <a:lstStyle/>
        <a:p>
          <a:pPr>
            <a:lnSpc>
              <a:spcPct val="100000"/>
            </a:lnSpc>
          </a:pPr>
          <a:r>
            <a:rPr lang="en-ZA"/>
            <a:t>Thabang CDC engages on a regular basis with various stakeholders, including community members, government departments, and NGOs, to ensure its programs are responsive to community needs.</a:t>
          </a:r>
          <a:endParaRPr lang="en-US"/>
        </a:p>
      </dgm:t>
    </dgm:pt>
    <dgm:pt modelId="{60E2263C-C8F7-43AA-B2C0-E87F070D0709}" type="parTrans" cxnId="{75C6ED46-924B-4D99-A7D3-D036441546CC}">
      <dgm:prSet/>
      <dgm:spPr/>
      <dgm:t>
        <a:bodyPr/>
        <a:lstStyle/>
        <a:p>
          <a:endParaRPr lang="en-US"/>
        </a:p>
      </dgm:t>
    </dgm:pt>
    <dgm:pt modelId="{9C414BCC-3098-4873-8E64-7DAE36F92B99}" type="sibTrans" cxnId="{75C6ED46-924B-4D99-A7D3-D036441546CC}">
      <dgm:prSet/>
      <dgm:spPr/>
      <dgm:t>
        <a:bodyPr/>
        <a:lstStyle/>
        <a:p>
          <a:endParaRPr lang="en-US"/>
        </a:p>
      </dgm:t>
    </dgm:pt>
    <dgm:pt modelId="{0F4CFAB1-679E-4253-9139-437134FB310C}">
      <dgm:prSet/>
      <dgm:spPr/>
      <dgm:t>
        <a:bodyPr/>
        <a:lstStyle/>
        <a:p>
          <a:pPr>
            <a:lnSpc>
              <a:spcPct val="100000"/>
            </a:lnSpc>
          </a:pPr>
          <a:r>
            <a:rPr lang="en-ZA"/>
            <a:t>The organization has a strong partnerships with caregivers, social workers (SW), Health facilities VEP Trauma councillors, grace crises centre and South African Police Service (SAPS). </a:t>
          </a:r>
          <a:endParaRPr lang="en-US"/>
        </a:p>
      </dgm:t>
    </dgm:pt>
    <dgm:pt modelId="{6F69DBF3-7F1D-453A-897C-7F2FCDB87F1C}" type="parTrans" cxnId="{A2140FA9-699F-4AA3-B58D-46C3FDDD6EEF}">
      <dgm:prSet/>
      <dgm:spPr/>
      <dgm:t>
        <a:bodyPr/>
        <a:lstStyle/>
        <a:p>
          <a:endParaRPr lang="en-US"/>
        </a:p>
      </dgm:t>
    </dgm:pt>
    <dgm:pt modelId="{AF886C54-CC3C-4A87-848D-3B759EFF559D}" type="sibTrans" cxnId="{A2140FA9-699F-4AA3-B58D-46C3FDDD6EEF}">
      <dgm:prSet/>
      <dgm:spPr/>
      <dgm:t>
        <a:bodyPr/>
        <a:lstStyle/>
        <a:p>
          <a:endParaRPr lang="en-US"/>
        </a:p>
      </dgm:t>
    </dgm:pt>
    <dgm:pt modelId="{61AE0AEF-7EA2-4ACB-8FEB-2BBEA0AB05E3}">
      <dgm:prSet/>
      <dgm:spPr/>
      <dgm:t>
        <a:bodyPr/>
        <a:lstStyle/>
        <a:p>
          <a:pPr>
            <a:lnSpc>
              <a:spcPct val="100000"/>
            </a:lnSpc>
          </a:pPr>
          <a:r>
            <a:rPr lang="en-ZA"/>
            <a:t>These partnerships have been providing support to victims, ensuring timely access to medical facilities, and offering continuous follow-up on cases of violence. This collaborative approach has strengthened the centre governance and enhanced its effectiveness in addressing GBV.</a:t>
          </a:r>
          <a:endParaRPr lang="en-US"/>
        </a:p>
      </dgm:t>
    </dgm:pt>
    <dgm:pt modelId="{A8C2AADB-E8B8-4B26-A54F-5CD3BE59EC80}" type="parTrans" cxnId="{6BEF3C8A-3C6C-482E-878E-7BAE9CF508E2}">
      <dgm:prSet/>
      <dgm:spPr/>
      <dgm:t>
        <a:bodyPr/>
        <a:lstStyle/>
        <a:p>
          <a:endParaRPr lang="en-US"/>
        </a:p>
      </dgm:t>
    </dgm:pt>
    <dgm:pt modelId="{FBE6DBE5-D684-4DAD-BF07-C8A2D5C6EE53}" type="sibTrans" cxnId="{6BEF3C8A-3C6C-482E-878E-7BAE9CF508E2}">
      <dgm:prSet/>
      <dgm:spPr/>
      <dgm:t>
        <a:bodyPr/>
        <a:lstStyle/>
        <a:p>
          <a:endParaRPr lang="en-US"/>
        </a:p>
      </dgm:t>
    </dgm:pt>
    <dgm:pt modelId="{CF544BA5-66BB-4CBA-B926-3C852B67D47C}" type="pres">
      <dgm:prSet presAssocID="{CB3E5039-3CFA-465C-9E84-438F5BC4225E}" presName="root" presStyleCnt="0">
        <dgm:presLayoutVars>
          <dgm:dir/>
          <dgm:resizeHandles val="exact"/>
        </dgm:presLayoutVars>
      </dgm:prSet>
      <dgm:spPr/>
    </dgm:pt>
    <dgm:pt modelId="{A6F941DB-5E3E-4256-9011-03CE09C3B52E}" type="pres">
      <dgm:prSet presAssocID="{5C37111A-FA61-4C48-A3E2-88D2275904E7}" presName="compNode" presStyleCnt="0"/>
      <dgm:spPr/>
    </dgm:pt>
    <dgm:pt modelId="{CC7DA522-9173-4C4B-AAAF-261EF7F3611C}" type="pres">
      <dgm:prSet presAssocID="{5C37111A-FA61-4C48-A3E2-88D2275904E7}" presName="bgRect" presStyleLbl="bgShp" presStyleIdx="0" presStyleCnt="4"/>
      <dgm:spPr/>
    </dgm:pt>
    <dgm:pt modelId="{BF240C0C-9166-423D-90FE-787ABDDE9DD6}" type="pres">
      <dgm:prSet presAssocID="{5C37111A-FA61-4C48-A3E2-88D2275904E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ard Room"/>
        </a:ext>
      </dgm:extLst>
    </dgm:pt>
    <dgm:pt modelId="{53A7ACA0-E021-486D-A107-AD9BC6D8DC3C}" type="pres">
      <dgm:prSet presAssocID="{5C37111A-FA61-4C48-A3E2-88D2275904E7}" presName="spaceRect" presStyleCnt="0"/>
      <dgm:spPr/>
    </dgm:pt>
    <dgm:pt modelId="{B15030E3-0F6E-4AE2-B5DA-73E7F54D3D08}" type="pres">
      <dgm:prSet presAssocID="{5C37111A-FA61-4C48-A3E2-88D2275904E7}" presName="parTx" presStyleLbl="revTx" presStyleIdx="0" presStyleCnt="4">
        <dgm:presLayoutVars>
          <dgm:chMax val="0"/>
          <dgm:chPref val="0"/>
        </dgm:presLayoutVars>
      </dgm:prSet>
      <dgm:spPr/>
    </dgm:pt>
    <dgm:pt modelId="{2969C628-2D1B-4042-9C8E-ECD9BBAC695F}" type="pres">
      <dgm:prSet presAssocID="{D6ABBBEE-B722-4B7D-BF92-A5C71F6E6E75}" presName="sibTrans" presStyleCnt="0"/>
      <dgm:spPr/>
    </dgm:pt>
    <dgm:pt modelId="{DAF8703C-BE6D-4176-A5E6-4FA42C9F0ABF}" type="pres">
      <dgm:prSet presAssocID="{C045E358-5DAF-4917-B4AA-35ABB6550DA1}" presName="compNode" presStyleCnt="0"/>
      <dgm:spPr/>
    </dgm:pt>
    <dgm:pt modelId="{24D88E80-5CD9-4963-AA83-159218067FDA}" type="pres">
      <dgm:prSet presAssocID="{C045E358-5DAF-4917-B4AA-35ABB6550DA1}" presName="bgRect" presStyleLbl="bgShp" presStyleIdx="1" presStyleCnt="4"/>
      <dgm:spPr/>
    </dgm:pt>
    <dgm:pt modelId="{277D4508-52AF-4AA4-BD1D-77C1A1C6693E}" type="pres">
      <dgm:prSet presAssocID="{C045E358-5DAF-4917-B4AA-35ABB6550DA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nk"/>
        </a:ext>
      </dgm:extLst>
    </dgm:pt>
    <dgm:pt modelId="{84C12D93-10C1-4E1C-B442-FA4ADC86FFFD}" type="pres">
      <dgm:prSet presAssocID="{C045E358-5DAF-4917-B4AA-35ABB6550DA1}" presName="spaceRect" presStyleCnt="0"/>
      <dgm:spPr/>
    </dgm:pt>
    <dgm:pt modelId="{855D05EE-C26D-4D9C-8027-4F7E5F3A9022}" type="pres">
      <dgm:prSet presAssocID="{C045E358-5DAF-4917-B4AA-35ABB6550DA1}" presName="parTx" presStyleLbl="revTx" presStyleIdx="1" presStyleCnt="4">
        <dgm:presLayoutVars>
          <dgm:chMax val="0"/>
          <dgm:chPref val="0"/>
        </dgm:presLayoutVars>
      </dgm:prSet>
      <dgm:spPr/>
    </dgm:pt>
    <dgm:pt modelId="{55F71054-D0BD-48D4-A4A8-C73AEF386DE9}" type="pres">
      <dgm:prSet presAssocID="{9C414BCC-3098-4873-8E64-7DAE36F92B99}" presName="sibTrans" presStyleCnt="0"/>
      <dgm:spPr/>
    </dgm:pt>
    <dgm:pt modelId="{EF125FBE-F8AE-47B0-A7E4-41888DEC777D}" type="pres">
      <dgm:prSet presAssocID="{0F4CFAB1-679E-4253-9139-437134FB310C}" presName="compNode" presStyleCnt="0"/>
      <dgm:spPr/>
    </dgm:pt>
    <dgm:pt modelId="{6BCD18C1-FD0B-4CF9-8351-7976ABCC4B83}" type="pres">
      <dgm:prSet presAssocID="{0F4CFAB1-679E-4253-9139-437134FB310C}" presName="bgRect" presStyleLbl="bgShp" presStyleIdx="2" presStyleCnt="4"/>
      <dgm:spPr/>
    </dgm:pt>
    <dgm:pt modelId="{467C9E79-1877-4E19-AFED-34D3FB170421}" type="pres">
      <dgm:prSet presAssocID="{0F4CFAB1-679E-4253-9139-437134FB310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ycle with People"/>
        </a:ext>
      </dgm:extLst>
    </dgm:pt>
    <dgm:pt modelId="{C00E8CBB-9003-41F6-8C9D-4F18D76B72B6}" type="pres">
      <dgm:prSet presAssocID="{0F4CFAB1-679E-4253-9139-437134FB310C}" presName="spaceRect" presStyleCnt="0"/>
      <dgm:spPr/>
    </dgm:pt>
    <dgm:pt modelId="{74947D11-2DA3-44BF-B3BE-77536B7A8140}" type="pres">
      <dgm:prSet presAssocID="{0F4CFAB1-679E-4253-9139-437134FB310C}" presName="parTx" presStyleLbl="revTx" presStyleIdx="2" presStyleCnt="4">
        <dgm:presLayoutVars>
          <dgm:chMax val="0"/>
          <dgm:chPref val="0"/>
        </dgm:presLayoutVars>
      </dgm:prSet>
      <dgm:spPr/>
    </dgm:pt>
    <dgm:pt modelId="{158293BD-2E23-401F-B2C2-DAA0ECCD6ED3}" type="pres">
      <dgm:prSet presAssocID="{AF886C54-CC3C-4A87-848D-3B759EFF559D}" presName="sibTrans" presStyleCnt="0"/>
      <dgm:spPr/>
    </dgm:pt>
    <dgm:pt modelId="{77D475CC-61C0-410C-AB10-8F675257086D}" type="pres">
      <dgm:prSet presAssocID="{61AE0AEF-7EA2-4ACB-8FEB-2BBEA0AB05E3}" presName="compNode" presStyleCnt="0"/>
      <dgm:spPr/>
    </dgm:pt>
    <dgm:pt modelId="{4CE74CDC-29C8-4A80-8B72-39724820B5EA}" type="pres">
      <dgm:prSet presAssocID="{61AE0AEF-7EA2-4ACB-8FEB-2BBEA0AB05E3}" presName="bgRect" presStyleLbl="bgShp" presStyleIdx="3" presStyleCnt="4"/>
      <dgm:spPr/>
    </dgm:pt>
    <dgm:pt modelId="{1EE55A3A-7BC8-4EE4-AF91-04E4319493CA}" type="pres">
      <dgm:prSet presAssocID="{61AE0AEF-7EA2-4ACB-8FEB-2BBEA0AB05E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Ambulance"/>
        </a:ext>
      </dgm:extLst>
    </dgm:pt>
    <dgm:pt modelId="{4EA0E5A1-7F50-4536-9DEE-38C903BF93D0}" type="pres">
      <dgm:prSet presAssocID="{61AE0AEF-7EA2-4ACB-8FEB-2BBEA0AB05E3}" presName="spaceRect" presStyleCnt="0"/>
      <dgm:spPr/>
    </dgm:pt>
    <dgm:pt modelId="{48E69407-5E2D-4D62-97A3-817AC093936B}" type="pres">
      <dgm:prSet presAssocID="{61AE0AEF-7EA2-4ACB-8FEB-2BBEA0AB05E3}" presName="parTx" presStyleLbl="revTx" presStyleIdx="3" presStyleCnt="4">
        <dgm:presLayoutVars>
          <dgm:chMax val="0"/>
          <dgm:chPref val="0"/>
        </dgm:presLayoutVars>
      </dgm:prSet>
      <dgm:spPr/>
    </dgm:pt>
  </dgm:ptLst>
  <dgm:cxnLst>
    <dgm:cxn modelId="{CD7BDB14-C239-4C05-AA68-9293C7471510}" type="presOf" srcId="{0F4CFAB1-679E-4253-9139-437134FB310C}" destId="{74947D11-2DA3-44BF-B3BE-77536B7A8140}" srcOrd="0" destOrd="0" presId="urn:microsoft.com/office/officeart/2018/2/layout/IconVerticalSolidList"/>
    <dgm:cxn modelId="{48DD1F38-A1A6-46AE-A947-8327DB3C4921}" type="presOf" srcId="{5C37111A-FA61-4C48-A3E2-88D2275904E7}" destId="{B15030E3-0F6E-4AE2-B5DA-73E7F54D3D08}" srcOrd="0" destOrd="0" presId="urn:microsoft.com/office/officeart/2018/2/layout/IconVerticalSolidList"/>
    <dgm:cxn modelId="{BF01E33C-9973-4BFC-AFBA-AD3E47254649}" type="presOf" srcId="{C045E358-5DAF-4917-B4AA-35ABB6550DA1}" destId="{855D05EE-C26D-4D9C-8027-4F7E5F3A9022}" srcOrd="0" destOrd="0" presId="urn:microsoft.com/office/officeart/2018/2/layout/IconVerticalSolidList"/>
    <dgm:cxn modelId="{75C6ED46-924B-4D99-A7D3-D036441546CC}" srcId="{CB3E5039-3CFA-465C-9E84-438F5BC4225E}" destId="{C045E358-5DAF-4917-B4AA-35ABB6550DA1}" srcOrd="1" destOrd="0" parTransId="{60E2263C-C8F7-43AA-B2C0-E87F070D0709}" sibTransId="{9C414BCC-3098-4873-8E64-7DAE36F92B99}"/>
    <dgm:cxn modelId="{E3AE5570-7ACC-409C-8F14-721E04D57512}" srcId="{CB3E5039-3CFA-465C-9E84-438F5BC4225E}" destId="{5C37111A-FA61-4C48-A3E2-88D2275904E7}" srcOrd="0" destOrd="0" parTransId="{FCDD6F3C-3B47-46F6-A531-4585C05ED946}" sibTransId="{D6ABBBEE-B722-4B7D-BF92-A5C71F6E6E75}"/>
    <dgm:cxn modelId="{6BEF3C8A-3C6C-482E-878E-7BAE9CF508E2}" srcId="{CB3E5039-3CFA-465C-9E84-438F5BC4225E}" destId="{61AE0AEF-7EA2-4ACB-8FEB-2BBEA0AB05E3}" srcOrd="3" destOrd="0" parTransId="{A8C2AADB-E8B8-4B26-A54F-5CD3BE59EC80}" sibTransId="{FBE6DBE5-D684-4DAD-BF07-C8A2D5C6EE53}"/>
    <dgm:cxn modelId="{F6DC47A1-79DE-4A58-83BC-E4098C508285}" type="presOf" srcId="{CB3E5039-3CFA-465C-9E84-438F5BC4225E}" destId="{CF544BA5-66BB-4CBA-B926-3C852B67D47C}" srcOrd="0" destOrd="0" presId="urn:microsoft.com/office/officeart/2018/2/layout/IconVerticalSolidList"/>
    <dgm:cxn modelId="{8BD80AA9-AFE2-4299-A4AF-2E707848B803}" type="presOf" srcId="{61AE0AEF-7EA2-4ACB-8FEB-2BBEA0AB05E3}" destId="{48E69407-5E2D-4D62-97A3-817AC093936B}" srcOrd="0" destOrd="0" presId="urn:microsoft.com/office/officeart/2018/2/layout/IconVerticalSolidList"/>
    <dgm:cxn modelId="{A2140FA9-699F-4AA3-B58D-46C3FDDD6EEF}" srcId="{CB3E5039-3CFA-465C-9E84-438F5BC4225E}" destId="{0F4CFAB1-679E-4253-9139-437134FB310C}" srcOrd="2" destOrd="0" parTransId="{6F69DBF3-7F1D-453A-897C-7F2FCDB87F1C}" sibTransId="{AF886C54-CC3C-4A87-848D-3B759EFF559D}"/>
    <dgm:cxn modelId="{DAD01C73-2F67-4C21-8EF3-2CA188166456}" type="presParOf" srcId="{CF544BA5-66BB-4CBA-B926-3C852B67D47C}" destId="{A6F941DB-5E3E-4256-9011-03CE09C3B52E}" srcOrd="0" destOrd="0" presId="urn:microsoft.com/office/officeart/2018/2/layout/IconVerticalSolidList"/>
    <dgm:cxn modelId="{45011A9F-291E-48B8-93D3-A7441C822B91}" type="presParOf" srcId="{A6F941DB-5E3E-4256-9011-03CE09C3B52E}" destId="{CC7DA522-9173-4C4B-AAAF-261EF7F3611C}" srcOrd="0" destOrd="0" presId="urn:microsoft.com/office/officeart/2018/2/layout/IconVerticalSolidList"/>
    <dgm:cxn modelId="{F62A8549-886F-4598-BACB-0DA9A1CF892A}" type="presParOf" srcId="{A6F941DB-5E3E-4256-9011-03CE09C3B52E}" destId="{BF240C0C-9166-423D-90FE-787ABDDE9DD6}" srcOrd="1" destOrd="0" presId="urn:microsoft.com/office/officeart/2018/2/layout/IconVerticalSolidList"/>
    <dgm:cxn modelId="{3E741261-B074-40CD-82E7-96843F657699}" type="presParOf" srcId="{A6F941DB-5E3E-4256-9011-03CE09C3B52E}" destId="{53A7ACA0-E021-486D-A107-AD9BC6D8DC3C}" srcOrd="2" destOrd="0" presId="urn:microsoft.com/office/officeart/2018/2/layout/IconVerticalSolidList"/>
    <dgm:cxn modelId="{EC10E3FD-1BE3-4E4C-B917-351B189CF32E}" type="presParOf" srcId="{A6F941DB-5E3E-4256-9011-03CE09C3B52E}" destId="{B15030E3-0F6E-4AE2-B5DA-73E7F54D3D08}" srcOrd="3" destOrd="0" presId="urn:microsoft.com/office/officeart/2018/2/layout/IconVerticalSolidList"/>
    <dgm:cxn modelId="{3BF6606E-4018-46FC-A49F-8BEFD5CA5442}" type="presParOf" srcId="{CF544BA5-66BB-4CBA-B926-3C852B67D47C}" destId="{2969C628-2D1B-4042-9C8E-ECD9BBAC695F}" srcOrd="1" destOrd="0" presId="urn:microsoft.com/office/officeart/2018/2/layout/IconVerticalSolidList"/>
    <dgm:cxn modelId="{1731C9A8-7963-4067-BCF2-EB85AF4F7054}" type="presParOf" srcId="{CF544BA5-66BB-4CBA-B926-3C852B67D47C}" destId="{DAF8703C-BE6D-4176-A5E6-4FA42C9F0ABF}" srcOrd="2" destOrd="0" presId="urn:microsoft.com/office/officeart/2018/2/layout/IconVerticalSolidList"/>
    <dgm:cxn modelId="{95C18623-144A-479E-A695-F247AE1D9308}" type="presParOf" srcId="{DAF8703C-BE6D-4176-A5E6-4FA42C9F0ABF}" destId="{24D88E80-5CD9-4963-AA83-159218067FDA}" srcOrd="0" destOrd="0" presId="urn:microsoft.com/office/officeart/2018/2/layout/IconVerticalSolidList"/>
    <dgm:cxn modelId="{A778387F-43EB-452F-B278-4A3EDD81F86C}" type="presParOf" srcId="{DAF8703C-BE6D-4176-A5E6-4FA42C9F0ABF}" destId="{277D4508-52AF-4AA4-BD1D-77C1A1C6693E}" srcOrd="1" destOrd="0" presId="urn:microsoft.com/office/officeart/2018/2/layout/IconVerticalSolidList"/>
    <dgm:cxn modelId="{B58B5467-0ED3-4015-BDFF-DB64F07E65C0}" type="presParOf" srcId="{DAF8703C-BE6D-4176-A5E6-4FA42C9F0ABF}" destId="{84C12D93-10C1-4E1C-B442-FA4ADC86FFFD}" srcOrd="2" destOrd="0" presId="urn:microsoft.com/office/officeart/2018/2/layout/IconVerticalSolidList"/>
    <dgm:cxn modelId="{6C42DED9-503E-41BE-AC99-DBFA0839A328}" type="presParOf" srcId="{DAF8703C-BE6D-4176-A5E6-4FA42C9F0ABF}" destId="{855D05EE-C26D-4D9C-8027-4F7E5F3A9022}" srcOrd="3" destOrd="0" presId="urn:microsoft.com/office/officeart/2018/2/layout/IconVerticalSolidList"/>
    <dgm:cxn modelId="{EAFD6B97-A353-4872-AE80-21FCA93991CA}" type="presParOf" srcId="{CF544BA5-66BB-4CBA-B926-3C852B67D47C}" destId="{55F71054-D0BD-48D4-A4A8-C73AEF386DE9}" srcOrd="3" destOrd="0" presId="urn:microsoft.com/office/officeart/2018/2/layout/IconVerticalSolidList"/>
    <dgm:cxn modelId="{6027221A-CDF8-4E77-9258-280522811DD7}" type="presParOf" srcId="{CF544BA5-66BB-4CBA-B926-3C852B67D47C}" destId="{EF125FBE-F8AE-47B0-A7E4-41888DEC777D}" srcOrd="4" destOrd="0" presId="urn:microsoft.com/office/officeart/2018/2/layout/IconVerticalSolidList"/>
    <dgm:cxn modelId="{259F68D7-1A1A-4EF3-B292-B3C9BB493CC6}" type="presParOf" srcId="{EF125FBE-F8AE-47B0-A7E4-41888DEC777D}" destId="{6BCD18C1-FD0B-4CF9-8351-7976ABCC4B83}" srcOrd="0" destOrd="0" presId="urn:microsoft.com/office/officeart/2018/2/layout/IconVerticalSolidList"/>
    <dgm:cxn modelId="{AEDFD960-778A-4C39-89F3-30F729F74589}" type="presParOf" srcId="{EF125FBE-F8AE-47B0-A7E4-41888DEC777D}" destId="{467C9E79-1877-4E19-AFED-34D3FB170421}" srcOrd="1" destOrd="0" presId="urn:microsoft.com/office/officeart/2018/2/layout/IconVerticalSolidList"/>
    <dgm:cxn modelId="{5F979140-8667-409E-8CF9-7FE907159C24}" type="presParOf" srcId="{EF125FBE-F8AE-47B0-A7E4-41888DEC777D}" destId="{C00E8CBB-9003-41F6-8C9D-4F18D76B72B6}" srcOrd="2" destOrd="0" presId="urn:microsoft.com/office/officeart/2018/2/layout/IconVerticalSolidList"/>
    <dgm:cxn modelId="{E229391B-5FC9-41B0-84B9-A18DAA88C96F}" type="presParOf" srcId="{EF125FBE-F8AE-47B0-A7E4-41888DEC777D}" destId="{74947D11-2DA3-44BF-B3BE-77536B7A8140}" srcOrd="3" destOrd="0" presId="urn:microsoft.com/office/officeart/2018/2/layout/IconVerticalSolidList"/>
    <dgm:cxn modelId="{55DBA2E4-E77B-4F9D-831E-6CB4E18D2B6A}" type="presParOf" srcId="{CF544BA5-66BB-4CBA-B926-3C852B67D47C}" destId="{158293BD-2E23-401F-B2C2-DAA0ECCD6ED3}" srcOrd="5" destOrd="0" presId="urn:microsoft.com/office/officeart/2018/2/layout/IconVerticalSolidList"/>
    <dgm:cxn modelId="{787290A9-355F-4250-8897-83CC7C593E14}" type="presParOf" srcId="{CF544BA5-66BB-4CBA-B926-3C852B67D47C}" destId="{77D475CC-61C0-410C-AB10-8F675257086D}" srcOrd="6" destOrd="0" presId="urn:microsoft.com/office/officeart/2018/2/layout/IconVerticalSolidList"/>
    <dgm:cxn modelId="{C92057C6-2FD1-4460-9F34-E394D3E6C438}" type="presParOf" srcId="{77D475CC-61C0-410C-AB10-8F675257086D}" destId="{4CE74CDC-29C8-4A80-8B72-39724820B5EA}" srcOrd="0" destOrd="0" presId="urn:microsoft.com/office/officeart/2018/2/layout/IconVerticalSolidList"/>
    <dgm:cxn modelId="{DDFB4842-5C88-4B28-9A2B-64584F011723}" type="presParOf" srcId="{77D475CC-61C0-410C-AB10-8F675257086D}" destId="{1EE55A3A-7BC8-4EE4-AF91-04E4319493CA}" srcOrd="1" destOrd="0" presId="urn:microsoft.com/office/officeart/2018/2/layout/IconVerticalSolidList"/>
    <dgm:cxn modelId="{85498BF5-3CD7-4A19-ABDA-D0CC6A41D432}" type="presParOf" srcId="{77D475CC-61C0-410C-AB10-8F675257086D}" destId="{4EA0E5A1-7F50-4536-9DEE-38C903BF93D0}" srcOrd="2" destOrd="0" presId="urn:microsoft.com/office/officeart/2018/2/layout/IconVerticalSolidList"/>
    <dgm:cxn modelId="{DB1E4E81-0EFC-4E36-9CC5-5397763AAF2B}" type="presParOf" srcId="{77D475CC-61C0-410C-AB10-8F675257086D}" destId="{48E69407-5E2D-4D62-97A3-817AC093936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F0A8742-B31C-40B7-BFD6-8D1782846613}"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403CE50-2592-4ADA-962C-C4ADC13D953E}">
      <dgm:prSet/>
      <dgm:spPr/>
      <dgm:t>
        <a:bodyPr/>
        <a:lstStyle/>
        <a:p>
          <a:pPr>
            <a:lnSpc>
              <a:spcPct val="100000"/>
            </a:lnSpc>
          </a:pPr>
          <a:r>
            <a:rPr lang="en-US" b="1"/>
            <a:t>Current situation- Baseline</a:t>
          </a:r>
          <a:endParaRPr lang="en-US"/>
        </a:p>
      </dgm:t>
    </dgm:pt>
    <dgm:pt modelId="{53CF835F-67D2-4D95-9242-818A99EA11B2}" type="parTrans" cxnId="{5F2D38EA-821D-4BB3-BAEB-137C83B1B559}">
      <dgm:prSet/>
      <dgm:spPr/>
      <dgm:t>
        <a:bodyPr/>
        <a:lstStyle/>
        <a:p>
          <a:endParaRPr lang="en-US"/>
        </a:p>
      </dgm:t>
    </dgm:pt>
    <dgm:pt modelId="{B2C28E88-E32A-4DCB-BB13-F666A164F17E}" type="sibTrans" cxnId="{5F2D38EA-821D-4BB3-BAEB-137C83B1B559}">
      <dgm:prSet/>
      <dgm:spPr/>
      <dgm:t>
        <a:bodyPr/>
        <a:lstStyle/>
        <a:p>
          <a:endParaRPr lang="en-US"/>
        </a:p>
      </dgm:t>
    </dgm:pt>
    <dgm:pt modelId="{C8793E7D-0B5F-45EF-90B0-817AA6EA4CB9}">
      <dgm:prSet/>
      <dgm:spPr/>
      <dgm:t>
        <a:bodyPr/>
        <a:lstStyle/>
        <a:p>
          <a:endParaRPr lang="en-US"/>
        </a:p>
      </dgm:t>
    </dgm:pt>
    <dgm:pt modelId="{EE392765-8DEA-4750-AA14-967D82A913C6}" type="parTrans" cxnId="{88131111-B153-408F-871C-53E7865DCED1}">
      <dgm:prSet/>
      <dgm:spPr/>
      <dgm:t>
        <a:bodyPr/>
        <a:lstStyle/>
        <a:p>
          <a:endParaRPr lang="en-US"/>
        </a:p>
      </dgm:t>
    </dgm:pt>
    <dgm:pt modelId="{AEA413E9-6000-4B8A-A12A-A7781AF14545}" type="sibTrans" cxnId="{88131111-B153-408F-871C-53E7865DCED1}">
      <dgm:prSet/>
      <dgm:spPr/>
      <dgm:t>
        <a:bodyPr/>
        <a:lstStyle/>
        <a:p>
          <a:endParaRPr lang="en-US"/>
        </a:p>
      </dgm:t>
    </dgm:pt>
    <dgm:pt modelId="{A048EE61-4124-4CAF-ABC0-2242D3B25196}">
      <dgm:prSet/>
      <dgm:spPr/>
      <dgm:t>
        <a:bodyPr/>
        <a:lstStyle/>
        <a:p>
          <a:endParaRPr lang="en-US"/>
        </a:p>
      </dgm:t>
    </dgm:pt>
    <dgm:pt modelId="{2680D520-19FC-4F44-9BB9-391B3CF93879}" type="parTrans" cxnId="{6F2D7565-2F59-4A19-A9F9-5A05B0657CE4}">
      <dgm:prSet/>
      <dgm:spPr/>
      <dgm:t>
        <a:bodyPr/>
        <a:lstStyle/>
        <a:p>
          <a:endParaRPr lang="en-US"/>
        </a:p>
      </dgm:t>
    </dgm:pt>
    <dgm:pt modelId="{29DE4CAF-B395-4052-89EF-7598F8511C70}" type="sibTrans" cxnId="{6F2D7565-2F59-4A19-A9F9-5A05B0657CE4}">
      <dgm:prSet/>
      <dgm:spPr/>
      <dgm:t>
        <a:bodyPr/>
        <a:lstStyle/>
        <a:p>
          <a:endParaRPr lang="en-US"/>
        </a:p>
      </dgm:t>
    </dgm:pt>
    <dgm:pt modelId="{46B55E9D-6D5C-4F9B-AF95-7F994251F089}" type="pres">
      <dgm:prSet presAssocID="{5F0A8742-B31C-40B7-BFD6-8D1782846613}" presName="root" presStyleCnt="0">
        <dgm:presLayoutVars>
          <dgm:dir/>
          <dgm:resizeHandles val="exact"/>
        </dgm:presLayoutVars>
      </dgm:prSet>
      <dgm:spPr/>
    </dgm:pt>
    <dgm:pt modelId="{D5D9F638-970A-4ADD-9E4B-24BE60EC2628}" type="pres">
      <dgm:prSet presAssocID="{4403CE50-2592-4ADA-962C-C4ADC13D953E}" presName="compNode" presStyleCnt="0"/>
      <dgm:spPr/>
    </dgm:pt>
    <dgm:pt modelId="{65EAE430-0D19-45F2-BC64-770F76AEEA49}" type="pres">
      <dgm:prSet presAssocID="{4403CE50-2592-4ADA-962C-C4ADC13D953E}"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38937310-8463-4CD5-B12B-43F0F889B370}" type="pres">
      <dgm:prSet presAssocID="{4403CE50-2592-4ADA-962C-C4ADC13D953E}" presName="spaceRect" presStyleCnt="0"/>
      <dgm:spPr/>
    </dgm:pt>
    <dgm:pt modelId="{C3EA4F25-EF51-4433-AB71-B40CE86D479B}" type="pres">
      <dgm:prSet presAssocID="{4403CE50-2592-4ADA-962C-C4ADC13D953E}" presName="textRect" presStyleLbl="revTx" presStyleIdx="0" presStyleCnt="1">
        <dgm:presLayoutVars>
          <dgm:chMax val="1"/>
          <dgm:chPref val="1"/>
        </dgm:presLayoutVars>
      </dgm:prSet>
      <dgm:spPr/>
    </dgm:pt>
  </dgm:ptLst>
  <dgm:cxnLst>
    <dgm:cxn modelId="{88131111-B153-408F-871C-53E7865DCED1}" srcId="{4403CE50-2592-4ADA-962C-C4ADC13D953E}" destId="{C8793E7D-0B5F-45EF-90B0-817AA6EA4CB9}" srcOrd="0" destOrd="0" parTransId="{EE392765-8DEA-4750-AA14-967D82A913C6}" sibTransId="{AEA413E9-6000-4B8A-A12A-A7781AF14545}"/>
    <dgm:cxn modelId="{6F2D7565-2F59-4A19-A9F9-5A05B0657CE4}" srcId="{4403CE50-2592-4ADA-962C-C4ADC13D953E}" destId="{A048EE61-4124-4CAF-ABC0-2242D3B25196}" srcOrd="1" destOrd="0" parTransId="{2680D520-19FC-4F44-9BB9-391B3CF93879}" sibTransId="{29DE4CAF-B395-4052-89EF-7598F8511C70}"/>
    <dgm:cxn modelId="{FFB5C0A1-59BB-4F90-B92F-C0392FAA086F}" type="presOf" srcId="{5F0A8742-B31C-40B7-BFD6-8D1782846613}" destId="{46B55E9D-6D5C-4F9B-AF95-7F994251F089}" srcOrd="0" destOrd="0" presId="urn:microsoft.com/office/officeart/2018/2/layout/IconLabelList"/>
    <dgm:cxn modelId="{5F2D38EA-821D-4BB3-BAEB-137C83B1B559}" srcId="{5F0A8742-B31C-40B7-BFD6-8D1782846613}" destId="{4403CE50-2592-4ADA-962C-C4ADC13D953E}" srcOrd="0" destOrd="0" parTransId="{53CF835F-67D2-4D95-9242-818A99EA11B2}" sibTransId="{B2C28E88-E32A-4DCB-BB13-F666A164F17E}"/>
    <dgm:cxn modelId="{199700F2-6095-4FCE-A7C2-0A8611ED08DC}" type="presOf" srcId="{4403CE50-2592-4ADA-962C-C4ADC13D953E}" destId="{C3EA4F25-EF51-4433-AB71-B40CE86D479B}" srcOrd="0" destOrd="0" presId="urn:microsoft.com/office/officeart/2018/2/layout/IconLabelList"/>
    <dgm:cxn modelId="{C5EDE038-76AB-4E08-8D49-36EEE0615700}" type="presParOf" srcId="{46B55E9D-6D5C-4F9B-AF95-7F994251F089}" destId="{D5D9F638-970A-4ADD-9E4B-24BE60EC2628}" srcOrd="0" destOrd="0" presId="urn:microsoft.com/office/officeart/2018/2/layout/IconLabelList"/>
    <dgm:cxn modelId="{3FC4F4DF-60C6-4524-8930-FEDDC3325AAF}" type="presParOf" srcId="{D5D9F638-970A-4ADD-9E4B-24BE60EC2628}" destId="{65EAE430-0D19-45F2-BC64-770F76AEEA49}" srcOrd="0" destOrd="0" presId="urn:microsoft.com/office/officeart/2018/2/layout/IconLabelList"/>
    <dgm:cxn modelId="{2992E0F7-2781-4636-A6ED-400F9C64AFD4}" type="presParOf" srcId="{D5D9F638-970A-4ADD-9E4B-24BE60EC2628}" destId="{38937310-8463-4CD5-B12B-43F0F889B370}" srcOrd="1" destOrd="0" presId="urn:microsoft.com/office/officeart/2018/2/layout/IconLabelList"/>
    <dgm:cxn modelId="{DB9E1E89-DEF3-4E9A-B52F-AD2E8655E28E}" type="presParOf" srcId="{D5D9F638-970A-4ADD-9E4B-24BE60EC2628}" destId="{C3EA4F25-EF51-4433-AB71-B40CE86D479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57DD7F9-5425-43C7-9B61-B6EC6E4905F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1E55B718-62B2-4948-9BD1-D092BA0D565B}">
      <dgm:prSet/>
      <dgm:spPr/>
      <dgm:t>
        <a:bodyPr/>
        <a:lstStyle/>
        <a:p>
          <a:r>
            <a:rPr lang="en-US"/>
            <a:t>Thabang CDC has a Board of Directors responsible for overseeing the organization's strategic direction, ensuring accountability, and maintaining transparency in all operations.</a:t>
          </a:r>
        </a:p>
      </dgm:t>
    </dgm:pt>
    <dgm:pt modelId="{85FE01EF-FA47-4D7D-BD30-7B68D55F988C}" type="parTrans" cxnId="{6B169005-6E67-44F7-8B22-0E5018627595}">
      <dgm:prSet/>
      <dgm:spPr/>
      <dgm:t>
        <a:bodyPr/>
        <a:lstStyle/>
        <a:p>
          <a:endParaRPr lang="en-US"/>
        </a:p>
      </dgm:t>
    </dgm:pt>
    <dgm:pt modelId="{D8E490F8-2139-4703-8D0B-C1C551E5D13A}" type="sibTrans" cxnId="{6B169005-6E67-44F7-8B22-0E5018627595}">
      <dgm:prSet/>
      <dgm:spPr/>
      <dgm:t>
        <a:bodyPr/>
        <a:lstStyle/>
        <a:p>
          <a:endParaRPr lang="en-US"/>
        </a:p>
      </dgm:t>
    </dgm:pt>
    <dgm:pt modelId="{FE7889B1-C03C-40D1-858A-9D25467D8550}">
      <dgm:prSet/>
      <dgm:spPr/>
      <dgm:t>
        <a:bodyPr/>
        <a:lstStyle/>
        <a:p>
          <a:r>
            <a:rPr lang="en-US"/>
            <a:t>The Executive Management team, led by the Executive Director, is responsible for implementing the strategic plans and managing day-to-day operations.</a:t>
          </a:r>
        </a:p>
      </dgm:t>
    </dgm:pt>
    <dgm:pt modelId="{D1EC34ED-A897-4C10-82CF-EC3A000C8FF6}" type="parTrans" cxnId="{C18EE960-F8BC-4711-A2F2-AB741035CBB3}">
      <dgm:prSet/>
      <dgm:spPr/>
      <dgm:t>
        <a:bodyPr/>
        <a:lstStyle/>
        <a:p>
          <a:endParaRPr lang="en-US"/>
        </a:p>
      </dgm:t>
    </dgm:pt>
    <dgm:pt modelId="{A050BCA2-B1EB-424A-AE06-589B390FD447}" type="sibTrans" cxnId="{C18EE960-F8BC-4711-A2F2-AB741035CBB3}">
      <dgm:prSet/>
      <dgm:spPr/>
      <dgm:t>
        <a:bodyPr/>
        <a:lstStyle/>
        <a:p>
          <a:endParaRPr lang="en-US"/>
        </a:p>
      </dgm:t>
    </dgm:pt>
    <dgm:pt modelId="{5724EAC3-40F0-4B8E-984E-B36662F8462C}">
      <dgm:prSet/>
      <dgm:spPr/>
      <dgm:t>
        <a:bodyPr/>
        <a:lstStyle/>
        <a:p>
          <a:r>
            <a:rPr lang="en-US" b="1"/>
            <a:t>The active steering , financial and stakeholder </a:t>
          </a:r>
          <a:r>
            <a:rPr lang="en-US"/>
            <a:t>committees are established to provide expert guidance on specific areas such as finance, programs, and community engagement.</a:t>
          </a:r>
        </a:p>
      </dgm:t>
    </dgm:pt>
    <dgm:pt modelId="{BE6AC161-8D1F-4A17-A457-7B0CE45169FD}" type="parTrans" cxnId="{1E14082A-42A3-4E12-9B35-F32D411F8987}">
      <dgm:prSet/>
      <dgm:spPr/>
      <dgm:t>
        <a:bodyPr/>
        <a:lstStyle/>
        <a:p>
          <a:endParaRPr lang="en-US"/>
        </a:p>
      </dgm:t>
    </dgm:pt>
    <dgm:pt modelId="{A1FE05EF-4007-42BD-83A3-46690E7E6880}" type="sibTrans" cxnId="{1E14082A-42A3-4E12-9B35-F32D411F8987}">
      <dgm:prSet/>
      <dgm:spPr/>
      <dgm:t>
        <a:bodyPr/>
        <a:lstStyle/>
        <a:p>
          <a:endParaRPr lang="en-US"/>
        </a:p>
      </dgm:t>
    </dgm:pt>
    <dgm:pt modelId="{9836136B-EADD-4485-99E9-12B38FA57CAD}">
      <dgm:prSet/>
      <dgm:spPr/>
      <dgm:t>
        <a:bodyPr/>
        <a:lstStyle/>
        <a:p>
          <a:r>
            <a:rPr lang="en-US"/>
            <a:t>Regular stakeholder forums are conducted to engage community members, partners, and beneficiaries in decision-making processes and gather their input on key issues.</a:t>
          </a:r>
        </a:p>
      </dgm:t>
    </dgm:pt>
    <dgm:pt modelId="{AB89C3A0-6AF0-4B53-9191-7C0DCEB2D5C0}" type="parTrans" cxnId="{BA9E0DF9-7009-4612-85DB-85991CDD7E51}">
      <dgm:prSet/>
      <dgm:spPr/>
      <dgm:t>
        <a:bodyPr/>
        <a:lstStyle/>
        <a:p>
          <a:endParaRPr lang="en-US"/>
        </a:p>
      </dgm:t>
    </dgm:pt>
    <dgm:pt modelId="{91D646C5-D4BC-4056-A719-1949EEA784D9}" type="sibTrans" cxnId="{BA9E0DF9-7009-4612-85DB-85991CDD7E51}">
      <dgm:prSet/>
      <dgm:spPr/>
      <dgm:t>
        <a:bodyPr/>
        <a:lstStyle/>
        <a:p>
          <a:endParaRPr lang="en-US"/>
        </a:p>
      </dgm:t>
    </dgm:pt>
    <dgm:pt modelId="{3F1728D5-5F5A-47B9-93B7-951DDC142229}">
      <dgm:prSet/>
      <dgm:spPr/>
      <dgm:t>
        <a:bodyPr/>
        <a:lstStyle/>
        <a:p>
          <a:r>
            <a:rPr lang="en-US"/>
            <a:t>Thabang CDC promotes participatory decision-making by involving staff, volunteers, and community members in the planning and implementation of programs. </a:t>
          </a:r>
        </a:p>
      </dgm:t>
    </dgm:pt>
    <dgm:pt modelId="{3C08F466-D9ED-4B07-8DE6-D11A25B544CE}" type="parTrans" cxnId="{73B2DA4E-2EAE-428D-97FD-883222882C2F}">
      <dgm:prSet/>
      <dgm:spPr/>
      <dgm:t>
        <a:bodyPr/>
        <a:lstStyle/>
        <a:p>
          <a:endParaRPr lang="en-US"/>
        </a:p>
      </dgm:t>
    </dgm:pt>
    <dgm:pt modelId="{2CB245AB-7E3F-4ECC-9DF0-B7848D6A2EB6}" type="sibTrans" cxnId="{73B2DA4E-2EAE-428D-97FD-883222882C2F}">
      <dgm:prSet/>
      <dgm:spPr/>
      <dgm:t>
        <a:bodyPr/>
        <a:lstStyle/>
        <a:p>
          <a:endParaRPr lang="en-US"/>
        </a:p>
      </dgm:t>
    </dgm:pt>
    <dgm:pt modelId="{093DCDF1-B682-4258-87A7-29FC34CAF7E3}">
      <dgm:prSet/>
      <dgm:spPr/>
      <dgm:t>
        <a:bodyPr/>
        <a:lstStyle/>
        <a:p>
          <a:r>
            <a:rPr lang="en-US"/>
            <a:t>The organization responsible people must be transparency and accountability and given  regularly feedback on its activities, financial status, and outcomes to stakeholders. Financial audits and performance evaluations are conducted to maintain high standards.</a:t>
          </a:r>
        </a:p>
      </dgm:t>
    </dgm:pt>
    <dgm:pt modelId="{CDED249E-ED40-43A7-87F3-6D238FB88642}" type="parTrans" cxnId="{2502888C-6D85-40DD-A982-98E4B0BA974B}">
      <dgm:prSet/>
      <dgm:spPr/>
      <dgm:t>
        <a:bodyPr/>
        <a:lstStyle/>
        <a:p>
          <a:endParaRPr lang="en-US"/>
        </a:p>
      </dgm:t>
    </dgm:pt>
    <dgm:pt modelId="{66744FEA-8F07-4342-8CFC-9D546DE0439F}" type="sibTrans" cxnId="{2502888C-6D85-40DD-A982-98E4B0BA974B}">
      <dgm:prSet/>
      <dgm:spPr/>
      <dgm:t>
        <a:bodyPr/>
        <a:lstStyle/>
        <a:p>
          <a:endParaRPr lang="en-US"/>
        </a:p>
      </dgm:t>
    </dgm:pt>
    <dgm:pt modelId="{33E7535B-C993-4580-A1D2-FC1EC6B7EBFB}">
      <dgm:prSet/>
      <dgm:spPr/>
      <dgm:t>
        <a:bodyPr/>
        <a:lstStyle/>
        <a:p>
          <a:r>
            <a:rPr lang="en-US"/>
            <a:t>Regular democratic elections and term of office must be limited for board members to ensure fresh perspectives and prevent the concentration of power term are only 2 years.</a:t>
          </a:r>
        </a:p>
      </dgm:t>
    </dgm:pt>
    <dgm:pt modelId="{9C59C891-0827-4239-AB7C-623B782032C9}" type="parTrans" cxnId="{D1B1D0E5-D01D-4C97-B1D0-88E1EC8B2F33}">
      <dgm:prSet/>
      <dgm:spPr/>
      <dgm:t>
        <a:bodyPr/>
        <a:lstStyle/>
        <a:p>
          <a:endParaRPr lang="en-US"/>
        </a:p>
      </dgm:t>
    </dgm:pt>
    <dgm:pt modelId="{7CD97D2D-A7FD-4610-92E9-42B770D44FD6}" type="sibTrans" cxnId="{D1B1D0E5-D01D-4C97-B1D0-88E1EC8B2F33}">
      <dgm:prSet/>
      <dgm:spPr/>
      <dgm:t>
        <a:bodyPr/>
        <a:lstStyle/>
        <a:p>
          <a:endParaRPr lang="en-US"/>
        </a:p>
      </dgm:t>
    </dgm:pt>
    <dgm:pt modelId="{2BEFBF1A-8E31-4C5F-92FB-90F3B7A8EBD7}">
      <dgm:prSet/>
      <dgm:spPr/>
      <dgm:t>
        <a:bodyPr/>
        <a:lstStyle/>
        <a:p>
          <a:r>
            <a:rPr lang="en-US"/>
            <a:t>Thabang CDC our feedback mechanisms, such as suggestion boxes questionaries, surveys and community meetings, to gather input from beneficiaries and address any concerns or grievances promptly</a:t>
          </a:r>
        </a:p>
      </dgm:t>
    </dgm:pt>
    <dgm:pt modelId="{D2411CAC-A38C-4377-8010-FDF3BBEBB2A9}" type="parTrans" cxnId="{C3F229D9-6D2F-4F7D-8406-97C424A3D8C4}">
      <dgm:prSet/>
      <dgm:spPr/>
      <dgm:t>
        <a:bodyPr/>
        <a:lstStyle/>
        <a:p>
          <a:endParaRPr lang="en-US"/>
        </a:p>
      </dgm:t>
    </dgm:pt>
    <dgm:pt modelId="{27680A11-7D9E-4A76-92C4-A612211BEC1D}" type="sibTrans" cxnId="{C3F229D9-6D2F-4F7D-8406-97C424A3D8C4}">
      <dgm:prSet/>
      <dgm:spPr/>
      <dgm:t>
        <a:bodyPr/>
        <a:lstStyle/>
        <a:p>
          <a:endParaRPr lang="en-US"/>
        </a:p>
      </dgm:t>
    </dgm:pt>
    <dgm:pt modelId="{03B3F7BF-9E42-4713-B2A5-7047163C9265}" type="pres">
      <dgm:prSet presAssocID="{457DD7F9-5425-43C7-9B61-B6EC6E4905F4}" presName="vert0" presStyleCnt="0">
        <dgm:presLayoutVars>
          <dgm:dir/>
          <dgm:animOne val="branch"/>
          <dgm:animLvl val="lvl"/>
        </dgm:presLayoutVars>
      </dgm:prSet>
      <dgm:spPr/>
    </dgm:pt>
    <dgm:pt modelId="{FE76F5D2-4DE8-40A6-ACFF-58A6C3C10CC6}" type="pres">
      <dgm:prSet presAssocID="{1E55B718-62B2-4948-9BD1-D092BA0D565B}" presName="thickLine" presStyleLbl="alignNode1" presStyleIdx="0" presStyleCnt="8"/>
      <dgm:spPr/>
    </dgm:pt>
    <dgm:pt modelId="{1D2ED531-7CA8-4556-B2E3-AD336676B5B5}" type="pres">
      <dgm:prSet presAssocID="{1E55B718-62B2-4948-9BD1-D092BA0D565B}" presName="horz1" presStyleCnt="0"/>
      <dgm:spPr/>
    </dgm:pt>
    <dgm:pt modelId="{F51F47CD-0B5C-4D06-B59A-32644B165863}" type="pres">
      <dgm:prSet presAssocID="{1E55B718-62B2-4948-9BD1-D092BA0D565B}" presName="tx1" presStyleLbl="revTx" presStyleIdx="0" presStyleCnt="8"/>
      <dgm:spPr/>
    </dgm:pt>
    <dgm:pt modelId="{300A1058-5944-450E-8695-1808E6A98177}" type="pres">
      <dgm:prSet presAssocID="{1E55B718-62B2-4948-9BD1-D092BA0D565B}" presName="vert1" presStyleCnt="0"/>
      <dgm:spPr/>
    </dgm:pt>
    <dgm:pt modelId="{C3872045-DCB0-4D42-AA63-687B5682F5EB}" type="pres">
      <dgm:prSet presAssocID="{FE7889B1-C03C-40D1-858A-9D25467D8550}" presName="thickLine" presStyleLbl="alignNode1" presStyleIdx="1" presStyleCnt="8"/>
      <dgm:spPr/>
    </dgm:pt>
    <dgm:pt modelId="{4D74FE12-E00A-4DDD-9F0D-EDDC934FB5B2}" type="pres">
      <dgm:prSet presAssocID="{FE7889B1-C03C-40D1-858A-9D25467D8550}" presName="horz1" presStyleCnt="0"/>
      <dgm:spPr/>
    </dgm:pt>
    <dgm:pt modelId="{6BCF2A87-0DF1-425F-B17F-CA42866E74FD}" type="pres">
      <dgm:prSet presAssocID="{FE7889B1-C03C-40D1-858A-9D25467D8550}" presName="tx1" presStyleLbl="revTx" presStyleIdx="1" presStyleCnt="8"/>
      <dgm:spPr/>
    </dgm:pt>
    <dgm:pt modelId="{91F01610-D483-4C3A-BBE4-B4545E4FE855}" type="pres">
      <dgm:prSet presAssocID="{FE7889B1-C03C-40D1-858A-9D25467D8550}" presName="vert1" presStyleCnt="0"/>
      <dgm:spPr/>
    </dgm:pt>
    <dgm:pt modelId="{90ED0792-89DA-47A0-AB67-7F9B92851916}" type="pres">
      <dgm:prSet presAssocID="{5724EAC3-40F0-4B8E-984E-B36662F8462C}" presName="thickLine" presStyleLbl="alignNode1" presStyleIdx="2" presStyleCnt="8"/>
      <dgm:spPr/>
    </dgm:pt>
    <dgm:pt modelId="{3ABB4D41-3CD1-45E1-9916-1BBD4DBC595E}" type="pres">
      <dgm:prSet presAssocID="{5724EAC3-40F0-4B8E-984E-B36662F8462C}" presName="horz1" presStyleCnt="0"/>
      <dgm:spPr/>
    </dgm:pt>
    <dgm:pt modelId="{45EFAF1D-7709-445E-9F54-E0E8F3FF1C01}" type="pres">
      <dgm:prSet presAssocID="{5724EAC3-40F0-4B8E-984E-B36662F8462C}" presName="tx1" presStyleLbl="revTx" presStyleIdx="2" presStyleCnt="8"/>
      <dgm:spPr/>
    </dgm:pt>
    <dgm:pt modelId="{D3240A68-F6E0-4495-8F92-32D72EA21E90}" type="pres">
      <dgm:prSet presAssocID="{5724EAC3-40F0-4B8E-984E-B36662F8462C}" presName="vert1" presStyleCnt="0"/>
      <dgm:spPr/>
    </dgm:pt>
    <dgm:pt modelId="{1F98A5F9-E28E-40A7-99A5-A952D2304E12}" type="pres">
      <dgm:prSet presAssocID="{9836136B-EADD-4485-99E9-12B38FA57CAD}" presName="thickLine" presStyleLbl="alignNode1" presStyleIdx="3" presStyleCnt="8"/>
      <dgm:spPr/>
    </dgm:pt>
    <dgm:pt modelId="{506747EB-0BF8-4AF7-9CAE-3C7BBEB4FC94}" type="pres">
      <dgm:prSet presAssocID="{9836136B-EADD-4485-99E9-12B38FA57CAD}" presName="horz1" presStyleCnt="0"/>
      <dgm:spPr/>
    </dgm:pt>
    <dgm:pt modelId="{1D0A4821-4A9F-4375-94FD-58E860ED9E32}" type="pres">
      <dgm:prSet presAssocID="{9836136B-EADD-4485-99E9-12B38FA57CAD}" presName="tx1" presStyleLbl="revTx" presStyleIdx="3" presStyleCnt="8"/>
      <dgm:spPr/>
    </dgm:pt>
    <dgm:pt modelId="{45A39F1D-63B4-47DD-AE99-45BE6CB1E2C6}" type="pres">
      <dgm:prSet presAssocID="{9836136B-EADD-4485-99E9-12B38FA57CAD}" presName="vert1" presStyleCnt="0"/>
      <dgm:spPr/>
    </dgm:pt>
    <dgm:pt modelId="{7127B907-2732-4A66-B9CD-CF0FCB37ECA1}" type="pres">
      <dgm:prSet presAssocID="{3F1728D5-5F5A-47B9-93B7-951DDC142229}" presName="thickLine" presStyleLbl="alignNode1" presStyleIdx="4" presStyleCnt="8"/>
      <dgm:spPr/>
    </dgm:pt>
    <dgm:pt modelId="{BE57694C-6197-4F17-94A1-822AA196863B}" type="pres">
      <dgm:prSet presAssocID="{3F1728D5-5F5A-47B9-93B7-951DDC142229}" presName="horz1" presStyleCnt="0"/>
      <dgm:spPr/>
    </dgm:pt>
    <dgm:pt modelId="{25639025-1776-4AFF-A4D1-D726D1327B37}" type="pres">
      <dgm:prSet presAssocID="{3F1728D5-5F5A-47B9-93B7-951DDC142229}" presName="tx1" presStyleLbl="revTx" presStyleIdx="4" presStyleCnt="8"/>
      <dgm:spPr/>
    </dgm:pt>
    <dgm:pt modelId="{5FBC376B-7ABC-4375-BF92-8A3B8608B290}" type="pres">
      <dgm:prSet presAssocID="{3F1728D5-5F5A-47B9-93B7-951DDC142229}" presName="vert1" presStyleCnt="0"/>
      <dgm:spPr/>
    </dgm:pt>
    <dgm:pt modelId="{C23C132A-22A0-4E95-9E95-58E97CB420C9}" type="pres">
      <dgm:prSet presAssocID="{093DCDF1-B682-4258-87A7-29FC34CAF7E3}" presName="thickLine" presStyleLbl="alignNode1" presStyleIdx="5" presStyleCnt="8"/>
      <dgm:spPr/>
    </dgm:pt>
    <dgm:pt modelId="{84A71AD0-61E8-4A43-8C60-5FB22917E05A}" type="pres">
      <dgm:prSet presAssocID="{093DCDF1-B682-4258-87A7-29FC34CAF7E3}" presName="horz1" presStyleCnt="0"/>
      <dgm:spPr/>
    </dgm:pt>
    <dgm:pt modelId="{9C8A9BCA-2AE8-47F0-951E-E18A5C1A51C2}" type="pres">
      <dgm:prSet presAssocID="{093DCDF1-B682-4258-87A7-29FC34CAF7E3}" presName="tx1" presStyleLbl="revTx" presStyleIdx="5" presStyleCnt="8"/>
      <dgm:spPr/>
    </dgm:pt>
    <dgm:pt modelId="{C004FE04-12F3-4782-945F-A112E9839DAE}" type="pres">
      <dgm:prSet presAssocID="{093DCDF1-B682-4258-87A7-29FC34CAF7E3}" presName="vert1" presStyleCnt="0"/>
      <dgm:spPr/>
    </dgm:pt>
    <dgm:pt modelId="{468601F3-793C-4357-9F01-AA01E22E64A0}" type="pres">
      <dgm:prSet presAssocID="{33E7535B-C993-4580-A1D2-FC1EC6B7EBFB}" presName="thickLine" presStyleLbl="alignNode1" presStyleIdx="6" presStyleCnt="8"/>
      <dgm:spPr/>
    </dgm:pt>
    <dgm:pt modelId="{FBE8A88F-B9E2-4127-A095-C846DCB6191C}" type="pres">
      <dgm:prSet presAssocID="{33E7535B-C993-4580-A1D2-FC1EC6B7EBFB}" presName="horz1" presStyleCnt="0"/>
      <dgm:spPr/>
    </dgm:pt>
    <dgm:pt modelId="{5A395676-7E0B-4F37-B817-12E16225A0E2}" type="pres">
      <dgm:prSet presAssocID="{33E7535B-C993-4580-A1D2-FC1EC6B7EBFB}" presName="tx1" presStyleLbl="revTx" presStyleIdx="6" presStyleCnt="8"/>
      <dgm:spPr/>
    </dgm:pt>
    <dgm:pt modelId="{57049E7D-EAE7-42DA-ABED-BBAE201F588F}" type="pres">
      <dgm:prSet presAssocID="{33E7535B-C993-4580-A1D2-FC1EC6B7EBFB}" presName="vert1" presStyleCnt="0"/>
      <dgm:spPr/>
    </dgm:pt>
    <dgm:pt modelId="{D23AA87F-9487-409E-8E0F-464D18DA5860}" type="pres">
      <dgm:prSet presAssocID="{2BEFBF1A-8E31-4C5F-92FB-90F3B7A8EBD7}" presName="thickLine" presStyleLbl="alignNode1" presStyleIdx="7" presStyleCnt="8"/>
      <dgm:spPr/>
    </dgm:pt>
    <dgm:pt modelId="{3E1A1434-492D-4400-88F8-08FCAE90FAAF}" type="pres">
      <dgm:prSet presAssocID="{2BEFBF1A-8E31-4C5F-92FB-90F3B7A8EBD7}" presName="horz1" presStyleCnt="0"/>
      <dgm:spPr/>
    </dgm:pt>
    <dgm:pt modelId="{7E377E4B-8F18-4F0C-94F7-A7550D87206C}" type="pres">
      <dgm:prSet presAssocID="{2BEFBF1A-8E31-4C5F-92FB-90F3B7A8EBD7}" presName="tx1" presStyleLbl="revTx" presStyleIdx="7" presStyleCnt="8"/>
      <dgm:spPr/>
    </dgm:pt>
    <dgm:pt modelId="{7706D387-CC9C-4DC3-958E-8153816EF7D0}" type="pres">
      <dgm:prSet presAssocID="{2BEFBF1A-8E31-4C5F-92FB-90F3B7A8EBD7}" presName="vert1" presStyleCnt="0"/>
      <dgm:spPr/>
    </dgm:pt>
  </dgm:ptLst>
  <dgm:cxnLst>
    <dgm:cxn modelId="{45661F03-1E7B-46F5-897B-7D7B971F7EAC}" type="presOf" srcId="{1E55B718-62B2-4948-9BD1-D092BA0D565B}" destId="{F51F47CD-0B5C-4D06-B59A-32644B165863}" srcOrd="0" destOrd="0" presId="urn:microsoft.com/office/officeart/2008/layout/LinedList"/>
    <dgm:cxn modelId="{6B169005-6E67-44F7-8B22-0E5018627595}" srcId="{457DD7F9-5425-43C7-9B61-B6EC6E4905F4}" destId="{1E55B718-62B2-4948-9BD1-D092BA0D565B}" srcOrd="0" destOrd="0" parTransId="{85FE01EF-FA47-4D7D-BD30-7B68D55F988C}" sibTransId="{D8E490F8-2139-4703-8D0B-C1C551E5D13A}"/>
    <dgm:cxn modelId="{1E14082A-42A3-4E12-9B35-F32D411F8987}" srcId="{457DD7F9-5425-43C7-9B61-B6EC6E4905F4}" destId="{5724EAC3-40F0-4B8E-984E-B36662F8462C}" srcOrd="2" destOrd="0" parTransId="{BE6AC161-8D1F-4A17-A457-7B0CE45169FD}" sibTransId="{A1FE05EF-4007-42BD-83A3-46690E7E6880}"/>
    <dgm:cxn modelId="{3C7FC937-C372-4947-8466-D2E14B417340}" type="presOf" srcId="{9836136B-EADD-4485-99E9-12B38FA57CAD}" destId="{1D0A4821-4A9F-4375-94FD-58E860ED9E32}" srcOrd="0" destOrd="0" presId="urn:microsoft.com/office/officeart/2008/layout/LinedList"/>
    <dgm:cxn modelId="{C18EE960-F8BC-4711-A2F2-AB741035CBB3}" srcId="{457DD7F9-5425-43C7-9B61-B6EC6E4905F4}" destId="{FE7889B1-C03C-40D1-858A-9D25467D8550}" srcOrd="1" destOrd="0" parTransId="{D1EC34ED-A897-4C10-82CF-EC3A000C8FF6}" sibTransId="{A050BCA2-B1EB-424A-AE06-589B390FD447}"/>
    <dgm:cxn modelId="{6C9B9A65-9E75-4E0A-96C1-1DA0942CDECC}" type="presOf" srcId="{093DCDF1-B682-4258-87A7-29FC34CAF7E3}" destId="{9C8A9BCA-2AE8-47F0-951E-E18A5C1A51C2}" srcOrd="0" destOrd="0" presId="urn:microsoft.com/office/officeart/2008/layout/LinedList"/>
    <dgm:cxn modelId="{73B2DA4E-2EAE-428D-97FD-883222882C2F}" srcId="{457DD7F9-5425-43C7-9B61-B6EC6E4905F4}" destId="{3F1728D5-5F5A-47B9-93B7-951DDC142229}" srcOrd="4" destOrd="0" parTransId="{3C08F466-D9ED-4B07-8DE6-D11A25B544CE}" sibTransId="{2CB245AB-7E3F-4ECC-9DF0-B7848D6A2EB6}"/>
    <dgm:cxn modelId="{870AA074-7B16-4536-8C02-FB332C9470C6}" type="presOf" srcId="{5724EAC3-40F0-4B8E-984E-B36662F8462C}" destId="{45EFAF1D-7709-445E-9F54-E0E8F3FF1C01}" srcOrd="0" destOrd="0" presId="urn:microsoft.com/office/officeart/2008/layout/LinedList"/>
    <dgm:cxn modelId="{61EE597C-00C1-4E99-A7C4-2DE53FA28C4C}" type="presOf" srcId="{FE7889B1-C03C-40D1-858A-9D25467D8550}" destId="{6BCF2A87-0DF1-425F-B17F-CA42866E74FD}" srcOrd="0" destOrd="0" presId="urn:microsoft.com/office/officeart/2008/layout/LinedList"/>
    <dgm:cxn modelId="{2502888C-6D85-40DD-A982-98E4B0BA974B}" srcId="{457DD7F9-5425-43C7-9B61-B6EC6E4905F4}" destId="{093DCDF1-B682-4258-87A7-29FC34CAF7E3}" srcOrd="5" destOrd="0" parTransId="{CDED249E-ED40-43A7-87F3-6D238FB88642}" sibTransId="{66744FEA-8F07-4342-8CFC-9D546DE0439F}"/>
    <dgm:cxn modelId="{DFDAB8C2-E5B3-4304-945D-57FFF727096B}" type="presOf" srcId="{33E7535B-C993-4580-A1D2-FC1EC6B7EBFB}" destId="{5A395676-7E0B-4F37-B817-12E16225A0E2}" srcOrd="0" destOrd="0" presId="urn:microsoft.com/office/officeart/2008/layout/LinedList"/>
    <dgm:cxn modelId="{CC071DCB-2F2F-4755-B092-011A88DFA605}" type="presOf" srcId="{3F1728D5-5F5A-47B9-93B7-951DDC142229}" destId="{25639025-1776-4AFF-A4D1-D726D1327B37}" srcOrd="0" destOrd="0" presId="urn:microsoft.com/office/officeart/2008/layout/LinedList"/>
    <dgm:cxn modelId="{1AAD8AD5-D1D9-4AAB-9F41-8355662922DD}" type="presOf" srcId="{2BEFBF1A-8E31-4C5F-92FB-90F3B7A8EBD7}" destId="{7E377E4B-8F18-4F0C-94F7-A7550D87206C}" srcOrd="0" destOrd="0" presId="urn:microsoft.com/office/officeart/2008/layout/LinedList"/>
    <dgm:cxn modelId="{C3F229D9-6D2F-4F7D-8406-97C424A3D8C4}" srcId="{457DD7F9-5425-43C7-9B61-B6EC6E4905F4}" destId="{2BEFBF1A-8E31-4C5F-92FB-90F3B7A8EBD7}" srcOrd="7" destOrd="0" parTransId="{D2411CAC-A38C-4377-8010-FDF3BBEBB2A9}" sibTransId="{27680A11-7D9E-4A76-92C4-A612211BEC1D}"/>
    <dgm:cxn modelId="{D1B1D0E5-D01D-4C97-B1D0-88E1EC8B2F33}" srcId="{457DD7F9-5425-43C7-9B61-B6EC6E4905F4}" destId="{33E7535B-C993-4580-A1D2-FC1EC6B7EBFB}" srcOrd="6" destOrd="0" parTransId="{9C59C891-0827-4239-AB7C-623B782032C9}" sibTransId="{7CD97D2D-A7FD-4610-92E9-42B770D44FD6}"/>
    <dgm:cxn modelId="{97C30BEC-AEF9-418E-B0E1-1D41EDFBE18B}" type="presOf" srcId="{457DD7F9-5425-43C7-9B61-B6EC6E4905F4}" destId="{03B3F7BF-9E42-4713-B2A5-7047163C9265}" srcOrd="0" destOrd="0" presId="urn:microsoft.com/office/officeart/2008/layout/LinedList"/>
    <dgm:cxn modelId="{BA9E0DF9-7009-4612-85DB-85991CDD7E51}" srcId="{457DD7F9-5425-43C7-9B61-B6EC6E4905F4}" destId="{9836136B-EADD-4485-99E9-12B38FA57CAD}" srcOrd="3" destOrd="0" parTransId="{AB89C3A0-6AF0-4B53-9191-7C0DCEB2D5C0}" sibTransId="{91D646C5-D4BC-4056-A719-1949EEA784D9}"/>
    <dgm:cxn modelId="{55830B17-42B7-4D7B-B06C-B79F0BD75672}" type="presParOf" srcId="{03B3F7BF-9E42-4713-B2A5-7047163C9265}" destId="{FE76F5D2-4DE8-40A6-ACFF-58A6C3C10CC6}" srcOrd="0" destOrd="0" presId="urn:microsoft.com/office/officeart/2008/layout/LinedList"/>
    <dgm:cxn modelId="{B967B1FA-83AC-4DC6-8BEA-FF85E9538F2E}" type="presParOf" srcId="{03B3F7BF-9E42-4713-B2A5-7047163C9265}" destId="{1D2ED531-7CA8-4556-B2E3-AD336676B5B5}" srcOrd="1" destOrd="0" presId="urn:microsoft.com/office/officeart/2008/layout/LinedList"/>
    <dgm:cxn modelId="{37CA43DA-3892-4232-9DC6-34CD40C165C5}" type="presParOf" srcId="{1D2ED531-7CA8-4556-B2E3-AD336676B5B5}" destId="{F51F47CD-0B5C-4D06-B59A-32644B165863}" srcOrd="0" destOrd="0" presId="urn:microsoft.com/office/officeart/2008/layout/LinedList"/>
    <dgm:cxn modelId="{7FBEA113-216F-404D-9395-FEE742F1EA21}" type="presParOf" srcId="{1D2ED531-7CA8-4556-B2E3-AD336676B5B5}" destId="{300A1058-5944-450E-8695-1808E6A98177}" srcOrd="1" destOrd="0" presId="urn:microsoft.com/office/officeart/2008/layout/LinedList"/>
    <dgm:cxn modelId="{DCEB01E2-1B91-4D74-B610-CD05F9B2D37F}" type="presParOf" srcId="{03B3F7BF-9E42-4713-B2A5-7047163C9265}" destId="{C3872045-DCB0-4D42-AA63-687B5682F5EB}" srcOrd="2" destOrd="0" presId="urn:microsoft.com/office/officeart/2008/layout/LinedList"/>
    <dgm:cxn modelId="{215D8353-6A1F-482B-9A93-1B7735D835A2}" type="presParOf" srcId="{03B3F7BF-9E42-4713-B2A5-7047163C9265}" destId="{4D74FE12-E00A-4DDD-9F0D-EDDC934FB5B2}" srcOrd="3" destOrd="0" presId="urn:microsoft.com/office/officeart/2008/layout/LinedList"/>
    <dgm:cxn modelId="{17656844-2680-4B93-855D-E395352AC0E7}" type="presParOf" srcId="{4D74FE12-E00A-4DDD-9F0D-EDDC934FB5B2}" destId="{6BCF2A87-0DF1-425F-B17F-CA42866E74FD}" srcOrd="0" destOrd="0" presId="urn:microsoft.com/office/officeart/2008/layout/LinedList"/>
    <dgm:cxn modelId="{0C2B4DB2-45E0-42FC-B0A0-C5DE95C33298}" type="presParOf" srcId="{4D74FE12-E00A-4DDD-9F0D-EDDC934FB5B2}" destId="{91F01610-D483-4C3A-BBE4-B4545E4FE855}" srcOrd="1" destOrd="0" presId="urn:microsoft.com/office/officeart/2008/layout/LinedList"/>
    <dgm:cxn modelId="{05F3CF0C-ECC3-48F5-8784-E04E24410303}" type="presParOf" srcId="{03B3F7BF-9E42-4713-B2A5-7047163C9265}" destId="{90ED0792-89DA-47A0-AB67-7F9B92851916}" srcOrd="4" destOrd="0" presId="urn:microsoft.com/office/officeart/2008/layout/LinedList"/>
    <dgm:cxn modelId="{9E672E12-905A-4E72-948C-34DF4E011A31}" type="presParOf" srcId="{03B3F7BF-9E42-4713-B2A5-7047163C9265}" destId="{3ABB4D41-3CD1-45E1-9916-1BBD4DBC595E}" srcOrd="5" destOrd="0" presId="urn:microsoft.com/office/officeart/2008/layout/LinedList"/>
    <dgm:cxn modelId="{02FAC407-EDE0-4E58-B331-158A4D456824}" type="presParOf" srcId="{3ABB4D41-3CD1-45E1-9916-1BBD4DBC595E}" destId="{45EFAF1D-7709-445E-9F54-E0E8F3FF1C01}" srcOrd="0" destOrd="0" presId="urn:microsoft.com/office/officeart/2008/layout/LinedList"/>
    <dgm:cxn modelId="{58E986CF-B3D8-441B-9365-80783670D6BE}" type="presParOf" srcId="{3ABB4D41-3CD1-45E1-9916-1BBD4DBC595E}" destId="{D3240A68-F6E0-4495-8F92-32D72EA21E90}" srcOrd="1" destOrd="0" presId="urn:microsoft.com/office/officeart/2008/layout/LinedList"/>
    <dgm:cxn modelId="{F8BB5901-C245-4061-9D9D-7DDAD057FF09}" type="presParOf" srcId="{03B3F7BF-9E42-4713-B2A5-7047163C9265}" destId="{1F98A5F9-E28E-40A7-99A5-A952D2304E12}" srcOrd="6" destOrd="0" presId="urn:microsoft.com/office/officeart/2008/layout/LinedList"/>
    <dgm:cxn modelId="{1819B2D2-E56A-4D8A-8C93-CE050240C5C0}" type="presParOf" srcId="{03B3F7BF-9E42-4713-B2A5-7047163C9265}" destId="{506747EB-0BF8-4AF7-9CAE-3C7BBEB4FC94}" srcOrd="7" destOrd="0" presId="urn:microsoft.com/office/officeart/2008/layout/LinedList"/>
    <dgm:cxn modelId="{9EEBCBBC-54D3-4893-85A3-633E0806205A}" type="presParOf" srcId="{506747EB-0BF8-4AF7-9CAE-3C7BBEB4FC94}" destId="{1D0A4821-4A9F-4375-94FD-58E860ED9E32}" srcOrd="0" destOrd="0" presId="urn:microsoft.com/office/officeart/2008/layout/LinedList"/>
    <dgm:cxn modelId="{E823A659-62B1-4E99-A77B-25F55DF94502}" type="presParOf" srcId="{506747EB-0BF8-4AF7-9CAE-3C7BBEB4FC94}" destId="{45A39F1D-63B4-47DD-AE99-45BE6CB1E2C6}" srcOrd="1" destOrd="0" presId="urn:microsoft.com/office/officeart/2008/layout/LinedList"/>
    <dgm:cxn modelId="{B6CD2A3B-CB24-4E9F-984F-7D8F63DB2C31}" type="presParOf" srcId="{03B3F7BF-9E42-4713-B2A5-7047163C9265}" destId="{7127B907-2732-4A66-B9CD-CF0FCB37ECA1}" srcOrd="8" destOrd="0" presId="urn:microsoft.com/office/officeart/2008/layout/LinedList"/>
    <dgm:cxn modelId="{6669E0C7-F21B-440B-836F-ADC479209534}" type="presParOf" srcId="{03B3F7BF-9E42-4713-B2A5-7047163C9265}" destId="{BE57694C-6197-4F17-94A1-822AA196863B}" srcOrd="9" destOrd="0" presId="urn:microsoft.com/office/officeart/2008/layout/LinedList"/>
    <dgm:cxn modelId="{379801B7-EBF0-4E14-A95B-087C06E5E2BD}" type="presParOf" srcId="{BE57694C-6197-4F17-94A1-822AA196863B}" destId="{25639025-1776-4AFF-A4D1-D726D1327B37}" srcOrd="0" destOrd="0" presId="urn:microsoft.com/office/officeart/2008/layout/LinedList"/>
    <dgm:cxn modelId="{ACCEE364-C43E-4CF5-B050-C20E73298D13}" type="presParOf" srcId="{BE57694C-6197-4F17-94A1-822AA196863B}" destId="{5FBC376B-7ABC-4375-BF92-8A3B8608B290}" srcOrd="1" destOrd="0" presId="urn:microsoft.com/office/officeart/2008/layout/LinedList"/>
    <dgm:cxn modelId="{87C6581A-CE25-424B-B9E9-5C636FDAE473}" type="presParOf" srcId="{03B3F7BF-9E42-4713-B2A5-7047163C9265}" destId="{C23C132A-22A0-4E95-9E95-58E97CB420C9}" srcOrd="10" destOrd="0" presId="urn:microsoft.com/office/officeart/2008/layout/LinedList"/>
    <dgm:cxn modelId="{D46574D5-A509-4B13-B532-3FD465A43F45}" type="presParOf" srcId="{03B3F7BF-9E42-4713-B2A5-7047163C9265}" destId="{84A71AD0-61E8-4A43-8C60-5FB22917E05A}" srcOrd="11" destOrd="0" presId="urn:microsoft.com/office/officeart/2008/layout/LinedList"/>
    <dgm:cxn modelId="{A8285A57-61F7-45F1-AA97-C98C791C1D46}" type="presParOf" srcId="{84A71AD0-61E8-4A43-8C60-5FB22917E05A}" destId="{9C8A9BCA-2AE8-47F0-951E-E18A5C1A51C2}" srcOrd="0" destOrd="0" presId="urn:microsoft.com/office/officeart/2008/layout/LinedList"/>
    <dgm:cxn modelId="{2AE54198-C07A-4FCE-9CE8-9EB4665CA3B7}" type="presParOf" srcId="{84A71AD0-61E8-4A43-8C60-5FB22917E05A}" destId="{C004FE04-12F3-4782-945F-A112E9839DAE}" srcOrd="1" destOrd="0" presId="urn:microsoft.com/office/officeart/2008/layout/LinedList"/>
    <dgm:cxn modelId="{21BA04DB-0D60-47D4-A9BF-73765B015D49}" type="presParOf" srcId="{03B3F7BF-9E42-4713-B2A5-7047163C9265}" destId="{468601F3-793C-4357-9F01-AA01E22E64A0}" srcOrd="12" destOrd="0" presId="urn:microsoft.com/office/officeart/2008/layout/LinedList"/>
    <dgm:cxn modelId="{69DAB9C2-8F05-4576-A697-6B0D650E82A7}" type="presParOf" srcId="{03B3F7BF-9E42-4713-B2A5-7047163C9265}" destId="{FBE8A88F-B9E2-4127-A095-C846DCB6191C}" srcOrd="13" destOrd="0" presId="urn:microsoft.com/office/officeart/2008/layout/LinedList"/>
    <dgm:cxn modelId="{FE0549E9-3205-4A39-8A9A-3C70A5CE41BA}" type="presParOf" srcId="{FBE8A88F-B9E2-4127-A095-C846DCB6191C}" destId="{5A395676-7E0B-4F37-B817-12E16225A0E2}" srcOrd="0" destOrd="0" presId="urn:microsoft.com/office/officeart/2008/layout/LinedList"/>
    <dgm:cxn modelId="{E7BE7673-ED80-462C-9B32-CFCEB0214B17}" type="presParOf" srcId="{FBE8A88F-B9E2-4127-A095-C846DCB6191C}" destId="{57049E7D-EAE7-42DA-ABED-BBAE201F588F}" srcOrd="1" destOrd="0" presId="urn:microsoft.com/office/officeart/2008/layout/LinedList"/>
    <dgm:cxn modelId="{F0780B8D-ED0F-4832-AA40-01EBD518DC20}" type="presParOf" srcId="{03B3F7BF-9E42-4713-B2A5-7047163C9265}" destId="{D23AA87F-9487-409E-8E0F-464D18DA5860}" srcOrd="14" destOrd="0" presId="urn:microsoft.com/office/officeart/2008/layout/LinedList"/>
    <dgm:cxn modelId="{D9C7CBF2-1D83-4D44-89E9-D8F34ECD8A8B}" type="presParOf" srcId="{03B3F7BF-9E42-4713-B2A5-7047163C9265}" destId="{3E1A1434-492D-4400-88F8-08FCAE90FAAF}" srcOrd="15" destOrd="0" presId="urn:microsoft.com/office/officeart/2008/layout/LinedList"/>
    <dgm:cxn modelId="{73F376C1-9805-45DE-A4DB-7A9CB3D07557}" type="presParOf" srcId="{3E1A1434-492D-4400-88F8-08FCAE90FAAF}" destId="{7E377E4B-8F18-4F0C-94F7-A7550D87206C}" srcOrd="0" destOrd="0" presId="urn:microsoft.com/office/officeart/2008/layout/LinedList"/>
    <dgm:cxn modelId="{C5E66BEA-6AC6-4218-A414-F93F82326D45}" type="presParOf" srcId="{3E1A1434-492D-4400-88F8-08FCAE90FAAF}" destId="{7706D387-CC9C-4DC3-958E-8153816EF7D0}"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288ADF3-7395-4489-8AE8-D601A2261CDF}"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F7216A10-C1BD-4FAB-A437-6A589F293641}">
      <dgm:prSet/>
      <dgm:spPr/>
      <dgm:t>
        <a:bodyPr/>
        <a:lstStyle/>
        <a:p>
          <a:pPr>
            <a:lnSpc>
              <a:spcPct val="100000"/>
            </a:lnSpc>
          </a:pPr>
          <a:r>
            <a:rPr lang="en-US" b="1" dirty="0"/>
            <a:t>Current situation- Baseline</a:t>
          </a:r>
          <a:endParaRPr lang="en-US" dirty="0"/>
        </a:p>
      </dgm:t>
    </dgm:pt>
    <dgm:pt modelId="{64B10DF3-CBCE-4375-8ABA-AD38BD2E2255}" type="parTrans" cxnId="{13BA768B-7FD3-436A-B882-543F11DAA2AE}">
      <dgm:prSet/>
      <dgm:spPr/>
      <dgm:t>
        <a:bodyPr/>
        <a:lstStyle/>
        <a:p>
          <a:endParaRPr lang="en-US"/>
        </a:p>
      </dgm:t>
    </dgm:pt>
    <dgm:pt modelId="{528C9849-23AF-43DE-9DF3-C5822F2A767D}" type="sibTrans" cxnId="{13BA768B-7FD3-436A-B882-543F11DAA2AE}">
      <dgm:prSet/>
      <dgm:spPr/>
      <dgm:t>
        <a:bodyPr/>
        <a:lstStyle/>
        <a:p>
          <a:pPr>
            <a:lnSpc>
              <a:spcPct val="100000"/>
            </a:lnSpc>
          </a:pPr>
          <a:endParaRPr lang="en-US"/>
        </a:p>
      </dgm:t>
    </dgm:pt>
    <dgm:pt modelId="{5979BC25-5B73-4FBA-A4BB-0DC6A39689CF}">
      <dgm:prSet/>
      <dgm:spPr/>
      <dgm:t>
        <a:bodyPr/>
        <a:lstStyle/>
        <a:p>
          <a:pPr>
            <a:lnSpc>
              <a:spcPct val="100000"/>
            </a:lnSpc>
          </a:pPr>
          <a:r>
            <a:rPr lang="en-US"/>
            <a:t>Planning for implementation</a:t>
          </a:r>
        </a:p>
      </dgm:t>
    </dgm:pt>
    <dgm:pt modelId="{519A16BF-FCDE-4B45-AA6E-922B5AF46D48}" type="parTrans" cxnId="{A827CD03-CCF8-46DA-9E22-29F3859B083C}">
      <dgm:prSet/>
      <dgm:spPr/>
      <dgm:t>
        <a:bodyPr/>
        <a:lstStyle/>
        <a:p>
          <a:endParaRPr lang="en-US"/>
        </a:p>
      </dgm:t>
    </dgm:pt>
    <dgm:pt modelId="{0C9DD0BB-5284-4981-8EFC-57FB4C78F079}" type="sibTrans" cxnId="{A827CD03-CCF8-46DA-9E22-29F3859B083C}">
      <dgm:prSet/>
      <dgm:spPr/>
      <dgm:t>
        <a:bodyPr/>
        <a:lstStyle/>
        <a:p>
          <a:pPr>
            <a:lnSpc>
              <a:spcPct val="100000"/>
            </a:lnSpc>
          </a:pPr>
          <a:endParaRPr lang="en-US"/>
        </a:p>
      </dgm:t>
    </dgm:pt>
    <dgm:pt modelId="{66A5213C-91F3-403E-AFC3-DDA4C318D00B}">
      <dgm:prSet/>
      <dgm:spPr/>
      <dgm:t>
        <a:bodyPr/>
        <a:lstStyle/>
        <a:p>
          <a:pPr>
            <a:lnSpc>
              <a:spcPct val="100000"/>
            </a:lnSpc>
          </a:pPr>
          <a:r>
            <a:rPr lang="en-US"/>
            <a:t>Reporting and documentation</a:t>
          </a:r>
        </a:p>
      </dgm:t>
    </dgm:pt>
    <dgm:pt modelId="{4C7DE0A9-7768-4774-A37A-A1BC904EB15E}" type="parTrans" cxnId="{7D11EA50-1B50-4A7D-AF77-08BCFD15487A}">
      <dgm:prSet/>
      <dgm:spPr/>
      <dgm:t>
        <a:bodyPr/>
        <a:lstStyle/>
        <a:p>
          <a:endParaRPr lang="en-US"/>
        </a:p>
      </dgm:t>
    </dgm:pt>
    <dgm:pt modelId="{2C64900F-1E51-438C-BEFD-2C99CD198D55}" type="sibTrans" cxnId="{7D11EA50-1B50-4A7D-AF77-08BCFD15487A}">
      <dgm:prSet/>
      <dgm:spPr/>
      <dgm:t>
        <a:bodyPr/>
        <a:lstStyle/>
        <a:p>
          <a:endParaRPr lang="en-US"/>
        </a:p>
      </dgm:t>
    </dgm:pt>
    <dgm:pt modelId="{F25C0600-7039-412D-9838-57B9D604B156}" type="pres">
      <dgm:prSet presAssocID="{E288ADF3-7395-4489-8AE8-D601A2261CDF}" presName="root" presStyleCnt="0">
        <dgm:presLayoutVars>
          <dgm:dir/>
          <dgm:resizeHandles val="exact"/>
        </dgm:presLayoutVars>
      </dgm:prSet>
      <dgm:spPr/>
    </dgm:pt>
    <dgm:pt modelId="{A553E9CD-84F9-4878-A980-624326CE47E3}" type="pres">
      <dgm:prSet presAssocID="{E288ADF3-7395-4489-8AE8-D601A2261CDF}" presName="container" presStyleCnt="0">
        <dgm:presLayoutVars>
          <dgm:dir/>
          <dgm:resizeHandles val="exact"/>
        </dgm:presLayoutVars>
      </dgm:prSet>
      <dgm:spPr/>
    </dgm:pt>
    <dgm:pt modelId="{B74A5467-667C-47A9-86A1-C03B07DCB59D}" type="pres">
      <dgm:prSet presAssocID="{F7216A10-C1BD-4FAB-A437-6A589F293641}" presName="compNode" presStyleCnt="0"/>
      <dgm:spPr/>
    </dgm:pt>
    <dgm:pt modelId="{1170B0A8-CBE6-46D7-8DCD-8553C9850C4A}" type="pres">
      <dgm:prSet presAssocID="{F7216A10-C1BD-4FAB-A437-6A589F293641}" presName="iconBgRect" presStyleLbl="bgShp" presStyleIdx="0" presStyleCnt="3"/>
      <dgm:spPr/>
    </dgm:pt>
    <dgm:pt modelId="{C2E10907-D692-4DF3-9E5E-A57BD2FB4A09}" type="pres">
      <dgm:prSet presAssocID="{F7216A10-C1BD-4FAB-A437-6A589F29364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8BA13FAD-E12F-4FC8-8B7A-72AB7B9B766B}" type="pres">
      <dgm:prSet presAssocID="{F7216A10-C1BD-4FAB-A437-6A589F293641}" presName="spaceRect" presStyleCnt="0"/>
      <dgm:spPr/>
    </dgm:pt>
    <dgm:pt modelId="{C81A3322-54AD-48BB-B251-EB9CF5E2405F}" type="pres">
      <dgm:prSet presAssocID="{F7216A10-C1BD-4FAB-A437-6A589F293641}" presName="textRect" presStyleLbl="revTx" presStyleIdx="0" presStyleCnt="3">
        <dgm:presLayoutVars>
          <dgm:chMax val="1"/>
          <dgm:chPref val="1"/>
        </dgm:presLayoutVars>
      </dgm:prSet>
      <dgm:spPr/>
    </dgm:pt>
    <dgm:pt modelId="{ECD15578-0F7A-493B-AD02-F818690B7707}" type="pres">
      <dgm:prSet presAssocID="{528C9849-23AF-43DE-9DF3-C5822F2A767D}" presName="sibTrans" presStyleLbl="sibTrans2D1" presStyleIdx="0" presStyleCnt="0"/>
      <dgm:spPr/>
    </dgm:pt>
    <dgm:pt modelId="{858569C9-99A2-4D9B-A84A-DAC066C6106A}" type="pres">
      <dgm:prSet presAssocID="{5979BC25-5B73-4FBA-A4BB-0DC6A39689CF}" presName="compNode" presStyleCnt="0"/>
      <dgm:spPr/>
    </dgm:pt>
    <dgm:pt modelId="{19F0F3AD-2ACB-46CB-B689-0AEBFDD8BC23}" type="pres">
      <dgm:prSet presAssocID="{5979BC25-5B73-4FBA-A4BB-0DC6A39689CF}" presName="iconBgRect" presStyleLbl="bgShp" presStyleIdx="1" presStyleCnt="3"/>
      <dgm:spPr/>
    </dgm:pt>
    <dgm:pt modelId="{76895465-4EF5-4120-A5FE-E49DD9E0135F}" type="pres">
      <dgm:prSet presAssocID="{5979BC25-5B73-4FBA-A4BB-0DC6A39689C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5504C617-0F6F-4AA6-BCD7-6E450E9A9617}" type="pres">
      <dgm:prSet presAssocID="{5979BC25-5B73-4FBA-A4BB-0DC6A39689CF}" presName="spaceRect" presStyleCnt="0"/>
      <dgm:spPr/>
    </dgm:pt>
    <dgm:pt modelId="{098C2F31-D6A4-4B66-9F1C-DD1B283ED662}" type="pres">
      <dgm:prSet presAssocID="{5979BC25-5B73-4FBA-A4BB-0DC6A39689CF}" presName="textRect" presStyleLbl="revTx" presStyleIdx="1" presStyleCnt="3">
        <dgm:presLayoutVars>
          <dgm:chMax val="1"/>
          <dgm:chPref val="1"/>
        </dgm:presLayoutVars>
      </dgm:prSet>
      <dgm:spPr/>
    </dgm:pt>
    <dgm:pt modelId="{C414DEEE-73E9-4318-819C-393A9298E6AE}" type="pres">
      <dgm:prSet presAssocID="{0C9DD0BB-5284-4981-8EFC-57FB4C78F079}" presName="sibTrans" presStyleLbl="sibTrans2D1" presStyleIdx="0" presStyleCnt="0"/>
      <dgm:spPr/>
    </dgm:pt>
    <dgm:pt modelId="{B70FCEF6-5816-4837-9CCD-9E1D09DD67D5}" type="pres">
      <dgm:prSet presAssocID="{66A5213C-91F3-403E-AFC3-DDA4C318D00B}" presName="compNode" presStyleCnt="0"/>
      <dgm:spPr/>
    </dgm:pt>
    <dgm:pt modelId="{288D18C9-D8C7-43D3-BF9B-ECD1E2F709F3}" type="pres">
      <dgm:prSet presAssocID="{66A5213C-91F3-403E-AFC3-DDA4C318D00B}" presName="iconBgRect" presStyleLbl="bgShp" presStyleIdx="2" presStyleCnt="3"/>
      <dgm:spPr/>
    </dgm:pt>
    <dgm:pt modelId="{520D9129-CBF2-4D49-9723-0DDCDF42435A}" type="pres">
      <dgm:prSet presAssocID="{66A5213C-91F3-403E-AFC3-DDA4C318D00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ument"/>
        </a:ext>
      </dgm:extLst>
    </dgm:pt>
    <dgm:pt modelId="{2F3A0FDC-4BF8-477A-8DEC-E5B785A92395}" type="pres">
      <dgm:prSet presAssocID="{66A5213C-91F3-403E-AFC3-DDA4C318D00B}" presName="spaceRect" presStyleCnt="0"/>
      <dgm:spPr/>
    </dgm:pt>
    <dgm:pt modelId="{34A38B80-B506-442A-A37F-D136BC7B4DC3}" type="pres">
      <dgm:prSet presAssocID="{66A5213C-91F3-403E-AFC3-DDA4C318D00B}" presName="textRect" presStyleLbl="revTx" presStyleIdx="2" presStyleCnt="3">
        <dgm:presLayoutVars>
          <dgm:chMax val="1"/>
          <dgm:chPref val="1"/>
        </dgm:presLayoutVars>
      </dgm:prSet>
      <dgm:spPr/>
    </dgm:pt>
  </dgm:ptLst>
  <dgm:cxnLst>
    <dgm:cxn modelId="{A827CD03-CCF8-46DA-9E22-29F3859B083C}" srcId="{E288ADF3-7395-4489-8AE8-D601A2261CDF}" destId="{5979BC25-5B73-4FBA-A4BB-0DC6A39689CF}" srcOrd="1" destOrd="0" parTransId="{519A16BF-FCDE-4B45-AA6E-922B5AF46D48}" sibTransId="{0C9DD0BB-5284-4981-8EFC-57FB4C78F079}"/>
    <dgm:cxn modelId="{AEE02209-F499-46D7-BFBF-8964C504CECA}" type="presOf" srcId="{0C9DD0BB-5284-4981-8EFC-57FB4C78F079}" destId="{C414DEEE-73E9-4318-819C-393A9298E6AE}" srcOrd="0" destOrd="0" presId="urn:microsoft.com/office/officeart/2018/2/layout/IconCircleList"/>
    <dgm:cxn modelId="{A4861337-75CA-457B-9DD1-06D39C63D945}" type="presOf" srcId="{E288ADF3-7395-4489-8AE8-D601A2261CDF}" destId="{F25C0600-7039-412D-9838-57B9D604B156}" srcOrd="0" destOrd="0" presId="urn:microsoft.com/office/officeart/2018/2/layout/IconCircleList"/>
    <dgm:cxn modelId="{70F95347-12B5-4B93-B5EB-C0255D7B5C39}" type="presOf" srcId="{5979BC25-5B73-4FBA-A4BB-0DC6A39689CF}" destId="{098C2F31-D6A4-4B66-9F1C-DD1B283ED662}" srcOrd="0" destOrd="0" presId="urn:microsoft.com/office/officeart/2018/2/layout/IconCircleList"/>
    <dgm:cxn modelId="{7D11EA50-1B50-4A7D-AF77-08BCFD15487A}" srcId="{E288ADF3-7395-4489-8AE8-D601A2261CDF}" destId="{66A5213C-91F3-403E-AFC3-DDA4C318D00B}" srcOrd="2" destOrd="0" parTransId="{4C7DE0A9-7768-4774-A37A-A1BC904EB15E}" sibTransId="{2C64900F-1E51-438C-BEFD-2C99CD198D55}"/>
    <dgm:cxn modelId="{13BA768B-7FD3-436A-B882-543F11DAA2AE}" srcId="{E288ADF3-7395-4489-8AE8-D601A2261CDF}" destId="{F7216A10-C1BD-4FAB-A437-6A589F293641}" srcOrd="0" destOrd="0" parTransId="{64B10DF3-CBCE-4375-8ABA-AD38BD2E2255}" sibTransId="{528C9849-23AF-43DE-9DF3-C5822F2A767D}"/>
    <dgm:cxn modelId="{46273AB1-17B2-4A3D-A027-014A3ADAB8A8}" type="presOf" srcId="{66A5213C-91F3-403E-AFC3-DDA4C318D00B}" destId="{34A38B80-B506-442A-A37F-D136BC7B4DC3}" srcOrd="0" destOrd="0" presId="urn:microsoft.com/office/officeart/2018/2/layout/IconCircleList"/>
    <dgm:cxn modelId="{8CC002D5-CF80-4184-AD26-B14312E400FF}" type="presOf" srcId="{F7216A10-C1BD-4FAB-A437-6A589F293641}" destId="{C81A3322-54AD-48BB-B251-EB9CF5E2405F}" srcOrd="0" destOrd="0" presId="urn:microsoft.com/office/officeart/2018/2/layout/IconCircleList"/>
    <dgm:cxn modelId="{668792EB-67B2-42CE-8C4C-E73015AF8D22}" type="presOf" srcId="{528C9849-23AF-43DE-9DF3-C5822F2A767D}" destId="{ECD15578-0F7A-493B-AD02-F818690B7707}" srcOrd="0" destOrd="0" presId="urn:microsoft.com/office/officeart/2018/2/layout/IconCircleList"/>
    <dgm:cxn modelId="{870806CD-5130-40A0-9D50-6D8130A01D4B}" type="presParOf" srcId="{F25C0600-7039-412D-9838-57B9D604B156}" destId="{A553E9CD-84F9-4878-A980-624326CE47E3}" srcOrd="0" destOrd="0" presId="urn:microsoft.com/office/officeart/2018/2/layout/IconCircleList"/>
    <dgm:cxn modelId="{82843A26-EAF5-47E4-AC39-ACCD191AE354}" type="presParOf" srcId="{A553E9CD-84F9-4878-A980-624326CE47E3}" destId="{B74A5467-667C-47A9-86A1-C03B07DCB59D}" srcOrd="0" destOrd="0" presId="urn:microsoft.com/office/officeart/2018/2/layout/IconCircleList"/>
    <dgm:cxn modelId="{8504B200-E725-422C-8A55-812464301072}" type="presParOf" srcId="{B74A5467-667C-47A9-86A1-C03B07DCB59D}" destId="{1170B0A8-CBE6-46D7-8DCD-8553C9850C4A}" srcOrd="0" destOrd="0" presId="urn:microsoft.com/office/officeart/2018/2/layout/IconCircleList"/>
    <dgm:cxn modelId="{011483E0-89B6-435E-AFE1-0D1C8902CE64}" type="presParOf" srcId="{B74A5467-667C-47A9-86A1-C03B07DCB59D}" destId="{C2E10907-D692-4DF3-9E5E-A57BD2FB4A09}" srcOrd="1" destOrd="0" presId="urn:microsoft.com/office/officeart/2018/2/layout/IconCircleList"/>
    <dgm:cxn modelId="{423C38E9-7D75-4538-8035-F0D8C1598043}" type="presParOf" srcId="{B74A5467-667C-47A9-86A1-C03B07DCB59D}" destId="{8BA13FAD-E12F-4FC8-8B7A-72AB7B9B766B}" srcOrd="2" destOrd="0" presId="urn:microsoft.com/office/officeart/2018/2/layout/IconCircleList"/>
    <dgm:cxn modelId="{586B139F-7E96-4508-887D-67E914CA1F03}" type="presParOf" srcId="{B74A5467-667C-47A9-86A1-C03B07DCB59D}" destId="{C81A3322-54AD-48BB-B251-EB9CF5E2405F}" srcOrd="3" destOrd="0" presId="urn:microsoft.com/office/officeart/2018/2/layout/IconCircleList"/>
    <dgm:cxn modelId="{9DDB3CEB-591C-47F5-B76A-CC3EB67990E0}" type="presParOf" srcId="{A553E9CD-84F9-4878-A980-624326CE47E3}" destId="{ECD15578-0F7A-493B-AD02-F818690B7707}" srcOrd="1" destOrd="0" presId="urn:microsoft.com/office/officeart/2018/2/layout/IconCircleList"/>
    <dgm:cxn modelId="{F55462FE-C23D-46A2-A8CD-A255F353639E}" type="presParOf" srcId="{A553E9CD-84F9-4878-A980-624326CE47E3}" destId="{858569C9-99A2-4D9B-A84A-DAC066C6106A}" srcOrd="2" destOrd="0" presId="urn:microsoft.com/office/officeart/2018/2/layout/IconCircleList"/>
    <dgm:cxn modelId="{BB458C3D-FFCE-4A14-A27D-9E52ABB7DCAC}" type="presParOf" srcId="{858569C9-99A2-4D9B-A84A-DAC066C6106A}" destId="{19F0F3AD-2ACB-46CB-B689-0AEBFDD8BC23}" srcOrd="0" destOrd="0" presId="urn:microsoft.com/office/officeart/2018/2/layout/IconCircleList"/>
    <dgm:cxn modelId="{84B5DC11-0E71-4B84-A801-47291BBA32AB}" type="presParOf" srcId="{858569C9-99A2-4D9B-A84A-DAC066C6106A}" destId="{76895465-4EF5-4120-A5FE-E49DD9E0135F}" srcOrd="1" destOrd="0" presId="urn:microsoft.com/office/officeart/2018/2/layout/IconCircleList"/>
    <dgm:cxn modelId="{45218376-D4BC-43FC-909F-7BB8DB11EC09}" type="presParOf" srcId="{858569C9-99A2-4D9B-A84A-DAC066C6106A}" destId="{5504C617-0F6F-4AA6-BCD7-6E450E9A9617}" srcOrd="2" destOrd="0" presId="urn:microsoft.com/office/officeart/2018/2/layout/IconCircleList"/>
    <dgm:cxn modelId="{1049518D-4BAE-449F-9876-49908A8ACF7E}" type="presParOf" srcId="{858569C9-99A2-4D9B-A84A-DAC066C6106A}" destId="{098C2F31-D6A4-4B66-9F1C-DD1B283ED662}" srcOrd="3" destOrd="0" presId="urn:microsoft.com/office/officeart/2018/2/layout/IconCircleList"/>
    <dgm:cxn modelId="{AC9517B1-4537-43DF-AB02-6B89F7AFFDDE}" type="presParOf" srcId="{A553E9CD-84F9-4878-A980-624326CE47E3}" destId="{C414DEEE-73E9-4318-819C-393A9298E6AE}" srcOrd="3" destOrd="0" presId="urn:microsoft.com/office/officeart/2018/2/layout/IconCircleList"/>
    <dgm:cxn modelId="{F799B212-480B-48F9-B4C0-EED54B6BD047}" type="presParOf" srcId="{A553E9CD-84F9-4878-A980-624326CE47E3}" destId="{B70FCEF6-5816-4837-9CCD-9E1D09DD67D5}" srcOrd="4" destOrd="0" presId="urn:microsoft.com/office/officeart/2018/2/layout/IconCircleList"/>
    <dgm:cxn modelId="{A3F0603E-EF7E-4DAC-A202-297A3D7DA531}" type="presParOf" srcId="{B70FCEF6-5816-4837-9CCD-9E1D09DD67D5}" destId="{288D18C9-D8C7-43D3-BF9B-ECD1E2F709F3}" srcOrd="0" destOrd="0" presId="urn:microsoft.com/office/officeart/2018/2/layout/IconCircleList"/>
    <dgm:cxn modelId="{98CD5A2E-E7B6-4916-9B73-DB2140708750}" type="presParOf" srcId="{B70FCEF6-5816-4837-9CCD-9E1D09DD67D5}" destId="{520D9129-CBF2-4D49-9723-0DDCDF42435A}" srcOrd="1" destOrd="0" presId="urn:microsoft.com/office/officeart/2018/2/layout/IconCircleList"/>
    <dgm:cxn modelId="{67BCC6DD-7A24-4F5D-8F52-EC23EA4290F3}" type="presParOf" srcId="{B70FCEF6-5816-4837-9CCD-9E1D09DD67D5}" destId="{2F3A0FDC-4BF8-477A-8DEC-E5B785A92395}" srcOrd="2" destOrd="0" presId="urn:microsoft.com/office/officeart/2018/2/layout/IconCircleList"/>
    <dgm:cxn modelId="{B6CEA140-0548-4BAF-9F7E-DC595FFD1BE7}" type="presParOf" srcId="{B70FCEF6-5816-4837-9CCD-9E1D09DD67D5}" destId="{34A38B80-B506-442A-A37F-D136BC7B4DC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6770F14-BB88-46B6-8C8F-D73E1773480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B80BCBE-44F4-4E8F-86FA-A4AE8EB3F303}">
      <dgm:prSet/>
      <dgm:spPr/>
      <dgm:t>
        <a:bodyPr/>
        <a:lstStyle/>
        <a:p>
          <a:r>
            <a:rPr lang="en-US"/>
            <a:t>Thabang CDC Conduct needs assessments to identify the specific needs of the community and target groups to determine the actual needs of beneficiaries.</a:t>
          </a:r>
        </a:p>
      </dgm:t>
    </dgm:pt>
    <dgm:pt modelId="{C20EB589-69A4-4A34-A53F-AA26F6121F9A}" type="parTrans" cxnId="{3961364E-26AB-4727-A9B4-0824F7F3C27C}">
      <dgm:prSet/>
      <dgm:spPr/>
      <dgm:t>
        <a:bodyPr/>
        <a:lstStyle/>
        <a:p>
          <a:endParaRPr lang="en-US"/>
        </a:p>
      </dgm:t>
    </dgm:pt>
    <dgm:pt modelId="{1488E697-F15F-4669-9ED9-128F38F25216}" type="sibTrans" cxnId="{3961364E-26AB-4727-A9B4-0824F7F3C27C}">
      <dgm:prSet/>
      <dgm:spPr/>
      <dgm:t>
        <a:bodyPr/>
        <a:lstStyle/>
        <a:p>
          <a:endParaRPr lang="en-US"/>
        </a:p>
      </dgm:t>
    </dgm:pt>
    <dgm:pt modelId="{02FE24A9-F281-4953-9373-81C5448C8AAD}">
      <dgm:prSet/>
      <dgm:spPr/>
      <dgm:t>
        <a:bodyPr/>
        <a:lstStyle/>
        <a:p>
          <a:r>
            <a:rPr lang="en-US"/>
            <a:t>The objectives have been aligned with the overall mission and vision of Thabang CDC </a:t>
          </a:r>
        </a:p>
      </dgm:t>
    </dgm:pt>
    <dgm:pt modelId="{58C43ADF-67C9-4FEE-84CD-B2895EEC9797}" type="parTrans" cxnId="{A1E1BA1C-1740-4F56-8C75-CFC3A75A060D}">
      <dgm:prSet/>
      <dgm:spPr/>
      <dgm:t>
        <a:bodyPr/>
        <a:lstStyle/>
        <a:p>
          <a:endParaRPr lang="en-US"/>
        </a:p>
      </dgm:t>
    </dgm:pt>
    <dgm:pt modelId="{05508D70-6A1C-4BDA-9B29-D59073D55407}" type="sibTrans" cxnId="{A1E1BA1C-1740-4F56-8C75-CFC3A75A060D}">
      <dgm:prSet/>
      <dgm:spPr/>
      <dgm:t>
        <a:bodyPr/>
        <a:lstStyle/>
        <a:p>
          <a:endParaRPr lang="en-US"/>
        </a:p>
      </dgm:t>
    </dgm:pt>
    <dgm:pt modelId="{80750BA0-426E-46B8-BFE2-DAC72C3C32E6}">
      <dgm:prSet/>
      <dgm:spPr/>
      <dgm:t>
        <a:bodyPr/>
        <a:lstStyle/>
        <a:p>
          <a:r>
            <a:rPr lang="en-US"/>
            <a:t>Having a implementation plan to ensure timely completion of activities.</a:t>
          </a:r>
        </a:p>
      </dgm:t>
    </dgm:pt>
    <dgm:pt modelId="{F15A7636-514D-4D62-AE99-8394B92F4221}" type="parTrans" cxnId="{E0D529D2-3783-47E2-98B0-8164CFF0E34C}">
      <dgm:prSet/>
      <dgm:spPr/>
      <dgm:t>
        <a:bodyPr/>
        <a:lstStyle/>
        <a:p>
          <a:endParaRPr lang="en-US"/>
        </a:p>
      </dgm:t>
    </dgm:pt>
    <dgm:pt modelId="{B100113D-AEB0-4B76-A12A-8B88AE7BD928}" type="sibTrans" cxnId="{E0D529D2-3783-47E2-98B0-8164CFF0E34C}">
      <dgm:prSet/>
      <dgm:spPr/>
      <dgm:t>
        <a:bodyPr/>
        <a:lstStyle/>
        <a:p>
          <a:endParaRPr lang="en-US"/>
        </a:p>
      </dgm:t>
    </dgm:pt>
    <dgm:pt modelId="{BC2C0605-DE15-415E-8817-29667FD2611E}">
      <dgm:prSet/>
      <dgm:spPr/>
      <dgm:t>
        <a:bodyPr/>
        <a:lstStyle/>
        <a:p>
          <a:r>
            <a:rPr lang="en-US"/>
            <a:t>Engage stakeholders, including community members, partners, and beneficiaries, in the planning process and monitor and evaluate the progress for improvements.</a:t>
          </a:r>
        </a:p>
      </dgm:t>
    </dgm:pt>
    <dgm:pt modelId="{F13E14F8-8175-4CD2-9A9A-432BDC5FA989}" type="parTrans" cxnId="{4993272E-5C09-4701-912B-6E398F143281}">
      <dgm:prSet/>
      <dgm:spPr/>
      <dgm:t>
        <a:bodyPr/>
        <a:lstStyle/>
        <a:p>
          <a:endParaRPr lang="en-US"/>
        </a:p>
      </dgm:t>
    </dgm:pt>
    <dgm:pt modelId="{7FACB753-6A54-4DC2-AC76-217B774288B3}" type="sibTrans" cxnId="{4993272E-5C09-4701-912B-6E398F143281}">
      <dgm:prSet/>
      <dgm:spPr/>
      <dgm:t>
        <a:bodyPr/>
        <a:lstStyle/>
        <a:p>
          <a:endParaRPr lang="en-US"/>
        </a:p>
      </dgm:t>
    </dgm:pt>
    <dgm:pt modelId="{14F3751F-272E-4043-B180-BE6FF0C1CD28}">
      <dgm:prSet/>
      <dgm:spPr/>
      <dgm:t>
        <a:bodyPr/>
        <a:lstStyle/>
        <a:p>
          <a:r>
            <a:rPr lang="en-US"/>
            <a:t>Annual report Feedback to stakeholders, including the board of directors, donors, and community members.</a:t>
          </a:r>
        </a:p>
      </dgm:t>
    </dgm:pt>
    <dgm:pt modelId="{6383009E-5342-4A56-B010-1EE99E3770DD}" type="parTrans" cxnId="{A684B300-4E9B-41D5-A77D-A8F91C969B24}">
      <dgm:prSet/>
      <dgm:spPr/>
      <dgm:t>
        <a:bodyPr/>
        <a:lstStyle/>
        <a:p>
          <a:endParaRPr lang="en-US"/>
        </a:p>
      </dgm:t>
    </dgm:pt>
    <dgm:pt modelId="{6FE894A5-B5B0-47EA-A9CA-E8114AD801EE}" type="sibTrans" cxnId="{A684B300-4E9B-41D5-A77D-A8F91C969B24}">
      <dgm:prSet/>
      <dgm:spPr/>
      <dgm:t>
        <a:bodyPr/>
        <a:lstStyle/>
        <a:p>
          <a:endParaRPr lang="en-US"/>
        </a:p>
      </dgm:t>
    </dgm:pt>
    <dgm:pt modelId="{E6263CFB-6CD0-42EC-8FFE-948DEB4D4466}">
      <dgm:prSet/>
      <dgm:spPr/>
      <dgm:t>
        <a:bodyPr/>
        <a:lstStyle/>
        <a:p>
          <a:r>
            <a:rPr lang="en-US"/>
            <a:t>Conduct quarterly impact assessments to evaluate the effectiveness of programs and measure their impact on the community. This helps demonstrate the value of Thabang CDC's work and attracts additional support.</a:t>
          </a:r>
        </a:p>
      </dgm:t>
    </dgm:pt>
    <dgm:pt modelId="{2C9241A5-4883-481D-9130-BA7CEF156903}" type="parTrans" cxnId="{DC450F2D-0E03-4A55-A50E-6EA04F73CDB6}">
      <dgm:prSet/>
      <dgm:spPr/>
      <dgm:t>
        <a:bodyPr/>
        <a:lstStyle/>
        <a:p>
          <a:endParaRPr lang="en-US"/>
        </a:p>
      </dgm:t>
    </dgm:pt>
    <dgm:pt modelId="{F9FF6F99-8B4A-4E35-BFFD-8653DA7FA54D}" type="sibTrans" cxnId="{DC450F2D-0E03-4A55-A50E-6EA04F73CDB6}">
      <dgm:prSet/>
      <dgm:spPr/>
      <dgm:t>
        <a:bodyPr/>
        <a:lstStyle/>
        <a:p>
          <a:endParaRPr lang="en-US"/>
        </a:p>
      </dgm:t>
    </dgm:pt>
    <dgm:pt modelId="{F814A62A-28F1-4959-9E71-21E2E9F04B79}">
      <dgm:prSet/>
      <dgm:spPr/>
      <dgm:t>
        <a:bodyPr/>
        <a:lstStyle/>
        <a:p>
          <a:r>
            <a:rPr lang="en-US"/>
            <a:t>Ensure accurate and transparent financial reporting, including detailed records of income, expenses, and funding sources. Financial audits should be conducted regularly to maintain credibility and trust.</a:t>
          </a:r>
        </a:p>
      </dgm:t>
    </dgm:pt>
    <dgm:pt modelId="{7913DED9-A835-44A7-9673-24418044BE81}" type="parTrans" cxnId="{401591ED-FE0E-49F8-98BF-FF7C5DF03493}">
      <dgm:prSet/>
      <dgm:spPr/>
      <dgm:t>
        <a:bodyPr/>
        <a:lstStyle/>
        <a:p>
          <a:endParaRPr lang="en-US"/>
        </a:p>
      </dgm:t>
    </dgm:pt>
    <dgm:pt modelId="{6059A4AE-02E8-492E-B81B-FA310B32996A}" type="sibTrans" cxnId="{401591ED-FE0E-49F8-98BF-FF7C5DF03493}">
      <dgm:prSet/>
      <dgm:spPr/>
      <dgm:t>
        <a:bodyPr/>
        <a:lstStyle/>
        <a:p>
          <a:endParaRPr lang="en-US"/>
        </a:p>
      </dgm:t>
    </dgm:pt>
    <dgm:pt modelId="{075ADDD1-1993-40A3-931B-DDD5B70AF789}">
      <dgm:prSet/>
      <dgm:spPr/>
      <dgm:t>
        <a:bodyPr/>
        <a:lstStyle/>
        <a:p>
          <a:r>
            <a:rPr lang="en-US"/>
            <a:t>Thabang CDC reports regularly on its achievements, challenges, and success stories with the broader community through  social media, and public events. This helps raise awareness and support for Thabang CDC's initiatives.</a:t>
          </a:r>
        </a:p>
      </dgm:t>
    </dgm:pt>
    <dgm:pt modelId="{A2E1C585-6E0B-47D6-803A-A9C20A6C297D}" type="parTrans" cxnId="{D13A1F69-4ACF-4880-A574-47573D54F7B6}">
      <dgm:prSet/>
      <dgm:spPr/>
      <dgm:t>
        <a:bodyPr/>
        <a:lstStyle/>
        <a:p>
          <a:endParaRPr lang="en-US"/>
        </a:p>
      </dgm:t>
    </dgm:pt>
    <dgm:pt modelId="{95277A4A-5229-460A-8D22-856C9D83948F}" type="sibTrans" cxnId="{D13A1F69-4ACF-4880-A574-47573D54F7B6}">
      <dgm:prSet/>
      <dgm:spPr/>
      <dgm:t>
        <a:bodyPr/>
        <a:lstStyle/>
        <a:p>
          <a:endParaRPr lang="en-US"/>
        </a:p>
      </dgm:t>
    </dgm:pt>
    <dgm:pt modelId="{F0A5781C-33EF-4394-BED5-D571C0511D75}" type="pres">
      <dgm:prSet presAssocID="{06770F14-BB88-46B6-8C8F-D73E17734807}" presName="vert0" presStyleCnt="0">
        <dgm:presLayoutVars>
          <dgm:dir/>
          <dgm:animOne val="branch"/>
          <dgm:animLvl val="lvl"/>
        </dgm:presLayoutVars>
      </dgm:prSet>
      <dgm:spPr/>
    </dgm:pt>
    <dgm:pt modelId="{4C6C5D3D-6E10-4536-8C93-040A0DA50BAD}" type="pres">
      <dgm:prSet presAssocID="{5B80BCBE-44F4-4E8F-86FA-A4AE8EB3F303}" presName="thickLine" presStyleLbl="alignNode1" presStyleIdx="0" presStyleCnt="8"/>
      <dgm:spPr/>
    </dgm:pt>
    <dgm:pt modelId="{5786EB25-C83E-4E3B-A988-47A3E421A607}" type="pres">
      <dgm:prSet presAssocID="{5B80BCBE-44F4-4E8F-86FA-A4AE8EB3F303}" presName="horz1" presStyleCnt="0"/>
      <dgm:spPr/>
    </dgm:pt>
    <dgm:pt modelId="{883BD5F7-4DD6-44E9-9FBE-C37BAE26A954}" type="pres">
      <dgm:prSet presAssocID="{5B80BCBE-44F4-4E8F-86FA-A4AE8EB3F303}" presName="tx1" presStyleLbl="revTx" presStyleIdx="0" presStyleCnt="8"/>
      <dgm:spPr/>
    </dgm:pt>
    <dgm:pt modelId="{CB11E59C-622E-409F-92AB-7A3C1C18879A}" type="pres">
      <dgm:prSet presAssocID="{5B80BCBE-44F4-4E8F-86FA-A4AE8EB3F303}" presName="vert1" presStyleCnt="0"/>
      <dgm:spPr/>
    </dgm:pt>
    <dgm:pt modelId="{C106F0C5-0F82-48CF-895E-E2755D4BE4B2}" type="pres">
      <dgm:prSet presAssocID="{02FE24A9-F281-4953-9373-81C5448C8AAD}" presName="thickLine" presStyleLbl="alignNode1" presStyleIdx="1" presStyleCnt="8"/>
      <dgm:spPr/>
    </dgm:pt>
    <dgm:pt modelId="{0AB03DC7-1D68-417D-A058-CF22AD71B7A5}" type="pres">
      <dgm:prSet presAssocID="{02FE24A9-F281-4953-9373-81C5448C8AAD}" presName="horz1" presStyleCnt="0"/>
      <dgm:spPr/>
    </dgm:pt>
    <dgm:pt modelId="{95A01678-5B30-4D58-8953-DCAE2040D188}" type="pres">
      <dgm:prSet presAssocID="{02FE24A9-F281-4953-9373-81C5448C8AAD}" presName="tx1" presStyleLbl="revTx" presStyleIdx="1" presStyleCnt="8"/>
      <dgm:spPr/>
    </dgm:pt>
    <dgm:pt modelId="{2642988A-7911-4166-87F4-6D0ED2E22BE8}" type="pres">
      <dgm:prSet presAssocID="{02FE24A9-F281-4953-9373-81C5448C8AAD}" presName="vert1" presStyleCnt="0"/>
      <dgm:spPr/>
    </dgm:pt>
    <dgm:pt modelId="{79C936C1-CDC0-46CB-B1DC-0D5F81A6498D}" type="pres">
      <dgm:prSet presAssocID="{80750BA0-426E-46B8-BFE2-DAC72C3C32E6}" presName="thickLine" presStyleLbl="alignNode1" presStyleIdx="2" presStyleCnt="8"/>
      <dgm:spPr/>
    </dgm:pt>
    <dgm:pt modelId="{002E95B8-C867-41C1-A31E-5458E9E6A9A6}" type="pres">
      <dgm:prSet presAssocID="{80750BA0-426E-46B8-BFE2-DAC72C3C32E6}" presName="horz1" presStyleCnt="0"/>
      <dgm:spPr/>
    </dgm:pt>
    <dgm:pt modelId="{D02A5809-6422-47EF-A596-B682C92BFA83}" type="pres">
      <dgm:prSet presAssocID="{80750BA0-426E-46B8-BFE2-DAC72C3C32E6}" presName="tx1" presStyleLbl="revTx" presStyleIdx="2" presStyleCnt="8"/>
      <dgm:spPr/>
    </dgm:pt>
    <dgm:pt modelId="{AD251991-4334-4EC1-BBFF-5F55B383D93F}" type="pres">
      <dgm:prSet presAssocID="{80750BA0-426E-46B8-BFE2-DAC72C3C32E6}" presName="vert1" presStyleCnt="0"/>
      <dgm:spPr/>
    </dgm:pt>
    <dgm:pt modelId="{0E20B5EB-DD4D-40F3-B22D-A36AAC3390A8}" type="pres">
      <dgm:prSet presAssocID="{BC2C0605-DE15-415E-8817-29667FD2611E}" presName="thickLine" presStyleLbl="alignNode1" presStyleIdx="3" presStyleCnt="8"/>
      <dgm:spPr/>
    </dgm:pt>
    <dgm:pt modelId="{8D2FA3D6-320E-4ED9-B40B-13CF1A0B9899}" type="pres">
      <dgm:prSet presAssocID="{BC2C0605-DE15-415E-8817-29667FD2611E}" presName="horz1" presStyleCnt="0"/>
      <dgm:spPr/>
    </dgm:pt>
    <dgm:pt modelId="{BF01D502-0139-42E0-9AF0-533822CFCE74}" type="pres">
      <dgm:prSet presAssocID="{BC2C0605-DE15-415E-8817-29667FD2611E}" presName="tx1" presStyleLbl="revTx" presStyleIdx="3" presStyleCnt="8"/>
      <dgm:spPr/>
    </dgm:pt>
    <dgm:pt modelId="{1FDC0566-7C29-40E5-B652-6DEB700D695F}" type="pres">
      <dgm:prSet presAssocID="{BC2C0605-DE15-415E-8817-29667FD2611E}" presName="vert1" presStyleCnt="0"/>
      <dgm:spPr/>
    </dgm:pt>
    <dgm:pt modelId="{34892A57-B226-44E8-997C-6DDE6DC72AF3}" type="pres">
      <dgm:prSet presAssocID="{14F3751F-272E-4043-B180-BE6FF0C1CD28}" presName="thickLine" presStyleLbl="alignNode1" presStyleIdx="4" presStyleCnt="8"/>
      <dgm:spPr/>
    </dgm:pt>
    <dgm:pt modelId="{1162C0F7-AD15-44E1-AD1B-DD0573570BD1}" type="pres">
      <dgm:prSet presAssocID="{14F3751F-272E-4043-B180-BE6FF0C1CD28}" presName="horz1" presStyleCnt="0"/>
      <dgm:spPr/>
    </dgm:pt>
    <dgm:pt modelId="{64B8B372-F3CD-4129-B4C6-D49FD9AE1827}" type="pres">
      <dgm:prSet presAssocID="{14F3751F-272E-4043-B180-BE6FF0C1CD28}" presName="tx1" presStyleLbl="revTx" presStyleIdx="4" presStyleCnt="8"/>
      <dgm:spPr/>
    </dgm:pt>
    <dgm:pt modelId="{AC69F39F-1228-4AA8-BA73-E89CFAB6B5BB}" type="pres">
      <dgm:prSet presAssocID="{14F3751F-272E-4043-B180-BE6FF0C1CD28}" presName="vert1" presStyleCnt="0"/>
      <dgm:spPr/>
    </dgm:pt>
    <dgm:pt modelId="{658C7ACA-B4AA-4EE2-BA89-CBBD32C11247}" type="pres">
      <dgm:prSet presAssocID="{E6263CFB-6CD0-42EC-8FFE-948DEB4D4466}" presName="thickLine" presStyleLbl="alignNode1" presStyleIdx="5" presStyleCnt="8"/>
      <dgm:spPr/>
    </dgm:pt>
    <dgm:pt modelId="{A61C3721-243C-42FC-8720-2B13378D49C8}" type="pres">
      <dgm:prSet presAssocID="{E6263CFB-6CD0-42EC-8FFE-948DEB4D4466}" presName="horz1" presStyleCnt="0"/>
      <dgm:spPr/>
    </dgm:pt>
    <dgm:pt modelId="{AD97A50E-D7BF-4D59-B99F-11C0523BC611}" type="pres">
      <dgm:prSet presAssocID="{E6263CFB-6CD0-42EC-8FFE-948DEB4D4466}" presName="tx1" presStyleLbl="revTx" presStyleIdx="5" presStyleCnt="8"/>
      <dgm:spPr/>
    </dgm:pt>
    <dgm:pt modelId="{80227F0A-2D6D-47D5-99C6-B8D90F3076A6}" type="pres">
      <dgm:prSet presAssocID="{E6263CFB-6CD0-42EC-8FFE-948DEB4D4466}" presName="vert1" presStyleCnt="0"/>
      <dgm:spPr/>
    </dgm:pt>
    <dgm:pt modelId="{B389C19C-B1D1-4CB7-8F13-FD32CB3E512D}" type="pres">
      <dgm:prSet presAssocID="{F814A62A-28F1-4959-9E71-21E2E9F04B79}" presName="thickLine" presStyleLbl="alignNode1" presStyleIdx="6" presStyleCnt="8"/>
      <dgm:spPr/>
    </dgm:pt>
    <dgm:pt modelId="{9912DCA0-5D0D-487D-B75A-D41EC7A583AB}" type="pres">
      <dgm:prSet presAssocID="{F814A62A-28F1-4959-9E71-21E2E9F04B79}" presName="horz1" presStyleCnt="0"/>
      <dgm:spPr/>
    </dgm:pt>
    <dgm:pt modelId="{ACCC1D9B-92D9-4219-A5C0-149FFC73A43D}" type="pres">
      <dgm:prSet presAssocID="{F814A62A-28F1-4959-9E71-21E2E9F04B79}" presName="tx1" presStyleLbl="revTx" presStyleIdx="6" presStyleCnt="8"/>
      <dgm:spPr/>
    </dgm:pt>
    <dgm:pt modelId="{0F916DB5-9D93-442D-A617-FE7AF56BB4FA}" type="pres">
      <dgm:prSet presAssocID="{F814A62A-28F1-4959-9E71-21E2E9F04B79}" presName="vert1" presStyleCnt="0"/>
      <dgm:spPr/>
    </dgm:pt>
    <dgm:pt modelId="{DB099C7C-4AD9-41A4-8C8A-15D0BE1DDA0C}" type="pres">
      <dgm:prSet presAssocID="{075ADDD1-1993-40A3-931B-DDD5B70AF789}" presName="thickLine" presStyleLbl="alignNode1" presStyleIdx="7" presStyleCnt="8"/>
      <dgm:spPr/>
    </dgm:pt>
    <dgm:pt modelId="{CCF9B148-5D78-402F-882F-79219AD0BCC1}" type="pres">
      <dgm:prSet presAssocID="{075ADDD1-1993-40A3-931B-DDD5B70AF789}" presName="horz1" presStyleCnt="0"/>
      <dgm:spPr/>
    </dgm:pt>
    <dgm:pt modelId="{A7AC9106-51B7-41F4-A8D7-6B4E635E33E9}" type="pres">
      <dgm:prSet presAssocID="{075ADDD1-1993-40A3-931B-DDD5B70AF789}" presName="tx1" presStyleLbl="revTx" presStyleIdx="7" presStyleCnt="8"/>
      <dgm:spPr/>
    </dgm:pt>
    <dgm:pt modelId="{77BCAE68-27F6-4593-A677-7C60247BF393}" type="pres">
      <dgm:prSet presAssocID="{075ADDD1-1993-40A3-931B-DDD5B70AF789}" presName="vert1" presStyleCnt="0"/>
      <dgm:spPr/>
    </dgm:pt>
  </dgm:ptLst>
  <dgm:cxnLst>
    <dgm:cxn modelId="{A684B300-4E9B-41D5-A77D-A8F91C969B24}" srcId="{06770F14-BB88-46B6-8C8F-D73E17734807}" destId="{14F3751F-272E-4043-B180-BE6FF0C1CD28}" srcOrd="4" destOrd="0" parTransId="{6383009E-5342-4A56-B010-1EE99E3770DD}" sibTransId="{6FE894A5-B5B0-47EA-A9CA-E8114AD801EE}"/>
    <dgm:cxn modelId="{1F9FEA14-09CD-481D-A1E9-802CF3023D3D}" type="presOf" srcId="{06770F14-BB88-46B6-8C8F-D73E17734807}" destId="{F0A5781C-33EF-4394-BED5-D571C0511D75}" srcOrd="0" destOrd="0" presId="urn:microsoft.com/office/officeart/2008/layout/LinedList"/>
    <dgm:cxn modelId="{A1E1BA1C-1740-4F56-8C75-CFC3A75A060D}" srcId="{06770F14-BB88-46B6-8C8F-D73E17734807}" destId="{02FE24A9-F281-4953-9373-81C5448C8AAD}" srcOrd="1" destOrd="0" parTransId="{58C43ADF-67C9-4FEE-84CD-B2895EEC9797}" sibTransId="{05508D70-6A1C-4BDA-9B29-D59073D55407}"/>
    <dgm:cxn modelId="{7646B51D-58AC-451C-81A8-123006A016AC}" type="presOf" srcId="{075ADDD1-1993-40A3-931B-DDD5B70AF789}" destId="{A7AC9106-51B7-41F4-A8D7-6B4E635E33E9}" srcOrd="0" destOrd="0" presId="urn:microsoft.com/office/officeart/2008/layout/LinedList"/>
    <dgm:cxn modelId="{DA463C1F-C08E-45AD-9E2F-888DB9371851}" type="presOf" srcId="{14F3751F-272E-4043-B180-BE6FF0C1CD28}" destId="{64B8B372-F3CD-4129-B4C6-D49FD9AE1827}" srcOrd="0" destOrd="0" presId="urn:microsoft.com/office/officeart/2008/layout/LinedList"/>
    <dgm:cxn modelId="{8F86FF24-F2F9-435E-942E-3F7A547AB216}" type="presOf" srcId="{5B80BCBE-44F4-4E8F-86FA-A4AE8EB3F303}" destId="{883BD5F7-4DD6-44E9-9FBE-C37BAE26A954}" srcOrd="0" destOrd="0" presId="urn:microsoft.com/office/officeart/2008/layout/LinedList"/>
    <dgm:cxn modelId="{DC450F2D-0E03-4A55-A50E-6EA04F73CDB6}" srcId="{06770F14-BB88-46B6-8C8F-D73E17734807}" destId="{E6263CFB-6CD0-42EC-8FFE-948DEB4D4466}" srcOrd="5" destOrd="0" parTransId="{2C9241A5-4883-481D-9130-BA7CEF156903}" sibTransId="{F9FF6F99-8B4A-4E35-BFFD-8653DA7FA54D}"/>
    <dgm:cxn modelId="{4993272E-5C09-4701-912B-6E398F143281}" srcId="{06770F14-BB88-46B6-8C8F-D73E17734807}" destId="{BC2C0605-DE15-415E-8817-29667FD2611E}" srcOrd="3" destOrd="0" parTransId="{F13E14F8-8175-4CD2-9A9A-432BDC5FA989}" sibTransId="{7FACB753-6A54-4DC2-AC76-217B774288B3}"/>
    <dgm:cxn modelId="{B51D4A5E-D3B8-4116-A698-7140CAF04778}" type="presOf" srcId="{BC2C0605-DE15-415E-8817-29667FD2611E}" destId="{BF01D502-0139-42E0-9AF0-533822CFCE74}" srcOrd="0" destOrd="0" presId="urn:microsoft.com/office/officeart/2008/layout/LinedList"/>
    <dgm:cxn modelId="{55393141-1B6A-4EBC-A459-43ABD1194191}" type="presOf" srcId="{02FE24A9-F281-4953-9373-81C5448C8AAD}" destId="{95A01678-5B30-4D58-8953-DCAE2040D188}" srcOrd="0" destOrd="0" presId="urn:microsoft.com/office/officeart/2008/layout/LinedList"/>
    <dgm:cxn modelId="{D13A1F69-4ACF-4880-A574-47573D54F7B6}" srcId="{06770F14-BB88-46B6-8C8F-D73E17734807}" destId="{075ADDD1-1993-40A3-931B-DDD5B70AF789}" srcOrd="7" destOrd="0" parTransId="{A2E1C585-6E0B-47D6-803A-A9C20A6C297D}" sibTransId="{95277A4A-5229-460A-8D22-856C9D83948F}"/>
    <dgm:cxn modelId="{3961364E-26AB-4727-A9B4-0824F7F3C27C}" srcId="{06770F14-BB88-46B6-8C8F-D73E17734807}" destId="{5B80BCBE-44F4-4E8F-86FA-A4AE8EB3F303}" srcOrd="0" destOrd="0" parTransId="{C20EB589-69A4-4A34-A53F-AA26F6121F9A}" sibTransId="{1488E697-F15F-4669-9ED9-128F38F25216}"/>
    <dgm:cxn modelId="{8BD83FA1-1EC6-4EC9-96F1-FA0FC905FD83}" type="presOf" srcId="{80750BA0-426E-46B8-BFE2-DAC72C3C32E6}" destId="{D02A5809-6422-47EF-A596-B682C92BFA83}" srcOrd="0" destOrd="0" presId="urn:microsoft.com/office/officeart/2008/layout/LinedList"/>
    <dgm:cxn modelId="{0750C7A6-AB6D-4142-9242-E0221EEA7C05}" type="presOf" srcId="{E6263CFB-6CD0-42EC-8FFE-948DEB4D4466}" destId="{AD97A50E-D7BF-4D59-B99F-11C0523BC611}" srcOrd="0" destOrd="0" presId="urn:microsoft.com/office/officeart/2008/layout/LinedList"/>
    <dgm:cxn modelId="{DB9ABFBE-28B5-44F2-BC11-7A893EB2DA63}" type="presOf" srcId="{F814A62A-28F1-4959-9E71-21E2E9F04B79}" destId="{ACCC1D9B-92D9-4219-A5C0-149FFC73A43D}" srcOrd="0" destOrd="0" presId="urn:microsoft.com/office/officeart/2008/layout/LinedList"/>
    <dgm:cxn modelId="{E0D529D2-3783-47E2-98B0-8164CFF0E34C}" srcId="{06770F14-BB88-46B6-8C8F-D73E17734807}" destId="{80750BA0-426E-46B8-BFE2-DAC72C3C32E6}" srcOrd="2" destOrd="0" parTransId="{F15A7636-514D-4D62-AE99-8394B92F4221}" sibTransId="{B100113D-AEB0-4B76-A12A-8B88AE7BD928}"/>
    <dgm:cxn modelId="{401591ED-FE0E-49F8-98BF-FF7C5DF03493}" srcId="{06770F14-BB88-46B6-8C8F-D73E17734807}" destId="{F814A62A-28F1-4959-9E71-21E2E9F04B79}" srcOrd="6" destOrd="0" parTransId="{7913DED9-A835-44A7-9673-24418044BE81}" sibTransId="{6059A4AE-02E8-492E-B81B-FA310B32996A}"/>
    <dgm:cxn modelId="{C9E26973-234C-4BB2-9B7C-AB1CB8CD1812}" type="presParOf" srcId="{F0A5781C-33EF-4394-BED5-D571C0511D75}" destId="{4C6C5D3D-6E10-4536-8C93-040A0DA50BAD}" srcOrd="0" destOrd="0" presId="urn:microsoft.com/office/officeart/2008/layout/LinedList"/>
    <dgm:cxn modelId="{ECEAAAE7-D69C-40B8-BBC8-B04ECCB88856}" type="presParOf" srcId="{F0A5781C-33EF-4394-BED5-D571C0511D75}" destId="{5786EB25-C83E-4E3B-A988-47A3E421A607}" srcOrd="1" destOrd="0" presId="urn:microsoft.com/office/officeart/2008/layout/LinedList"/>
    <dgm:cxn modelId="{0CE96279-6DD9-4B14-9827-965F9F6E8AB4}" type="presParOf" srcId="{5786EB25-C83E-4E3B-A988-47A3E421A607}" destId="{883BD5F7-4DD6-44E9-9FBE-C37BAE26A954}" srcOrd="0" destOrd="0" presId="urn:microsoft.com/office/officeart/2008/layout/LinedList"/>
    <dgm:cxn modelId="{8A3EE2C7-D168-4377-8258-ACCD3C0F9E44}" type="presParOf" srcId="{5786EB25-C83E-4E3B-A988-47A3E421A607}" destId="{CB11E59C-622E-409F-92AB-7A3C1C18879A}" srcOrd="1" destOrd="0" presId="urn:microsoft.com/office/officeart/2008/layout/LinedList"/>
    <dgm:cxn modelId="{E4C762EC-3A7B-4727-9949-E90283B6E05B}" type="presParOf" srcId="{F0A5781C-33EF-4394-BED5-D571C0511D75}" destId="{C106F0C5-0F82-48CF-895E-E2755D4BE4B2}" srcOrd="2" destOrd="0" presId="urn:microsoft.com/office/officeart/2008/layout/LinedList"/>
    <dgm:cxn modelId="{BF79C6BF-42CE-4C83-BC2C-943187490334}" type="presParOf" srcId="{F0A5781C-33EF-4394-BED5-D571C0511D75}" destId="{0AB03DC7-1D68-417D-A058-CF22AD71B7A5}" srcOrd="3" destOrd="0" presId="urn:microsoft.com/office/officeart/2008/layout/LinedList"/>
    <dgm:cxn modelId="{D61B6674-A5F4-4A68-9D60-DE511B8B80B1}" type="presParOf" srcId="{0AB03DC7-1D68-417D-A058-CF22AD71B7A5}" destId="{95A01678-5B30-4D58-8953-DCAE2040D188}" srcOrd="0" destOrd="0" presId="urn:microsoft.com/office/officeart/2008/layout/LinedList"/>
    <dgm:cxn modelId="{80A6D41A-7ED7-47BB-8EF3-FD61BEE21CEB}" type="presParOf" srcId="{0AB03DC7-1D68-417D-A058-CF22AD71B7A5}" destId="{2642988A-7911-4166-87F4-6D0ED2E22BE8}" srcOrd="1" destOrd="0" presId="urn:microsoft.com/office/officeart/2008/layout/LinedList"/>
    <dgm:cxn modelId="{A1E3CE6E-2781-4F72-B138-C52FD50BF1E6}" type="presParOf" srcId="{F0A5781C-33EF-4394-BED5-D571C0511D75}" destId="{79C936C1-CDC0-46CB-B1DC-0D5F81A6498D}" srcOrd="4" destOrd="0" presId="urn:microsoft.com/office/officeart/2008/layout/LinedList"/>
    <dgm:cxn modelId="{8196FF52-0367-4D6B-A7F7-421BA3CB2EAA}" type="presParOf" srcId="{F0A5781C-33EF-4394-BED5-D571C0511D75}" destId="{002E95B8-C867-41C1-A31E-5458E9E6A9A6}" srcOrd="5" destOrd="0" presId="urn:microsoft.com/office/officeart/2008/layout/LinedList"/>
    <dgm:cxn modelId="{7C607526-5D90-4101-9A28-11521441FC09}" type="presParOf" srcId="{002E95B8-C867-41C1-A31E-5458E9E6A9A6}" destId="{D02A5809-6422-47EF-A596-B682C92BFA83}" srcOrd="0" destOrd="0" presId="urn:microsoft.com/office/officeart/2008/layout/LinedList"/>
    <dgm:cxn modelId="{EC7B008C-FF84-490C-8E53-B25DF8BA7565}" type="presParOf" srcId="{002E95B8-C867-41C1-A31E-5458E9E6A9A6}" destId="{AD251991-4334-4EC1-BBFF-5F55B383D93F}" srcOrd="1" destOrd="0" presId="urn:microsoft.com/office/officeart/2008/layout/LinedList"/>
    <dgm:cxn modelId="{6CAAFBEF-A3C2-4FCF-B98B-F2B355621965}" type="presParOf" srcId="{F0A5781C-33EF-4394-BED5-D571C0511D75}" destId="{0E20B5EB-DD4D-40F3-B22D-A36AAC3390A8}" srcOrd="6" destOrd="0" presId="urn:microsoft.com/office/officeart/2008/layout/LinedList"/>
    <dgm:cxn modelId="{361A13B0-D765-4A2C-AD71-35FBB33B5671}" type="presParOf" srcId="{F0A5781C-33EF-4394-BED5-D571C0511D75}" destId="{8D2FA3D6-320E-4ED9-B40B-13CF1A0B9899}" srcOrd="7" destOrd="0" presId="urn:microsoft.com/office/officeart/2008/layout/LinedList"/>
    <dgm:cxn modelId="{2104CA78-7BAA-49E7-B07F-145A67A87FC7}" type="presParOf" srcId="{8D2FA3D6-320E-4ED9-B40B-13CF1A0B9899}" destId="{BF01D502-0139-42E0-9AF0-533822CFCE74}" srcOrd="0" destOrd="0" presId="urn:microsoft.com/office/officeart/2008/layout/LinedList"/>
    <dgm:cxn modelId="{F6856D09-21A7-4F3F-8863-144262E84C65}" type="presParOf" srcId="{8D2FA3D6-320E-4ED9-B40B-13CF1A0B9899}" destId="{1FDC0566-7C29-40E5-B652-6DEB700D695F}" srcOrd="1" destOrd="0" presId="urn:microsoft.com/office/officeart/2008/layout/LinedList"/>
    <dgm:cxn modelId="{5C8EE538-A8A3-4445-AAE5-746AB916F62C}" type="presParOf" srcId="{F0A5781C-33EF-4394-BED5-D571C0511D75}" destId="{34892A57-B226-44E8-997C-6DDE6DC72AF3}" srcOrd="8" destOrd="0" presId="urn:microsoft.com/office/officeart/2008/layout/LinedList"/>
    <dgm:cxn modelId="{E5ABD39F-9244-4AF0-8781-2486B00824BE}" type="presParOf" srcId="{F0A5781C-33EF-4394-BED5-D571C0511D75}" destId="{1162C0F7-AD15-44E1-AD1B-DD0573570BD1}" srcOrd="9" destOrd="0" presId="urn:microsoft.com/office/officeart/2008/layout/LinedList"/>
    <dgm:cxn modelId="{C08184E6-607C-46B6-BCC9-3FEE5C296C63}" type="presParOf" srcId="{1162C0F7-AD15-44E1-AD1B-DD0573570BD1}" destId="{64B8B372-F3CD-4129-B4C6-D49FD9AE1827}" srcOrd="0" destOrd="0" presId="urn:microsoft.com/office/officeart/2008/layout/LinedList"/>
    <dgm:cxn modelId="{3517EFD2-3F9F-4155-A17C-543C3411BD9C}" type="presParOf" srcId="{1162C0F7-AD15-44E1-AD1B-DD0573570BD1}" destId="{AC69F39F-1228-4AA8-BA73-E89CFAB6B5BB}" srcOrd="1" destOrd="0" presId="urn:microsoft.com/office/officeart/2008/layout/LinedList"/>
    <dgm:cxn modelId="{9D75AA56-1C5D-43BD-86E1-7EA50B5A98AB}" type="presParOf" srcId="{F0A5781C-33EF-4394-BED5-D571C0511D75}" destId="{658C7ACA-B4AA-4EE2-BA89-CBBD32C11247}" srcOrd="10" destOrd="0" presId="urn:microsoft.com/office/officeart/2008/layout/LinedList"/>
    <dgm:cxn modelId="{C9BDC6FF-8B36-4C5F-9BBB-7ECD9A131338}" type="presParOf" srcId="{F0A5781C-33EF-4394-BED5-D571C0511D75}" destId="{A61C3721-243C-42FC-8720-2B13378D49C8}" srcOrd="11" destOrd="0" presId="urn:microsoft.com/office/officeart/2008/layout/LinedList"/>
    <dgm:cxn modelId="{7706F1DD-2851-4371-A3C8-2A532656B1AF}" type="presParOf" srcId="{A61C3721-243C-42FC-8720-2B13378D49C8}" destId="{AD97A50E-D7BF-4D59-B99F-11C0523BC611}" srcOrd="0" destOrd="0" presId="urn:microsoft.com/office/officeart/2008/layout/LinedList"/>
    <dgm:cxn modelId="{82F52C14-2F9A-4AF9-8636-E4AE3907D16F}" type="presParOf" srcId="{A61C3721-243C-42FC-8720-2B13378D49C8}" destId="{80227F0A-2D6D-47D5-99C6-B8D90F3076A6}" srcOrd="1" destOrd="0" presId="urn:microsoft.com/office/officeart/2008/layout/LinedList"/>
    <dgm:cxn modelId="{2873E96A-3BAF-401D-A800-C656DFC2945C}" type="presParOf" srcId="{F0A5781C-33EF-4394-BED5-D571C0511D75}" destId="{B389C19C-B1D1-4CB7-8F13-FD32CB3E512D}" srcOrd="12" destOrd="0" presId="urn:microsoft.com/office/officeart/2008/layout/LinedList"/>
    <dgm:cxn modelId="{9BF6A014-F9C2-483D-A33C-5F236B6ABC80}" type="presParOf" srcId="{F0A5781C-33EF-4394-BED5-D571C0511D75}" destId="{9912DCA0-5D0D-487D-B75A-D41EC7A583AB}" srcOrd="13" destOrd="0" presId="urn:microsoft.com/office/officeart/2008/layout/LinedList"/>
    <dgm:cxn modelId="{4D9CA58F-EA9F-453C-B957-C6597012B7E8}" type="presParOf" srcId="{9912DCA0-5D0D-487D-B75A-D41EC7A583AB}" destId="{ACCC1D9B-92D9-4219-A5C0-149FFC73A43D}" srcOrd="0" destOrd="0" presId="urn:microsoft.com/office/officeart/2008/layout/LinedList"/>
    <dgm:cxn modelId="{C1AB0820-8025-4754-812B-B9F9A87BECAB}" type="presParOf" srcId="{9912DCA0-5D0D-487D-B75A-D41EC7A583AB}" destId="{0F916DB5-9D93-442D-A617-FE7AF56BB4FA}" srcOrd="1" destOrd="0" presId="urn:microsoft.com/office/officeart/2008/layout/LinedList"/>
    <dgm:cxn modelId="{BBA0D6C3-A174-43D5-813B-8CD03747AF23}" type="presParOf" srcId="{F0A5781C-33EF-4394-BED5-D571C0511D75}" destId="{DB099C7C-4AD9-41A4-8C8A-15D0BE1DDA0C}" srcOrd="14" destOrd="0" presId="urn:microsoft.com/office/officeart/2008/layout/LinedList"/>
    <dgm:cxn modelId="{CA6F952F-0A20-48D2-8BCC-5F6B488D6EED}" type="presParOf" srcId="{F0A5781C-33EF-4394-BED5-D571C0511D75}" destId="{CCF9B148-5D78-402F-882F-79219AD0BCC1}" srcOrd="15" destOrd="0" presId="urn:microsoft.com/office/officeart/2008/layout/LinedList"/>
    <dgm:cxn modelId="{35296802-652E-458F-9D0E-64107E696F81}" type="presParOf" srcId="{CCF9B148-5D78-402F-882F-79219AD0BCC1}" destId="{A7AC9106-51B7-41F4-A8D7-6B4E635E33E9}" srcOrd="0" destOrd="0" presId="urn:microsoft.com/office/officeart/2008/layout/LinedList"/>
    <dgm:cxn modelId="{C2C8C348-618E-4049-B8A0-FCC590E73391}" type="presParOf" srcId="{CCF9B148-5D78-402F-882F-79219AD0BCC1}" destId="{77BCAE68-27F6-4593-A677-7C60247BF393}"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709013-A975-4263-BD06-573C2929D2C3}"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3B57BA83-277D-4991-9579-1C6426AE9EFD}">
      <dgm:prSet/>
      <dgm:spPr/>
      <dgm:t>
        <a:bodyPr/>
        <a:lstStyle/>
        <a:p>
          <a:pPr>
            <a:lnSpc>
              <a:spcPct val="100000"/>
            </a:lnSpc>
          </a:pPr>
          <a:r>
            <a:rPr lang="en-US" b="1"/>
            <a:t>Current situation- Baseline</a:t>
          </a:r>
          <a:endParaRPr lang="en-US"/>
        </a:p>
      </dgm:t>
    </dgm:pt>
    <dgm:pt modelId="{14E4EE54-64A1-46E8-9B28-93CD6D6A5B46}" type="parTrans" cxnId="{9A07436A-E042-4535-9A76-082422839F77}">
      <dgm:prSet/>
      <dgm:spPr/>
      <dgm:t>
        <a:bodyPr/>
        <a:lstStyle/>
        <a:p>
          <a:endParaRPr lang="en-US"/>
        </a:p>
      </dgm:t>
    </dgm:pt>
    <dgm:pt modelId="{19CBD571-01D3-4881-830E-A61CE770B29C}" type="sibTrans" cxnId="{9A07436A-E042-4535-9A76-082422839F77}">
      <dgm:prSet/>
      <dgm:spPr/>
      <dgm:t>
        <a:bodyPr/>
        <a:lstStyle/>
        <a:p>
          <a:endParaRPr lang="en-US"/>
        </a:p>
      </dgm:t>
    </dgm:pt>
    <dgm:pt modelId="{7A5AE2E2-6E3D-4BA2-81B5-F84D81BB3890}">
      <dgm:prSet/>
      <dgm:spPr/>
    </dgm:pt>
    <dgm:pt modelId="{129242E6-631C-4322-918B-D2D1DED8EBB8}" type="parTrans" cxnId="{53ADC6AC-3394-44BA-B395-2915009D233F}">
      <dgm:prSet/>
      <dgm:spPr/>
      <dgm:t>
        <a:bodyPr/>
        <a:lstStyle/>
        <a:p>
          <a:endParaRPr lang="en-US"/>
        </a:p>
      </dgm:t>
    </dgm:pt>
    <dgm:pt modelId="{C32339D1-8655-416A-8896-2BD72261CD53}" type="sibTrans" cxnId="{53ADC6AC-3394-44BA-B395-2915009D233F}">
      <dgm:prSet/>
      <dgm:spPr/>
      <dgm:t>
        <a:bodyPr/>
        <a:lstStyle/>
        <a:p>
          <a:endParaRPr lang="en-US"/>
        </a:p>
      </dgm:t>
    </dgm:pt>
    <dgm:pt modelId="{2412F568-2791-4A61-A839-AB489033882F}">
      <dgm:prSet/>
      <dgm:spPr/>
    </dgm:pt>
    <dgm:pt modelId="{DDB3EA40-B975-482A-9A86-E3F9A5FFE7E0}" type="parTrans" cxnId="{49605669-1D7D-4DD6-B328-F93A34F0DD7F}">
      <dgm:prSet/>
      <dgm:spPr/>
      <dgm:t>
        <a:bodyPr/>
        <a:lstStyle/>
        <a:p>
          <a:endParaRPr lang="en-US"/>
        </a:p>
      </dgm:t>
    </dgm:pt>
    <dgm:pt modelId="{9FFBB0BE-90F1-419B-9835-DC1476371C41}" type="sibTrans" cxnId="{49605669-1D7D-4DD6-B328-F93A34F0DD7F}">
      <dgm:prSet/>
      <dgm:spPr/>
      <dgm:t>
        <a:bodyPr/>
        <a:lstStyle/>
        <a:p>
          <a:endParaRPr lang="en-US"/>
        </a:p>
      </dgm:t>
    </dgm:pt>
    <dgm:pt modelId="{DABE01DC-33D8-4DEC-810B-595316516BEC}">
      <dgm:prSet/>
      <dgm:spPr/>
    </dgm:pt>
    <dgm:pt modelId="{DDF67F57-CA4D-4797-8F9C-07F4F9770591}" type="parTrans" cxnId="{047AAE1D-D484-4DBF-AD63-4E04AC9F55EC}">
      <dgm:prSet/>
      <dgm:spPr/>
      <dgm:t>
        <a:bodyPr/>
        <a:lstStyle/>
        <a:p>
          <a:endParaRPr lang="en-US"/>
        </a:p>
      </dgm:t>
    </dgm:pt>
    <dgm:pt modelId="{75D76852-2039-47AE-90CE-74A75B7E9EB0}" type="sibTrans" cxnId="{047AAE1D-D484-4DBF-AD63-4E04AC9F55EC}">
      <dgm:prSet/>
      <dgm:spPr/>
      <dgm:t>
        <a:bodyPr/>
        <a:lstStyle/>
        <a:p>
          <a:endParaRPr lang="en-US"/>
        </a:p>
      </dgm:t>
    </dgm:pt>
    <dgm:pt modelId="{DB12892A-8FC2-418E-8E77-22F225224B09}" type="pres">
      <dgm:prSet presAssocID="{E3709013-A975-4263-BD06-573C2929D2C3}" presName="root" presStyleCnt="0">
        <dgm:presLayoutVars>
          <dgm:dir/>
          <dgm:resizeHandles val="exact"/>
        </dgm:presLayoutVars>
      </dgm:prSet>
      <dgm:spPr/>
    </dgm:pt>
    <dgm:pt modelId="{1A96D319-524E-4CAA-A6BD-828D6FB1CBC5}" type="pres">
      <dgm:prSet presAssocID="{3B57BA83-277D-4991-9579-1C6426AE9EFD}" presName="compNode" presStyleCnt="0"/>
      <dgm:spPr/>
    </dgm:pt>
    <dgm:pt modelId="{A5EAE057-7CDA-4964-8034-810B08A91533}" type="pres">
      <dgm:prSet presAssocID="{3B57BA83-277D-4991-9579-1C6426AE9EFD}"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4C2BB1C0-0E6F-4A93-997A-8BB06847E7F9}" type="pres">
      <dgm:prSet presAssocID="{3B57BA83-277D-4991-9579-1C6426AE9EFD}" presName="spaceRect" presStyleCnt="0"/>
      <dgm:spPr/>
    </dgm:pt>
    <dgm:pt modelId="{CCCBB93B-9B52-403B-9863-0DCBE637C1A2}" type="pres">
      <dgm:prSet presAssocID="{3B57BA83-277D-4991-9579-1C6426AE9EFD}" presName="textRect" presStyleLbl="revTx" presStyleIdx="0" presStyleCnt="1">
        <dgm:presLayoutVars>
          <dgm:chMax val="1"/>
          <dgm:chPref val="1"/>
        </dgm:presLayoutVars>
      </dgm:prSet>
      <dgm:spPr/>
    </dgm:pt>
  </dgm:ptLst>
  <dgm:cxnLst>
    <dgm:cxn modelId="{047AAE1D-D484-4DBF-AD63-4E04AC9F55EC}" srcId="{3B57BA83-277D-4991-9579-1C6426AE9EFD}" destId="{DABE01DC-33D8-4DEC-810B-595316516BEC}" srcOrd="2" destOrd="0" parTransId="{DDF67F57-CA4D-4797-8F9C-07F4F9770591}" sibTransId="{75D76852-2039-47AE-90CE-74A75B7E9EB0}"/>
    <dgm:cxn modelId="{49605669-1D7D-4DD6-B328-F93A34F0DD7F}" srcId="{3B57BA83-277D-4991-9579-1C6426AE9EFD}" destId="{2412F568-2791-4A61-A839-AB489033882F}" srcOrd="1" destOrd="0" parTransId="{DDB3EA40-B975-482A-9A86-E3F9A5FFE7E0}" sibTransId="{9FFBB0BE-90F1-419B-9835-DC1476371C41}"/>
    <dgm:cxn modelId="{9A07436A-E042-4535-9A76-082422839F77}" srcId="{E3709013-A975-4263-BD06-573C2929D2C3}" destId="{3B57BA83-277D-4991-9579-1C6426AE9EFD}" srcOrd="0" destOrd="0" parTransId="{14E4EE54-64A1-46E8-9B28-93CD6D6A5B46}" sibTransId="{19CBD571-01D3-4881-830E-A61CE770B29C}"/>
    <dgm:cxn modelId="{AC3CEA9F-F8D5-4806-9876-4C40B574A249}" type="presOf" srcId="{3B57BA83-277D-4991-9579-1C6426AE9EFD}" destId="{CCCBB93B-9B52-403B-9863-0DCBE637C1A2}" srcOrd="0" destOrd="0" presId="urn:microsoft.com/office/officeart/2018/2/layout/IconLabelList"/>
    <dgm:cxn modelId="{53ADC6AC-3394-44BA-B395-2915009D233F}" srcId="{3B57BA83-277D-4991-9579-1C6426AE9EFD}" destId="{7A5AE2E2-6E3D-4BA2-81B5-F84D81BB3890}" srcOrd="0" destOrd="0" parTransId="{129242E6-631C-4322-918B-D2D1DED8EBB8}" sibTransId="{C32339D1-8655-416A-8896-2BD72261CD53}"/>
    <dgm:cxn modelId="{196AAAD4-CDFE-42C3-884E-340473AB34A4}" type="presOf" srcId="{E3709013-A975-4263-BD06-573C2929D2C3}" destId="{DB12892A-8FC2-418E-8E77-22F225224B09}" srcOrd="0" destOrd="0" presId="urn:microsoft.com/office/officeart/2018/2/layout/IconLabelList"/>
    <dgm:cxn modelId="{0AE335DC-24E9-493F-90C7-5CB32FDBD3A6}" type="presParOf" srcId="{DB12892A-8FC2-418E-8E77-22F225224B09}" destId="{1A96D319-524E-4CAA-A6BD-828D6FB1CBC5}" srcOrd="0" destOrd="0" presId="urn:microsoft.com/office/officeart/2018/2/layout/IconLabelList"/>
    <dgm:cxn modelId="{6878907E-46EB-4828-9B40-3C2A52AF00D2}" type="presParOf" srcId="{1A96D319-524E-4CAA-A6BD-828D6FB1CBC5}" destId="{A5EAE057-7CDA-4964-8034-810B08A91533}" srcOrd="0" destOrd="0" presId="urn:microsoft.com/office/officeart/2018/2/layout/IconLabelList"/>
    <dgm:cxn modelId="{0F2A339D-C160-4E08-83CE-722AACCE856B}" type="presParOf" srcId="{1A96D319-524E-4CAA-A6BD-828D6FB1CBC5}" destId="{4C2BB1C0-0E6F-4A93-997A-8BB06847E7F9}" srcOrd="1" destOrd="0" presId="urn:microsoft.com/office/officeart/2018/2/layout/IconLabelList"/>
    <dgm:cxn modelId="{4B84EBFA-4FA2-4C87-A475-1342347356D4}" type="presParOf" srcId="{1A96D319-524E-4CAA-A6BD-828D6FB1CBC5}" destId="{CCCBB93B-9B52-403B-9863-0DCBE637C1A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C57689-CEE6-48E6-B4BF-6AB2B9AB681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5E1C662-2209-4B8E-AE93-2464D4746F17}">
      <dgm:prSet/>
      <dgm:spPr/>
      <dgm:t>
        <a:bodyPr/>
        <a:lstStyle/>
        <a:p>
          <a:pPr>
            <a:lnSpc>
              <a:spcPct val="100000"/>
            </a:lnSpc>
          </a:pPr>
          <a:r>
            <a:rPr lang="en-US" b="1"/>
            <a:t>Current situation- Baseline</a:t>
          </a:r>
          <a:endParaRPr lang="en-US"/>
        </a:p>
      </dgm:t>
    </dgm:pt>
    <dgm:pt modelId="{CE6864FC-CEB3-4E8D-AF7A-A9EAC1D83637}" type="parTrans" cxnId="{689F322D-7DE5-44B9-85E2-218EDA99F717}">
      <dgm:prSet/>
      <dgm:spPr/>
      <dgm:t>
        <a:bodyPr/>
        <a:lstStyle/>
        <a:p>
          <a:endParaRPr lang="en-US"/>
        </a:p>
      </dgm:t>
    </dgm:pt>
    <dgm:pt modelId="{C81125BE-3FDD-4C45-A98D-F2D027AE3D10}" type="sibTrans" cxnId="{689F322D-7DE5-44B9-85E2-218EDA99F717}">
      <dgm:prSet/>
      <dgm:spPr/>
      <dgm:t>
        <a:bodyPr/>
        <a:lstStyle/>
        <a:p>
          <a:endParaRPr lang="en-US"/>
        </a:p>
      </dgm:t>
    </dgm:pt>
    <dgm:pt modelId="{1FD0E1F2-60A3-46AC-B789-C99764A94250}">
      <dgm:prSet/>
      <dgm:spPr/>
      <dgm:t>
        <a:bodyPr/>
        <a:lstStyle/>
        <a:p>
          <a:pPr>
            <a:lnSpc>
              <a:spcPct val="100000"/>
            </a:lnSpc>
          </a:pPr>
          <a:r>
            <a:rPr lang="en-US" i="1"/>
            <a:t>Vision, mission and core values is well understood.</a:t>
          </a:r>
          <a:endParaRPr lang="en-US"/>
        </a:p>
      </dgm:t>
    </dgm:pt>
    <dgm:pt modelId="{1DB1431E-1DF4-4643-9710-48BA8CFA7ADB}" type="parTrans" cxnId="{265AC238-7716-418F-96B3-4D1B23DCD86B}">
      <dgm:prSet/>
      <dgm:spPr/>
      <dgm:t>
        <a:bodyPr/>
        <a:lstStyle/>
        <a:p>
          <a:endParaRPr lang="en-US"/>
        </a:p>
      </dgm:t>
    </dgm:pt>
    <dgm:pt modelId="{842C67B0-4D7F-43E0-801F-6B7D98B0347F}" type="sibTrans" cxnId="{265AC238-7716-418F-96B3-4D1B23DCD86B}">
      <dgm:prSet/>
      <dgm:spPr/>
      <dgm:t>
        <a:bodyPr/>
        <a:lstStyle/>
        <a:p>
          <a:endParaRPr lang="en-US"/>
        </a:p>
      </dgm:t>
    </dgm:pt>
    <dgm:pt modelId="{BDBDCA0F-6B99-477D-8774-98E55B4FC49A}">
      <dgm:prSet/>
      <dgm:spPr/>
      <dgm:t>
        <a:bodyPr/>
        <a:lstStyle/>
        <a:p>
          <a:pPr>
            <a:lnSpc>
              <a:spcPct val="100000"/>
            </a:lnSpc>
          </a:pPr>
          <a:r>
            <a:rPr lang="en-ZA" i="1"/>
            <a:t>How relevant are your strategies as an organisation</a:t>
          </a:r>
          <a:endParaRPr lang="en-US"/>
        </a:p>
      </dgm:t>
    </dgm:pt>
    <dgm:pt modelId="{23399EF8-172E-482A-8E8D-09EB0503604F}" type="parTrans" cxnId="{69A27534-B7C5-4AC4-9DF1-8F81928C9ECA}">
      <dgm:prSet/>
      <dgm:spPr/>
      <dgm:t>
        <a:bodyPr/>
        <a:lstStyle/>
        <a:p>
          <a:endParaRPr lang="en-US"/>
        </a:p>
      </dgm:t>
    </dgm:pt>
    <dgm:pt modelId="{8CBF7D32-9AD2-40B7-AF75-24875E002F3A}" type="sibTrans" cxnId="{69A27534-B7C5-4AC4-9DF1-8F81928C9ECA}">
      <dgm:prSet/>
      <dgm:spPr/>
      <dgm:t>
        <a:bodyPr/>
        <a:lstStyle/>
        <a:p>
          <a:endParaRPr lang="en-US"/>
        </a:p>
      </dgm:t>
    </dgm:pt>
    <dgm:pt modelId="{B372CC9A-A20F-4FAA-B7BC-CD78AB56CF1D}">
      <dgm:prSet/>
      <dgm:spPr/>
      <dgm:t>
        <a:bodyPr/>
        <a:lstStyle/>
        <a:p>
          <a:pPr>
            <a:lnSpc>
              <a:spcPct val="100000"/>
            </a:lnSpc>
          </a:pPr>
          <a:r>
            <a:rPr lang="en-ZA" i="1"/>
            <a:t>Is your organisation in compliance to all legal requirements of your work</a:t>
          </a:r>
          <a:endParaRPr lang="en-US"/>
        </a:p>
      </dgm:t>
    </dgm:pt>
    <dgm:pt modelId="{4C06BD29-C844-4114-8723-E999AA43E205}" type="parTrans" cxnId="{D3754548-BA30-44CD-8D9E-C5E8BA67AC66}">
      <dgm:prSet/>
      <dgm:spPr/>
      <dgm:t>
        <a:bodyPr/>
        <a:lstStyle/>
        <a:p>
          <a:endParaRPr lang="en-US"/>
        </a:p>
      </dgm:t>
    </dgm:pt>
    <dgm:pt modelId="{A95C6851-5FAF-4369-BA60-ADA2F53657C7}" type="sibTrans" cxnId="{D3754548-BA30-44CD-8D9E-C5E8BA67AC66}">
      <dgm:prSet/>
      <dgm:spPr/>
      <dgm:t>
        <a:bodyPr/>
        <a:lstStyle/>
        <a:p>
          <a:endParaRPr lang="en-US"/>
        </a:p>
      </dgm:t>
    </dgm:pt>
    <dgm:pt modelId="{3DFE8A7E-FFC2-4F0C-8A97-2D4597CD9F31}" type="pres">
      <dgm:prSet presAssocID="{BBC57689-CEE6-48E6-B4BF-6AB2B9AB6818}" presName="vert0" presStyleCnt="0">
        <dgm:presLayoutVars>
          <dgm:dir/>
          <dgm:animOne val="branch"/>
          <dgm:animLvl val="lvl"/>
        </dgm:presLayoutVars>
      </dgm:prSet>
      <dgm:spPr/>
    </dgm:pt>
    <dgm:pt modelId="{4604066C-FC83-49A8-906D-CC541D9095A2}" type="pres">
      <dgm:prSet presAssocID="{B5E1C662-2209-4B8E-AE93-2464D4746F17}" presName="thickLine" presStyleLbl="alignNode1" presStyleIdx="0" presStyleCnt="4"/>
      <dgm:spPr/>
    </dgm:pt>
    <dgm:pt modelId="{73282276-3DD5-48E9-8D48-8D57074B37C9}" type="pres">
      <dgm:prSet presAssocID="{B5E1C662-2209-4B8E-AE93-2464D4746F17}" presName="horz1" presStyleCnt="0"/>
      <dgm:spPr/>
    </dgm:pt>
    <dgm:pt modelId="{745428FC-FDD5-4087-BE26-3BC9699E5AF7}" type="pres">
      <dgm:prSet presAssocID="{B5E1C662-2209-4B8E-AE93-2464D4746F17}" presName="tx1" presStyleLbl="revTx" presStyleIdx="0" presStyleCnt="4"/>
      <dgm:spPr/>
    </dgm:pt>
    <dgm:pt modelId="{0A490257-6D67-46DC-8A1B-60935D0AFC7A}" type="pres">
      <dgm:prSet presAssocID="{B5E1C662-2209-4B8E-AE93-2464D4746F17}" presName="vert1" presStyleCnt="0"/>
      <dgm:spPr/>
    </dgm:pt>
    <dgm:pt modelId="{DD6809C8-AECE-41A9-97E9-A1C763EC5945}" type="pres">
      <dgm:prSet presAssocID="{1FD0E1F2-60A3-46AC-B789-C99764A94250}" presName="thickLine" presStyleLbl="alignNode1" presStyleIdx="1" presStyleCnt="4"/>
      <dgm:spPr/>
    </dgm:pt>
    <dgm:pt modelId="{2D43D24D-4C23-48EC-9001-7F4645DB2FED}" type="pres">
      <dgm:prSet presAssocID="{1FD0E1F2-60A3-46AC-B789-C99764A94250}" presName="horz1" presStyleCnt="0"/>
      <dgm:spPr/>
    </dgm:pt>
    <dgm:pt modelId="{47F71C9A-742A-4F30-A1BD-8CA6B9EAEAC1}" type="pres">
      <dgm:prSet presAssocID="{1FD0E1F2-60A3-46AC-B789-C99764A94250}" presName="tx1" presStyleLbl="revTx" presStyleIdx="1" presStyleCnt="4"/>
      <dgm:spPr/>
    </dgm:pt>
    <dgm:pt modelId="{6392C648-628B-4998-A97F-CABA24332A82}" type="pres">
      <dgm:prSet presAssocID="{1FD0E1F2-60A3-46AC-B789-C99764A94250}" presName="vert1" presStyleCnt="0"/>
      <dgm:spPr/>
    </dgm:pt>
    <dgm:pt modelId="{8EA37BC0-6404-42DD-AAEB-AC0E0AE0BB21}" type="pres">
      <dgm:prSet presAssocID="{BDBDCA0F-6B99-477D-8774-98E55B4FC49A}" presName="thickLine" presStyleLbl="alignNode1" presStyleIdx="2" presStyleCnt="4"/>
      <dgm:spPr/>
    </dgm:pt>
    <dgm:pt modelId="{3A9D1B00-7FCE-4EB2-A8CC-7458EFA44448}" type="pres">
      <dgm:prSet presAssocID="{BDBDCA0F-6B99-477D-8774-98E55B4FC49A}" presName="horz1" presStyleCnt="0"/>
      <dgm:spPr/>
    </dgm:pt>
    <dgm:pt modelId="{2E3A43E3-BD65-4FB2-B6CF-7030EA4E3AD0}" type="pres">
      <dgm:prSet presAssocID="{BDBDCA0F-6B99-477D-8774-98E55B4FC49A}" presName="tx1" presStyleLbl="revTx" presStyleIdx="2" presStyleCnt="4"/>
      <dgm:spPr/>
    </dgm:pt>
    <dgm:pt modelId="{4567CCA7-8656-4AC0-B002-F89CE97BA27D}" type="pres">
      <dgm:prSet presAssocID="{BDBDCA0F-6B99-477D-8774-98E55B4FC49A}" presName="vert1" presStyleCnt="0"/>
      <dgm:spPr/>
    </dgm:pt>
    <dgm:pt modelId="{081CEBA2-FB1D-4CB3-AB04-64C6517BC2A8}" type="pres">
      <dgm:prSet presAssocID="{B372CC9A-A20F-4FAA-B7BC-CD78AB56CF1D}" presName="thickLine" presStyleLbl="alignNode1" presStyleIdx="3" presStyleCnt="4"/>
      <dgm:spPr/>
    </dgm:pt>
    <dgm:pt modelId="{8A24F11E-744F-41A1-BCBB-895AA04E50CF}" type="pres">
      <dgm:prSet presAssocID="{B372CC9A-A20F-4FAA-B7BC-CD78AB56CF1D}" presName="horz1" presStyleCnt="0"/>
      <dgm:spPr/>
    </dgm:pt>
    <dgm:pt modelId="{47E9BA6A-F3A4-4D93-928C-ACA2859BAC63}" type="pres">
      <dgm:prSet presAssocID="{B372CC9A-A20F-4FAA-B7BC-CD78AB56CF1D}" presName="tx1" presStyleLbl="revTx" presStyleIdx="3" presStyleCnt="4"/>
      <dgm:spPr/>
    </dgm:pt>
    <dgm:pt modelId="{FA10E631-86EA-4A1D-94A3-6117C2244D50}" type="pres">
      <dgm:prSet presAssocID="{B372CC9A-A20F-4FAA-B7BC-CD78AB56CF1D}" presName="vert1" presStyleCnt="0"/>
      <dgm:spPr/>
    </dgm:pt>
  </dgm:ptLst>
  <dgm:cxnLst>
    <dgm:cxn modelId="{4E0C1216-439F-46E5-ACAF-F2283ED94C86}" type="presOf" srcId="{1FD0E1F2-60A3-46AC-B789-C99764A94250}" destId="{47F71C9A-742A-4F30-A1BD-8CA6B9EAEAC1}" srcOrd="0" destOrd="0" presId="urn:microsoft.com/office/officeart/2008/layout/LinedList"/>
    <dgm:cxn modelId="{689F322D-7DE5-44B9-85E2-218EDA99F717}" srcId="{BBC57689-CEE6-48E6-B4BF-6AB2B9AB6818}" destId="{B5E1C662-2209-4B8E-AE93-2464D4746F17}" srcOrd="0" destOrd="0" parTransId="{CE6864FC-CEB3-4E8D-AF7A-A9EAC1D83637}" sibTransId="{C81125BE-3FDD-4C45-A98D-F2D027AE3D10}"/>
    <dgm:cxn modelId="{69A27534-B7C5-4AC4-9DF1-8F81928C9ECA}" srcId="{BBC57689-CEE6-48E6-B4BF-6AB2B9AB6818}" destId="{BDBDCA0F-6B99-477D-8774-98E55B4FC49A}" srcOrd="2" destOrd="0" parTransId="{23399EF8-172E-482A-8E8D-09EB0503604F}" sibTransId="{8CBF7D32-9AD2-40B7-AF75-24875E002F3A}"/>
    <dgm:cxn modelId="{265AC238-7716-418F-96B3-4D1B23DCD86B}" srcId="{BBC57689-CEE6-48E6-B4BF-6AB2B9AB6818}" destId="{1FD0E1F2-60A3-46AC-B789-C99764A94250}" srcOrd="1" destOrd="0" parTransId="{1DB1431E-1DF4-4643-9710-48BA8CFA7ADB}" sibTransId="{842C67B0-4D7F-43E0-801F-6B7D98B0347F}"/>
    <dgm:cxn modelId="{21EE4245-11E1-4B80-9F8E-ECDB1ED2E518}" type="presOf" srcId="{BDBDCA0F-6B99-477D-8774-98E55B4FC49A}" destId="{2E3A43E3-BD65-4FB2-B6CF-7030EA4E3AD0}" srcOrd="0" destOrd="0" presId="urn:microsoft.com/office/officeart/2008/layout/LinedList"/>
    <dgm:cxn modelId="{D3754548-BA30-44CD-8D9E-C5E8BA67AC66}" srcId="{BBC57689-CEE6-48E6-B4BF-6AB2B9AB6818}" destId="{B372CC9A-A20F-4FAA-B7BC-CD78AB56CF1D}" srcOrd="3" destOrd="0" parTransId="{4C06BD29-C844-4114-8723-E999AA43E205}" sibTransId="{A95C6851-5FAF-4369-BA60-ADA2F53657C7}"/>
    <dgm:cxn modelId="{0A75B35A-B8BF-428E-B81F-B9A10DCF8EF0}" type="presOf" srcId="{B5E1C662-2209-4B8E-AE93-2464D4746F17}" destId="{745428FC-FDD5-4087-BE26-3BC9699E5AF7}" srcOrd="0" destOrd="0" presId="urn:microsoft.com/office/officeart/2008/layout/LinedList"/>
    <dgm:cxn modelId="{C8B42F81-A117-4F59-BEC7-CE19D0A3AB75}" type="presOf" srcId="{BBC57689-CEE6-48E6-B4BF-6AB2B9AB6818}" destId="{3DFE8A7E-FFC2-4F0C-8A97-2D4597CD9F31}" srcOrd="0" destOrd="0" presId="urn:microsoft.com/office/officeart/2008/layout/LinedList"/>
    <dgm:cxn modelId="{6EE7B2AD-18C0-4615-B997-75C54F92D380}" type="presOf" srcId="{B372CC9A-A20F-4FAA-B7BC-CD78AB56CF1D}" destId="{47E9BA6A-F3A4-4D93-928C-ACA2859BAC63}" srcOrd="0" destOrd="0" presId="urn:microsoft.com/office/officeart/2008/layout/LinedList"/>
    <dgm:cxn modelId="{9EF4EEB0-D83E-4F30-A5AC-63860233B16D}" type="presParOf" srcId="{3DFE8A7E-FFC2-4F0C-8A97-2D4597CD9F31}" destId="{4604066C-FC83-49A8-906D-CC541D9095A2}" srcOrd="0" destOrd="0" presId="urn:microsoft.com/office/officeart/2008/layout/LinedList"/>
    <dgm:cxn modelId="{77510411-9719-4C21-9307-8D56F16BEDFC}" type="presParOf" srcId="{3DFE8A7E-FFC2-4F0C-8A97-2D4597CD9F31}" destId="{73282276-3DD5-48E9-8D48-8D57074B37C9}" srcOrd="1" destOrd="0" presId="urn:microsoft.com/office/officeart/2008/layout/LinedList"/>
    <dgm:cxn modelId="{1B7704F5-6C52-4784-AD23-0E051ACE87FD}" type="presParOf" srcId="{73282276-3DD5-48E9-8D48-8D57074B37C9}" destId="{745428FC-FDD5-4087-BE26-3BC9699E5AF7}" srcOrd="0" destOrd="0" presId="urn:microsoft.com/office/officeart/2008/layout/LinedList"/>
    <dgm:cxn modelId="{C6FD9A88-573B-42F1-BA23-C393F4A306C6}" type="presParOf" srcId="{73282276-3DD5-48E9-8D48-8D57074B37C9}" destId="{0A490257-6D67-46DC-8A1B-60935D0AFC7A}" srcOrd="1" destOrd="0" presId="urn:microsoft.com/office/officeart/2008/layout/LinedList"/>
    <dgm:cxn modelId="{C10FDF1C-DFCA-4FFB-8A54-74F7F9CD2FF0}" type="presParOf" srcId="{3DFE8A7E-FFC2-4F0C-8A97-2D4597CD9F31}" destId="{DD6809C8-AECE-41A9-97E9-A1C763EC5945}" srcOrd="2" destOrd="0" presId="urn:microsoft.com/office/officeart/2008/layout/LinedList"/>
    <dgm:cxn modelId="{59447CEA-ACAD-406A-A978-958F40B5A226}" type="presParOf" srcId="{3DFE8A7E-FFC2-4F0C-8A97-2D4597CD9F31}" destId="{2D43D24D-4C23-48EC-9001-7F4645DB2FED}" srcOrd="3" destOrd="0" presId="urn:microsoft.com/office/officeart/2008/layout/LinedList"/>
    <dgm:cxn modelId="{8D15B63E-51D1-41A8-9234-6EEC929332E0}" type="presParOf" srcId="{2D43D24D-4C23-48EC-9001-7F4645DB2FED}" destId="{47F71C9A-742A-4F30-A1BD-8CA6B9EAEAC1}" srcOrd="0" destOrd="0" presId="urn:microsoft.com/office/officeart/2008/layout/LinedList"/>
    <dgm:cxn modelId="{E3E2FE05-2C1B-413C-AE5A-BE3DD1F1CACC}" type="presParOf" srcId="{2D43D24D-4C23-48EC-9001-7F4645DB2FED}" destId="{6392C648-628B-4998-A97F-CABA24332A82}" srcOrd="1" destOrd="0" presId="urn:microsoft.com/office/officeart/2008/layout/LinedList"/>
    <dgm:cxn modelId="{84FA6FE7-6BA6-434E-874D-0E92DEB773C0}" type="presParOf" srcId="{3DFE8A7E-FFC2-4F0C-8A97-2D4597CD9F31}" destId="{8EA37BC0-6404-42DD-AAEB-AC0E0AE0BB21}" srcOrd="4" destOrd="0" presId="urn:microsoft.com/office/officeart/2008/layout/LinedList"/>
    <dgm:cxn modelId="{15FFE7C2-4165-48F5-8C17-020BBFA6D447}" type="presParOf" srcId="{3DFE8A7E-FFC2-4F0C-8A97-2D4597CD9F31}" destId="{3A9D1B00-7FCE-4EB2-A8CC-7458EFA44448}" srcOrd="5" destOrd="0" presId="urn:microsoft.com/office/officeart/2008/layout/LinedList"/>
    <dgm:cxn modelId="{AABD74D5-03B9-4111-B0B6-5EEAECA3C076}" type="presParOf" srcId="{3A9D1B00-7FCE-4EB2-A8CC-7458EFA44448}" destId="{2E3A43E3-BD65-4FB2-B6CF-7030EA4E3AD0}" srcOrd="0" destOrd="0" presId="urn:microsoft.com/office/officeart/2008/layout/LinedList"/>
    <dgm:cxn modelId="{5B21D95F-7DF0-46CF-A196-DA7AB6593DEF}" type="presParOf" srcId="{3A9D1B00-7FCE-4EB2-A8CC-7458EFA44448}" destId="{4567CCA7-8656-4AC0-B002-F89CE97BA27D}" srcOrd="1" destOrd="0" presId="urn:microsoft.com/office/officeart/2008/layout/LinedList"/>
    <dgm:cxn modelId="{9E8BC559-C5EC-4E13-9333-A7A566FF7E0A}" type="presParOf" srcId="{3DFE8A7E-FFC2-4F0C-8A97-2D4597CD9F31}" destId="{081CEBA2-FB1D-4CB3-AB04-64C6517BC2A8}" srcOrd="6" destOrd="0" presId="urn:microsoft.com/office/officeart/2008/layout/LinedList"/>
    <dgm:cxn modelId="{C273C7DE-8CCA-4FFB-BDDE-8C133BF13F71}" type="presParOf" srcId="{3DFE8A7E-FFC2-4F0C-8A97-2D4597CD9F31}" destId="{8A24F11E-744F-41A1-BCBB-895AA04E50CF}" srcOrd="7" destOrd="0" presId="urn:microsoft.com/office/officeart/2008/layout/LinedList"/>
    <dgm:cxn modelId="{C32DA72C-0701-4A72-A6C1-8D97FC9AB434}" type="presParOf" srcId="{8A24F11E-744F-41A1-BCBB-895AA04E50CF}" destId="{47E9BA6A-F3A4-4D93-928C-ACA2859BAC63}" srcOrd="0" destOrd="0" presId="urn:microsoft.com/office/officeart/2008/layout/LinedList"/>
    <dgm:cxn modelId="{3D9F1D11-7DF5-4D31-9B2F-A724131A7ADE}" type="presParOf" srcId="{8A24F11E-744F-41A1-BCBB-895AA04E50CF}" destId="{FA10E631-86EA-4A1D-94A3-6117C2244D5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6A99B3-CE8E-4504-8CA4-B320EADBD9B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980FD0E-1269-4A73-A3D4-C94AF4BC0F00}">
      <dgm:prSet/>
      <dgm:spPr/>
      <dgm:t>
        <a:bodyPr/>
        <a:lstStyle/>
        <a:p>
          <a:pPr>
            <a:lnSpc>
              <a:spcPct val="100000"/>
            </a:lnSpc>
          </a:pPr>
          <a:r>
            <a:rPr lang="en-US" b="1"/>
            <a:t>Current situation- Baseline</a:t>
          </a:r>
          <a:endParaRPr lang="en-US"/>
        </a:p>
      </dgm:t>
    </dgm:pt>
    <dgm:pt modelId="{F3146BC2-1DED-4E05-9C8C-EB9FC4D934D3}" type="parTrans" cxnId="{2DE74FE6-4A54-496C-9711-93F96976B572}">
      <dgm:prSet/>
      <dgm:spPr/>
      <dgm:t>
        <a:bodyPr/>
        <a:lstStyle/>
        <a:p>
          <a:endParaRPr lang="en-US"/>
        </a:p>
      </dgm:t>
    </dgm:pt>
    <dgm:pt modelId="{BA636D58-C7ED-442A-A166-7479E4BB12EA}" type="sibTrans" cxnId="{2DE74FE6-4A54-496C-9711-93F96976B572}">
      <dgm:prSet/>
      <dgm:spPr/>
      <dgm:t>
        <a:bodyPr/>
        <a:lstStyle/>
        <a:p>
          <a:endParaRPr lang="en-US"/>
        </a:p>
      </dgm:t>
    </dgm:pt>
    <dgm:pt modelId="{31A816AF-3C28-4D6F-BBA7-411E5C13441A}">
      <dgm:prSet/>
      <dgm:spPr/>
      <dgm:t>
        <a:bodyPr/>
        <a:lstStyle/>
        <a:p>
          <a:pPr>
            <a:lnSpc>
              <a:spcPct val="100000"/>
            </a:lnSpc>
          </a:pPr>
          <a:r>
            <a:rPr lang="en-ZA" i="1"/>
            <a:t>Is your organisation in compliance to all legal requirements of your work</a:t>
          </a:r>
          <a:endParaRPr lang="en-US"/>
        </a:p>
      </dgm:t>
    </dgm:pt>
    <dgm:pt modelId="{4550B7D9-99C4-41C0-B86E-2083A9BC4136}" type="parTrans" cxnId="{2B10FC81-8627-476C-B9C4-9E749D7A85E8}">
      <dgm:prSet/>
      <dgm:spPr/>
      <dgm:t>
        <a:bodyPr/>
        <a:lstStyle/>
        <a:p>
          <a:endParaRPr lang="en-US"/>
        </a:p>
      </dgm:t>
    </dgm:pt>
    <dgm:pt modelId="{D65205A0-9868-4066-A746-AFF5EA614B9B}" type="sibTrans" cxnId="{2B10FC81-8627-476C-B9C4-9E749D7A85E8}">
      <dgm:prSet/>
      <dgm:spPr/>
      <dgm:t>
        <a:bodyPr/>
        <a:lstStyle/>
        <a:p>
          <a:endParaRPr lang="en-US"/>
        </a:p>
      </dgm:t>
    </dgm:pt>
    <dgm:pt modelId="{52528DDA-2933-42C3-A933-C51AC90E5DCC}" type="pres">
      <dgm:prSet presAssocID="{C76A99B3-CE8E-4504-8CA4-B320EADBD9B1}" presName="root" presStyleCnt="0">
        <dgm:presLayoutVars>
          <dgm:dir/>
          <dgm:resizeHandles val="exact"/>
        </dgm:presLayoutVars>
      </dgm:prSet>
      <dgm:spPr/>
    </dgm:pt>
    <dgm:pt modelId="{8E3D3C45-CFD8-4C6A-B3C1-96F863736B54}" type="pres">
      <dgm:prSet presAssocID="{5980FD0E-1269-4A73-A3D4-C94AF4BC0F00}" presName="compNode" presStyleCnt="0"/>
      <dgm:spPr/>
    </dgm:pt>
    <dgm:pt modelId="{818B2458-6F10-47B5-81A0-F2F1F4D52F28}" type="pres">
      <dgm:prSet presAssocID="{5980FD0E-1269-4A73-A3D4-C94AF4BC0F0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962AB004-B574-481B-A962-F3CB2CED64D5}" type="pres">
      <dgm:prSet presAssocID="{5980FD0E-1269-4A73-A3D4-C94AF4BC0F00}" presName="spaceRect" presStyleCnt="0"/>
      <dgm:spPr/>
    </dgm:pt>
    <dgm:pt modelId="{9EACB410-A585-42BC-95C1-9B44926163B0}" type="pres">
      <dgm:prSet presAssocID="{5980FD0E-1269-4A73-A3D4-C94AF4BC0F00}" presName="textRect" presStyleLbl="revTx" presStyleIdx="0" presStyleCnt="2">
        <dgm:presLayoutVars>
          <dgm:chMax val="1"/>
          <dgm:chPref val="1"/>
        </dgm:presLayoutVars>
      </dgm:prSet>
      <dgm:spPr/>
    </dgm:pt>
    <dgm:pt modelId="{D401620D-16BB-4C28-A1EE-C9FC48BBC5BC}" type="pres">
      <dgm:prSet presAssocID="{BA636D58-C7ED-442A-A166-7479E4BB12EA}" presName="sibTrans" presStyleCnt="0"/>
      <dgm:spPr/>
    </dgm:pt>
    <dgm:pt modelId="{670D8CA9-88DB-4898-82FF-129A7DB027C7}" type="pres">
      <dgm:prSet presAssocID="{31A816AF-3C28-4D6F-BBA7-411E5C13441A}" presName="compNode" presStyleCnt="0"/>
      <dgm:spPr/>
    </dgm:pt>
    <dgm:pt modelId="{606A5AD3-DEA4-4BAC-B9A5-52C16DA9DB55}" type="pres">
      <dgm:prSet presAssocID="{31A816AF-3C28-4D6F-BBA7-411E5C13441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ales of Justice"/>
        </a:ext>
      </dgm:extLst>
    </dgm:pt>
    <dgm:pt modelId="{2ED00D5F-B052-4B23-8937-AEEF5602E3CF}" type="pres">
      <dgm:prSet presAssocID="{31A816AF-3C28-4D6F-BBA7-411E5C13441A}" presName="spaceRect" presStyleCnt="0"/>
      <dgm:spPr/>
    </dgm:pt>
    <dgm:pt modelId="{E2D51665-6A1C-4137-89E4-DFECF98199C1}" type="pres">
      <dgm:prSet presAssocID="{31A816AF-3C28-4D6F-BBA7-411E5C13441A}" presName="textRect" presStyleLbl="revTx" presStyleIdx="1" presStyleCnt="2">
        <dgm:presLayoutVars>
          <dgm:chMax val="1"/>
          <dgm:chPref val="1"/>
        </dgm:presLayoutVars>
      </dgm:prSet>
      <dgm:spPr/>
    </dgm:pt>
  </dgm:ptLst>
  <dgm:cxnLst>
    <dgm:cxn modelId="{2B10FC81-8627-476C-B9C4-9E749D7A85E8}" srcId="{C76A99B3-CE8E-4504-8CA4-B320EADBD9B1}" destId="{31A816AF-3C28-4D6F-BBA7-411E5C13441A}" srcOrd="1" destOrd="0" parTransId="{4550B7D9-99C4-41C0-B86E-2083A9BC4136}" sibTransId="{D65205A0-9868-4066-A746-AFF5EA614B9B}"/>
    <dgm:cxn modelId="{C1225A93-8D4A-4049-9998-6B364CC76899}" type="presOf" srcId="{C76A99B3-CE8E-4504-8CA4-B320EADBD9B1}" destId="{52528DDA-2933-42C3-A933-C51AC90E5DCC}" srcOrd="0" destOrd="0" presId="urn:microsoft.com/office/officeart/2018/2/layout/IconLabelList"/>
    <dgm:cxn modelId="{4C626DCB-4347-40FB-BB25-443A8DD16C07}" type="presOf" srcId="{31A816AF-3C28-4D6F-BBA7-411E5C13441A}" destId="{E2D51665-6A1C-4137-89E4-DFECF98199C1}" srcOrd="0" destOrd="0" presId="urn:microsoft.com/office/officeart/2018/2/layout/IconLabelList"/>
    <dgm:cxn modelId="{8333F8CB-3D8C-4C82-AB53-12FEF28F6CCB}" type="presOf" srcId="{5980FD0E-1269-4A73-A3D4-C94AF4BC0F00}" destId="{9EACB410-A585-42BC-95C1-9B44926163B0}" srcOrd="0" destOrd="0" presId="urn:microsoft.com/office/officeart/2018/2/layout/IconLabelList"/>
    <dgm:cxn modelId="{2DE74FE6-4A54-496C-9711-93F96976B572}" srcId="{C76A99B3-CE8E-4504-8CA4-B320EADBD9B1}" destId="{5980FD0E-1269-4A73-A3D4-C94AF4BC0F00}" srcOrd="0" destOrd="0" parTransId="{F3146BC2-1DED-4E05-9C8C-EB9FC4D934D3}" sibTransId="{BA636D58-C7ED-442A-A166-7479E4BB12EA}"/>
    <dgm:cxn modelId="{1CBBE26F-13FB-4EE2-8C1E-AFF808F00A5B}" type="presParOf" srcId="{52528DDA-2933-42C3-A933-C51AC90E5DCC}" destId="{8E3D3C45-CFD8-4C6A-B3C1-96F863736B54}" srcOrd="0" destOrd="0" presId="urn:microsoft.com/office/officeart/2018/2/layout/IconLabelList"/>
    <dgm:cxn modelId="{E3C9121F-AAB2-4D93-B9FA-A7533036A7C4}" type="presParOf" srcId="{8E3D3C45-CFD8-4C6A-B3C1-96F863736B54}" destId="{818B2458-6F10-47B5-81A0-F2F1F4D52F28}" srcOrd="0" destOrd="0" presId="urn:microsoft.com/office/officeart/2018/2/layout/IconLabelList"/>
    <dgm:cxn modelId="{3FB7D6C4-41EC-42E2-8945-1A7227148673}" type="presParOf" srcId="{8E3D3C45-CFD8-4C6A-B3C1-96F863736B54}" destId="{962AB004-B574-481B-A962-F3CB2CED64D5}" srcOrd="1" destOrd="0" presId="urn:microsoft.com/office/officeart/2018/2/layout/IconLabelList"/>
    <dgm:cxn modelId="{1B93BDB5-F9AF-40D5-8E77-9F0B31F07B0D}" type="presParOf" srcId="{8E3D3C45-CFD8-4C6A-B3C1-96F863736B54}" destId="{9EACB410-A585-42BC-95C1-9B44926163B0}" srcOrd="2" destOrd="0" presId="urn:microsoft.com/office/officeart/2018/2/layout/IconLabelList"/>
    <dgm:cxn modelId="{B22D365C-C503-4A8E-927E-DD1D37A690E9}" type="presParOf" srcId="{52528DDA-2933-42C3-A933-C51AC90E5DCC}" destId="{D401620D-16BB-4C28-A1EE-C9FC48BBC5BC}" srcOrd="1" destOrd="0" presId="urn:microsoft.com/office/officeart/2018/2/layout/IconLabelList"/>
    <dgm:cxn modelId="{A2412B1D-672E-440B-8675-877E98C4A524}" type="presParOf" srcId="{52528DDA-2933-42C3-A933-C51AC90E5DCC}" destId="{670D8CA9-88DB-4898-82FF-129A7DB027C7}" srcOrd="2" destOrd="0" presId="urn:microsoft.com/office/officeart/2018/2/layout/IconLabelList"/>
    <dgm:cxn modelId="{8D70B5EE-1713-461A-BDD9-29653EE46EDB}" type="presParOf" srcId="{670D8CA9-88DB-4898-82FF-129A7DB027C7}" destId="{606A5AD3-DEA4-4BAC-B9A5-52C16DA9DB55}" srcOrd="0" destOrd="0" presId="urn:microsoft.com/office/officeart/2018/2/layout/IconLabelList"/>
    <dgm:cxn modelId="{E5737A16-9B14-45C9-AA10-1D0507B53261}" type="presParOf" srcId="{670D8CA9-88DB-4898-82FF-129A7DB027C7}" destId="{2ED00D5F-B052-4B23-8937-AEEF5602E3CF}" srcOrd="1" destOrd="0" presId="urn:microsoft.com/office/officeart/2018/2/layout/IconLabelList"/>
    <dgm:cxn modelId="{7CCE8A9C-4C71-41FD-9FE9-94CDA37DEDC4}" type="presParOf" srcId="{670D8CA9-88DB-4898-82FF-129A7DB027C7}" destId="{E2D51665-6A1C-4137-89E4-DFECF98199C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CFACB9-560E-48A5-96B5-2F8EB38AEC3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CEAD0C0-0B77-4C44-9047-23917728FAEE}">
      <dgm:prSet/>
      <dgm:spPr/>
      <dgm:t>
        <a:bodyPr/>
        <a:lstStyle/>
        <a:p>
          <a:pPr>
            <a:lnSpc>
              <a:spcPct val="100000"/>
            </a:lnSpc>
          </a:pPr>
          <a:r>
            <a:rPr lang="en-US" b="1"/>
            <a:t>Current situation- Baseline</a:t>
          </a:r>
          <a:endParaRPr lang="en-US"/>
        </a:p>
      </dgm:t>
    </dgm:pt>
    <dgm:pt modelId="{7F4D5744-A08F-457D-B4E8-9BE8A319184C}" type="parTrans" cxnId="{48288C46-BBD6-4E5F-B6F0-8F9CDD70FB75}">
      <dgm:prSet/>
      <dgm:spPr/>
      <dgm:t>
        <a:bodyPr/>
        <a:lstStyle/>
        <a:p>
          <a:endParaRPr lang="en-US"/>
        </a:p>
      </dgm:t>
    </dgm:pt>
    <dgm:pt modelId="{7151707F-1FC4-4A70-AD11-AFD2245FA62B}" type="sibTrans" cxnId="{48288C46-BBD6-4E5F-B6F0-8F9CDD70FB75}">
      <dgm:prSet/>
      <dgm:spPr/>
      <dgm:t>
        <a:bodyPr/>
        <a:lstStyle/>
        <a:p>
          <a:endParaRPr lang="en-US"/>
        </a:p>
      </dgm:t>
    </dgm:pt>
    <dgm:pt modelId="{B468E78C-C339-418A-9FE0-964D0452C2D6}">
      <dgm:prSet/>
      <dgm:spPr/>
      <dgm:t>
        <a:bodyPr/>
        <a:lstStyle/>
        <a:p>
          <a:pPr>
            <a:lnSpc>
              <a:spcPct val="100000"/>
            </a:lnSpc>
          </a:pPr>
          <a:r>
            <a:rPr lang="en-US" i="1"/>
            <a:t>Do you have adequate infrastructure and materials to support your operations.</a:t>
          </a:r>
          <a:endParaRPr lang="en-US"/>
        </a:p>
      </dgm:t>
    </dgm:pt>
    <dgm:pt modelId="{4E5D89A0-0DE5-4062-B98F-1FBF7D17E2AF}" type="parTrans" cxnId="{BAD71150-63B9-404E-B87B-4BBEA2D47D85}">
      <dgm:prSet/>
      <dgm:spPr/>
      <dgm:t>
        <a:bodyPr/>
        <a:lstStyle/>
        <a:p>
          <a:endParaRPr lang="en-US"/>
        </a:p>
      </dgm:t>
    </dgm:pt>
    <dgm:pt modelId="{7F4E9DD2-2AA5-42CC-B2CC-23D249E4FED6}" type="sibTrans" cxnId="{BAD71150-63B9-404E-B87B-4BBEA2D47D85}">
      <dgm:prSet/>
      <dgm:spPr/>
      <dgm:t>
        <a:bodyPr/>
        <a:lstStyle/>
        <a:p>
          <a:endParaRPr lang="en-US"/>
        </a:p>
      </dgm:t>
    </dgm:pt>
    <dgm:pt modelId="{9B0172B2-6888-449F-80C5-9A5E38826720}" type="pres">
      <dgm:prSet presAssocID="{84CFACB9-560E-48A5-96B5-2F8EB38AEC32}" presName="root" presStyleCnt="0">
        <dgm:presLayoutVars>
          <dgm:dir/>
          <dgm:resizeHandles val="exact"/>
        </dgm:presLayoutVars>
      </dgm:prSet>
      <dgm:spPr/>
    </dgm:pt>
    <dgm:pt modelId="{6A0B23D3-71FF-4241-AD00-8F348EF8F47A}" type="pres">
      <dgm:prSet presAssocID="{4CEAD0C0-0B77-4C44-9047-23917728FAEE}" presName="compNode" presStyleCnt="0"/>
      <dgm:spPr/>
    </dgm:pt>
    <dgm:pt modelId="{BC234B84-587F-4296-B020-D656218E92F8}" type="pres">
      <dgm:prSet presAssocID="{4CEAD0C0-0B77-4C44-9047-23917728FAEE}" presName="bgRect" presStyleLbl="bgShp" presStyleIdx="0" presStyleCnt="2"/>
      <dgm:spPr/>
    </dgm:pt>
    <dgm:pt modelId="{5C0C8E8B-3861-4FE0-AB23-AC009BBBC80C}" type="pres">
      <dgm:prSet presAssocID="{4CEAD0C0-0B77-4C44-9047-23917728FAE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BFAF1CF8-C66D-49E3-8038-BD15CE828D4D}" type="pres">
      <dgm:prSet presAssocID="{4CEAD0C0-0B77-4C44-9047-23917728FAEE}" presName="spaceRect" presStyleCnt="0"/>
      <dgm:spPr/>
    </dgm:pt>
    <dgm:pt modelId="{FCA3E4B6-BF5C-4DB6-9D0E-F1599339C710}" type="pres">
      <dgm:prSet presAssocID="{4CEAD0C0-0B77-4C44-9047-23917728FAEE}" presName="parTx" presStyleLbl="revTx" presStyleIdx="0" presStyleCnt="2">
        <dgm:presLayoutVars>
          <dgm:chMax val="0"/>
          <dgm:chPref val="0"/>
        </dgm:presLayoutVars>
      </dgm:prSet>
      <dgm:spPr/>
    </dgm:pt>
    <dgm:pt modelId="{8B099C00-EF37-4135-AB96-5D6CC10246C2}" type="pres">
      <dgm:prSet presAssocID="{7151707F-1FC4-4A70-AD11-AFD2245FA62B}" presName="sibTrans" presStyleCnt="0"/>
      <dgm:spPr/>
    </dgm:pt>
    <dgm:pt modelId="{49BCC730-9B6C-4F17-888A-611D9A20F3A2}" type="pres">
      <dgm:prSet presAssocID="{B468E78C-C339-418A-9FE0-964D0452C2D6}" presName="compNode" presStyleCnt="0"/>
      <dgm:spPr/>
    </dgm:pt>
    <dgm:pt modelId="{301A18C9-4AB1-48EC-BC41-7703512AA719}" type="pres">
      <dgm:prSet presAssocID="{B468E78C-C339-418A-9FE0-964D0452C2D6}" presName="bgRect" presStyleLbl="bgShp" presStyleIdx="1" presStyleCnt="2"/>
      <dgm:spPr/>
    </dgm:pt>
    <dgm:pt modelId="{B22F731B-9172-477B-ABBB-228786B1CC16}" type="pres">
      <dgm:prSet presAssocID="{B468E78C-C339-418A-9FE0-964D0452C2D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irefighter"/>
        </a:ext>
      </dgm:extLst>
    </dgm:pt>
    <dgm:pt modelId="{5110E1A9-A4B0-456F-8AA8-C75E62900288}" type="pres">
      <dgm:prSet presAssocID="{B468E78C-C339-418A-9FE0-964D0452C2D6}" presName="spaceRect" presStyleCnt="0"/>
      <dgm:spPr/>
    </dgm:pt>
    <dgm:pt modelId="{9D4A4FA2-17E3-4B26-8A04-428F2E9AEB46}" type="pres">
      <dgm:prSet presAssocID="{B468E78C-C339-418A-9FE0-964D0452C2D6}" presName="parTx" presStyleLbl="revTx" presStyleIdx="1" presStyleCnt="2">
        <dgm:presLayoutVars>
          <dgm:chMax val="0"/>
          <dgm:chPref val="0"/>
        </dgm:presLayoutVars>
      </dgm:prSet>
      <dgm:spPr/>
    </dgm:pt>
  </dgm:ptLst>
  <dgm:cxnLst>
    <dgm:cxn modelId="{7F199805-98FD-40FF-8859-3ADED8BE9F96}" type="presOf" srcId="{4CEAD0C0-0B77-4C44-9047-23917728FAEE}" destId="{FCA3E4B6-BF5C-4DB6-9D0E-F1599339C710}" srcOrd="0" destOrd="0" presId="urn:microsoft.com/office/officeart/2018/2/layout/IconVerticalSolidList"/>
    <dgm:cxn modelId="{7E73B635-BB6C-462B-9CF4-F205DD96F5FF}" type="presOf" srcId="{B468E78C-C339-418A-9FE0-964D0452C2D6}" destId="{9D4A4FA2-17E3-4B26-8A04-428F2E9AEB46}" srcOrd="0" destOrd="0" presId="urn:microsoft.com/office/officeart/2018/2/layout/IconVerticalSolidList"/>
    <dgm:cxn modelId="{48288C46-BBD6-4E5F-B6F0-8F9CDD70FB75}" srcId="{84CFACB9-560E-48A5-96B5-2F8EB38AEC32}" destId="{4CEAD0C0-0B77-4C44-9047-23917728FAEE}" srcOrd="0" destOrd="0" parTransId="{7F4D5744-A08F-457D-B4E8-9BE8A319184C}" sibTransId="{7151707F-1FC4-4A70-AD11-AFD2245FA62B}"/>
    <dgm:cxn modelId="{BAD71150-63B9-404E-B87B-4BBEA2D47D85}" srcId="{84CFACB9-560E-48A5-96B5-2F8EB38AEC32}" destId="{B468E78C-C339-418A-9FE0-964D0452C2D6}" srcOrd="1" destOrd="0" parTransId="{4E5D89A0-0DE5-4062-B98F-1FBF7D17E2AF}" sibTransId="{7F4E9DD2-2AA5-42CC-B2CC-23D249E4FED6}"/>
    <dgm:cxn modelId="{1A91C192-D6BC-4620-B61D-E0446789D1D5}" type="presOf" srcId="{84CFACB9-560E-48A5-96B5-2F8EB38AEC32}" destId="{9B0172B2-6888-449F-80C5-9A5E38826720}" srcOrd="0" destOrd="0" presId="urn:microsoft.com/office/officeart/2018/2/layout/IconVerticalSolidList"/>
    <dgm:cxn modelId="{AC5D64DB-6F6E-47DD-80EC-479F61A8DE9A}" type="presParOf" srcId="{9B0172B2-6888-449F-80C5-9A5E38826720}" destId="{6A0B23D3-71FF-4241-AD00-8F348EF8F47A}" srcOrd="0" destOrd="0" presId="urn:microsoft.com/office/officeart/2018/2/layout/IconVerticalSolidList"/>
    <dgm:cxn modelId="{8C007737-5A51-4100-8D11-A03C056010F0}" type="presParOf" srcId="{6A0B23D3-71FF-4241-AD00-8F348EF8F47A}" destId="{BC234B84-587F-4296-B020-D656218E92F8}" srcOrd="0" destOrd="0" presId="urn:microsoft.com/office/officeart/2018/2/layout/IconVerticalSolidList"/>
    <dgm:cxn modelId="{2FC3C9FA-D2EF-43F1-B53C-2817BF02364B}" type="presParOf" srcId="{6A0B23D3-71FF-4241-AD00-8F348EF8F47A}" destId="{5C0C8E8B-3861-4FE0-AB23-AC009BBBC80C}" srcOrd="1" destOrd="0" presId="urn:microsoft.com/office/officeart/2018/2/layout/IconVerticalSolidList"/>
    <dgm:cxn modelId="{88F45C55-9B30-43E5-A1E0-3AB96351A7F7}" type="presParOf" srcId="{6A0B23D3-71FF-4241-AD00-8F348EF8F47A}" destId="{BFAF1CF8-C66D-49E3-8038-BD15CE828D4D}" srcOrd="2" destOrd="0" presId="urn:microsoft.com/office/officeart/2018/2/layout/IconVerticalSolidList"/>
    <dgm:cxn modelId="{EE1D5F17-5592-477A-914E-F6030BD4FBE2}" type="presParOf" srcId="{6A0B23D3-71FF-4241-AD00-8F348EF8F47A}" destId="{FCA3E4B6-BF5C-4DB6-9D0E-F1599339C710}" srcOrd="3" destOrd="0" presId="urn:microsoft.com/office/officeart/2018/2/layout/IconVerticalSolidList"/>
    <dgm:cxn modelId="{82AB4990-C81B-4107-A121-7FC82553B322}" type="presParOf" srcId="{9B0172B2-6888-449F-80C5-9A5E38826720}" destId="{8B099C00-EF37-4135-AB96-5D6CC10246C2}" srcOrd="1" destOrd="0" presId="urn:microsoft.com/office/officeart/2018/2/layout/IconVerticalSolidList"/>
    <dgm:cxn modelId="{BAE4C819-ED68-4B70-AEE7-9574E31C3498}" type="presParOf" srcId="{9B0172B2-6888-449F-80C5-9A5E38826720}" destId="{49BCC730-9B6C-4F17-888A-611D9A20F3A2}" srcOrd="2" destOrd="0" presId="urn:microsoft.com/office/officeart/2018/2/layout/IconVerticalSolidList"/>
    <dgm:cxn modelId="{6671DB2C-BE67-4B09-8E3F-A8F779330288}" type="presParOf" srcId="{49BCC730-9B6C-4F17-888A-611D9A20F3A2}" destId="{301A18C9-4AB1-48EC-BC41-7703512AA719}" srcOrd="0" destOrd="0" presId="urn:microsoft.com/office/officeart/2018/2/layout/IconVerticalSolidList"/>
    <dgm:cxn modelId="{8018A841-0078-43F3-ACFF-62852DDCD044}" type="presParOf" srcId="{49BCC730-9B6C-4F17-888A-611D9A20F3A2}" destId="{B22F731B-9172-477B-ABBB-228786B1CC16}" srcOrd="1" destOrd="0" presId="urn:microsoft.com/office/officeart/2018/2/layout/IconVerticalSolidList"/>
    <dgm:cxn modelId="{7041EC29-FF48-425C-B862-7A4337EC6489}" type="presParOf" srcId="{49BCC730-9B6C-4F17-888A-611D9A20F3A2}" destId="{5110E1A9-A4B0-456F-8AA8-C75E62900288}" srcOrd="2" destOrd="0" presId="urn:microsoft.com/office/officeart/2018/2/layout/IconVerticalSolidList"/>
    <dgm:cxn modelId="{5049CDEA-16A6-4D2E-83E2-5F4A4727B299}" type="presParOf" srcId="{49BCC730-9B6C-4F17-888A-611D9A20F3A2}" destId="{9D4A4FA2-17E3-4B26-8A04-428F2E9AEB4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03DFBB-5BF7-49D9-8A58-563D028628E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C9F72DE-8C9C-4C53-8619-992CA41064F0}">
      <dgm:prSet/>
      <dgm:spPr/>
      <dgm:t>
        <a:bodyPr/>
        <a:lstStyle/>
        <a:p>
          <a:pPr>
            <a:lnSpc>
              <a:spcPct val="100000"/>
            </a:lnSpc>
          </a:pPr>
          <a:r>
            <a:rPr lang="en-US" b="1"/>
            <a:t>Current situation- Baseline</a:t>
          </a:r>
          <a:endParaRPr lang="en-US"/>
        </a:p>
      </dgm:t>
    </dgm:pt>
    <dgm:pt modelId="{CFDCA151-D8D8-46FD-91E8-EB47A3965000}" type="parTrans" cxnId="{8B8F4671-B0B8-4E89-9BEE-A96F89A51D54}">
      <dgm:prSet/>
      <dgm:spPr/>
      <dgm:t>
        <a:bodyPr/>
        <a:lstStyle/>
        <a:p>
          <a:endParaRPr lang="en-US"/>
        </a:p>
      </dgm:t>
    </dgm:pt>
    <dgm:pt modelId="{CFC724A1-C6EF-42AD-9B0A-58D8865D2659}" type="sibTrans" cxnId="{8B8F4671-B0B8-4E89-9BEE-A96F89A51D54}">
      <dgm:prSet/>
      <dgm:spPr/>
      <dgm:t>
        <a:bodyPr/>
        <a:lstStyle/>
        <a:p>
          <a:endParaRPr lang="en-US"/>
        </a:p>
      </dgm:t>
    </dgm:pt>
    <dgm:pt modelId="{08804A03-4114-4E0A-893A-F66869F77726}">
      <dgm:prSet/>
      <dgm:spPr/>
      <dgm:t>
        <a:bodyPr/>
        <a:lstStyle/>
        <a:p>
          <a:pPr>
            <a:lnSpc>
              <a:spcPct val="100000"/>
            </a:lnSpc>
          </a:pPr>
          <a:r>
            <a:rPr lang="en-US" i="1"/>
            <a:t>How robust are your Monitoring and Evaluation Systems</a:t>
          </a:r>
          <a:endParaRPr lang="en-US"/>
        </a:p>
      </dgm:t>
    </dgm:pt>
    <dgm:pt modelId="{E9041877-10DD-4589-AB68-27D1D14C40AC}" type="parTrans" cxnId="{AFF0695B-9B5B-4AFB-8AD9-2E2C01618520}">
      <dgm:prSet/>
      <dgm:spPr/>
      <dgm:t>
        <a:bodyPr/>
        <a:lstStyle/>
        <a:p>
          <a:endParaRPr lang="en-US"/>
        </a:p>
      </dgm:t>
    </dgm:pt>
    <dgm:pt modelId="{2E3C326B-8E05-4506-A85C-6EA48A820E9B}" type="sibTrans" cxnId="{AFF0695B-9B5B-4AFB-8AD9-2E2C01618520}">
      <dgm:prSet/>
      <dgm:spPr/>
      <dgm:t>
        <a:bodyPr/>
        <a:lstStyle/>
        <a:p>
          <a:endParaRPr lang="en-US"/>
        </a:p>
      </dgm:t>
    </dgm:pt>
    <dgm:pt modelId="{2C876D18-BA5F-4163-B944-2C0945C7731D}" type="pres">
      <dgm:prSet presAssocID="{FE03DFBB-5BF7-49D9-8A58-563D028628E8}" presName="root" presStyleCnt="0">
        <dgm:presLayoutVars>
          <dgm:dir/>
          <dgm:resizeHandles val="exact"/>
        </dgm:presLayoutVars>
      </dgm:prSet>
      <dgm:spPr/>
    </dgm:pt>
    <dgm:pt modelId="{CEF9AAE1-F803-487A-BDDD-DC564D5AE695}" type="pres">
      <dgm:prSet presAssocID="{9C9F72DE-8C9C-4C53-8619-992CA41064F0}" presName="compNode" presStyleCnt="0"/>
      <dgm:spPr/>
    </dgm:pt>
    <dgm:pt modelId="{C2FABC0C-0189-41CD-9441-9A34FBEE431E}" type="pres">
      <dgm:prSet presAssocID="{9C9F72DE-8C9C-4C53-8619-992CA41064F0}" presName="bgRect" presStyleLbl="bgShp" presStyleIdx="0" presStyleCnt="2"/>
      <dgm:spPr/>
    </dgm:pt>
    <dgm:pt modelId="{C3936F51-156E-4DBF-87A4-14EEB95FCF8C}" type="pres">
      <dgm:prSet presAssocID="{9C9F72DE-8C9C-4C53-8619-992CA41064F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27D3CA84-BF6B-4278-9AE3-B1364D21D6D1}" type="pres">
      <dgm:prSet presAssocID="{9C9F72DE-8C9C-4C53-8619-992CA41064F0}" presName="spaceRect" presStyleCnt="0"/>
      <dgm:spPr/>
    </dgm:pt>
    <dgm:pt modelId="{BEF2C8D9-8986-4372-A834-974E8D7A0DF6}" type="pres">
      <dgm:prSet presAssocID="{9C9F72DE-8C9C-4C53-8619-992CA41064F0}" presName="parTx" presStyleLbl="revTx" presStyleIdx="0" presStyleCnt="2">
        <dgm:presLayoutVars>
          <dgm:chMax val="0"/>
          <dgm:chPref val="0"/>
        </dgm:presLayoutVars>
      </dgm:prSet>
      <dgm:spPr/>
    </dgm:pt>
    <dgm:pt modelId="{A5C5AE9E-B124-4E32-A3FB-EAEE3BBC3C96}" type="pres">
      <dgm:prSet presAssocID="{CFC724A1-C6EF-42AD-9B0A-58D8865D2659}" presName="sibTrans" presStyleCnt="0"/>
      <dgm:spPr/>
    </dgm:pt>
    <dgm:pt modelId="{CA99F5CD-3F04-4275-B1B3-52D052224DD7}" type="pres">
      <dgm:prSet presAssocID="{08804A03-4114-4E0A-893A-F66869F77726}" presName="compNode" presStyleCnt="0"/>
      <dgm:spPr/>
    </dgm:pt>
    <dgm:pt modelId="{031A1219-9423-4FAD-AB95-FE42AF643F04}" type="pres">
      <dgm:prSet presAssocID="{08804A03-4114-4E0A-893A-F66869F77726}" presName="bgRect" presStyleLbl="bgShp" presStyleIdx="1" presStyleCnt="2"/>
      <dgm:spPr/>
    </dgm:pt>
    <dgm:pt modelId="{A20B8828-9836-43FD-8FBA-4B408D440532}" type="pres">
      <dgm:prSet presAssocID="{08804A03-4114-4E0A-893A-F66869F7772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C4D6FDFE-6C5B-4F58-9770-5AC240B618C0}" type="pres">
      <dgm:prSet presAssocID="{08804A03-4114-4E0A-893A-F66869F77726}" presName="spaceRect" presStyleCnt="0"/>
      <dgm:spPr/>
    </dgm:pt>
    <dgm:pt modelId="{8AA26F19-F977-4C06-973E-87A90188A455}" type="pres">
      <dgm:prSet presAssocID="{08804A03-4114-4E0A-893A-F66869F77726}" presName="parTx" presStyleLbl="revTx" presStyleIdx="1" presStyleCnt="2">
        <dgm:presLayoutVars>
          <dgm:chMax val="0"/>
          <dgm:chPref val="0"/>
        </dgm:presLayoutVars>
      </dgm:prSet>
      <dgm:spPr/>
    </dgm:pt>
  </dgm:ptLst>
  <dgm:cxnLst>
    <dgm:cxn modelId="{C69D2A33-540D-414C-A259-40AF79942124}" type="presOf" srcId="{9C9F72DE-8C9C-4C53-8619-992CA41064F0}" destId="{BEF2C8D9-8986-4372-A834-974E8D7A0DF6}" srcOrd="0" destOrd="0" presId="urn:microsoft.com/office/officeart/2018/2/layout/IconVerticalSolidList"/>
    <dgm:cxn modelId="{AFF0695B-9B5B-4AFB-8AD9-2E2C01618520}" srcId="{FE03DFBB-5BF7-49D9-8A58-563D028628E8}" destId="{08804A03-4114-4E0A-893A-F66869F77726}" srcOrd="1" destOrd="0" parTransId="{E9041877-10DD-4589-AB68-27D1D14C40AC}" sibTransId="{2E3C326B-8E05-4506-A85C-6EA48A820E9B}"/>
    <dgm:cxn modelId="{8B8F4671-B0B8-4E89-9BEE-A96F89A51D54}" srcId="{FE03DFBB-5BF7-49D9-8A58-563D028628E8}" destId="{9C9F72DE-8C9C-4C53-8619-992CA41064F0}" srcOrd="0" destOrd="0" parTransId="{CFDCA151-D8D8-46FD-91E8-EB47A3965000}" sibTransId="{CFC724A1-C6EF-42AD-9B0A-58D8865D2659}"/>
    <dgm:cxn modelId="{648C759B-8D2E-49D0-8E71-B20947CEA7AC}" type="presOf" srcId="{08804A03-4114-4E0A-893A-F66869F77726}" destId="{8AA26F19-F977-4C06-973E-87A90188A455}" srcOrd="0" destOrd="0" presId="urn:microsoft.com/office/officeart/2018/2/layout/IconVerticalSolidList"/>
    <dgm:cxn modelId="{FEF0E8C1-64A7-47BA-9C7F-85A515FD0153}" type="presOf" srcId="{FE03DFBB-5BF7-49D9-8A58-563D028628E8}" destId="{2C876D18-BA5F-4163-B944-2C0945C7731D}" srcOrd="0" destOrd="0" presId="urn:microsoft.com/office/officeart/2018/2/layout/IconVerticalSolidList"/>
    <dgm:cxn modelId="{F3888AD1-8FD2-41F9-941C-8487FE676E2E}" type="presParOf" srcId="{2C876D18-BA5F-4163-B944-2C0945C7731D}" destId="{CEF9AAE1-F803-487A-BDDD-DC564D5AE695}" srcOrd="0" destOrd="0" presId="urn:microsoft.com/office/officeart/2018/2/layout/IconVerticalSolidList"/>
    <dgm:cxn modelId="{BE5B4A22-E1E1-440F-A2E1-DDECEC46224B}" type="presParOf" srcId="{CEF9AAE1-F803-487A-BDDD-DC564D5AE695}" destId="{C2FABC0C-0189-41CD-9441-9A34FBEE431E}" srcOrd="0" destOrd="0" presId="urn:microsoft.com/office/officeart/2018/2/layout/IconVerticalSolidList"/>
    <dgm:cxn modelId="{20D4C7BF-CF1F-41DB-834F-6AD975E4B3E3}" type="presParOf" srcId="{CEF9AAE1-F803-487A-BDDD-DC564D5AE695}" destId="{C3936F51-156E-4DBF-87A4-14EEB95FCF8C}" srcOrd="1" destOrd="0" presId="urn:microsoft.com/office/officeart/2018/2/layout/IconVerticalSolidList"/>
    <dgm:cxn modelId="{5765A54D-49AD-463C-8BE7-5753CADB5F72}" type="presParOf" srcId="{CEF9AAE1-F803-487A-BDDD-DC564D5AE695}" destId="{27D3CA84-BF6B-4278-9AE3-B1364D21D6D1}" srcOrd="2" destOrd="0" presId="urn:microsoft.com/office/officeart/2018/2/layout/IconVerticalSolidList"/>
    <dgm:cxn modelId="{A326C946-0E48-428D-96E5-DD8CCF77B409}" type="presParOf" srcId="{CEF9AAE1-F803-487A-BDDD-DC564D5AE695}" destId="{BEF2C8D9-8986-4372-A834-974E8D7A0DF6}" srcOrd="3" destOrd="0" presId="urn:microsoft.com/office/officeart/2018/2/layout/IconVerticalSolidList"/>
    <dgm:cxn modelId="{6E0D9102-680F-4CF6-9D56-8CD04C318589}" type="presParOf" srcId="{2C876D18-BA5F-4163-B944-2C0945C7731D}" destId="{A5C5AE9E-B124-4E32-A3FB-EAEE3BBC3C96}" srcOrd="1" destOrd="0" presId="urn:microsoft.com/office/officeart/2018/2/layout/IconVerticalSolidList"/>
    <dgm:cxn modelId="{5916514C-3638-4D5C-924D-0F151A6E97C1}" type="presParOf" srcId="{2C876D18-BA5F-4163-B944-2C0945C7731D}" destId="{CA99F5CD-3F04-4275-B1B3-52D052224DD7}" srcOrd="2" destOrd="0" presId="urn:microsoft.com/office/officeart/2018/2/layout/IconVerticalSolidList"/>
    <dgm:cxn modelId="{B8CBE8F1-60C5-4ECA-900E-F6A8ED2E9D3C}" type="presParOf" srcId="{CA99F5CD-3F04-4275-B1B3-52D052224DD7}" destId="{031A1219-9423-4FAD-AB95-FE42AF643F04}" srcOrd="0" destOrd="0" presId="urn:microsoft.com/office/officeart/2018/2/layout/IconVerticalSolidList"/>
    <dgm:cxn modelId="{A8F529DA-B5A2-4050-86F9-251344E7F114}" type="presParOf" srcId="{CA99F5CD-3F04-4275-B1B3-52D052224DD7}" destId="{A20B8828-9836-43FD-8FBA-4B408D440532}" srcOrd="1" destOrd="0" presId="urn:microsoft.com/office/officeart/2018/2/layout/IconVerticalSolidList"/>
    <dgm:cxn modelId="{BEED573C-0D3F-4237-9890-A36680D8DE6A}" type="presParOf" srcId="{CA99F5CD-3F04-4275-B1B3-52D052224DD7}" destId="{C4D6FDFE-6C5B-4F58-9770-5AC240B618C0}" srcOrd="2" destOrd="0" presId="urn:microsoft.com/office/officeart/2018/2/layout/IconVerticalSolidList"/>
    <dgm:cxn modelId="{438759C8-BAA4-4D33-9F31-6AD813B24DA2}" type="presParOf" srcId="{CA99F5CD-3F04-4275-B1B3-52D052224DD7}" destId="{8AA26F19-F977-4C06-973E-87A90188A45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17638C4-3AC4-4227-B79F-2D4BBAD40CF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4279711-9FFF-4DE1-B063-F1BE4A66A404}">
      <dgm:prSet/>
      <dgm:spPr/>
      <dgm:t>
        <a:bodyPr/>
        <a:lstStyle/>
        <a:p>
          <a:r>
            <a:rPr lang="en-US" b="1"/>
            <a:t>Current situation- Baseline</a:t>
          </a:r>
          <a:endParaRPr lang="en-US"/>
        </a:p>
      </dgm:t>
    </dgm:pt>
    <dgm:pt modelId="{4DAD4908-CE55-4748-A980-707EB1EED9EE}" type="parTrans" cxnId="{204F5E7F-C3D6-4C26-B3EA-9631D785F85D}">
      <dgm:prSet/>
      <dgm:spPr/>
      <dgm:t>
        <a:bodyPr/>
        <a:lstStyle/>
        <a:p>
          <a:endParaRPr lang="en-US"/>
        </a:p>
      </dgm:t>
    </dgm:pt>
    <dgm:pt modelId="{E436D490-3CC1-449F-8C1D-256C89CD8E27}" type="sibTrans" cxnId="{204F5E7F-C3D6-4C26-B3EA-9631D785F85D}">
      <dgm:prSet/>
      <dgm:spPr/>
      <dgm:t>
        <a:bodyPr/>
        <a:lstStyle/>
        <a:p>
          <a:endParaRPr lang="en-US"/>
        </a:p>
      </dgm:t>
    </dgm:pt>
    <dgm:pt modelId="{0E3D66AE-AD3F-4B85-900C-9039A1EF40BA}">
      <dgm:prSet/>
      <dgm:spPr/>
      <dgm:t>
        <a:bodyPr/>
        <a:lstStyle/>
        <a:p>
          <a:r>
            <a:rPr lang="en-US" i="1"/>
            <a:t>Sexual Harassment Policy</a:t>
          </a:r>
          <a:endParaRPr lang="en-US"/>
        </a:p>
      </dgm:t>
    </dgm:pt>
    <dgm:pt modelId="{0FBBBB88-D882-4807-95B8-8FA739B93924}" type="parTrans" cxnId="{A5F7DF96-6F34-447A-8D9B-6516264F7221}">
      <dgm:prSet/>
      <dgm:spPr/>
      <dgm:t>
        <a:bodyPr/>
        <a:lstStyle/>
        <a:p>
          <a:endParaRPr lang="en-US"/>
        </a:p>
      </dgm:t>
    </dgm:pt>
    <dgm:pt modelId="{5949A50A-35E1-4412-ACC4-50EF974E15A1}" type="sibTrans" cxnId="{A5F7DF96-6F34-447A-8D9B-6516264F7221}">
      <dgm:prSet/>
      <dgm:spPr/>
      <dgm:t>
        <a:bodyPr/>
        <a:lstStyle/>
        <a:p>
          <a:endParaRPr lang="en-US"/>
        </a:p>
      </dgm:t>
    </dgm:pt>
    <dgm:pt modelId="{39271638-8F6C-4A15-8590-6CE795EC8BFD}">
      <dgm:prSet/>
      <dgm:spPr/>
      <dgm:t>
        <a:bodyPr/>
        <a:lstStyle/>
        <a:p>
          <a:r>
            <a:rPr lang="en-US" i="1"/>
            <a:t>Anti-corruption/Fraud Policy</a:t>
          </a:r>
          <a:endParaRPr lang="en-US"/>
        </a:p>
      </dgm:t>
    </dgm:pt>
    <dgm:pt modelId="{7E5BAF5A-0F97-4F3E-AF42-BB534D7B4D55}" type="parTrans" cxnId="{FDBE9AD0-CD06-4C5B-9DFC-610A5062F87B}">
      <dgm:prSet/>
      <dgm:spPr/>
      <dgm:t>
        <a:bodyPr/>
        <a:lstStyle/>
        <a:p>
          <a:endParaRPr lang="en-US"/>
        </a:p>
      </dgm:t>
    </dgm:pt>
    <dgm:pt modelId="{6C981423-EC5D-40BC-87DE-9C42D2C86DD1}" type="sibTrans" cxnId="{FDBE9AD0-CD06-4C5B-9DFC-610A5062F87B}">
      <dgm:prSet/>
      <dgm:spPr/>
      <dgm:t>
        <a:bodyPr/>
        <a:lstStyle/>
        <a:p>
          <a:endParaRPr lang="en-US"/>
        </a:p>
      </dgm:t>
    </dgm:pt>
    <dgm:pt modelId="{8807552E-ADEA-4970-883E-EDD139D58D0A}">
      <dgm:prSet/>
      <dgm:spPr/>
      <dgm:t>
        <a:bodyPr/>
        <a:lstStyle/>
        <a:p>
          <a:r>
            <a:rPr lang="en-US" i="1"/>
            <a:t>Administrative and financial routines</a:t>
          </a:r>
          <a:endParaRPr lang="en-US"/>
        </a:p>
      </dgm:t>
    </dgm:pt>
    <dgm:pt modelId="{E6628AF6-FBE3-4F9B-A522-8E3D2AD418E5}" type="parTrans" cxnId="{7B515FF8-C168-44DB-88F9-E3ADE5B83BA2}">
      <dgm:prSet/>
      <dgm:spPr/>
      <dgm:t>
        <a:bodyPr/>
        <a:lstStyle/>
        <a:p>
          <a:endParaRPr lang="en-US"/>
        </a:p>
      </dgm:t>
    </dgm:pt>
    <dgm:pt modelId="{2378FA12-CA9E-4BF3-A3C6-3708DF78D45E}" type="sibTrans" cxnId="{7B515FF8-C168-44DB-88F9-E3ADE5B83BA2}">
      <dgm:prSet/>
      <dgm:spPr/>
      <dgm:t>
        <a:bodyPr/>
        <a:lstStyle/>
        <a:p>
          <a:endParaRPr lang="en-US"/>
        </a:p>
      </dgm:t>
    </dgm:pt>
    <dgm:pt modelId="{5296036D-45FE-4E37-86BD-8CC9B03EF54C}" type="pres">
      <dgm:prSet presAssocID="{F17638C4-3AC4-4227-B79F-2D4BBAD40CF7}" presName="linear" presStyleCnt="0">
        <dgm:presLayoutVars>
          <dgm:animLvl val="lvl"/>
          <dgm:resizeHandles val="exact"/>
        </dgm:presLayoutVars>
      </dgm:prSet>
      <dgm:spPr/>
    </dgm:pt>
    <dgm:pt modelId="{666134F8-0C57-4952-89C6-3CDC9D2CF1F4}" type="pres">
      <dgm:prSet presAssocID="{64279711-9FFF-4DE1-B063-F1BE4A66A404}" presName="parentText" presStyleLbl="node1" presStyleIdx="0" presStyleCnt="4">
        <dgm:presLayoutVars>
          <dgm:chMax val="0"/>
          <dgm:bulletEnabled val="1"/>
        </dgm:presLayoutVars>
      </dgm:prSet>
      <dgm:spPr/>
    </dgm:pt>
    <dgm:pt modelId="{412F0554-6033-4B07-8764-7F07C66D14C2}" type="pres">
      <dgm:prSet presAssocID="{E436D490-3CC1-449F-8C1D-256C89CD8E27}" presName="spacer" presStyleCnt="0"/>
      <dgm:spPr/>
    </dgm:pt>
    <dgm:pt modelId="{98AF9649-F449-4FDD-BD5C-3F2D3969E9C5}" type="pres">
      <dgm:prSet presAssocID="{0E3D66AE-AD3F-4B85-900C-9039A1EF40BA}" presName="parentText" presStyleLbl="node1" presStyleIdx="1" presStyleCnt="4">
        <dgm:presLayoutVars>
          <dgm:chMax val="0"/>
          <dgm:bulletEnabled val="1"/>
        </dgm:presLayoutVars>
      </dgm:prSet>
      <dgm:spPr/>
    </dgm:pt>
    <dgm:pt modelId="{62B918E3-1F0F-4ECE-9F75-FF9437360F9C}" type="pres">
      <dgm:prSet presAssocID="{5949A50A-35E1-4412-ACC4-50EF974E15A1}" presName="spacer" presStyleCnt="0"/>
      <dgm:spPr/>
    </dgm:pt>
    <dgm:pt modelId="{629C0067-D062-4962-B58F-DFAFE888FDC5}" type="pres">
      <dgm:prSet presAssocID="{39271638-8F6C-4A15-8590-6CE795EC8BFD}" presName="parentText" presStyleLbl="node1" presStyleIdx="2" presStyleCnt="4">
        <dgm:presLayoutVars>
          <dgm:chMax val="0"/>
          <dgm:bulletEnabled val="1"/>
        </dgm:presLayoutVars>
      </dgm:prSet>
      <dgm:spPr/>
    </dgm:pt>
    <dgm:pt modelId="{B58877BC-A411-4369-9446-42995716C03B}" type="pres">
      <dgm:prSet presAssocID="{6C981423-EC5D-40BC-87DE-9C42D2C86DD1}" presName="spacer" presStyleCnt="0"/>
      <dgm:spPr/>
    </dgm:pt>
    <dgm:pt modelId="{37507001-0340-4D82-8CDD-BA7368F43111}" type="pres">
      <dgm:prSet presAssocID="{8807552E-ADEA-4970-883E-EDD139D58D0A}" presName="parentText" presStyleLbl="node1" presStyleIdx="3" presStyleCnt="4">
        <dgm:presLayoutVars>
          <dgm:chMax val="0"/>
          <dgm:bulletEnabled val="1"/>
        </dgm:presLayoutVars>
      </dgm:prSet>
      <dgm:spPr/>
    </dgm:pt>
  </dgm:ptLst>
  <dgm:cxnLst>
    <dgm:cxn modelId="{4B34947D-121D-4953-BBE7-1FC519653A42}" type="presOf" srcId="{64279711-9FFF-4DE1-B063-F1BE4A66A404}" destId="{666134F8-0C57-4952-89C6-3CDC9D2CF1F4}" srcOrd="0" destOrd="0" presId="urn:microsoft.com/office/officeart/2005/8/layout/vList2"/>
    <dgm:cxn modelId="{204F5E7F-C3D6-4C26-B3EA-9631D785F85D}" srcId="{F17638C4-3AC4-4227-B79F-2D4BBAD40CF7}" destId="{64279711-9FFF-4DE1-B063-F1BE4A66A404}" srcOrd="0" destOrd="0" parTransId="{4DAD4908-CE55-4748-A980-707EB1EED9EE}" sibTransId="{E436D490-3CC1-449F-8C1D-256C89CD8E27}"/>
    <dgm:cxn modelId="{A5F7DF96-6F34-447A-8D9B-6516264F7221}" srcId="{F17638C4-3AC4-4227-B79F-2D4BBAD40CF7}" destId="{0E3D66AE-AD3F-4B85-900C-9039A1EF40BA}" srcOrd="1" destOrd="0" parTransId="{0FBBBB88-D882-4807-95B8-8FA739B93924}" sibTransId="{5949A50A-35E1-4412-ACC4-50EF974E15A1}"/>
    <dgm:cxn modelId="{40B93EC7-A492-42EA-BCE0-3420B7C93A0A}" type="presOf" srcId="{8807552E-ADEA-4970-883E-EDD139D58D0A}" destId="{37507001-0340-4D82-8CDD-BA7368F43111}" srcOrd="0" destOrd="0" presId="urn:microsoft.com/office/officeart/2005/8/layout/vList2"/>
    <dgm:cxn modelId="{FDBE9AD0-CD06-4C5B-9DFC-610A5062F87B}" srcId="{F17638C4-3AC4-4227-B79F-2D4BBAD40CF7}" destId="{39271638-8F6C-4A15-8590-6CE795EC8BFD}" srcOrd="2" destOrd="0" parTransId="{7E5BAF5A-0F97-4F3E-AF42-BB534D7B4D55}" sibTransId="{6C981423-EC5D-40BC-87DE-9C42D2C86DD1}"/>
    <dgm:cxn modelId="{B5A351EE-1FE4-4FFA-B9B8-46AE2D8970AF}" type="presOf" srcId="{39271638-8F6C-4A15-8590-6CE795EC8BFD}" destId="{629C0067-D062-4962-B58F-DFAFE888FDC5}" srcOrd="0" destOrd="0" presId="urn:microsoft.com/office/officeart/2005/8/layout/vList2"/>
    <dgm:cxn modelId="{FB68ACF1-DD54-4BAF-B96C-C3F724C7C635}" type="presOf" srcId="{F17638C4-3AC4-4227-B79F-2D4BBAD40CF7}" destId="{5296036D-45FE-4E37-86BD-8CC9B03EF54C}" srcOrd="0" destOrd="0" presId="urn:microsoft.com/office/officeart/2005/8/layout/vList2"/>
    <dgm:cxn modelId="{DA1DA5F5-1BD2-41F5-9E32-9D5C93055557}" type="presOf" srcId="{0E3D66AE-AD3F-4B85-900C-9039A1EF40BA}" destId="{98AF9649-F449-4FDD-BD5C-3F2D3969E9C5}" srcOrd="0" destOrd="0" presId="urn:microsoft.com/office/officeart/2005/8/layout/vList2"/>
    <dgm:cxn modelId="{7B515FF8-C168-44DB-88F9-E3ADE5B83BA2}" srcId="{F17638C4-3AC4-4227-B79F-2D4BBAD40CF7}" destId="{8807552E-ADEA-4970-883E-EDD139D58D0A}" srcOrd="3" destOrd="0" parTransId="{E6628AF6-FBE3-4F9B-A522-8E3D2AD418E5}" sibTransId="{2378FA12-CA9E-4BF3-A3C6-3708DF78D45E}"/>
    <dgm:cxn modelId="{47809DD1-EB80-428A-9219-416F0BA4E9ED}" type="presParOf" srcId="{5296036D-45FE-4E37-86BD-8CC9B03EF54C}" destId="{666134F8-0C57-4952-89C6-3CDC9D2CF1F4}" srcOrd="0" destOrd="0" presId="urn:microsoft.com/office/officeart/2005/8/layout/vList2"/>
    <dgm:cxn modelId="{6B726E8D-A822-48D6-95CB-70E3B510B090}" type="presParOf" srcId="{5296036D-45FE-4E37-86BD-8CC9B03EF54C}" destId="{412F0554-6033-4B07-8764-7F07C66D14C2}" srcOrd="1" destOrd="0" presId="urn:microsoft.com/office/officeart/2005/8/layout/vList2"/>
    <dgm:cxn modelId="{92698E4E-1448-4C26-AF67-A395A236848F}" type="presParOf" srcId="{5296036D-45FE-4E37-86BD-8CC9B03EF54C}" destId="{98AF9649-F449-4FDD-BD5C-3F2D3969E9C5}" srcOrd="2" destOrd="0" presId="urn:microsoft.com/office/officeart/2005/8/layout/vList2"/>
    <dgm:cxn modelId="{49E022FD-056D-4768-A47E-A0F4A1395900}" type="presParOf" srcId="{5296036D-45FE-4E37-86BD-8CC9B03EF54C}" destId="{62B918E3-1F0F-4ECE-9F75-FF9437360F9C}" srcOrd="3" destOrd="0" presId="urn:microsoft.com/office/officeart/2005/8/layout/vList2"/>
    <dgm:cxn modelId="{42443B38-1909-4164-8D66-64D33A6369A9}" type="presParOf" srcId="{5296036D-45FE-4E37-86BD-8CC9B03EF54C}" destId="{629C0067-D062-4962-B58F-DFAFE888FDC5}" srcOrd="4" destOrd="0" presId="urn:microsoft.com/office/officeart/2005/8/layout/vList2"/>
    <dgm:cxn modelId="{A11BF04B-1883-4B42-8553-BFCC8A50C885}" type="presParOf" srcId="{5296036D-45FE-4E37-86BD-8CC9B03EF54C}" destId="{B58877BC-A411-4369-9446-42995716C03B}" srcOrd="5" destOrd="0" presId="urn:microsoft.com/office/officeart/2005/8/layout/vList2"/>
    <dgm:cxn modelId="{06D4C474-4CF4-4DAA-82C3-DD82FBFE3932}" type="presParOf" srcId="{5296036D-45FE-4E37-86BD-8CC9B03EF54C}" destId="{37507001-0340-4D82-8CDD-BA7368F4311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9ABAE38-6F09-4ABC-8B34-D642D110A6DA}"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C27CB642-821C-4C95-93D5-F994C8F47B9D}">
      <dgm:prSet/>
      <dgm:spPr/>
      <dgm:t>
        <a:bodyPr/>
        <a:lstStyle/>
        <a:p>
          <a:r>
            <a:rPr lang="en-US" b="1"/>
            <a:t>Current situation- Baseline</a:t>
          </a:r>
          <a:endParaRPr lang="en-US"/>
        </a:p>
      </dgm:t>
    </dgm:pt>
    <dgm:pt modelId="{F582CD43-73B6-4CDF-AC70-EA24CBFAC7B4}" type="parTrans" cxnId="{05FE3511-133D-46E0-8427-373416D123EE}">
      <dgm:prSet/>
      <dgm:spPr/>
      <dgm:t>
        <a:bodyPr/>
        <a:lstStyle/>
        <a:p>
          <a:endParaRPr lang="en-US"/>
        </a:p>
      </dgm:t>
    </dgm:pt>
    <dgm:pt modelId="{7EF29455-0647-492C-A771-AFF3864E7D5A}" type="sibTrans" cxnId="{05FE3511-133D-46E0-8427-373416D123EE}">
      <dgm:prSet/>
      <dgm:spPr/>
      <dgm:t>
        <a:bodyPr/>
        <a:lstStyle/>
        <a:p>
          <a:endParaRPr lang="en-US"/>
        </a:p>
      </dgm:t>
    </dgm:pt>
    <dgm:pt modelId="{32EA1BC1-349A-4393-931B-2ACA2AB2008C}">
      <dgm:prSet/>
      <dgm:spPr/>
      <dgm:t>
        <a:bodyPr/>
        <a:lstStyle/>
        <a:p>
          <a:r>
            <a:rPr lang="en-US"/>
            <a:t>What are your strategies for mitigating physical and digital security risks.</a:t>
          </a:r>
        </a:p>
      </dgm:t>
    </dgm:pt>
    <dgm:pt modelId="{55B4A897-F6E0-48C6-BE41-34B448E63307}" type="parTrans" cxnId="{A0484BE7-5ECF-4003-8962-4F303820D83D}">
      <dgm:prSet/>
      <dgm:spPr/>
      <dgm:t>
        <a:bodyPr/>
        <a:lstStyle/>
        <a:p>
          <a:endParaRPr lang="en-US"/>
        </a:p>
      </dgm:t>
    </dgm:pt>
    <dgm:pt modelId="{88E6E318-5ECB-4E6E-AA82-35523A87134B}" type="sibTrans" cxnId="{A0484BE7-5ECF-4003-8962-4F303820D83D}">
      <dgm:prSet/>
      <dgm:spPr/>
      <dgm:t>
        <a:bodyPr/>
        <a:lstStyle/>
        <a:p>
          <a:endParaRPr lang="en-US"/>
        </a:p>
      </dgm:t>
    </dgm:pt>
    <dgm:pt modelId="{F0C8EAD9-057D-4E32-B471-1AA175F90DAD}">
      <dgm:prSet/>
      <dgm:spPr/>
      <dgm:t>
        <a:bodyPr/>
        <a:lstStyle/>
        <a:p>
          <a:r>
            <a:rPr lang="en-US"/>
            <a:t>How will the institutional progress be sustained within your organisation? </a:t>
          </a:r>
        </a:p>
      </dgm:t>
    </dgm:pt>
    <dgm:pt modelId="{CD8D82BF-E1EA-4518-A139-3F078E6C8F6C}" type="parTrans" cxnId="{BB11B5DD-15C6-4BB5-997B-FCE47B2E84A7}">
      <dgm:prSet/>
      <dgm:spPr/>
      <dgm:t>
        <a:bodyPr/>
        <a:lstStyle/>
        <a:p>
          <a:endParaRPr lang="en-US"/>
        </a:p>
      </dgm:t>
    </dgm:pt>
    <dgm:pt modelId="{091C0295-977F-4809-A3FA-B01073A23CF1}" type="sibTrans" cxnId="{BB11B5DD-15C6-4BB5-997B-FCE47B2E84A7}">
      <dgm:prSet/>
      <dgm:spPr/>
      <dgm:t>
        <a:bodyPr/>
        <a:lstStyle/>
        <a:p>
          <a:endParaRPr lang="en-US"/>
        </a:p>
      </dgm:t>
    </dgm:pt>
    <dgm:pt modelId="{B7D084FE-0962-44C5-A07A-BC99A89B3887}" type="pres">
      <dgm:prSet presAssocID="{09ABAE38-6F09-4ABC-8B34-D642D110A6DA}" presName="Name0" presStyleCnt="0">
        <dgm:presLayoutVars>
          <dgm:dir/>
          <dgm:animLvl val="lvl"/>
          <dgm:resizeHandles val="exact"/>
        </dgm:presLayoutVars>
      </dgm:prSet>
      <dgm:spPr/>
    </dgm:pt>
    <dgm:pt modelId="{2EA30340-CADF-4056-85F6-77157F0BDA8A}" type="pres">
      <dgm:prSet presAssocID="{C27CB642-821C-4C95-93D5-F994C8F47B9D}" presName="boxAndChildren" presStyleCnt="0"/>
      <dgm:spPr/>
    </dgm:pt>
    <dgm:pt modelId="{F41C7A87-9764-4C45-9053-CFEF32F95559}" type="pres">
      <dgm:prSet presAssocID="{C27CB642-821C-4C95-93D5-F994C8F47B9D}" presName="parentTextBox" presStyleLbl="node1" presStyleIdx="0" presStyleCnt="1"/>
      <dgm:spPr/>
    </dgm:pt>
    <dgm:pt modelId="{E8E390AA-E2F4-43FA-AC9E-4717A03E2C57}" type="pres">
      <dgm:prSet presAssocID="{C27CB642-821C-4C95-93D5-F994C8F47B9D}" presName="entireBox" presStyleLbl="node1" presStyleIdx="0" presStyleCnt="1"/>
      <dgm:spPr/>
    </dgm:pt>
    <dgm:pt modelId="{A12B86E4-CAA2-4523-B3E6-3D9E7B95440A}" type="pres">
      <dgm:prSet presAssocID="{C27CB642-821C-4C95-93D5-F994C8F47B9D}" presName="descendantBox" presStyleCnt="0"/>
      <dgm:spPr/>
    </dgm:pt>
    <dgm:pt modelId="{ACB3AF56-858D-4798-958B-E938E9886B8E}" type="pres">
      <dgm:prSet presAssocID="{32EA1BC1-349A-4393-931B-2ACA2AB2008C}" presName="childTextBox" presStyleLbl="fgAccFollowNode1" presStyleIdx="0" presStyleCnt="2">
        <dgm:presLayoutVars>
          <dgm:bulletEnabled val="1"/>
        </dgm:presLayoutVars>
      </dgm:prSet>
      <dgm:spPr/>
    </dgm:pt>
    <dgm:pt modelId="{EBB5A884-F5BF-40CB-B34B-D956DC73E3AA}" type="pres">
      <dgm:prSet presAssocID="{F0C8EAD9-057D-4E32-B471-1AA175F90DAD}" presName="childTextBox" presStyleLbl="fgAccFollowNode1" presStyleIdx="1" presStyleCnt="2">
        <dgm:presLayoutVars>
          <dgm:bulletEnabled val="1"/>
        </dgm:presLayoutVars>
      </dgm:prSet>
      <dgm:spPr/>
    </dgm:pt>
  </dgm:ptLst>
  <dgm:cxnLst>
    <dgm:cxn modelId="{05FE3511-133D-46E0-8427-373416D123EE}" srcId="{09ABAE38-6F09-4ABC-8B34-D642D110A6DA}" destId="{C27CB642-821C-4C95-93D5-F994C8F47B9D}" srcOrd="0" destOrd="0" parTransId="{F582CD43-73B6-4CDF-AC70-EA24CBFAC7B4}" sibTransId="{7EF29455-0647-492C-A771-AFF3864E7D5A}"/>
    <dgm:cxn modelId="{BA300B62-7042-4095-9352-08F4FB6B7310}" type="presOf" srcId="{09ABAE38-6F09-4ABC-8B34-D642D110A6DA}" destId="{B7D084FE-0962-44C5-A07A-BC99A89B3887}" srcOrd="0" destOrd="0" presId="urn:microsoft.com/office/officeart/2005/8/layout/process4"/>
    <dgm:cxn modelId="{D983D268-C17F-4ABB-88A4-46AF02016E6E}" type="presOf" srcId="{C27CB642-821C-4C95-93D5-F994C8F47B9D}" destId="{E8E390AA-E2F4-43FA-AC9E-4717A03E2C57}" srcOrd="1" destOrd="0" presId="urn:microsoft.com/office/officeart/2005/8/layout/process4"/>
    <dgm:cxn modelId="{0DC68478-B952-4AD2-A71B-7A6FE023BE45}" type="presOf" srcId="{F0C8EAD9-057D-4E32-B471-1AA175F90DAD}" destId="{EBB5A884-F5BF-40CB-B34B-D956DC73E3AA}" srcOrd="0" destOrd="0" presId="urn:microsoft.com/office/officeart/2005/8/layout/process4"/>
    <dgm:cxn modelId="{D1728B8E-85C4-48B2-954C-14E4FC7C8969}" type="presOf" srcId="{32EA1BC1-349A-4393-931B-2ACA2AB2008C}" destId="{ACB3AF56-858D-4798-958B-E938E9886B8E}" srcOrd="0" destOrd="0" presId="urn:microsoft.com/office/officeart/2005/8/layout/process4"/>
    <dgm:cxn modelId="{FCC0B0BC-38CB-4789-BF4D-5901BE824B8D}" type="presOf" srcId="{C27CB642-821C-4C95-93D5-F994C8F47B9D}" destId="{F41C7A87-9764-4C45-9053-CFEF32F95559}" srcOrd="0" destOrd="0" presId="urn:microsoft.com/office/officeart/2005/8/layout/process4"/>
    <dgm:cxn modelId="{BB11B5DD-15C6-4BB5-997B-FCE47B2E84A7}" srcId="{C27CB642-821C-4C95-93D5-F994C8F47B9D}" destId="{F0C8EAD9-057D-4E32-B471-1AA175F90DAD}" srcOrd="1" destOrd="0" parTransId="{CD8D82BF-E1EA-4518-A139-3F078E6C8F6C}" sibTransId="{091C0295-977F-4809-A3FA-B01073A23CF1}"/>
    <dgm:cxn modelId="{A0484BE7-5ECF-4003-8962-4F303820D83D}" srcId="{C27CB642-821C-4C95-93D5-F994C8F47B9D}" destId="{32EA1BC1-349A-4393-931B-2ACA2AB2008C}" srcOrd="0" destOrd="0" parTransId="{55B4A897-F6E0-48C6-BE41-34B448E63307}" sibTransId="{88E6E318-5ECB-4E6E-AA82-35523A87134B}"/>
    <dgm:cxn modelId="{207AC088-13BC-4E9C-B263-4F7E08670978}" type="presParOf" srcId="{B7D084FE-0962-44C5-A07A-BC99A89B3887}" destId="{2EA30340-CADF-4056-85F6-77157F0BDA8A}" srcOrd="0" destOrd="0" presId="urn:microsoft.com/office/officeart/2005/8/layout/process4"/>
    <dgm:cxn modelId="{61003295-51CD-41F2-9067-5584CDC8109A}" type="presParOf" srcId="{2EA30340-CADF-4056-85F6-77157F0BDA8A}" destId="{F41C7A87-9764-4C45-9053-CFEF32F95559}" srcOrd="0" destOrd="0" presId="urn:microsoft.com/office/officeart/2005/8/layout/process4"/>
    <dgm:cxn modelId="{B4B4E8C4-2694-46C8-A9F6-737C04ED969D}" type="presParOf" srcId="{2EA30340-CADF-4056-85F6-77157F0BDA8A}" destId="{E8E390AA-E2F4-43FA-AC9E-4717A03E2C57}" srcOrd="1" destOrd="0" presId="urn:microsoft.com/office/officeart/2005/8/layout/process4"/>
    <dgm:cxn modelId="{AE9371E8-EBAA-4B1E-BE12-6605F32A3F99}" type="presParOf" srcId="{2EA30340-CADF-4056-85F6-77157F0BDA8A}" destId="{A12B86E4-CAA2-4523-B3E6-3D9E7B95440A}" srcOrd="2" destOrd="0" presId="urn:microsoft.com/office/officeart/2005/8/layout/process4"/>
    <dgm:cxn modelId="{83391861-39AA-4348-9267-A84E5DA56E66}" type="presParOf" srcId="{A12B86E4-CAA2-4523-B3E6-3D9E7B95440A}" destId="{ACB3AF56-858D-4798-958B-E938E9886B8E}" srcOrd="0" destOrd="0" presId="urn:microsoft.com/office/officeart/2005/8/layout/process4"/>
    <dgm:cxn modelId="{BEAE1FB8-367C-44DB-912E-2833ACAC68EB}" type="presParOf" srcId="{A12B86E4-CAA2-4523-B3E6-3D9E7B95440A}" destId="{EBB5A884-F5BF-40CB-B34B-D956DC73E3AA}"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B3E682-707B-4C16-BD25-3B2AE789B1A7}"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D91A6AC5-B197-4126-B3B4-B75528DF8EFE}">
      <dgm:prSet/>
      <dgm:spPr/>
      <dgm:t>
        <a:bodyPr/>
        <a:lstStyle/>
        <a:p>
          <a:r>
            <a:rPr lang="en-US" b="1"/>
            <a:t>Current situation- Baseline</a:t>
          </a:r>
          <a:endParaRPr lang="en-US"/>
        </a:p>
      </dgm:t>
    </dgm:pt>
    <dgm:pt modelId="{FB1F7BFF-ED6D-4C41-A9F6-C94390681D39}" type="parTrans" cxnId="{3EF7D220-4CE9-4273-B606-DD07522F09A8}">
      <dgm:prSet/>
      <dgm:spPr/>
      <dgm:t>
        <a:bodyPr/>
        <a:lstStyle/>
        <a:p>
          <a:endParaRPr lang="en-US"/>
        </a:p>
      </dgm:t>
    </dgm:pt>
    <dgm:pt modelId="{D3083A6C-32FA-4B1A-A636-E9583F0A4BC9}" type="sibTrans" cxnId="{3EF7D220-4CE9-4273-B606-DD07522F09A8}">
      <dgm:prSet/>
      <dgm:spPr/>
      <dgm:t>
        <a:bodyPr/>
        <a:lstStyle/>
        <a:p>
          <a:endParaRPr lang="en-US"/>
        </a:p>
      </dgm:t>
    </dgm:pt>
    <dgm:pt modelId="{7669D11E-AC3B-4504-8C20-A56957C43C7D}">
      <dgm:prSet/>
      <dgm:spPr/>
      <dgm:t>
        <a:bodyPr/>
        <a:lstStyle/>
        <a:p>
          <a:r>
            <a:rPr lang="en-US"/>
            <a:t>What are your strategies for mitigating physical and digital security risks.</a:t>
          </a:r>
        </a:p>
      </dgm:t>
    </dgm:pt>
    <dgm:pt modelId="{A69E61A3-B718-4C80-8D5E-2BBA436F9476}" type="parTrans" cxnId="{95945A71-EA27-4444-AF84-23B6165BBD6B}">
      <dgm:prSet/>
      <dgm:spPr/>
      <dgm:t>
        <a:bodyPr/>
        <a:lstStyle/>
        <a:p>
          <a:endParaRPr lang="en-US"/>
        </a:p>
      </dgm:t>
    </dgm:pt>
    <dgm:pt modelId="{B84B0CD7-157F-4EF2-8926-0DB6B6E44D4A}" type="sibTrans" cxnId="{95945A71-EA27-4444-AF84-23B6165BBD6B}">
      <dgm:prSet/>
      <dgm:spPr/>
      <dgm:t>
        <a:bodyPr/>
        <a:lstStyle/>
        <a:p>
          <a:endParaRPr lang="en-US"/>
        </a:p>
      </dgm:t>
    </dgm:pt>
    <dgm:pt modelId="{4BA1BDEE-7ED9-453E-AC0C-7960E50F26D7}">
      <dgm:prSet/>
      <dgm:spPr/>
      <dgm:t>
        <a:bodyPr/>
        <a:lstStyle/>
        <a:p>
          <a:r>
            <a:rPr lang="en-US"/>
            <a:t>How will the institutional progress be sustained within your organisation? </a:t>
          </a:r>
        </a:p>
      </dgm:t>
    </dgm:pt>
    <dgm:pt modelId="{B216C4AE-0316-40D6-B2D2-8A38E8461A2E}" type="parTrans" cxnId="{F7FC7E56-7F00-44CF-BD63-1616CAD064CC}">
      <dgm:prSet/>
      <dgm:spPr/>
      <dgm:t>
        <a:bodyPr/>
        <a:lstStyle/>
        <a:p>
          <a:endParaRPr lang="en-US"/>
        </a:p>
      </dgm:t>
    </dgm:pt>
    <dgm:pt modelId="{044D7287-6FF7-4B39-8EE2-2B007BC155A1}" type="sibTrans" cxnId="{F7FC7E56-7F00-44CF-BD63-1616CAD064CC}">
      <dgm:prSet/>
      <dgm:spPr/>
      <dgm:t>
        <a:bodyPr/>
        <a:lstStyle/>
        <a:p>
          <a:endParaRPr lang="en-US"/>
        </a:p>
      </dgm:t>
    </dgm:pt>
    <dgm:pt modelId="{4782FEEE-0E97-46FF-98FF-C84992E93B3B}" type="pres">
      <dgm:prSet presAssocID="{58B3E682-707B-4C16-BD25-3B2AE789B1A7}" presName="Name0" presStyleCnt="0">
        <dgm:presLayoutVars>
          <dgm:dir/>
          <dgm:animLvl val="lvl"/>
          <dgm:resizeHandles val="exact"/>
        </dgm:presLayoutVars>
      </dgm:prSet>
      <dgm:spPr/>
    </dgm:pt>
    <dgm:pt modelId="{22C73D1E-27EE-4CB2-8EDD-ABCFFE5187E4}" type="pres">
      <dgm:prSet presAssocID="{D91A6AC5-B197-4126-B3B4-B75528DF8EFE}" presName="boxAndChildren" presStyleCnt="0"/>
      <dgm:spPr/>
    </dgm:pt>
    <dgm:pt modelId="{51BDFA62-23E1-4623-883C-617401BAFA92}" type="pres">
      <dgm:prSet presAssocID="{D91A6AC5-B197-4126-B3B4-B75528DF8EFE}" presName="parentTextBox" presStyleLbl="node1" presStyleIdx="0" presStyleCnt="1"/>
      <dgm:spPr/>
    </dgm:pt>
    <dgm:pt modelId="{8EFFC9B9-FAA8-46B1-BAC8-D727E132B0CF}" type="pres">
      <dgm:prSet presAssocID="{D91A6AC5-B197-4126-B3B4-B75528DF8EFE}" presName="entireBox" presStyleLbl="node1" presStyleIdx="0" presStyleCnt="1"/>
      <dgm:spPr/>
    </dgm:pt>
    <dgm:pt modelId="{E468093D-8B4F-4F3B-BBD2-9EDB49C24EF6}" type="pres">
      <dgm:prSet presAssocID="{D91A6AC5-B197-4126-B3B4-B75528DF8EFE}" presName="descendantBox" presStyleCnt="0"/>
      <dgm:spPr/>
    </dgm:pt>
    <dgm:pt modelId="{AFC31666-E077-483F-8801-D8D181F15246}" type="pres">
      <dgm:prSet presAssocID="{7669D11E-AC3B-4504-8C20-A56957C43C7D}" presName="childTextBox" presStyleLbl="fgAccFollowNode1" presStyleIdx="0" presStyleCnt="2">
        <dgm:presLayoutVars>
          <dgm:bulletEnabled val="1"/>
        </dgm:presLayoutVars>
      </dgm:prSet>
      <dgm:spPr/>
    </dgm:pt>
    <dgm:pt modelId="{C2DA9473-7ACB-4437-ABAB-B24CBCD7A7D4}" type="pres">
      <dgm:prSet presAssocID="{4BA1BDEE-7ED9-453E-AC0C-7960E50F26D7}" presName="childTextBox" presStyleLbl="fgAccFollowNode1" presStyleIdx="1" presStyleCnt="2">
        <dgm:presLayoutVars>
          <dgm:bulletEnabled val="1"/>
        </dgm:presLayoutVars>
      </dgm:prSet>
      <dgm:spPr/>
    </dgm:pt>
  </dgm:ptLst>
  <dgm:cxnLst>
    <dgm:cxn modelId="{3EF7D220-4CE9-4273-B606-DD07522F09A8}" srcId="{58B3E682-707B-4C16-BD25-3B2AE789B1A7}" destId="{D91A6AC5-B197-4126-B3B4-B75528DF8EFE}" srcOrd="0" destOrd="0" parTransId="{FB1F7BFF-ED6D-4C41-A9F6-C94390681D39}" sibTransId="{D3083A6C-32FA-4B1A-A636-E9583F0A4BC9}"/>
    <dgm:cxn modelId="{95945A71-EA27-4444-AF84-23B6165BBD6B}" srcId="{D91A6AC5-B197-4126-B3B4-B75528DF8EFE}" destId="{7669D11E-AC3B-4504-8C20-A56957C43C7D}" srcOrd="0" destOrd="0" parTransId="{A69E61A3-B718-4C80-8D5E-2BBA436F9476}" sibTransId="{B84B0CD7-157F-4EF2-8926-0DB6B6E44D4A}"/>
    <dgm:cxn modelId="{BB212054-AF03-40A0-9AD8-F475E7C46082}" type="presOf" srcId="{D91A6AC5-B197-4126-B3B4-B75528DF8EFE}" destId="{8EFFC9B9-FAA8-46B1-BAC8-D727E132B0CF}" srcOrd="1" destOrd="0" presId="urn:microsoft.com/office/officeart/2005/8/layout/process4"/>
    <dgm:cxn modelId="{F7FC7E56-7F00-44CF-BD63-1616CAD064CC}" srcId="{D91A6AC5-B197-4126-B3B4-B75528DF8EFE}" destId="{4BA1BDEE-7ED9-453E-AC0C-7960E50F26D7}" srcOrd="1" destOrd="0" parTransId="{B216C4AE-0316-40D6-B2D2-8A38E8461A2E}" sibTransId="{044D7287-6FF7-4B39-8EE2-2B007BC155A1}"/>
    <dgm:cxn modelId="{436CC798-50BA-4E43-B7FA-CD4AFF3FE95B}" type="presOf" srcId="{58B3E682-707B-4C16-BD25-3B2AE789B1A7}" destId="{4782FEEE-0E97-46FF-98FF-C84992E93B3B}" srcOrd="0" destOrd="0" presId="urn:microsoft.com/office/officeart/2005/8/layout/process4"/>
    <dgm:cxn modelId="{3A44DCAB-5342-4D6E-96BA-9D3F5821E4A5}" type="presOf" srcId="{4BA1BDEE-7ED9-453E-AC0C-7960E50F26D7}" destId="{C2DA9473-7ACB-4437-ABAB-B24CBCD7A7D4}" srcOrd="0" destOrd="0" presId="urn:microsoft.com/office/officeart/2005/8/layout/process4"/>
    <dgm:cxn modelId="{CAF588D5-7BA8-4DD1-B78E-B4C92E841F6A}" type="presOf" srcId="{7669D11E-AC3B-4504-8C20-A56957C43C7D}" destId="{AFC31666-E077-483F-8801-D8D181F15246}" srcOrd="0" destOrd="0" presId="urn:microsoft.com/office/officeart/2005/8/layout/process4"/>
    <dgm:cxn modelId="{8F27FFEA-CD07-4DB8-A47F-28971058429F}" type="presOf" srcId="{D91A6AC5-B197-4126-B3B4-B75528DF8EFE}" destId="{51BDFA62-23E1-4623-883C-617401BAFA92}" srcOrd="0" destOrd="0" presId="urn:microsoft.com/office/officeart/2005/8/layout/process4"/>
    <dgm:cxn modelId="{C72D2A52-66C3-4597-954B-0486AAEA40D7}" type="presParOf" srcId="{4782FEEE-0E97-46FF-98FF-C84992E93B3B}" destId="{22C73D1E-27EE-4CB2-8EDD-ABCFFE5187E4}" srcOrd="0" destOrd="0" presId="urn:microsoft.com/office/officeart/2005/8/layout/process4"/>
    <dgm:cxn modelId="{365B41D1-1CEB-4D6E-ACC4-924B0B3AE52A}" type="presParOf" srcId="{22C73D1E-27EE-4CB2-8EDD-ABCFFE5187E4}" destId="{51BDFA62-23E1-4623-883C-617401BAFA92}" srcOrd="0" destOrd="0" presId="urn:microsoft.com/office/officeart/2005/8/layout/process4"/>
    <dgm:cxn modelId="{BF7E1837-30E1-4C54-8F19-6EACE228494B}" type="presParOf" srcId="{22C73D1E-27EE-4CB2-8EDD-ABCFFE5187E4}" destId="{8EFFC9B9-FAA8-46B1-BAC8-D727E132B0CF}" srcOrd="1" destOrd="0" presId="urn:microsoft.com/office/officeart/2005/8/layout/process4"/>
    <dgm:cxn modelId="{C6676644-913D-43A9-81AA-9A98EEAB6A11}" type="presParOf" srcId="{22C73D1E-27EE-4CB2-8EDD-ABCFFE5187E4}" destId="{E468093D-8B4F-4F3B-BBD2-9EDB49C24EF6}" srcOrd="2" destOrd="0" presId="urn:microsoft.com/office/officeart/2005/8/layout/process4"/>
    <dgm:cxn modelId="{2625EB7F-12BE-4494-8A0C-D7CEAB2B431F}" type="presParOf" srcId="{E468093D-8B4F-4F3B-BBD2-9EDB49C24EF6}" destId="{AFC31666-E077-483F-8801-D8D181F15246}" srcOrd="0" destOrd="0" presId="urn:microsoft.com/office/officeart/2005/8/layout/process4"/>
    <dgm:cxn modelId="{37808B21-C0B5-4903-916A-74499D583359}" type="presParOf" srcId="{E468093D-8B4F-4F3B-BBD2-9EDB49C24EF6}" destId="{C2DA9473-7ACB-4437-ABAB-B24CBCD7A7D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30ED4A-1A1F-4454-85A8-CDD0C5E039F6}">
      <dsp:nvSpPr>
        <dsp:cNvPr id="0" name=""/>
        <dsp:cNvSpPr/>
      </dsp:nvSpPr>
      <dsp:spPr>
        <a:xfrm>
          <a:off x="0" y="231629"/>
          <a:ext cx="4114800" cy="5036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Current situation- Baseline</a:t>
          </a:r>
          <a:endParaRPr lang="en-US" sz="2100" kern="1200"/>
        </a:p>
      </dsp:txBody>
      <dsp:txXfrm>
        <a:off x="24588" y="256217"/>
        <a:ext cx="4065624" cy="454509"/>
      </dsp:txXfrm>
    </dsp:sp>
    <dsp:sp modelId="{4707067E-FFDA-4AAE-8AA3-CCAECA45BDAC}">
      <dsp:nvSpPr>
        <dsp:cNvPr id="0" name=""/>
        <dsp:cNvSpPr/>
      </dsp:nvSpPr>
      <dsp:spPr>
        <a:xfrm>
          <a:off x="0" y="735314"/>
          <a:ext cx="4114800" cy="4173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4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i="1" kern="1200"/>
            <a:t>All HR policies are in place </a:t>
          </a:r>
          <a:endParaRPr lang="en-US" sz="1600" kern="1200"/>
        </a:p>
        <a:p>
          <a:pPr marL="171450" lvl="1" indent="-171450" algn="l" defTabSz="711200">
            <a:lnSpc>
              <a:spcPct val="90000"/>
            </a:lnSpc>
            <a:spcBef>
              <a:spcPct val="0"/>
            </a:spcBef>
            <a:spcAft>
              <a:spcPct val="20000"/>
            </a:spcAft>
            <a:buChar char="•"/>
          </a:pPr>
          <a:r>
            <a:rPr lang="en-US" sz="1600" i="1" kern="1200"/>
            <a:t>VAT Registration None</a:t>
          </a:r>
          <a:endParaRPr lang="en-US" sz="1600" kern="1200"/>
        </a:p>
        <a:p>
          <a:pPr marL="171450" lvl="1" indent="-171450" algn="l" defTabSz="711200">
            <a:lnSpc>
              <a:spcPct val="90000"/>
            </a:lnSpc>
            <a:spcBef>
              <a:spcPct val="0"/>
            </a:spcBef>
            <a:spcAft>
              <a:spcPct val="20000"/>
            </a:spcAft>
            <a:buChar char="•"/>
          </a:pPr>
          <a:r>
            <a:rPr lang="en-US" sz="1600" i="1" kern="1200"/>
            <a:t>In place SARS PBO, COIDA,UIF BBEE &amp; CSD </a:t>
          </a:r>
          <a:endParaRPr lang="en-US" sz="1600" kern="1200"/>
        </a:p>
        <a:p>
          <a:pPr marL="171450" lvl="1" indent="-171450" algn="l" defTabSz="711200">
            <a:lnSpc>
              <a:spcPct val="90000"/>
            </a:lnSpc>
            <a:spcBef>
              <a:spcPct val="0"/>
            </a:spcBef>
            <a:spcAft>
              <a:spcPct val="20000"/>
            </a:spcAft>
            <a:buChar char="•"/>
          </a:pPr>
          <a:r>
            <a:rPr lang="en-US" sz="1600" i="1" kern="1200"/>
            <a:t>Thabang CDC has a functional Board of Directors, which provides strategic guidance and oversight.</a:t>
          </a:r>
          <a:endParaRPr lang="en-US" sz="1600" kern="1200"/>
        </a:p>
        <a:p>
          <a:pPr marL="171450" lvl="1" indent="-171450" algn="l" defTabSz="711200">
            <a:lnSpc>
              <a:spcPct val="90000"/>
            </a:lnSpc>
            <a:spcBef>
              <a:spcPct val="0"/>
            </a:spcBef>
            <a:spcAft>
              <a:spcPct val="20000"/>
            </a:spcAft>
            <a:buChar char="•"/>
          </a:pPr>
          <a:r>
            <a:rPr lang="en-US" sz="1600" i="1" kern="1200"/>
            <a:t>The organization has a clear management structure, with defined roles and responsibilities.</a:t>
          </a:r>
          <a:endParaRPr lang="en-US" sz="1600" kern="1200"/>
        </a:p>
        <a:p>
          <a:pPr marL="171450" lvl="1" indent="-171450" algn="l" defTabSz="711200">
            <a:lnSpc>
              <a:spcPct val="90000"/>
            </a:lnSpc>
            <a:spcBef>
              <a:spcPct val="0"/>
            </a:spcBef>
            <a:spcAft>
              <a:spcPct val="20000"/>
            </a:spcAft>
            <a:buChar char="•"/>
          </a:pPr>
          <a:r>
            <a:rPr lang="en-US" sz="1600" i="1" kern="1200"/>
            <a:t>The Finance Department of THABANG COMMUNITY DEVELOPMENT CENTRE is committed with the director, staff, and board to ensure that all financial matters are managed with care, integrity, and consistency within the best interests of THABANG COMMUNITY DEVELOPMENT CENTRE.</a:t>
          </a:r>
          <a:endParaRPr lang="en-US" sz="1600" kern="1200"/>
        </a:p>
      </dsp:txBody>
      <dsp:txXfrm>
        <a:off x="0" y="735314"/>
        <a:ext cx="4114800" cy="41731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930AA-7D22-4F3F-A6BC-117BAE4BC32E}">
      <dsp:nvSpPr>
        <dsp:cNvPr id="0" name=""/>
        <dsp:cNvSpPr/>
      </dsp:nvSpPr>
      <dsp:spPr>
        <a:xfrm>
          <a:off x="0" y="51126"/>
          <a:ext cx="4038600" cy="23095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b="1" kern="1200"/>
            <a:t>Current situation- Baseline</a:t>
          </a:r>
          <a:endParaRPr lang="en-US" sz="4200" kern="1200"/>
        </a:p>
      </dsp:txBody>
      <dsp:txXfrm>
        <a:off x="112744" y="163870"/>
        <a:ext cx="3813112" cy="2084091"/>
      </dsp:txXfrm>
    </dsp:sp>
    <dsp:sp modelId="{9EF3F524-566A-45B3-9552-58F24517A457}">
      <dsp:nvSpPr>
        <dsp:cNvPr id="0" name=""/>
        <dsp:cNvSpPr/>
      </dsp:nvSpPr>
      <dsp:spPr>
        <a:xfrm>
          <a:off x="0" y="2360705"/>
          <a:ext cx="4038600" cy="243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226"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n-US" sz="3300" kern="1200"/>
            <a:t>How will the institutional progress be sustained within your organisation? </a:t>
          </a:r>
        </a:p>
      </dsp:txBody>
      <dsp:txXfrm>
        <a:off x="0" y="2360705"/>
        <a:ext cx="4038600" cy="24343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EE133-3911-474F-BB9A-8B2F64B055C1}">
      <dsp:nvSpPr>
        <dsp:cNvPr id="0" name=""/>
        <dsp:cNvSpPr/>
      </dsp:nvSpPr>
      <dsp:spPr>
        <a:xfrm>
          <a:off x="0" y="591"/>
          <a:ext cx="2819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0C2F33-C1D9-4C6F-8AC3-18F2E6CC6326}">
      <dsp:nvSpPr>
        <dsp:cNvPr id="0" name=""/>
        <dsp:cNvSpPr/>
      </dsp:nvSpPr>
      <dsp:spPr>
        <a:xfrm>
          <a:off x="0" y="591"/>
          <a:ext cx="2819400" cy="968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en-US" sz="1700" b="1" kern="1200"/>
            <a:t>Current situation- Baseline</a:t>
          </a:r>
          <a:endParaRPr lang="en-US" sz="1700" kern="1200"/>
        </a:p>
      </dsp:txBody>
      <dsp:txXfrm>
        <a:off x="0" y="591"/>
        <a:ext cx="2819400" cy="968993"/>
      </dsp:txXfrm>
    </dsp:sp>
    <dsp:sp modelId="{67148891-0364-4FE5-B816-377C57BBC029}">
      <dsp:nvSpPr>
        <dsp:cNvPr id="0" name=""/>
        <dsp:cNvSpPr/>
      </dsp:nvSpPr>
      <dsp:spPr>
        <a:xfrm>
          <a:off x="0" y="969585"/>
          <a:ext cx="2819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EE04E4-7AF0-40CB-871F-38DFDF31E6C6}">
      <dsp:nvSpPr>
        <dsp:cNvPr id="0" name=""/>
        <dsp:cNvSpPr/>
      </dsp:nvSpPr>
      <dsp:spPr>
        <a:xfrm>
          <a:off x="0" y="969585"/>
          <a:ext cx="2819400" cy="968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en-US" sz="1700" kern="1200"/>
            <a:t>How diversified are your sources of funding.</a:t>
          </a:r>
        </a:p>
      </dsp:txBody>
      <dsp:txXfrm>
        <a:off x="0" y="969585"/>
        <a:ext cx="2819400" cy="968993"/>
      </dsp:txXfrm>
    </dsp:sp>
    <dsp:sp modelId="{086E6E23-F798-48DE-B4F2-021C191810E0}">
      <dsp:nvSpPr>
        <dsp:cNvPr id="0" name=""/>
        <dsp:cNvSpPr/>
      </dsp:nvSpPr>
      <dsp:spPr>
        <a:xfrm>
          <a:off x="0" y="1938579"/>
          <a:ext cx="2819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7155A0-BD67-4A2E-BACA-A3ACA77CAF2F}">
      <dsp:nvSpPr>
        <dsp:cNvPr id="0" name=""/>
        <dsp:cNvSpPr/>
      </dsp:nvSpPr>
      <dsp:spPr>
        <a:xfrm>
          <a:off x="0" y="1938579"/>
          <a:ext cx="2819400" cy="968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en-US" sz="1700" kern="1200"/>
            <a:t>How do you hope to improve your Financial Sustainability and social entrepreneurship</a:t>
          </a:r>
        </a:p>
      </dsp:txBody>
      <dsp:txXfrm>
        <a:off x="0" y="1938579"/>
        <a:ext cx="2819400" cy="968993"/>
      </dsp:txXfrm>
    </dsp:sp>
    <dsp:sp modelId="{BACD142C-048A-4235-A2BE-95A30DD9EE29}">
      <dsp:nvSpPr>
        <dsp:cNvPr id="0" name=""/>
        <dsp:cNvSpPr/>
      </dsp:nvSpPr>
      <dsp:spPr>
        <a:xfrm>
          <a:off x="0" y="2907572"/>
          <a:ext cx="2819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6A675D-665C-401C-B8FB-B300245142F9}">
      <dsp:nvSpPr>
        <dsp:cNvPr id="0" name=""/>
        <dsp:cNvSpPr/>
      </dsp:nvSpPr>
      <dsp:spPr>
        <a:xfrm>
          <a:off x="0" y="2907572"/>
          <a:ext cx="2819400" cy="968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en-US" sz="1700" kern="1200"/>
            <a:t>Financial policies and procedures</a:t>
          </a:r>
        </a:p>
      </dsp:txBody>
      <dsp:txXfrm>
        <a:off x="0" y="2907572"/>
        <a:ext cx="2819400" cy="968993"/>
      </dsp:txXfrm>
    </dsp:sp>
    <dsp:sp modelId="{947B7189-8FF3-4C3B-977B-6486BFD5728E}">
      <dsp:nvSpPr>
        <dsp:cNvPr id="0" name=""/>
        <dsp:cNvSpPr/>
      </dsp:nvSpPr>
      <dsp:spPr>
        <a:xfrm>
          <a:off x="0" y="3876566"/>
          <a:ext cx="2819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7B15AB-9CE4-437A-8696-57120DF0F3C6}">
      <dsp:nvSpPr>
        <dsp:cNvPr id="0" name=""/>
        <dsp:cNvSpPr/>
      </dsp:nvSpPr>
      <dsp:spPr>
        <a:xfrm>
          <a:off x="0" y="3876566"/>
          <a:ext cx="2819400" cy="968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en-US" sz="1700" kern="1200"/>
            <a:t>Value for money</a:t>
          </a:r>
        </a:p>
      </dsp:txBody>
      <dsp:txXfrm>
        <a:off x="0" y="3876566"/>
        <a:ext cx="2819400" cy="96899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DA522-9173-4C4B-AAAF-261EF7F3611C}">
      <dsp:nvSpPr>
        <dsp:cNvPr id="0" name=""/>
        <dsp:cNvSpPr/>
      </dsp:nvSpPr>
      <dsp:spPr>
        <a:xfrm>
          <a:off x="0" y="2011"/>
          <a:ext cx="8229600" cy="10193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240C0C-9166-423D-90FE-787ABDDE9DD6}">
      <dsp:nvSpPr>
        <dsp:cNvPr id="0" name=""/>
        <dsp:cNvSpPr/>
      </dsp:nvSpPr>
      <dsp:spPr>
        <a:xfrm>
          <a:off x="308367" y="231375"/>
          <a:ext cx="560667" cy="5606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5030E3-0F6E-4AE2-B5DA-73E7F54D3D08}">
      <dsp:nvSpPr>
        <dsp:cNvPr id="0" name=""/>
        <dsp:cNvSpPr/>
      </dsp:nvSpPr>
      <dsp:spPr>
        <a:xfrm>
          <a:off x="1177401" y="2011"/>
          <a:ext cx="7052198" cy="1019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886" tIns="107886" rIns="107886" bIns="107886" numCol="1" spcCol="1270" anchor="ctr" anchorCtr="0">
          <a:noAutofit/>
        </a:bodyPr>
        <a:lstStyle/>
        <a:p>
          <a:pPr marL="0" lvl="0" indent="0" algn="l" defTabSz="622300">
            <a:lnSpc>
              <a:spcPct val="100000"/>
            </a:lnSpc>
            <a:spcBef>
              <a:spcPct val="0"/>
            </a:spcBef>
            <a:spcAft>
              <a:spcPct val="35000"/>
            </a:spcAft>
            <a:buNone/>
          </a:pPr>
          <a:r>
            <a:rPr lang="en-US" sz="1400" b="1" kern="1200"/>
            <a:t>Please explain if the organization effectively communicates its work to donors and participants?</a:t>
          </a:r>
          <a:endParaRPr lang="en-US" sz="1400" kern="1200"/>
        </a:p>
      </dsp:txBody>
      <dsp:txXfrm>
        <a:off x="1177401" y="2011"/>
        <a:ext cx="7052198" cy="1019395"/>
      </dsp:txXfrm>
    </dsp:sp>
    <dsp:sp modelId="{24D88E80-5CD9-4963-AA83-159218067FDA}">
      <dsp:nvSpPr>
        <dsp:cNvPr id="0" name=""/>
        <dsp:cNvSpPr/>
      </dsp:nvSpPr>
      <dsp:spPr>
        <a:xfrm>
          <a:off x="0" y="1276255"/>
          <a:ext cx="8229600" cy="10193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7D4508-52AF-4AA4-BD1D-77C1A1C6693E}">
      <dsp:nvSpPr>
        <dsp:cNvPr id="0" name=""/>
        <dsp:cNvSpPr/>
      </dsp:nvSpPr>
      <dsp:spPr>
        <a:xfrm>
          <a:off x="308367" y="1505619"/>
          <a:ext cx="560667" cy="5606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D05EE-C26D-4D9C-8027-4F7E5F3A9022}">
      <dsp:nvSpPr>
        <dsp:cNvPr id="0" name=""/>
        <dsp:cNvSpPr/>
      </dsp:nvSpPr>
      <dsp:spPr>
        <a:xfrm>
          <a:off x="1177401" y="1276255"/>
          <a:ext cx="7052198" cy="1019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886" tIns="107886" rIns="107886" bIns="107886" numCol="1" spcCol="1270" anchor="ctr" anchorCtr="0">
          <a:noAutofit/>
        </a:bodyPr>
        <a:lstStyle/>
        <a:p>
          <a:pPr marL="0" lvl="0" indent="0" algn="l" defTabSz="622300">
            <a:lnSpc>
              <a:spcPct val="100000"/>
            </a:lnSpc>
            <a:spcBef>
              <a:spcPct val="0"/>
            </a:spcBef>
            <a:spcAft>
              <a:spcPct val="35000"/>
            </a:spcAft>
            <a:buNone/>
          </a:pPr>
          <a:r>
            <a:rPr lang="en-ZA" sz="1400" kern="1200"/>
            <a:t>Thabang CDC engages on a regular basis with various stakeholders, including community members, government departments, and NGOs, to ensure its programs are responsive to community needs.</a:t>
          </a:r>
          <a:endParaRPr lang="en-US" sz="1400" kern="1200"/>
        </a:p>
      </dsp:txBody>
      <dsp:txXfrm>
        <a:off x="1177401" y="1276255"/>
        <a:ext cx="7052198" cy="1019395"/>
      </dsp:txXfrm>
    </dsp:sp>
    <dsp:sp modelId="{6BCD18C1-FD0B-4CF9-8351-7976ABCC4B83}">
      <dsp:nvSpPr>
        <dsp:cNvPr id="0" name=""/>
        <dsp:cNvSpPr/>
      </dsp:nvSpPr>
      <dsp:spPr>
        <a:xfrm>
          <a:off x="0" y="2550500"/>
          <a:ext cx="8229600" cy="10193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7C9E79-1877-4E19-AFED-34D3FB170421}">
      <dsp:nvSpPr>
        <dsp:cNvPr id="0" name=""/>
        <dsp:cNvSpPr/>
      </dsp:nvSpPr>
      <dsp:spPr>
        <a:xfrm>
          <a:off x="308367" y="2779864"/>
          <a:ext cx="560667" cy="5606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947D11-2DA3-44BF-B3BE-77536B7A8140}">
      <dsp:nvSpPr>
        <dsp:cNvPr id="0" name=""/>
        <dsp:cNvSpPr/>
      </dsp:nvSpPr>
      <dsp:spPr>
        <a:xfrm>
          <a:off x="1177401" y="2550500"/>
          <a:ext cx="7052198" cy="1019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886" tIns="107886" rIns="107886" bIns="107886" numCol="1" spcCol="1270" anchor="ctr" anchorCtr="0">
          <a:noAutofit/>
        </a:bodyPr>
        <a:lstStyle/>
        <a:p>
          <a:pPr marL="0" lvl="0" indent="0" algn="l" defTabSz="622300">
            <a:lnSpc>
              <a:spcPct val="100000"/>
            </a:lnSpc>
            <a:spcBef>
              <a:spcPct val="0"/>
            </a:spcBef>
            <a:spcAft>
              <a:spcPct val="35000"/>
            </a:spcAft>
            <a:buNone/>
          </a:pPr>
          <a:r>
            <a:rPr lang="en-ZA" sz="1400" kern="1200"/>
            <a:t>The organization has a strong partnerships with caregivers, social workers (SW), Health facilities VEP Trauma councillors, grace crises centre and South African Police Service (SAPS). </a:t>
          </a:r>
          <a:endParaRPr lang="en-US" sz="1400" kern="1200"/>
        </a:p>
      </dsp:txBody>
      <dsp:txXfrm>
        <a:off x="1177401" y="2550500"/>
        <a:ext cx="7052198" cy="1019395"/>
      </dsp:txXfrm>
    </dsp:sp>
    <dsp:sp modelId="{4CE74CDC-29C8-4A80-8B72-39724820B5EA}">
      <dsp:nvSpPr>
        <dsp:cNvPr id="0" name=""/>
        <dsp:cNvSpPr/>
      </dsp:nvSpPr>
      <dsp:spPr>
        <a:xfrm>
          <a:off x="0" y="3824745"/>
          <a:ext cx="8229600" cy="10193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E55A3A-7BC8-4EE4-AF91-04E4319493CA}">
      <dsp:nvSpPr>
        <dsp:cNvPr id="0" name=""/>
        <dsp:cNvSpPr/>
      </dsp:nvSpPr>
      <dsp:spPr>
        <a:xfrm>
          <a:off x="308367" y="4054109"/>
          <a:ext cx="560667" cy="5606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E69407-5E2D-4D62-97A3-817AC093936B}">
      <dsp:nvSpPr>
        <dsp:cNvPr id="0" name=""/>
        <dsp:cNvSpPr/>
      </dsp:nvSpPr>
      <dsp:spPr>
        <a:xfrm>
          <a:off x="1177401" y="3824745"/>
          <a:ext cx="7052198" cy="1019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886" tIns="107886" rIns="107886" bIns="107886" numCol="1" spcCol="1270" anchor="ctr" anchorCtr="0">
          <a:noAutofit/>
        </a:bodyPr>
        <a:lstStyle/>
        <a:p>
          <a:pPr marL="0" lvl="0" indent="0" algn="l" defTabSz="622300">
            <a:lnSpc>
              <a:spcPct val="100000"/>
            </a:lnSpc>
            <a:spcBef>
              <a:spcPct val="0"/>
            </a:spcBef>
            <a:spcAft>
              <a:spcPct val="35000"/>
            </a:spcAft>
            <a:buNone/>
          </a:pPr>
          <a:r>
            <a:rPr lang="en-ZA" sz="1400" kern="1200"/>
            <a:t>These partnerships have been providing support to victims, ensuring timely access to medical facilities, and offering continuous follow-up on cases of violence. This collaborative approach has strengthened the centre governance and enhanced its effectiveness in addressing GBV.</a:t>
          </a:r>
          <a:endParaRPr lang="en-US" sz="1400" kern="1200"/>
        </a:p>
      </dsp:txBody>
      <dsp:txXfrm>
        <a:off x="1177401" y="3824745"/>
        <a:ext cx="7052198" cy="101939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EAE430-0D19-45F2-BC64-770F76AEEA49}">
      <dsp:nvSpPr>
        <dsp:cNvPr id="0" name=""/>
        <dsp:cNvSpPr/>
      </dsp:nvSpPr>
      <dsp:spPr>
        <a:xfrm>
          <a:off x="398397" y="1687666"/>
          <a:ext cx="651005" cy="6510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EA4F25-EF51-4433-AB71-B40CE86D479B}">
      <dsp:nvSpPr>
        <dsp:cNvPr id="0" name=""/>
        <dsp:cNvSpPr/>
      </dsp:nvSpPr>
      <dsp:spPr>
        <a:xfrm>
          <a:off x="560" y="2579813"/>
          <a:ext cx="1446679" cy="578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b="1" kern="1200"/>
            <a:t>Current situation- Baseline</a:t>
          </a:r>
          <a:endParaRPr lang="en-US" sz="1500" kern="1200"/>
        </a:p>
      </dsp:txBody>
      <dsp:txXfrm>
        <a:off x="560" y="2579813"/>
        <a:ext cx="1446679" cy="57867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6F5D2-4DE8-40A6-ACFF-58A6C3C10CC6}">
      <dsp:nvSpPr>
        <dsp:cNvPr id="0" name=""/>
        <dsp:cNvSpPr/>
      </dsp:nvSpPr>
      <dsp:spPr>
        <a:xfrm>
          <a:off x="0" y="0"/>
          <a:ext cx="6477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1F47CD-0B5C-4D06-B59A-32644B165863}">
      <dsp:nvSpPr>
        <dsp:cNvPr id="0" name=""/>
        <dsp:cNvSpPr/>
      </dsp:nvSpPr>
      <dsp:spPr>
        <a:xfrm>
          <a:off x="0" y="0"/>
          <a:ext cx="6477000" cy="675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Thabang CDC has a Board of Directors responsible for overseeing the organization's strategic direction, ensuring accountability, and maintaining transparency in all operations.</a:t>
          </a:r>
        </a:p>
      </dsp:txBody>
      <dsp:txXfrm>
        <a:off x="0" y="0"/>
        <a:ext cx="6477000" cy="675901"/>
      </dsp:txXfrm>
    </dsp:sp>
    <dsp:sp modelId="{C3872045-DCB0-4D42-AA63-687B5682F5EB}">
      <dsp:nvSpPr>
        <dsp:cNvPr id="0" name=""/>
        <dsp:cNvSpPr/>
      </dsp:nvSpPr>
      <dsp:spPr>
        <a:xfrm>
          <a:off x="0" y="675901"/>
          <a:ext cx="6477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CF2A87-0DF1-425F-B17F-CA42866E74FD}">
      <dsp:nvSpPr>
        <dsp:cNvPr id="0" name=""/>
        <dsp:cNvSpPr/>
      </dsp:nvSpPr>
      <dsp:spPr>
        <a:xfrm>
          <a:off x="0" y="675901"/>
          <a:ext cx="6477000" cy="675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The Executive Management team, led by the Executive Director, is responsible for implementing the strategic plans and managing day-to-day operations.</a:t>
          </a:r>
        </a:p>
      </dsp:txBody>
      <dsp:txXfrm>
        <a:off x="0" y="675901"/>
        <a:ext cx="6477000" cy="675901"/>
      </dsp:txXfrm>
    </dsp:sp>
    <dsp:sp modelId="{90ED0792-89DA-47A0-AB67-7F9B92851916}">
      <dsp:nvSpPr>
        <dsp:cNvPr id="0" name=""/>
        <dsp:cNvSpPr/>
      </dsp:nvSpPr>
      <dsp:spPr>
        <a:xfrm>
          <a:off x="0" y="1351803"/>
          <a:ext cx="6477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EFAF1D-7709-445E-9F54-E0E8F3FF1C01}">
      <dsp:nvSpPr>
        <dsp:cNvPr id="0" name=""/>
        <dsp:cNvSpPr/>
      </dsp:nvSpPr>
      <dsp:spPr>
        <a:xfrm>
          <a:off x="0" y="1351803"/>
          <a:ext cx="6477000" cy="675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a:t>The active steering , financial and stakeholder </a:t>
          </a:r>
          <a:r>
            <a:rPr lang="en-US" sz="1300" kern="1200"/>
            <a:t>committees are established to provide expert guidance on specific areas such as finance, programs, and community engagement.</a:t>
          </a:r>
        </a:p>
      </dsp:txBody>
      <dsp:txXfrm>
        <a:off x="0" y="1351803"/>
        <a:ext cx="6477000" cy="675901"/>
      </dsp:txXfrm>
    </dsp:sp>
    <dsp:sp modelId="{1F98A5F9-E28E-40A7-99A5-A952D2304E12}">
      <dsp:nvSpPr>
        <dsp:cNvPr id="0" name=""/>
        <dsp:cNvSpPr/>
      </dsp:nvSpPr>
      <dsp:spPr>
        <a:xfrm>
          <a:off x="0" y="2027705"/>
          <a:ext cx="6477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0A4821-4A9F-4375-94FD-58E860ED9E32}">
      <dsp:nvSpPr>
        <dsp:cNvPr id="0" name=""/>
        <dsp:cNvSpPr/>
      </dsp:nvSpPr>
      <dsp:spPr>
        <a:xfrm>
          <a:off x="0" y="2027705"/>
          <a:ext cx="6477000" cy="675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Regular stakeholder forums are conducted to engage community members, partners, and beneficiaries in decision-making processes and gather their input on key issues.</a:t>
          </a:r>
        </a:p>
      </dsp:txBody>
      <dsp:txXfrm>
        <a:off x="0" y="2027705"/>
        <a:ext cx="6477000" cy="675901"/>
      </dsp:txXfrm>
    </dsp:sp>
    <dsp:sp modelId="{7127B907-2732-4A66-B9CD-CF0FCB37ECA1}">
      <dsp:nvSpPr>
        <dsp:cNvPr id="0" name=""/>
        <dsp:cNvSpPr/>
      </dsp:nvSpPr>
      <dsp:spPr>
        <a:xfrm>
          <a:off x="0" y="2703607"/>
          <a:ext cx="6477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639025-1776-4AFF-A4D1-D726D1327B37}">
      <dsp:nvSpPr>
        <dsp:cNvPr id="0" name=""/>
        <dsp:cNvSpPr/>
      </dsp:nvSpPr>
      <dsp:spPr>
        <a:xfrm>
          <a:off x="0" y="2703607"/>
          <a:ext cx="6477000" cy="675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Thabang CDC promotes participatory decision-making by involving staff, volunteers, and community members in the planning and implementation of programs. </a:t>
          </a:r>
        </a:p>
      </dsp:txBody>
      <dsp:txXfrm>
        <a:off x="0" y="2703607"/>
        <a:ext cx="6477000" cy="675901"/>
      </dsp:txXfrm>
    </dsp:sp>
    <dsp:sp modelId="{C23C132A-22A0-4E95-9E95-58E97CB420C9}">
      <dsp:nvSpPr>
        <dsp:cNvPr id="0" name=""/>
        <dsp:cNvSpPr/>
      </dsp:nvSpPr>
      <dsp:spPr>
        <a:xfrm>
          <a:off x="0" y="3379508"/>
          <a:ext cx="6477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8A9BCA-2AE8-47F0-951E-E18A5C1A51C2}">
      <dsp:nvSpPr>
        <dsp:cNvPr id="0" name=""/>
        <dsp:cNvSpPr/>
      </dsp:nvSpPr>
      <dsp:spPr>
        <a:xfrm>
          <a:off x="0" y="3379508"/>
          <a:ext cx="6477000" cy="675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The organization responsible people must be transparency and accountability and given  regularly feedback on its activities, financial status, and outcomes to stakeholders. Financial audits and performance evaluations are conducted to maintain high standards.</a:t>
          </a:r>
        </a:p>
      </dsp:txBody>
      <dsp:txXfrm>
        <a:off x="0" y="3379508"/>
        <a:ext cx="6477000" cy="675901"/>
      </dsp:txXfrm>
    </dsp:sp>
    <dsp:sp modelId="{468601F3-793C-4357-9F01-AA01E22E64A0}">
      <dsp:nvSpPr>
        <dsp:cNvPr id="0" name=""/>
        <dsp:cNvSpPr/>
      </dsp:nvSpPr>
      <dsp:spPr>
        <a:xfrm>
          <a:off x="0" y="4055410"/>
          <a:ext cx="6477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395676-7E0B-4F37-B817-12E16225A0E2}">
      <dsp:nvSpPr>
        <dsp:cNvPr id="0" name=""/>
        <dsp:cNvSpPr/>
      </dsp:nvSpPr>
      <dsp:spPr>
        <a:xfrm>
          <a:off x="0" y="4055410"/>
          <a:ext cx="6477000" cy="675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Regular democratic elections and term of office must be limited for board members to ensure fresh perspectives and prevent the concentration of power term are only 2 years.</a:t>
          </a:r>
        </a:p>
      </dsp:txBody>
      <dsp:txXfrm>
        <a:off x="0" y="4055410"/>
        <a:ext cx="6477000" cy="675901"/>
      </dsp:txXfrm>
    </dsp:sp>
    <dsp:sp modelId="{D23AA87F-9487-409E-8E0F-464D18DA5860}">
      <dsp:nvSpPr>
        <dsp:cNvPr id="0" name=""/>
        <dsp:cNvSpPr/>
      </dsp:nvSpPr>
      <dsp:spPr>
        <a:xfrm>
          <a:off x="0" y="4731312"/>
          <a:ext cx="6477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377E4B-8F18-4F0C-94F7-A7550D87206C}">
      <dsp:nvSpPr>
        <dsp:cNvPr id="0" name=""/>
        <dsp:cNvSpPr/>
      </dsp:nvSpPr>
      <dsp:spPr>
        <a:xfrm>
          <a:off x="0" y="4731312"/>
          <a:ext cx="6477000" cy="675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Thabang CDC our feedback mechanisms, such as suggestion boxes questionaries, surveys and community meetings, to gather input from beneficiaries and address any concerns or grievances promptly</a:t>
          </a:r>
        </a:p>
      </dsp:txBody>
      <dsp:txXfrm>
        <a:off x="0" y="4731312"/>
        <a:ext cx="6477000" cy="67590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0B0A8-CBE6-46D7-8DCD-8553C9850C4A}">
      <dsp:nvSpPr>
        <dsp:cNvPr id="0" name=""/>
        <dsp:cNvSpPr/>
      </dsp:nvSpPr>
      <dsp:spPr>
        <a:xfrm>
          <a:off x="152254" y="1454404"/>
          <a:ext cx="490809" cy="46749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E10907-D692-4DF3-9E5E-A57BD2FB4A09}">
      <dsp:nvSpPr>
        <dsp:cNvPr id="0" name=""/>
        <dsp:cNvSpPr/>
      </dsp:nvSpPr>
      <dsp:spPr>
        <a:xfrm>
          <a:off x="255324" y="1545817"/>
          <a:ext cx="284669" cy="2846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1A3322-54AD-48BB-B251-EB9CF5E2405F}">
      <dsp:nvSpPr>
        <dsp:cNvPr id="0" name=""/>
        <dsp:cNvSpPr/>
      </dsp:nvSpPr>
      <dsp:spPr>
        <a:xfrm>
          <a:off x="748237" y="1454404"/>
          <a:ext cx="1156907" cy="467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Current situation- Baseline</a:t>
          </a:r>
          <a:endParaRPr lang="en-US" sz="1200" kern="1200" dirty="0"/>
        </a:p>
      </dsp:txBody>
      <dsp:txXfrm>
        <a:off x="748237" y="1454404"/>
        <a:ext cx="1156907" cy="467495"/>
      </dsp:txXfrm>
    </dsp:sp>
    <dsp:sp modelId="{19F0F3AD-2ACB-46CB-B689-0AEBFDD8BC23}">
      <dsp:nvSpPr>
        <dsp:cNvPr id="0" name=""/>
        <dsp:cNvSpPr/>
      </dsp:nvSpPr>
      <dsp:spPr>
        <a:xfrm>
          <a:off x="152254" y="2189328"/>
          <a:ext cx="490809" cy="46749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895465-4EF5-4120-A5FE-E49DD9E0135F}">
      <dsp:nvSpPr>
        <dsp:cNvPr id="0" name=""/>
        <dsp:cNvSpPr/>
      </dsp:nvSpPr>
      <dsp:spPr>
        <a:xfrm>
          <a:off x="255324" y="2280741"/>
          <a:ext cx="284669" cy="2846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8C2F31-D6A4-4B66-9F1C-DD1B283ED662}">
      <dsp:nvSpPr>
        <dsp:cNvPr id="0" name=""/>
        <dsp:cNvSpPr/>
      </dsp:nvSpPr>
      <dsp:spPr>
        <a:xfrm>
          <a:off x="748237" y="2189328"/>
          <a:ext cx="1156907" cy="467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Planning for implementation</a:t>
          </a:r>
        </a:p>
      </dsp:txBody>
      <dsp:txXfrm>
        <a:off x="748237" y="2189328"/>
        <a:ext cx="1156907" cy="467495"/>
      </dsp:txXfrm>
    </dsp:sp>
    <dsp:sp modelId="{288D18C9-D8C7-43D3-BF9B-ECD1E2F709F3}">
      <dsp:nvSpPr>
        <dsp:cNvPr id="0" name=""/>
        <dsp:cNvSpPr/>
      </dsp:nvSpPr>
      <dsp:spPr>
        <a:xfrm>
          <a:off x="152254" y="2924252"/>
          <a:ext cx="490809" cy="46749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0D9129-CBF2-4D49-9723-0DDCDF42435A}">
      <dsp:nvSpPr>
        <dsp:cNvPr id="0" name=""/>
        <dsp:cNvSpPr/>
      </dsp:nvSpPr>
      <dsp:spPr>
        <a:xfrm>
          <a:off x="255324" y="3015665"/>
          <a:ext cx="284669" cy="2846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A38B80-B506-442A-A37F-D136BC7B4DC3}">
      <dsp:nvSpPr>
        <dsp:cNvPr id="0" name=""/>
        <dsp:cNvSpPr/>
      </dsp:nvSpPr>
      <dsp:spPr>
        <a:xfrm>
          <a:off x="748237" y="2924252"/>
          <a:ext cx="1156907" cy="467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Reporting and documentation</a:t>
          </a:r>
        </a:p>
      </dsp:txBody>
      <dsp:txXfrm>
        <a:off x="748237" y="2924252"/>
        <a:ext cx="1156907" cy="46749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C5D3D-6E10-4536-8C93-040A0DA50BAD}">
      <dsp:nvSpPr>
        <dsp:cNvPr id="0" name=""/>
        <dsp:cNvSpPr/>
      </dsp:nvSpPr>
      <dsp:spPr>
        <a:xfrm>
          <a:off x="0" y="0"/>
          <a:ext cx="6324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3BD5F7-4DD6-44E9-9FBE-C37BAE26A954}">
      <dsp:nvSpPr>
        <dsp:cNvPr id="0" name=""/>
        <dsp:cNvSpPr/>
      </dsp:nvSpPr>
      <dsp:spPr>
        <a:xfrm>
          <a:off x="0" y="0"/>
          <a:ext cx="6324600" cy="605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Thabang CDC Conduct needs assessments to identify the specific needs of the community and target groups to determine the actual needs of beneficiaries.</a:t>
          </a:r>
        </a:p>
      </dsp:txBody>
      <dsp:txXfrm>
        <a:off x="0" y="0"/>
        <a:ext cx="6324600" cy="605769"/>
      </dsp:txXfrm>
    </dsp:sp>
    <dsp:sp modelId="{C106F0C5-0F82-48CF-895E-E2755D4BE4B2}">
      <dsp:nvSpPr>
        <dsp:cNvPr id="0" name=""/>
        <dsp:cNvSpPr/>
      </dsp:nvSpPr>
      <dsp:spPr>
        <a:xfrm>
          <a:off x="0" y="605768"/>
          <a:ext cx="6324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A01678-5B30-4D58-8953-DCAE2040D188}">
      <dsp:nvSpPr>
        <dsp:cNvPr id="0" name=""/>
        <dsp:cNvSpPr/>
      </dsp:nvSpPr>
      <dsp:spPr>
        <a:xfrm>
          <a:off x="0" y="605769"/>
          <a:ext cx="6324600" cy="605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The objectives have been aligned with the overall mission and vision of Thabang CDC </a:t>
          </a:r>
        </a:p>
      </dsp:txBody>
      <dsp:txXfrm>
        <a:off x="0" y="605769"/>
        <a:ext cx="6324600" cy="605769"/>
      </dsp:txXfrm>
    </dsp:sp>
    <dsp:sp modelId="{79C936C1-CDC0-46CB-B1DC-0D5F81A6498D}">
      <dsp:nvSpPr>
        <dsp:cNvPr id="0" name=""/>
        <dsp:cNvSpPr/>
      </dsp:nvSpPr>
      <dsp:spPr>
        <a:xfrm>
          <a:off x="0" y="1211537"/>
          <a:ext cx="6324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2A5809-6422-47EF-A596-B682C92BFA83}">
      <dsp:nvSpPr>
        <dsp:cNvPr id="0" name=""/>
        <dsp:cNvSpPr/>
      </dsp:nvSpPr>
      <dsp:spPr>
        <a:xfrm>
          <a:off x="0" y="1211538"/>
          <a:ext cx="6324600" cy="605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Having a implementation plan to ensure timely completion of activities.</a:t>
          </a:r>
        </a:p>
      </dsp:txBody>
      <dsp:txXfrm>
        <a:off x="0" y="1211538"/>
        <a:ext cx="6324600" cy="605769"/>
      </dsp:txXfrm>
    </dsp:sp>
    <dsp:sp modelId="{0E20B5EB-DD4D-40F3-B22D-A36AAC3390A8}">
      <dsp:nvSpPr>
        <dsp:cNvPr id="0" name=""/>
        <dsp:cNvSpPr/>
      </dsp:nvSpPr>
      <dsp:spPr>
        <a:xfrm>
          <a:off x="0" y="1817307"/>
          <a:ext cx="6324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01D502-0139-42E0-9AF0-533822CFCE74}">
      <dsp:nvSpPr>
        <dsp:cNvPr id="0" name=""/>
        <dsp:cNvSpPr/>
      </dsp:nvSpPr>
      <dsp:spPr>
        <a:xfrm>
          <a:off x="0" y="1817307"/>
          <a:ext cx="6324600" cy="605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Engage stakeholders, including community members, partners, and beneficiaries, in the planning process and monitor and evaluate the progress for improvements.</a:t>
          </a:r>
        </a:p>
      </dsp:txBody>
      <dsp:txXfrm>
        <a:off x="0" y="1817307"/>
        <a:ext cx="6324600" cy="605769"/>
      </dsp:txXfrm>
    </dsp:sp>
    <dsp:sp modelId="{34892A57-B226-44E8-997C-6DDE6DC72AF3}">
      <dsp:nvSpPr>
        <dsp:cNvPr id="0" name=""/>
        <dsp:cNvSpPr/>
      </dsp:nvSpPr>
      <dsp:spPr>
        <a:xfrm>
          <a:off x="0" y="2423075"/>
          <a:ext cx="6324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B8B372-F3CD-4129-B4C6-D49FD9AE1827}">
      <dsp:nvSpPr>
        <dsp:cNvPr id="0" name=""/>
        <dsp:cNvSpPr/>
      </dsp:nvSpPr>
      <dsp:spPr>
        <a:xfrm>
          <a:off x="0" y="2423076"/>
          <a:ext cx="6324600" cy="605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Annual report Feedback to stakeholders, including the board of directors, donors, and community members.</a:t>
          </a:r>
        </a:p>
      </dsp:txBody>
      <dsp:txXfrm>
        <a:off x="0" y="2423076"/>
        <a:ext cx="6324600" cy="605769"/>
      </dsp:txXfrm>
    </dsp:sp>
    <dsp:sp modelId="{658C7ACA-B4AA-4EE2-BA89-CBBD32C11247}">
      <dsp:nvSpPr>
        <dsp:cNvPr id="0" name=""/>
        <dsp:cNvSpPr/>
      </dsp:nvSpPr>
      <dsp:spPr>
        <a:xfrm>
          <a:off x="0" y="3028845"/>
          <a:ext cx="6324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97A50E-D7BF-4D59-B99F-11C0523BC611}">
      <dsp:nvSpPr>
        <dsp:cNvPr id="0" name=""/>
        <dsp:cNvSpPr/>
      </dsp:nvSpPr>
      <dsp:spPr>
        <a:xfrm>
          <a:off x="0" y="3028844"/>
          <a:ext cx="6324600" cy="605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Conduct quarterly impact assessments to evaluate the effectiveness of programs and measure their impact on the community. This helps demonstrate the value of Thabang CDC's work and attracts additional support.</a:t>
          </a:r>
        </a:p>
      </dsp:txBody>
      <dsp:txXfrm>
        <a:off x="0" y="3028844"/>
        <a:ext cx="6324600" cy="605769"/>
      </dsp:txXfrm>
    </dsp:sp>
    <dsp:sp modelId="{B389C19C-B1D1-4CB7-8F13-FD32CB3E512D}">
      <dsp:nvSpPr>
        <dsp:cNvPr id="0" name=""/>
        <dsp:cNvSpPr/>
      </dsp:nvSpPr>
      <dsp:spPr>
        <a:xfrm>
          <a:off x="0" y="3634614"/>
          <a:ext cx="6324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CC1D9B-92D9-4219-A5C0-149FFC73A43D}">
      <dsp:nvSpPr>
        <dsp:cNvPr id="0" name=""/>
        <dsp:cNvSpPr/>
      </dsp:nvSpPr>
      <dsp:spPr>
        <a:xfrm>
          <a:off x="0" y="3634613"/>
          <a:ext cx="6324600" cy="605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Ensure accurate and transparent financial reporting, including detailed records of income, expenses, and funding sources. Financial audits should be conducted regularly to maintain credibility and trust.</a:t>
          </a:r>
        </a:p>
      </dsp:txBody>
      <dsp:txXfrm>
        <a:off x="0" y="3634613"/>
        <a:ext cx="6324600" cy="605769"/>
      </dsp:txXfrm>
    </dsp:sp>
    <dsp:sp modelId="{DB099C7C-4AD9-41A4-8C8A-15D0BE1DDA0C}">
      <dsp:nvSpPr>
        <dsp:cNvPr id="0" name=""/>
        <dsp:cNvSpPr/>
      </dsp:nvSpPr>
      <dsp:spPr>
        <a:xfrm>
          <a:off x="0" y="4240382"/>
          <a:ext cx="6324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AC9106-51B7-41F4-A8D7-6B4E635E33E9}">
      <dsp:nvSpPr>
        <dsp:cNvPr id="0" name=""/>
        <dsp:cNvSpPr/>
      </dsp:nvSpPr>
      <dsp:spPr>
        <a:xfrm>
          <a:off x="0" y="4240382"/>
          <a:ext cx="6324600" cy="605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Thabang CDC reports regularly on its achievements, challenges, and success stories with the broader community through  social media, and public events. This helps raise awareness and support for Thabang CDC's initiatives.</a:t>
          </a:r>
        </a:p>
      </dsp:txBody>
      <dsp:txXfrm>
        <a:off x="0" y="4240382"/>
        <a:ext cx="6324600" cy="6057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AE057-7CDA-4964-8034-810B08A91533}">
      <dsp:nvSpPr>
        <dsp:cNvPr id="0" name=""/>
        <dsp:cNvSpPr/>
      </dsp:nvSpPr>
      <dsp:spPr>
        <a:xfrm>
          <a:off x="1118175" y="939330"/>
          <a:ext cx="1802250" cy="1802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CBB93B-9B52-403B-9863-0DCBE637C1A2}">
      <dsp:nvSpPr>
        <dsp:cNvPr id="0" name=""/>
        <dsp:cNvSpPr/>
      </dsp:nvSpPr>
      <dsp:spPr>
        <a:xfrm>
          <a:off x="16800" y="3186821"/>
          <a:ext cx="400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b="1" kern="1200"/>
            <a:t>Current situation- Baseline</a:t>
          </a:r>
          <a:endParaRPr lang="en-US" sz="2800" kern="1200"/>
        </a:p>
      </dsp:txBody>
      <dsp:txXfrm>
        <a:off x="16800" y="3186821"/>
        <a:ext cx="4005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4066C-FC83-49A8-906D-CC541D9095A2}">
      <dsp:nvSpPr>
        <dsp:cNvPr id="0" name=""/>
        <dsp:cNvSpPr/>
      </dsp:nvSpPr>
      <dsp:spPr>
        <a:xfrm>
          <a:off x="0" y="0"/>
          <a:ext cx="2895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5428FC-FDD5-4087-BE26-3BC9699E5AF7}">
      <dsp:nvSpPr>
        <dsp:cNvPr id="0" name=""/>
        <dsp:cNvSpPr/>
      </dsp:nvSpPr>
      <dsp:spPr>
        <a:xfrm>
          <a:off x="0" y="0"/>
          <a:ext cx="2895600" cy="1211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b="1" kern="1200"/>
            <a:t>Current situation- Baseline</a:t>
          </a:r>
          <a:endParaRPr lang="en-US" sz="2000" kern="1200"/>
        </a:p>
      </dsp:txBody>
      <dsp:txXfrm>
        <a:off x="0" y="0"/>
        <a:ext cx="2895600" cy="1211538"/>
      </dsp:txXfrm>
    </dsp:sp>
    <dsp:sp modelId="{DD6809C8-AECE-41A9-97E9-A1C763EC5945}">
      <dsp:nvSpPr>
        <dsp:cNvPr id="0" name=""/>
        <dsp:cNvSpPr/>
      </dsp:nvSpPr>
      <dsp:spPr>
        <a:xfrm>
          <a:off x="0" y="1211537"/>
          <a:ext cx="2895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F71C9A-742A-4F30-A1BD-8CA6B9EAEAC1}">
      <dsp:nvSpPr>
        <dsp:cNvPr id="0" name=""/>
        <dsp:cNvSpPr/>
      </dsp:nvSpPr>
      <dsp:spPr>
        <a:xfrm>
          <a:off x="0" y="1211538"/>
          <a:ext cx="2895600" cy="1211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i="1" kern="1200"/>
            <a:t>Vision, mission and core values is well understood.</a:t>
          </a:r>
          <a:endParaRPr lang="en-US" sz="2000" kern="1200"/>
        </a:p>
      </dsp:txBody>
      <dsp:txXfrm>
        <a:off x="0" y="1211538"/>
        <a:ext cx="2895600" cy="1211538"/>
      </dsp:txXfrm>
    </dsp:sp>
    <dsp:sp modelId="{8EA37BC0-6404-42DD-AAEB-AC0E0AE0BB21}">
      <dsp:nvSpPr>
        <dsp:cNvPr id="0" name=""/>
        <dsp:cNvSpPr/>
      </dsp:nvSpPr>
      <dsp:spPr>
        <a:xfrm>
          <a:off x="0" y="2423075"/>
          <a:ext cx="2895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3A43E3-BD65-4FB2-B6CF-7030EA4E3AD0}">
      <dsp:nvSpPr>
        <dsp:cNvPr id="0" name=""/>
        <dsp:cNvSpPr/>
      </dsp:nvSpPr>
      <dsp:spPr>
        <a:xfrm>
          <a:off x="0" y="2423076"/>
          <a:ext cx="2895600" cy="1211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ZA" sz="2000" i="1" kern="1200"/>
            <a:t>How relevant are your strategies as an organisation</a:t>
          </a:r>
          <a:endParaRPr lang="en-US" sz="2000" kern="1200"/>
        </a:p>
      </dsp:txBody>
      <dsp:txXfrm>
        <a:off x="0" y="2423076"/>
        <a:ext cx="2895600" cy="1211538"/>
      </dsp:txXfrm>
    </dsp:sp>
    <dsp:sp modelId="{081CEBA2-FB1D-4CB3-AB04-64C6517BC2A8}">
      <dsp:nvSpPr>
        <dsp:cNvPr id="0" name=""/>
        <dsp:cNvSpPr/>
      </dsp:nvSpPr>
      <dsp:spPr>
        <a:xfrm>
          <a:off x="0" y="3634614"/>
          <a:ext cx="2895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E9BA6A-F3A4-4D93-928C-ACA2859BAC63}">
      <dsp:nvSpPr>
        <dsp:cNvPr id="0" name=""/>
        <dsp:cNvSpPr/>
      </dsp:nvSpPr>
      <dsp:spPr>
        <a:xfrm>
          <a:off x="0" y="3634614"/>
          <a:ext cx="2895600" cy="1211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ZA" sz="2000" i="1" kern="1200"/>
            <a:t>Is your organisation in compliance to all legal requirements of your work</a:t>
          </a:r>
          <a:endParaRPr lang="en-US" sz="2000" kern="1200"/>
        </a:p>
      </dsp:txBody>
      <dsp:txXfrm>
        <a:off x="0" y="3634614"/>
        <a:ext cx="2895600" cy="12115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B2458-6F10-47B5-81A0-F2F1F4D52F28}">
      <dsp:nvSpPr>
        <dsp:cNvPr id="0" name=""/>
        <dsp:cNvSpPr/>
      </dsp:nvSpPr>
      <dsp:spPr>
        <a:xfrm>
          <a:off x="1543425" y="191922"/>
          <a:ext cx="951750" cy="9517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ACB410-A585-42BC-95C1-9B44926163B0}">
      <dsp:nvSpPr>
        <dsp:cNvPr id="0" name=""/>
        <dsp:cNvSpPr/>
      </dsp:nvSpPr>
      <dsp:spPr>
        <a:xfrm>
          <a:off x="961800" y="1438700"/>
          <a:ext cx="211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b="1" kern="1200"/>
            <a:t>Current situation- Baseline</a:t>
          </a:r>
          <a:endParaRPr lang="en-US" sz="1500" kern="1200"/>
        </a:p>
      </dsp:txBody>
      <dsp:txXfrm>
        <a:off x="961800" y="1438700"/>
        <a:ext cx="2115000" cy="720000"/>
      </dsp:txXfrm>
    </dsp:sp>
    <dsp:sp modelId="{606A5AD3-DEA4-4BAC-B9A5-52C16DA9DB55}">
      <dsp:nvSpPr>
        <dsp:cNvPr id="0" name=""/>
        <dsp:cNvSpPr/>
      </dsp:nvSpPr>
      <dsp:spPr>
        <a:xfrm>
          <a:off x="1543425" y="2687451"/>
          <a:ext cx="951750" cy="9517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D51665-6A1C-4137-89E4-DFECF98199C1}">
      <dsp:nvSpPr>
        <dsp:cNvPr id="0" name=""/>
        <dsp:cNvSpPr/>
      </dsp:nvSpPr>
      <dsp:spPr>
        <a:xfrm>
          <a:off x="961800" y="3934229"/>
          <a:ext cx="211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ZA" sz="1500" i="1" kern="1200"/>
            <a:t>Is your organisation in compliance to all legal requirements of your work</a:t>
          </a:r>
          <a:endParaRPr lang="en-US" sz="1500" kern="1200"/>
        </a:p>
      </dsp:txBody>
      <dsp:txXfrm>
        <a:off x="961800" y="3934229"/>
        <a:ext cx="2115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234B84-587F-4296-B020-D656218E92F8}">
      <dsp:nvSpPr>
        <dsp:cNvPr id="0" name=""/>
        <dsp:cNvSpPr/>
      </dsp:nvSpPr>
      <dsp:spPr>
        <a:xfrm>
          <a:off x="0" y="787499"/>
          <a:ext cx="4038600" cy="14538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0C8E8B-3861-4FE0-AB23-AC009BBBC80C}">
      <dsp:nvSpPr>
        <dsp:cNvPr id="0" name=""/>
        <dsp:cNvSpPr/>
      </dsp:nvSpPr>
      <dsp:spPr>
        <a:xfrm>
          <a:off x="439788" y="1114614"/>
          <a:ext cx="799615" cy="7996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A3E4B6-BF5C-4DB6-9D0E-F1599339C710}">
      <dsp:nvSpPr>
        <dsp:cNvPr id="0" name=""/>
        <dsp:cNvSpPr/>
      </dsp:nvSpPr>
      <dsp:spPr>
        <a:xfrm>
          <a:off x="1679191" y="787499"/>
          <a:ext cx="2359408" cy="1453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865" tIns="153865" rIns="153865" bIns="153865" numCol="1" spcCol="1270" anchor="ctr" anchorCtr="0">
          <a:noAutofit/>
        </a:bodyPr>
        <a:lstStyle/>
        <a:p>
          <a:pPr marL="0" lvl="0" indent="0" algn="l" defTabSz="755650">
            <a:lnSpc>
              <a:spcPct val="100000"/>
            </a:lnSpc>
            <a:spcBef>
              <a:spcPct val="0"/>
            </a:spcBef>
            <a:spcAft>
              <a:spcPct val="35000"/>
            </a:spcAft>
            <a:buNone/>
          </a:pPr>
          <a:r>
            <a:rPr lang="en-US" sz="1700" b="1" kern="1200"/>
            <a:t>Current situation- Baseline</a:t>
          </a:r>
          <a:endParaRPr lang="en-US" sz="1700" kern="1200"/>
        </a:p>
      </dsp:txBody>
      <dsp:txXfrm>
        <a:off x="1679191" y="787499"/>
        <a:ext cx="2359408" cy="1453845"/>
      </dsp:txXfrm>
    </dsp:sp>
    <dsp:sp modelId="{301A18C9-4AB1-48EC-BC41-7703512AA719}">
      <dsp:nvSpPr>
        <dsp:cNvPr id="0" name=""/>
        <dsp:cNvSpPr/>
      </dsp:nvSpPr>
      <dsp:spPr>
        <a:xfrm>
          <a:off x="0" y="2604806"/>
          <a:ext cx="4038600" cy="14538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2F731B-9172-477B-ABBB-228786B1CC16}">
      <dsp:nvSpPr>
        <dsp:cNvPr id="0" name=""/>
        <dsp:cNvSpPr/>
      </dsp:nvSpPr>
      <dsp:spPr>
        <a:xfrm>
          <a:off x="439788" y="2931921"/>
          <a:ext cx="799615" cy="7996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4A4FA2-17E3-4B26-8A04-428F2E9AEB46}">
      <dsp:nvSpPr>
        <dsp:cNvPr id="0" name=""/>
        <dsp:cNvSpPr/>
      </dsp:nvSpPr>
      <dsp:spPr>
        <a:xfrm>
          <a:off x="1679191" y="2604806"/>
          <a:ext cx="2359408" cy="1453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865" tIns="153865" rIns="153865" bIns="153865" numCol="1" spcCol="1270" anchor="ctr" anchorCtr="0">
          <a:noAutofit/>
        </a:bodyPr>
        <a:lstStyle/>
        <a:p>
          <a:pPr marL="0" lvl="0" indent="0" algn="l" defTabSz="755650">
            <a:lnSpc>
              <a:spcPct val="100000"/>
            </a:lnSpc>
            <a:spcBef>
              <a:spcPct val="0"/>
            </a:spcBef>
            <a:spcAft>
              <a:spcPct val="35000"/>
            </a:spcAft>
            <a:buNone/>
          </a:pPr>
          <a:r>
            <a:rPr lang="en-US" sz="1700" i="1" kern="1200"/>
            <a:t>Do you have adequate infrastructure and materials to support your operations.</a:t>
          </a:r>
          <a:endParaRPr lang="en-US" sz="1700" kern="1200"/>
        </a:p>
      </dsp:txBody>
      <dsp:txXfrm>
        <a:off x="1679191" y="2604806"/>
        <a:ext cx="2359408" cy="14538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FABC0C-0189-41CD-9441-9A34FBEE431E}">
      <dsp:nvSpPr>
        <dsp:cNvPr id="0" name=""/>
        <dsp:cNvSpPr/>
      </dsp:nvSpPr>
      <dsp:spPr>
        <a:xfrm>
          <a:off x="0" y="787499"/>
          <a:ext cx="4038600" cy="14538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936F51-156E-4DBF-87A4-14EEB95FCF8C}">
      <dsp:nvSpPr>
        <dsp:cNvPr id="0" name=""/>
        <dsp:cNvSpPr/>
      </dsp:nvSpPr>
      <dsp:spPr>
        <a:xfrm>
          <a:off x="439788" y="1114614"/>
          <a:ext cx="799615" cy="7996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F2C8D9-8986-4372-A834-974E8D7A0DF6}">
      <dsp:nvSpPr>
        <dsp:cNvPr id="0" name=""/>
        <dsp:cNvSpPr/>
      </dsp:nvSpPr>
      <dsp:spPr>
        <a:xfrm>
          <a:off x="1679191" y="787499"/>
          <a:ext cx="2359408" cy="1453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865" tIns="153865" rIns="153865" bIns="153865" numCol="1" spcCol="1270" anchor="ctr" anchorCtr="0">
          <a:noAutofit/>
        </a:bodyPr>
        <a:lstStyle/>
        <a:p>
          <a:pPr marL="0" lvl="0" indent="0" algn="l" defTabSz="844550">
            <a:lnSpc>
              <a:spcPct val="100000"/>
            </a:lnSpc>
            <a:spcBef>
              <a:spcPct val="0"/>
            </a:spcBef>
            <a:spcAft>
              <a:spcPct val="35000"/>
            </a:spcAft>
            <a:buNone/>
          </a:pPr>
          <a:r>
            <a:rPr lang="en-US" sz="1900" b="1" kern="1200"/>
            <a:t>Current situation- Baseline</a:t>
          </a:r>
          <a:endParaRPr lang="en-US" sz="1900" kern="1200"/>
        </a:p>
      </dsp:txBody>
      <dsp:txXfrm>
        <a:off x="1679191" y="787499"/>
        <a:ext cx="2359408" cy="1453845"/>
      </dsp:txXfrm>
    </dsp:sp>
    <dsp:sp modelId="{031A1219-9423-4FAD-AB95-FE42AF643F04}">
      <dsp:nvSpPr>
        <dsp:cNvPr id="0" name=""/>
        <dsp:cNvSpPr/>
      </dsp:nvSpPr>
      <dsp:spPr>
        <a:xfrm>
          <a:off x="0" y="2604806"/>
          <a:ext cx="4038600" cy="14538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0B8828-9836-43FD-8FBA-4B408D440532}">
      <dsp:nvSpPr>
        <dsp:cNvPr id="0" name=""/>
        <dsp:cNvSpPr/>
      </dsp:nvSpPr>
      <dsp:spPr>
        <a:xfrm>
          <a:off x="439788" y="2931921"/>
          <a:ext cx="799615" cy="7996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A26F19-F977-4C06-973E-87A90188A455}">
      <dsp:nvSpPr>
        <dsp:cNvPr id="0" name=""/>
        <dsp:cNvSpPr/>
      </dsp:nvSpPr>
      <dsp:spPr>
        <a:xfrm>
          <a:off x="1679191" y="2604806"/>
          <a:ext cx="2359408" cy="1453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865" tIns="153865" rIns="153865" bIns="153865" numCol="1" spcCol="1270" anchor="ctr" anchorCtr="0">
          <a:noAutofit/>
        </a:bodyPr>
        <a:lstStyle/>
        <a:p>
          <a:pPr marL="0" lvl="0" indent="0" algn="l" defTabSz="844550">
            <a:lnSpc>
              <a:spcPct val="100000"/>
            </a:lnSpc>
            <a:spcBef>
              <a:spcPct val="0"/>
            </a:spcBef>
            <a:spcAft>
              <a:spcPct val="35000"/>
            </a:spcAft>
            <a:buNone/>
          </a:pPr>
          <a:r>
            <a:rPr lang="en-US" sz="1900" i="1" kern="1200"/>
            <a:t>How robust are your Monitoring and Evaluation Systems</a:t>
          </a:r>
          <a:endParaRPr lang="en-US" sz="1900" kern="1200"/>
        </a:p>
      </dsp:txBody>
      <dsp:txXfrm>
        <a:off x="1679191" y="2604806"/>
        <a:ext cx="2359408" cy="14538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134F8-0C57-4952-89C6-3CDC9D2CF1F4}">
      <dsp:nvSpPr>
        <dsp:cNvPr id="0" name=""/>
        <dsp:cNvSpPr/>
      </dsp:nvSpPr>
      <dsp:spPr>
        <a:xfrm>
          <a:off x="0" y="74436"/>
          <a:ext cx="4038600" cy="1113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t>Current situation- Baseline</a:t>
          </a:r>
          <a:endParaRPr lang="en-US" sz="2800" kern="1200"/>
        </a:p>
      </dsp:txBody>
      <dsp:txXfrm>
        <a:off x="54373" y="128809"/>
        <a:ext cx="3929854" cy="1005094"/>
      </dsp:txXfrm>
    </dsp:sp>
    <dsp:sp modelId="{98AF9649-F449-4FDD-BD5C-3F2D3969E9C5}">
      <dsp:nvSpPr>
        <dsp:cNvPr id="0" name=""/>
        <dsp:cNvSpPr/>
      </dsp:nvSpPr>
      <dsp:spPr>
        <a:xfrm>
          <a:off x="0" y="1268916"/>
          <a:ext cx="4038600" cy="1113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i="1" kern="1200"/>
            <a:t>Sexual Harassment Policy</a:t>
          </a:r>
          <a:endParaRPr lang="en-US" sz="2800" kern="1200"/>
        </a:p>
      </dsp:txBody>
      <dsp:txXfrm>
        <a:off x="54373" y="1323289"/>
        <a:ext cx="3929854" cy="1005094"/>
      </dsp:txXfrm>
    </dsp:sp>
    <dsp:sp modelId="{629C0067-D062-4962-B58F-DFAFE888FDC5}">
      <dsp:nvSpPr>
        <dsp:cNvPr id="0" name=""/>
        <dsp:cNvSpPr/>
      </dsp:nvSpPr>
      <dsp:spPr>
        <a:xfrm>
          <a:off x="0" y="2463396"/>
          <a:ext cx="4038600" cy="1113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i="1" kern="1200"/>
            <a:t>Anti-corruption/Fraud Policy</a:t>
          </a:r>
          <a:endParaRPr lang="en-US" sz="2800" kern="1200"/>
        </a:p>
      </dsp:txBody>
      <dsp:txXfrm>
        <a:off x="54373" y="2517769"/>
        <a:ext cx="3929854" cy="1005094"/>
      </dsp:txXfrm>
    </dsp:sp>
    <dsp:sp modelId="{37507001-0340-4D82-8CDD-BA7368F43111}">
      <dsp:nvSpPr>
        <dsp:cNvPr id="0" name=""/>
        <dsp:cNvSpPr/>
      </dsp:nvSpPr>
      <dsp:spPr>
        <a:xfrm>
          <a:off x="0" y="3657876"/>
          <a:ext cx="4038600" cy="1113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i="1" kern="1200"/>
            <a:t>Administrative and financial routines</a:t>
          </a:r>
          <a:endParaRPr lang="en-US" sz="2800" kern="1200"/>
        </a:p>
      </dsp:txBody>
      <dsp:txXfrm>
        <a:off x="54373" y="3712249"/>
        <a:ext cx="3929854" cy="10050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390AA-E2F4-43FA-AC9E-4717A03E2C57}">
      <dsp:nvSpPr>
        <dsp:cNvPr id="0" name=""/>
        <dsp:cNvSpPr/>
      </dsp:nvSpPr>
      <dsp:spPr>
        <a:xfrm>
          <a:off x="0" y="0"/>
          <a:ext cx="3124200" cy="48461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152" tIns="327152" rIns="327152" bIns="327152" numCol="1" spcCol="1270" anchor="ctr" anchorCtr="0">
          <a:noAutofit/>
        </a:bodyPr>
        <a:lstStyle/>
        <a:p>
          <a:pPr marL="0" lvl="0" indent="0" algn="ctr" defTabSz="2044700">
            <a:lnSpc>
              <a:spcPct val="90000"/>
            </a:lnSpc>
            <a:spcBef>
              <a:spcPct val="0"/>
            </a:spcBef>
            <a:spcAft>
              <a:spcPct val="35000"/>
            </a:spcAft>
            <a:buNone/>
          </a:pPr>
          <a:r>
            <a:rPr lang="en-US" sz="4600" b="1" kern="1200"/>
            <a:t>Current situation- Baseline</a:t>
          </a:r>
          <a:endParaRPr lang="en-US" sz="4600" kern="1200"/>
        </a:p>
      </dsp:txBody>
      <dsp:txXfrm>
        <a:off x="0" y="0"/>
        <a:ext cx="3124200" cy="2616922"/>
      </dsp:txXfrm>
    </dsp:sp>
    <dsp:sp modelId="{ACB3AF56-858D-4798-958B-E938E9886B8E}">
      <dsp:nvSpPr>
        <dsp:cNvPr id="0" name=""/>
        <dsp:cNvSpPr/>
      </dsp:nvSpPr>
      <dsp:spPr>
        <a:xfrm>
          <a:off x="0" y="2519999"/>
          <a:ext cx="1562100" cy="22292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a:t>What are your strategies for mitigating physical and digital security risks.</a:t>
          </a:r>
        </a:p>
      </dsp:txBody>
      <dsp:txXfrm>
        <a:off x="0" y="2519999"/>
        <a:ext cx="1562100" cy="2229229"/>
      </dsp:txXfrm>
    </dsp:sp>
    <dsp:sp modelId="{EBB5A884-F5BF-40CB-B34B-D956DC73E3AA}">
      <dsp:nvSpPr>
        <dsp:cNvPr id="0" name=""/>
        <dsp:cNvSpPr/>
      </dsp:nvSpPr>
      <dsp:spPr>
        <a:xfrm>
          <a:off x="1562100" y="2519999"/>
          <a:ext cx="1562100" cy="22292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a:t>How will the institutional progress be sustained within your organisation? </a:t>
          </a:r>
        </a:p>
      </dsp:txBody>
      <dsp:txXfrm>
        <a:off x="1562100" y="2519999"/>
        <a:ext cx="1562100" cy="22292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FC9B9-FAA8-46B1-BAC8-D727E132B0CF}">
      <dsp:nvSpPr>
        <dsp:cNvPr id="0" name=""/>
        <dsp:cNvSpPr/>
      </dsp:nvSpPr>
      <dsp:spPr>
        <a:xfrm>
          <a:off x="0" y="0"/>
          <a:ext cx="4038600" cy="48461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152" tIns="327152" rIns="327152" bIns="327152" numCol="1" spcCol="1270" anchor="ctr" anchorCtr="0">
          <a:noAutofit/>
        </a:bodyPr>
        <a:lstStyle/>
        <a:p>
          <a:pPr marL="0" lvl="0" indent="0" algn="ctr" defTabSz="2044700">
            <a:lnSpc>
              <a:spcPct val="90000"/>
            </a:lnSpc>
            <a:spcBef>
              <a:spcPct val="0"/>
            </a:spcBef>
            <a:spcAft>
              <a:spcPct val="35000"/>
            </a:spcAft>
            <a:buNone/>
          </a:pPr>
          <a:r>
            <a:rPr lang="en-US" sz="4600" b="1" kern="1200"/>
            <a:t>Current situation- Baseline</a:t>
          </a:r>
          <a:endParaRPr lang="en-US" sz="4600" kern="1200"/>
        </a:p>
      </dsp:txBody>
      <dsp:txXfrm>
        <a:off x="0" y="0"/>
        <a:ext cx="4038600" cy="2616922"/>
      </dsp:txXfrm>
    </dsp:sp>
    <dsp:sp modelId="{AFC31666-E077-483F-8801-D8D181F15246}">
      <dsp:nvSpPr>
        <dsp:cNvPr id="0" name=""/>
        <dsp:cNvSpPr/>
      </dsp:nvSpPr>
      <dsp:spPr>
        <a:xfrm>
          <a:off x="0" y="2519999"/>
          <a:ext cx="2019300" cy="22292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a:t>What are your strategies for mitigating physical and digital security risks.</a:t>
          </a:r>
        </a:p>
      </dsp:txBody>
      <dsp:txXfrm>
        <a:off x="0" y="2519999"/>
        <a:ext cx="2019300" cy="2229229"/>
      </dsp:txXfrm>
    </dsp:sp>
    <dsp:sp modelId="{C2DA9473-7ACB-4437-ABAB-B24CBCD7A7D4}">
      <dsp:nvSpPr>
        <dsp:cNvPr id="0" name=""/>
        <dsp:cNvSpPr/>
      </dsp:nvSpPr>
      <dsp:spPr>
        <a:xfrm>
          <a:off x="2019300" y="2519999"/>
          <a:ext cx="2019300" cy="22292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a:t>How will the institutional progress be sustained within your organisation? </a:t>
          </a:r>
        </a:p>
      </dsp:txBody>
      <dsp:txXfrm>
        <a:off x="2019300" y="2519999"/>
        <a:ext cx="2019300" cy="222922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E75ABB-6DDB-4E13-B48C-52C512BE779E}" type="datetimeFigureOut">
              <a:rPr lang="en-ZA" smtClean="0"/>
              <a:t>2025/02/20</a:t>
            </a:fld>
            <a:endParaRPr lang="en-Z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289766-E76C-439E-89D8-DB7B96D12AA7}" type="slidenum">
              <a:rPr lang="en-ZA" smtClean="0"/>
              <a:t>‹#›</a:t>
            </a:fld>
            <a:endParaRPr lang="en-ZA"/>
          </a:p>
        </p:txBody>
      </p:sp>
    </p:spTree>
    <p:extLst>
      <p:ext uri="{BB962C8B-B14F-4D97-AF65-F5344CB8AC3E}">
        <p14:creationId xmlns:p14="http://schemas.microsoft.com/office/powerpoint/2010/main" val="167453319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W"/>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20/2/2025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970745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20/2/2025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680162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W"/>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20/2/2025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409124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20/2/2025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28098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W"/>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4485F-ED24-47DB-AFF9-387090B6200D}" type="datetimeFigureOut">
              <a:rPr lang="en-ZW" smtClean="0"/>
              <a:t>20/2/2025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928762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Date Placeholder 4"/>
          <p:cNvSpPr>
            <a:spLocks noGrp="1"/>
          </p:cNvSpPr>
          <p:nvPr>
            <p:ph type="dt" sz="half" idx="10"/>
          </p:nvPr>
        </p:nvSpPr>
        <p:spPr/>
        <p:txBody>
          <a:bodyPr/>
          <a:lstStyle/>
          <a:p>
            <a:fld id="{BDB4485F-ED24-47DB-AFF9-387090B6200D}" type="datetimeFigureOut">
              <a:rPr lang="en-ZW" smtClean="0"/>
              <a:t>20/2/2025</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584428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W"/>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7" name="Date Placeholder 6"/>
          <p:cNvSpPr>
            <a:spLocks noGrp="1"/>
          </p:cNvSpPr>
          <p:nvPr>
            <p:ph type="dt" sz="half" idx="10"/>
          </p:nvPr>
        </p:nvSpPr>
        <p:spPr/>
        <p:txBody>
          <a:bodyPr/>
          <a:lstStyle/>
          <a:p>
            <a:fld id="{BDB4485F-ED24-47DB-AFF9-387090B6200D}" type="datetimeFigureOut">
              <a:rPr lang="en-ZW" smtClean="0"/>
              <a:t>20/2/2025</a:t>
            </a:fld>
            <a:endParaRPr lang="en-ZW"/>
          </a:p>
        </p:txBody>
      </p:sp>
      <p:sp>
        <p:nvSpPr>
          <p:cNvPr id="8" name="Footer Placeholder 7"/>
          <p:cNvSpPr>
            <a:spLocks noGrp="1"/>
          </p:cNvSpPr>
          <p:nvPr>
            <p:ph type="ftr" sz="quarter" idx="11"/>
          </p:nvPr>
        </p:nvSpPr>
        <p:spPr/>
        <p:txBody>
          <a:bodyPr/>
          <a:lstStyle/>
          <a:p>
            <a:endParaRPr lang="en-ZW"/>
          </a:p>
        </p:txBody>
      </p:sp>
      <p:sp>
        <p:nvSpPr>
          <p:cNvPr id="9" name="Slide Number Placeholder 8"/>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566615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Date Placeholder 2"/>
          <p:cNvSpPr>
            <a:spLocks noGrp="1"/>
          </p:cNvSpPr>
          <p:nvPr>
            <p:ph type="dt" sz="half" idx="10"/>
          </p:nvPr>
        </p:nvSpPr>
        <p:spPr/>
        <p:txBody>
          <a:bodyPr/>
          <a:lstStyle/>
          <a:p>
            <a:fld id="{BDB4485F-ED24-47DB-AFF9-387090B6200D}" type="datetimeFigureOut">
              <a:rPr lang="en-ZW" smtClean="0"/>
              <a:t>20/2/2025</a:t>
            </a:fld>
            <a:endParaRPr lang="en-ZW"/>
          </a:p>
        </p:txBody>
      </p:sp>
      <p:sp>
        <p:nvSpPr>
          <p:cNvPr id="4" name="Footer Placeholder 3"/>
          <p:cNvSpPr>
            <a:spLocks noGrp="1"/>
          </p:cNvSpPr>
          <p:nvPr>
            <p:ph type="ftr" sz="quarter" idx="11"/>
          </p:nvPr>
        </p:nvSpPr>
        <p:spPr/>
        <p:txBody>
          <a:bodyPr/>
          <a:lstStyle/>
          <a:p>
            <a:endParaRPr lang="en-ZW"/>
          </a:p>
        </p:txBody>
      </p:sp>
      <p:sp>
        <p:nvSpPr>
          <p:cNvPr id="5" name="Slide Number Placeholder 4"/>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1828457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4485F-ED24-47DB-AFF9-387090B6200D}" type="datetimeFigureOut">
              <a:rPr lang="en-ZW" smtClean="0"/>
              <a:t>20/2/2025</a:t>
            </a:fld>
            <a:endParaRPr lang="en-ZW"/>
          </a:p>
        </p:txBody>
      </p:sp>
      <p:sp>
        <p:nvSpPr>
          <p:cNvPr id="3" name="Footer Placeholder 2"/>
          <p:cNvSpPr>
            <a:spLocks noGrp="1"/>
          </p:cNvSpPr>
          <p:nvPr>
            <p:ph type="ftr" sz="quarter" idx="11"/>
          </p:nvPr>
        </p:nvSpPr>
        <p:spPr/>
        <p:txBody>
          <a:bodyPr/>
          <a:lstStyle/>
          <a:p>
            <a:endParaRPr lang="en-ZW"/>
          </a:p>
        </p:txBody>
      </p:sp>
      <p:sp>
        <p:nvSpPr>
          <p:cNvPr id="4" name="Slide Number Placeholder 3"/>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532978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W"/>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4485F-ED24-47DB-AFF9-387090B6200D}" type="datetimeFigureOut">
              <a:rPr lang="en-ZW" smtClean="0"/>
              <a:t>20/2/2025</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12073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W"/>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W"/>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4485F-ED24-47DB-AFF9-387090B6200D}" type="datetimeFigureOut">
              <a:rPr lang="en-ZW" smtClean="0"/>
              <a:t>20/2/2025</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051226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ZW"/>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4485F-ED24-47DB-AFF9-387090B6200D}" type="datetimeFigureOut">
              <a:rPr lang="en-ZW" smtClean="0"/>
              <a:t>20/2/2025</a:t>
            </a:fld>
            <a:endParaRPr lang="en-ZW"/>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W"/>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A6CC1-C62E-4793-9BAB-70F633D6ED53}" type="slidenum">
              <a:rPr lang="en-ZW" smtClean="0"/>
              <a:t>‹#›</a:t>
            </a:fld>
            <a:endParaRPr lang="en-ZW"/>
          </a:p>
        </p:txBody>
      </p:sp>
    </p:spTree>
    <p:extLst>
      <p:ext uri="{BB962C8B-B14F-4D97-AF65-F5344CB8AC3E}">
        <p14:creationId xmlns:p14="http://schemas.microsoft.com/office/powerpoint/2010/main" val="3146491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4.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diagramLayout" Target="../diagrams/layout3.xml"/><Relationship Id="rId7" Type="http://schemas.openxmlformats.org/officeDocument/2006/relationships/image" Target="../media/image12.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550D9F-51CE-6C9C-76EB-06266568FA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1" y="-28467"/>
            <a:ext cx="2651877" cy="6858000"/>
          </a:xfrm>
          <a:prstGeom prst="rect">
            <a:avLst/>
          </a:prstGeom>
        </p:spPr>
      </p:pic>
      <p:sp>
        <p:nvSpPr>
          <p:cNvPr id="16" name="Rectangle 14">
            <a:extLst>
              <a:ext uri="{FF2B5EF4-FFF2-40B4-BE49-F238E27FC236}">
                <a16:creationId xmlns:a16="http://schemas.microsoft.com/office/drawing/2014/main" id="{9A22D600-B52E-E04B-A9E7-57874D1B3DE2}"/>
              </a:ext>
            </a:extLst>
          </p:cNvPr>
          <p:cNvSpPr/>
          <p:nvPr/>
        </p:nvSpPr>
        <p:spPr>
          <a:xfrm rot="5400000">
            <a:off x="4351839" y="2051291"/>
            <a:ext cx="454869"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4">
            <a:extLst>
              <a:ext uri="{FF2B5EF4-FFF2-40B4-BE49-F238E27FC236}">
                <a16:creationId xmlns:a16="http://schemas.microsoft.com/office/drawing/2014/main" id="{65239ED8-D9BC-9B07-2C66-1B0CADDD60CA}"/>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extBox 7"/>
          <p:cNvSpPr txBox="1"/>
          <p:nvPr/>
        </p:nvSpPr>
        <p:spPr>
          <a:xfrm>
            <a:off x="2516668" y="2124553"/>
            <a:ext cx="4125209" cy="1985159"/>
          </a:xfrm>
          <a:prstGeom prst="rect">
            <a:avLst/>
          </a:prstGeom>
          <a:noFill/>
        </p:spPr>
        <p:txBody>
          <a:bodyPr wrap="square" rtlCol="0">
            <a:spAutoFit/>
          </a:bodyPr>
          <a:lstStyle/>
          <a:p>
            <a:pPr algn="ctr"/>
            <a:r>
              <a:rPr lang="en-US" sz="4100" i="1" dirty="0">
                <a:ln>
                  <a:solidFill>
                    <a:srgbClr val="7B56A3"/>
                  </a:solidFill>
                </a:ln>
                <a:solidFill>
                  <a:srgbClr val="7B56A3"/>
                </a:solidFill>
                <a:effectLst>
                  <a:outerShdw blurRad="50800" dist="38100" dir="2700000" algn="tl" rotWithShape="0">
                    <a:schemeClr val="bg1">
                      <a:lumMod val="75000"/>
                    </a:schemeClr>
                  </a:outerShdw>
                </a:effectLst>
                <a:latin typeface="Century Gothic" panose="020B0502020202020204" pitchFamily="34" charset="0"/>
              </a:rPr>
              <a:t> LEARNING </a:t>
            </a:r>
          </a:p>
          <a:p>
            <a:r>
              <a:rPr lang="en-US" sz="4100" i="1" dirty="0">
                <a:ln>
                  <a:solidFill>
                    <a:srgbClr val="7B56A3"/>
                  </a:solidFill>
                </a:ln>
                <a:solidFill>
                  <a:srgbClr val="7B56A3"/>
                </a:solidFill>
                <a:effectLst>
                  <a:outerShdw blurRad="50800" dist="38100" dir="2700000" algn="tl" rotWithShape="0">
                    <a:schemeClr val="bg1">
                      <a:lumMod val="75000"/>
                    </a:schemeClr>
                  </a:outerShdw>
                </a:effectLst>
                <a:latin typeface="Century Gothic" panose="020B0502020202020204" pitchFamily="34" charset="0"/>
              </a:rPr>
              <a:t>  AND SHARING </a:t>
            </a:r>
          </a:p>
          <a:p>
            <a:r>
              <a:rPr lang="en-US" sz="4100" i="1" dirty="0">
                <a:ln>
                  <a:solidFill>
                    <a:srgbClr val="7B56A3"/>
                  </a:solidFill>
                </a:ln>
                <a:solidFill>
                  <a:srgbClr val="7B56A3"/>
                </a:solidFill>
                <a:effectLst>
                  <a:outerShdw blurRad="50800" dist="38100" dir="2700000" algn="tl" rotWithShape="0">
                    <a:schemeClr val="bg1">
                      <a:lumMod val="75000"/>
                    </a:schemeClr>
                  </a:outerShdw>
                </a:effectLst>
                <a:latin typeface="Century Gothic" panose="020B0502020202020204" pitchFamily="34" charset="0"/>
              </a:rPr>
              <a:t>SUMMIT 2025</a:t>
            </a:r>
            <a:endParaRPr lang="en-ZA" sz="4100" i="1" dirty="0">
              <a:ln>
                <a:solidFill>
                  <a:srgbClr val="7B56A3"/>
                </a:solidFill>
              </a:ln>
              <a:solidFill>
                <a:srgbClr val="FF0000"/>
              </a:solidFill>
              <a:effectLst>
                <a:outerShdw blurRad="50800" dist="38100" dir="2700000" algn="tl" rotWithShape="0">
                  <a:schemeClr val="bg1">
                    <a:lumMod val="75000"/>
                  </a:schemeClr>
                </a:outerShdw>
              </a:effectLst>
              <a:latin typeface="Century Gothic" panose="020B0502020202020204" pitchFamily="34" charset="0"/>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a:stretch/>
        </p:blipFill>
        <p:spPr bwMode="auto">
          <a:xfrm>
            <a:off x="702484" y="1193928"/>
            <a:ext cx="1777379" cy="1692692"/>
          </a:xfrm>
          <a:prstGeom prst="rect">
            <a:avLst/>
          </a:prstGeom>
          <a:noFill/>
          <a:ln>
            <a:noFill/>
          </a:ln>
        </p:spPr>
      </p:pic>
      <p:pic>
        <p:nvPicPr>
          <p:cNvPr id="12" name="Picture 11"/>
          <p:cNvPicPr/>
          <p:nvPr/>
        </p:nvPicPr>
        <p:blipFill>
          <a:blip r:embed="rId4" cstate="print">
            <a:extLst>
              <a:ext uri="{28A0092B-C50C-407E-A947-70E740481C1C}">
                <a14:useLocalDpi xmlns:a14="http://schemas.microsoft.com/office/drawing/2010/main" val="0"/>
              </a:ext>
            </a:extLst>
          </a:blip>
          <a:srcRect/>
          <a:stretch/>
        </p:blipFill>
        <p:spPr bwMode="auto">
          <a:xfrm>
            <a:off x="5044635" y="630534"/>
            <a:ext cx="1896004" cy="664866"/>
          </a:xfrm>
          <a:prstGeom prst="rect">
            <a:avLst/>
          </a:prstGeom>
          <a:noFill/>
          <a:ln>
            <a:noFill/>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58330" y="486596"/>
            <a:ext cx="2356040" cy="5586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B0E86D-BEBA-8DD5-5C76-03069FD92515}"/>
              </a:ext>
            </a:extLst>
          </p:cNvPr>
          <p:cNvSpPr txBox="1"/>
          <p:nvPr/>
        </p:nvSpPr>
        <p:spPr>
          <a:xfrm>
            <a:off x="1108698" y="4133941"/>
            <a:ext cx="6941148" cy="2462213"/>
          </a:xfrm>
          <a:prstGeom prst="rect">
            <a:avLst/>
          </a:prstGeom>
          <a:noFill/>
        </p:spPr>
        <p:txBody>
          <a:bodyPr wrap="square" rtlCol="0">
            <a:spAutoFit/>
          </a:bodyPr>
          <a:lstStyle/>
          <a:p>
            <a:pPr algn="ctr"/>
            <a:r>
              <a:rPr lang="en-ZW" sz="2800" b="1" dirty="0">
                <a:solidFill>
                  <a:srgbClr val="FF0000"/>
                </a:solidFill>
              </a:rPr>
              <a:t>Institutional Development Template </a:t>
            </a:r>
            <a:endParaRPr lang="en-ZW" sz="2800" b="1" dirty="0"/>
          </a:p>
          <a:p>
            <a:pPr algn="ctr"/>
            <a:r>
              <a:rPr lang="en-ZW" dirty="0">
                <a:solidFill>
                  <a:srgbClr val="FF0000"/>
                </a:solidFill>
              </a:rPr>
              <a:t>South Africa Northern Cape </a:t>
            </a:r>
          </a:p>
          <a:p>
            <a:pPr algn="ctr"/>
            <a:r>
              <a:rPr lang="en-ZW" dirty="0">
                <a:solidFill>
                  <a:srgbClr val="FF0000"/>
                </a:solidFill>
              </a:rPr>
              <a:t>Francis Baard district Municipality</a:t>
            </a:r>
          </a:p>
          <a:p>
            <a:pPr algn="ctr"/>
            <a:r>
              <a:rPr lang="en-ZW" dirty="0">
                <a:solidFill>
                  <a:srgbClr val="FF0000"/>
                </a:solidFill>
              </a:rPr>
              <a:t> </a:t>
            </a:r>
            <a:r>
              <a:rPr lang="en-ZW" dirty="0" err="1">
                <a:solidFill>
                  <a:srgbClr val="FF0000"/>
                </a:solidFill>
              </a:rPr>
              <a:t>Phokwane</a:t>
            </a:r>
            <a:r>
              <a:rPr lang="en-ZW" dirty="0">
                <a:solidFill>
                  <a:srgbClr val="FF0000"/>
                </a:solidFill>
              </a:rPr>
              <a:t> local municipality </a:t>
            </a:r>
          </a:p>
          <a:p>
            <a:pPr algn="ctr"/>
            <a:r>
              <a:rPr lang="en-ZW" dirty="0">
                <a:solidFill>
                  <a:srgbClr val="FF0000"/>
                </a:solidFill>
              </a:rPr>
              <a:t>58 Thompson Street Hartswater </a:t>
            </a:r>
          </a:p>
          <a:p>
            <a:pPr algn="ctr"/>
            <a:r>
              <a:rPr lang="en-ZW" dirty="0">
                <a:solidFill>
                  <a:srgbClr val="FF0000"/>
                </a:solidFill>
              </a:rPr>
              <a:t>4 – 7 March 2025</a:t>
            </a:r>
          </a:p>
          <a:p>
            <a:pPr algn="ctr"/>
            <a:r>
              <a:rPr lang="en-ZW" dirty="0">
                <a:solidFill>
                  <a:srgbClr val="FF0000"/>
                </a:solidFill>
              </a:rPr>
              <a:t>Mrs Irda Lebatla</a:t>
            </a:r>
          </a:p>
          <a:p>
            <a:pPr algn="ctr"/>
            <a:endParaRPr lang="en-ZW" dirty="0">
              <a:solidFill>
                <a:srgbClr val="FF0000"/>
              </a:solidFill>
            </a:endParaRPr>
          </a:p>
        </p:txBody>
      </p:sp>
      <p:sp>
        <p:nvSpPr>
          <p:cNvPr id="10" name="TextBox 9">
            <a:extLst>
              <a:ext uri="{FF2B5EF4-FFF2-40B4-BE49-F238E27FC236}">
                <a16:creationId xmlns:a16="http://schemas.microsoft.com/office/drawing/2014/main" id="{403E2E81-9601-1970-B83A-F4245917F760}"/>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pic>
        <p:nvPicPr>
          <p:cNvPr id="14" name="Picture 13">
            <a:extLst>
              <a:ext uri="{FF2B5EF4-FFF2-40B4-BE49-F238E27FC236}">
                <a16:creationId xmlns:a16="http://schemas.microsoft.com/office/drawing/2014/main" id="{FB2B55A6-2FFB-9EE3-F2C3-0C062E3E55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b="-2141"/>
          <a:stretch/>
        </p:blipFill>
        <p:spPr>
          <a:xfrm>
            <a:off x="2998697" y="299993"/>
            <a:ext cx="1877160" cy="1528807"/>
          </a:xfrm>
          <a:prstGeom prst="rect">
            <a:avLst/>
          </a:prstGeom>
        </p:spPr>
      </p:pic>
      <p:pic>
        <p:nvPicPr>
          <p:cNvPr id="15" name="Picture 14">
            <a:extLst>
              <a:ext uri="{FF2B5EF4-FFF2-40B4-BE49-F238E27FC236}">
                <a16:creationId xmlns:a16="http://schemas.microsoft.com/office/drawing/2014/main" id="{4B60F413-7316-BB9C-963E-10784A14FB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1520" y="1289748"/>
            <a:ext cx="1937953" cy="907269"/>
          </a:xfrm>
          <a:prstGeom prst="rect">
            <a:avLst/>
          </a:prstGeom>
        </p:spPr>
      </p:pic>
      <p:pic>
        <p:nvPicPr>
          <p:cNvPr id="5" name="Picture 4" descr="lttrhd">
            <a:extLst>
              <a:ext uri="{FF2B5EF4-FFF2-40B4-BE49-F238E27FC236}">
                <a16:creationId xmlns:a16="http://schemas.microsoft.com/office/drawing/2014/main" id="{307A2DBB-BAFA-017C-40FF-DAE8F0E88383}"/>
              </a:ext>
            </a:extLst>
          </p:cNvPr>
          <p:cNvPicPr>
            <a:picLocks noChangeAspect="1"/>
          </p:cNvPicPr>
          <p:nvPr/>
        </p:nvPicPr>
        <p:blipFill>
          <a:blip r:embed="rId8"/>
          <a:srcRect l="-230" t="-6065" r="71172" b="15001"/>
          <a:stretch>
            <a:fillRect/>
          </a:stretch>
        </p:blipFill>
        <p:spPr bwMode="auto">
          <a:xfrm>
            <a:off x="6945401" y="217154"/>
            <a:ext cx="2196972" cy="664866"/>
          </a:xfrm>
          <a:prstGeom prst="rect">
            <a:avLst/>
          </a:prstGeom>
          <a:noFill/>
          <a:ln w="9525">
            <a:noFill/>
            <a:miter lim="800000"/>
            <a:headEnd/>
            <a:tailEnd/>
          </a:ln>
        </p:spPr>
      </p:pic>
    </p:spTree>
    <p:extLst>
      <p:ext uri="{BB962C8B-B14F-4D97-AF65-F5344CB8AC3E}">
        <p14:creationId xmlns:p14="http://schemas.microsoft.com/office/powerpoint/2010/main" val="21612644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271524"/>
            <a:ext cx="9144000" cy="1116555"/>
          </a:xfrm>
        </p:spPr>
        <p:txBody>
          <a:bodyPr>
            <a:normAutofit fontScale="90000"/>
          </a:bodyPr>
          <a:lstStyle/>
          <a:p>
            <a:pPr algn="l"/>
            <a:r>
              <a:rPr lang="en-ZW" dirty="0">
                <a:ln>
                  <a:solidFill>
                    <a:srgbClr val="7B56A3"/>
                  </a:solidFill>
                </a:ln>
                <a:solidFill>
                  <a:srgbClr val="7B56A3"/>
                </a:solidFill>
                <a:latin typeface="Century Gothic" panose="020B0502020202020204" pitchFamily="34" charset="0"/>
              </a:rPr>
              <a:t>Structures, Systems, and Processes</a:t>
            </a:r>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4648200" y="1258313"/>
            <a:ext cx="4038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3082"/>
              </a:buClr>
              <a:buSzPct val="110000"/>
              <a:buNone/>
              <a:tabLst/>
              <a:defRPr/>
            </a:pPr>
            <a:r>
              <a:rPr kumimoji="0" lang="en-ZA" sz="1400" b="0" i="0" u="none" strike="noStrike" kern="1200" cap="none" spc="0" normalizeH="0" baseline="0" noProof="0" dirty="0">
                <a:ln>
                  <a:noFill/>
                </a:ln>
                <a:solidFill>
                  <a:prstClr val="black">
                    <a:lumMod val="75000"/>
                    <a:lumOff val="25000"/>
                  </a:prstClr>
                </a:solidFill>
                <a:effectLst/>
                <a:uLnTx/>
                <a:uFillTx/>
                <a:latin typeface="Aptos" panose="020B0004020202020204" pitchFamily="34" charset="0"/>
                <a:ea typeface="Calibri" panose="020F0502020204030204" pitchFamily="34" charset="0"/>
                <a:cs typeface="Aptos" panose="020B0004020202020204" pitchFamily="34" charset="0"/>
              </a:rPr>
              <a:t>Thabang CDC has increased its staff complement to include project coordinators, peer educators, fieldworkers, and caregivers, indicating its ability to attract and retain talent.</a:t>
            </a:r>
          </a:p>
          <a:p>
            <a:pPr marL="0" marR="0" lvl="0" indent="0" algn="l" defTabSz="914400" rtl="0" eaLnBrk="1" fontAlgn="auto" latinLnBrk="0" hangingPunct="1">
              <a:lnSpc>
                <a:spcPct val="90000"/>
              </a:lnSpc>
              <a:spcBef>
                <a:spcPts val="1000"/>
              </a:spcBef>
              <a:spcAft>
                <a:spcPts val="0"/>
              </a:spcAft>
              <a:buClr>
                <a:srgbClr val="003082"/>
              </a:buClr>
              <a:buSzPct val="110000"/>
              <a:buNone/>
              <a:tabLst/>
              <a:defRPr/>
            </a:pPr>
            <a:r>
              <a:rPr kumimoji="0" lang="en-ZA" sz="1400" b="0" i="0" u="none" strike="noStrike" kern="1200" cap="none" spc="0" normalizeH="0" baseline="0" noProof="0" dirty="0">
                <a:ln>
                  <a:noFill/>
                </a:ln>
                <a:solidFill>
                  <a:prstClr val="black">
                    <a:lumMod val="75000"/>
                    <a:lumOff val="25000"/>
                  </a:prstClr>
                </a:solidFill>
                <a:effectLst/>
                <a:uLnTx/>
                <a:uFillTx/>
                <a:latin typeface="Aptos" panose="020B0004020202020204" pitchFamily="34" charset="0"/>
                <a:ea typeface="Calibri" panose="020F0502020204030204" pitchFamily="34" charset="0"/>
                <a:cs typeface="Aptos" panose="020B0004020202020204" pitchFamily="34" charset="0"/>
              </a:rPr>
              <a:t>The organization has relocated to new offices and owns various assets, including computers, laptops, and vehicles, demonstrating its investment in infrastructure.</a:t>
            </a:r>
          </a:p>
          <a:p>
            <a:pPr marL="0" marR="0" lvl="0" indent="0" algn="l" defTabSz="914400" rtl="0" eaLnBrk="1" fontAlgn="auto" latinLnBrk="0" hangingPunct="1">
              <a:lnSpc>
                <a:spcPct val="90000"/>
              </a:lnSpc>
              <a:spcBef>
                <a:spcPts val="1000"/>
              </a:spcBef>
              <a:spcAft>
                <a:spcPts val="0"/>
              </a:spcAft>
              <a:buClr>
                <a:srgbClr val="003082"/>
              </a:buClr>
              <a:buSzPct val="110000"/>
              <a:buNone/>
              <a:tabLst/>
              <a:defRPr/>
            </a:pPr>
            <a:r>
              <a:rPr lang="en-ZA" sz="1400" dirty="0">
                <a:solidFill>
                  <a:prstClr val="black">
                    <a:lumMod val="75000"/>
                    <a:lumOff val="25000"/>
                  </a:prstClr>
                </a:solidFill>
                <a:latin typeface="Aptos" panose="020B0004020202020204" pitchFamily="34" charset="0"/>
                <a:ea typeface="Calibri" panose="020F0502020204030204" pitchFamily="34" charset="0"/>
                <a:cs typeface="Aptos" panose="020B0004020202020204" pitchFamily="34" charset="0"/>
              </a:rPr>
              <a:t>The list of external source of income , applications pending and </a:t>
            </a:r>
            <a:r>
              <a:rPr lang="en-US" sz="1400" dirty="0">
                <a:solidFill>
                  <a:prstClr val="black">
                    <a:lumMod val="75000"/>
                    <a:lumOff val="25000"/>
                  </a:prstClr>
                </a:solidFill>
                <a:latin typeface="Aptos" panose="020B0004020202020204" pitchFamily="34" charset="0"/>
                <a:ea typeface="Calibri" panose="020F0502020204030204" pitchFamily="34" charset="0"/>
                <a:cs typeface="Aptos" panose="020B0004020202020204" pitchFamily="34" charset="0"/>
              </a:rPr>
              <a:t>successful</a:t>
            </a:r>
            <a:r>
              <a:rPr lang="en-ZA" sz="1400" dirty="0">
                <a:solidFill>
                  <a:prstClr val="black">
                    <a:lumMod val="75000"/>
                    <a:lumOff val="25000"/>
                  </a:prstClr>
                </a:solidFill>
                <a:latin typeface="Aptos" panose="020B0004020202020204" pitchFamily="34" charset="0"/>
                <a:ea typeface="Calibri" panose="020F0502020204030204" pitchFamily="34" charset="0"/>
                <a:cs typeface="Aptos" panose="020B0004020202020204" pitchFamily="34" charset="0"/>
              </a:rPr>
              <a:t> are available on request. Operational budget are available </a:t>
            </a:r>
          </a:p>
          <a:p>
            <a:pPr marL="0" marR="0" lvl="0" indent="0" algn="l" defTabSz="914400" rtl="0" eaLnBrk="1" fontAlgn="auto" latinLnBrk="0" hangingPunct="1">
              <a:lnSpc>
                <a:spcPct val="90000"/>
              </a:lnSpc>
              <a:spcBef>
                <a:spcPts val="1000"/>
              </a:spcBef>
              <a:spcAft>
                <a:spcPts val="0"/>
              </a:spcAft>
              <a:buClr>
                <a:srgbClr val="003082"/>
              </a:buClr>
              <a:buSzPct val="110000"/>
              <a:buNone/>
              <a:tabLst/>
              <a:defRPr/>
            </a:pPr>
            <a:r>
              <a:rPr kumimoji="0" lang="en-ZA" sz="1400" b="0" i="0" u="none" strike="noStrike" kern="1200" cap="none" spc="0" normalizeH="0" baseline="0" noProof="0" dirty="0">
                <a:ln>
                  <a:noFill/>
                </a:ln>
                <a:solidFill>
                  <a:prstClr val="black">
                    <a:lumMod val="75000"/>
                    <a:lumOff val="25000"/>
                  </a:prstClr>
                </a:solidFill>
                <a:effectLst/>
                <a:uLnTx/>
                <a:uFillTx/>
                <a:latin typeface="Aptos" panose="020B0004020202020204" pitchFamily="34" charset="0"/>
                <a:ea typeface="Calibri" panose="020F0502020204030204" pitchFamily="34" charset="0"/>
                <a:cs typeface="Aptos" panose="020B0004020202020204" pitchFamily="34" charset="0"/>
              </a:rPr>
              <a:t>Actively IT and communication system in place</a:t>
            </a:r>
          </a:p>
          <a:p>
            <a:pPr marL="0" marR="0" lvl="0" indent="0" algn="l" defTabSz="914400" rtl="0" eaLnBrk="1" fontAlgn="auto" latinLnBrk="0" hangingPunct="1">
              <a:lnSpc>
                <a:spcPct val="90000"/>
              </a:lnSpc>
              <a:spcBef>
                <a:spcPts val="1000"/>
              </a:spcBef>
              <a:spcAft>
                <a:spcPts val="0"/>
              </a:spcAft>
              <a:buClr>
                <a:srgbClr val="003082"/>
              </a:buClr>
              <a:buSzPct val="110000"/>
              <a:buNone/>
              <a:tabLst/>
              <a:defRPr/>
            </a:pPr>
            <a:r>
              <a:rPr lang="en-US" sz="1400" b="1" dirty="0"/>
              <a:t>Office Space for admin and services delivery </a:t>
            </a:r>
          </a:p>
          <a:p>
            <a:pPr marL="0" marR="0" lvl="0" indent="0" algn="l" defTabSz="914400" rtl="0" eaLnBrk="1" fontAlgn="auto" latinLnBrk="0" hangingPunct="1">
              <a:lnSpc>
                <a:spcPct val="90000"/>
              </a:lnSpc>
              <a:spcBef>
                <a:spcPts val="1000"/>
              </a:spcBef>
              <a:spcAft>
                <a:spcPts val="0"/>
              </a:spcAft>
              <a:buClr>
                <a:srgbClr val="003082"/>
              </a:buClr>
              <a:buSzPct val="110000"/>
              <a:buNone/>
              <a:tabLst/>
              <a:defRPr/>
            </a:pPr>
            <a:r>
              <a:rPr lang="en-US" sz="1400" b="1" dirty="0"/>
              <a:t>Vehicles for Outreach</a:t>
            </a:r>
            <a:r>
              <a:rPr lang="en-US" sz="1400" dirty="0"/>
              <a:t> and other need new vehicle </a:t>
            </a:r>
          </a:p>
          <a:p>
            <a:pPr marL="0" marR="0" lvl="0" indent="0" algn="l" defTabSz="914400" rtl="0" eaLnBrk="1" fontAlgn="auto" latinLnBrk="0" hangingPunct="1">
              <a:lnSpc>
                <a:spcPct val="90000"/>
              </a:lnSpc>
              <a:spcBef>
                <a:spcPts val="1000"/>
              </a:spcBef>
              <a:spcAft>
                <a:spcPts val="0"/>
              </a:spcAft>
              <a:buClr>
                <a:srgbClr val="003082"/>
              </a:buClr>
              <a:buSzPct val="110000"/>
              <a:buNone/>
              <a:tabLst/>
              <a:defRPr/>
            </a:pPr>
            <a:r>
              <a:rPr lang="en-US" sz="1400" b="1" dirty="0"/>
              <a:t>Shelter &amp; Care Facilities</a:t>
            </a:r>
            <a:r>
              <a:rPr lang="en-US" sz="1400" dirty="0"/>
              <a:t> are provided through the referral system if needed by community</a:t>
            </a:r>
          </a:p>
          <a:p>
            <a:pPr marL="0" marR="0" lvl="0" indent="0" algn="l" defTabSz="914400" rtl="0" eaLnBrk="1" fontAlgn="auto" latinLnBrk="0" hangingPunct="1">
              <a:lnSpc>
                <a:spcPct val="90000"/>
              </a:lnSpc>
              <a:spcBef>
                <a:spcPts val="1000"/>
              </a:spcBef>
              <a:spcAft>
                <a:spcPts val="0"/>
              </a:spcAft>
              <a:buClr>
                <a:srgbClr val="003082"/>
              </a:buClr>
              <a:buSzPct val="110000"/>
              <a:buNone/>
              <a:tabLst/>
              <a:defRPr/>
            </a:pPr>
            <a:r>
              <a:rPr lang="en-US" sz="1400" dirty="0"/>
              <a:t>secure area for storing food medical supplies, and essential resources are enough</a:t>
            </a:r>
            <a:endParaRPr kumimoji="0" lang="en-ZA" sz="1400" b="0" i="0" u="none" strike="noStrike" kern="1200" cap="none" spc="0" normalizeH="0" baseline="0" noProof="0" dirty="0">
              <a:ln>
                <a:noFill/>
              </a:ln>
              <a:solidFill>
                <a:prstClr val="black">
                  <a:lumMod val="75000"/>
                  <a:lumOff val="25000"/>
                </a:prstClr>
              </a:solidFill>
              <a:effectLst/>
              <a:uLnTx/>
              <a:uFillTx/>
              <a:latin typeface="Aptos" panose="020B0004020202020204" pitchFamily="34" charset="0"/>
              <a:ea typeface="Calibri" panose="020F0502020204030204" pitchFamily="34" charset="0"/>
              <a:cs typeface="Aptos" panose="020B0004020202020204" pitchFamily="34" charset="0"/>
            </a:endParaRPr>
          </a:p>
        </p:txBody>
      </p:sp>
      <p:graphicFrame>
        <p:nvGraphicFramePr>
          <p:cNvPr id="47" name="Content Placeholder 2">
            <a:extLst>
              <a:ext uri="{FF2B5EF4-FFF2-40B4-BE49-F238E27FC236}">
                <a16:creationId xmlns:a16="http://schemas.microsoft.com/office/drawing/2014/main" id="{49BF03F8-7D6D-1DC9-7BEC-DF5FE47CAB42}"/>
              </a:ext>
            </a:extLst>
          </p:cNvPr>
          <p:cNvGraphicFramePr/>
          <p:nvPr/>
        </p:nvGraphicFramePr>
        <p:xfrm>
          <a:off x="457200" y="1258313"/>
          <a:ext cx="4038600" cy="4846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868764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843C8-70EE-0C0B-D8BD-497EC3DFAD50}"/>
            </a:ext>
          </a:extLst>
        </p:cNvPr>
        <p:cNvGrpSpPr/>
        <p:nvPr/>
      </p:nvGrpSpPr>
      <p:grpSpPr>
        <a:xfrm>
          <a:off x="0" y="0"/>
          <a:ext cx="0" cy="0"/>
          <a:chOff x="0" y="0"/>
          <a:chExt cx="0" cy="0"/>
        </a:xfrm>
      </p:grpSpPr>
      <p:grpSp>
        <p:nvGrpSpPr>
          <p:cNvPr id="32" name="Group 31">
            <a:extLst>
              <a:ext uri="{FF2B5EF4-FFF2-40B4-BE49-F238E27FC236}">
                <a16:creationId xmlns:a16="http://schemas.microsoft.com/office/drawing/2014/main" id="{97DC83FB-C528-FAEB-5108-2CED1A923FE0}"/>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A34B4798-A27F-4AEB-F86A-5F223AE4B135}"/>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B435804F-FF4C-EFC7-1277-007A1A3D6023}"/>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7D55FD6A-5ABA-27BD-3FE2-2DA1F690225A}"/>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a:extLst>
              <a:ext uri="{FF2B5EF4-FFF2-40B4-BE49-F238E27FC236}">
                <a16:creationId xmlns:a16="http://schemas.microsoft.com/office/drawing/2014/main" id="{CF9FA813-64EC-B338-CFFE-5B8792310B33}"/>
              </a:ext>
            </a:extLst>
          </p:cNvPr>
          <p:cNvSpPr>
            <a:spLocks noGrp="1"/>
          </p:cNvSpPr>
          <p:nvPr>
            <p:ph type="title"/>
          </p:nvPr>
        </p:nvSpPr>
        <p:spPr>
          <a:xfrm>
            <a:off x="0" y="271524"/>
            <a:ext cx="9144000" cy="1116555"/>
          </a:xfrm>
        </p:spPr>
        <p:txBody>
          <a:bodyPr>
            <a:normAutofit fontScale="90000"/>
          </a:bodyPr>
          <a:lstStyle/>
          <a:p>
            <a:pPr algn="l"/>
            <a:r>
              <a:rPr lang="en-ZW" dirty="0">
                <a:ln>
                  <a:solidFill>
                    <a:srgbClr val="7B56A3"/>
                  </a:solidFill>
                </a:ln>
                <a:solidFill>
                  <a:srgbClr val="7B56A3"/>
                </a:solidFill>
                <a:latin typeface="Century Gothic" panose="020B0502020202020204" pitchFamily="34" charset="0"/>
              </a:rPr>
              <a:t>Structures, Systems, and Processes</a:t>
            </a:r>
          </a:p>
        </p:txBody>
      </p:sp>
      <p:sp>
        <p:nvSpPr>
          <p:cNvPr id="43" name="Content Placeholder 4">
            <a:extLst>
              <a:ext uri="{FF2B5EF4-FFF2-40B4-BE49-F238E27FC236}">
                <a16:creationId xmlns:a16="http://schemas.microsoft.com/office/drawing/2014/main" id="{5F3C655F-B9DC-C332-F73C-AA6A6308023F}"/>
              </a:ext>
            </a:extLst>
          </p:cNvPr>
          <p:cNvSpPr txBox="1">
            <a:spLocks/>
          </p:cNvSpPr>
          <p:nvPr/>
        </p:nvSpPr>
        <p:spPr>
          <a:xfrm>
            <a:off x="4648200" y="1258313"/>
            <a:ext cx="4038600" cy="4846152"/>
          </a:xfrm>
          <a:prstGeom prst="rect">
            <a:avLst/>
          </a:prstGeom>
          <a:noFill/>
          <a:ln>
            <a:solidFill>
              <a:srgbClr val="7B56A3"/>
            </a:solidFill>
          </a:ln>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Font typeface="Wingdings" panose="05000000000000000000" pitchFamily="2" charset="2"/>
              <a:buChar char=""/>
            </a:pPr>
            <a:r>
              <a:rPr lang="en-GB" sz="1900" dirty="0">
                <a:effectLst/>
                <a:latin typeface="Calibri" panose="020F0502020204030204" pitchFamily="34" charset="0"/>
                <a:ea typeface="Times New Roman" panose="02020603050405020304" pitchFamily="18" charset="0"/>
              </a:rPr>
              <a:t>Attendance register will be regularly monitored updated, weekly, and monthly meetings with staff, board meeting once a quarter. </a:t>
            </a:r>
            <a:endParaRPr lang="en-US" sz="19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GB" sz="1900" dirty="0">
                <a:effectLst/>
                <a:latin typeface="Calibri" panose="020F0502020204030204" pitchFamily="34" charset="0"/>
                <a:ea typeface="Times New Roman" panose="02020603050405020304" pitchFamily="18" charset="0"/>
              </a:rPr>
              <a:t>Monthly, quarterly, and annual narrative progress reports will be monitored according to the requirements.</a:t>
            </a:r>
            <a:endParaRPr lang="en-US" sz="1900" dirty="0">
              <a:effectLst/>
              <a:latin typeface="Times New Roman" panose="02020603050405020304" pitchFamily="18" charset="0"/>
              <a:ea typeface="Times New Roman" panose="02020603050405020304" pitchFamily="18" charset="0"/>
            </a:endParaRPr>
          </a:p>
          <a:p>
            <a:pPr marL="457200"/>
            <a:r>
              <a:rPr lang="en-GB" sz="1900" dirty="0">
                <a:effectLst/>
                <a:latin typeface="Calibri" panose="020F0502020204030204" pitchFamily="34" charset="0"/>
                <a:ea typeface="Times New Roman" panose="02020603050405020304" pitchFamily="18" charset="0"/>
              </a:rPr>
              <a:t>The centre to be monitored and evaluated by a SA /social worker.</a:t>
            </a:r>
            <a:endParaRPr lang="en-US" sz="19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GB" sz="1900" dirty="0">
                <a:effectLst/>
                <a:latin typeface="Calibri" panose="020F0502020204030204" pitchFamily="34" charset="0"/>
                <a:ea typeface="Times New Roman" panose="02020603050405020304" pitchFamily="18" charset="0"/>
              </a:rPr>
              <a:t>Weekly and monthly Keeping of statistics accurately to consolidate reports. </a:t>
            </a:r>
            <a:endParaRPr lang="en-US" sz="19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GB" sz="1900" dirty="0">
                <a:effectLst/>
                <a:latin typeface="Calibri" panose="020F0502020204030204" pitchFamily="34" charset="0"/>
                <a:ea typeface="Times New Roman" panose="02020603050405020304" pitchFamily="18" charset="0"/>
              </a:rPr>
              <a:t>Records keeping of everything in the project (Asset’s register) and updated regularly if needed.</a:t>
            </a:r>
            <a:endParaRPr lang="en-US" sz="19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GB" sz="1900" dirty="0">
                <a:effectLst/>
                <a:latin typeface="Calibri" panose="020F0502020204030204" pitchFamily="34" charset="0"/>
                <a:ea typeface="Times New Roman" panose="02020603050405020304" pitchFamily="18" charset="0"/>
              </a:rPr>
              <a:t>Minutes taking at the meeting will also serve as a monitoring reporting tool to keep the stakeholders, departments, funders, and community informed about the progress of the project.</a:t>
            </a:r>
            <a:endParaRPr lang="en-US" sz="19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GB" sz="1900" dirty="0">
                <a:effectLst/>
                <a:latin typeface="Calibri" panose="020F0502020204030204" pitchFamily="34" charset="0"/>
                <a:ea typeface="Times New Roman" panose="02020603050405020304" pitchFamily="18" charset="0"/>
              </a:rPr>
              <a:t>The organization makes use of the new electronical systems namely (XERO) for all the financial reports to be monitored by the appointed auditor.</a:t>
            </a:r>
            <a:endParaRPr lang="en-US" sz="19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GB" sz="1900" dirty="0">
                <a:effectLst/>
                <a:latin typeface="Calibri" panose="020F0502020204030204" pitchFamily="34" charset="0"/>
                <a:ea typeface="Times New Roman" panose="02020603050405020304" pitchFamily="18" charset="0"/>
              </a:rPr>
              <a:t>Consultative and feedback meetings with stakeholder groups and the community at large </a:t>
            </a:r>
            <a:endParaRPr lang="en-US" sz="19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GB" sz="1900" dirty="0">
                <a:effectLst/>
                <a:latin typeface="Calibri" panose="020F0502020204030204" pitchFamily="34" charset="0"/>
                <a:ea typeface="Times New Roman" panose="02020603050405020304" pitchFamily="18" charset="0"/>
              </a:rPr>
              <a:t>Households’ visits on victims, survivors, and perpetrators </a:t>
            </a:r>
            <a:endParaRPr lang="en-US" sz="19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GB" sz="1900" dirty="0">
                <a:effectLst/>
                <a:latin typeface="Calibri" panose="020F0502020204030204" pitchFamily="34" charset="0"/>
                <a:ea typeface="Times New Roman" panose="02020603050405020304" pitchFamily="18" charset="0"/>
              </a:rPr>
              <a:t>Surveys and complain box</a:t>
            </a:r>
            <a:endParaRPr lang="en-US" sz="19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GB" sz="1900" dirty="0">
                <a:effectLst/>
                <a:latin typeface="Calibri" panose="020F0502020204030204" pitchFamily="34" charset="0"/>
                <a:ea typeface="Times New Roman" panose="02020603050405020304" pitchFamily="18" charset="0"/>
              </a:rPr>
              <a:t>Regular follow ups on court preparations and services (referrals) </a:t>
            </a:r>
            <a:endParaRPr lang="en-US" sz="19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GB" sz="1900" dirty="0">
                <a:effectLst/>
                <a:latin typeface="Calibri" panose="020F0502020204030204" pitchFamily="34" charset="0"/>
                <a:ea typeface="Times New Roman" panose="02020603050405020304" pitchFamily="18" charset="0"/>
              </a:rPr>
              <a:t>Facilitate and monitoring and report the impact of victims.</a:t>
            </a:r>
            <a:endParaRPr lang="en-US" sz="1900" dirty="0">
              <a:effectLst/>
              <a:latin typeface="Times New Roman" panose="02020603050405020304" pitchFamily="18" charset="0"/>
              <a:ea typeface="Times New Roman" panose="02020603050405020304" pitchFamily="18" charset="0"/>
            </a:endParaRPr>
          </a:p>
          <a:p>
            <a:pPr marL="457200" marR="0" lvl="0" indent="-457200" algn="l" defTabSz="914400" rtl="0" eaLnBrk="1" fontAlgn="auto" latinLnBrk="0" hangingPunct="1">
              <a:lnSpc>
                <a:spcPct val="90000"/>
              </a:lnSpc>
              <a:spcBef>
                <a:spcPts val="1000"/>
              </a:spcBef>
              <a:spcAft>
                <a:spcPts val="0"/>
              </a:spcAft>
              <a:buClr>
                <a:srgbClr val="003082"/>
              </a:buClr>
              <a:buSzPct val="110000"/>
              <a:buFont typeface="Arial" panose="020B0604020202020204" pitchFamily="34" charset="0"/>
              <a:buChar char="•"/>
              <a:tabLst/>
              <a:defRPr/>
            </a:pPr>
            <a:endParaRPr kumimoji="0" lang="en-ZA" sz="1700" b="0" i="0" u="none" strike="noStrike" kern="1200" cap="none" spc="0" normalizeH="0" baseline="0" noProof="0" dirty="0">
              <a:ln>
                <a:noFill/>
              </a:ln>
              <a:solidFill>
                <a:prstClr val="black">
                  <a:lumMod val="75000"/>
                  <a:lumOff val="25000"/>
                </a:prstClr>
              </a:solidFill>
              <a:effectLst/>
              <a:uLnTx/>
              <a:uFillTx/>
              <a:latin typeface="Aptos" panose="020B0004020202020204" pitchFamily="34" charset="0"/>
              <a:ea typeface="Calibri" panose="020F0502020204030204" pitchFamily="34" charset="0"/>
              <a:cs typeface="Aptos" panose="020B0004020202020204" pitchFamily="34" charset="0"/>
            </a:endParaRPr>
          </a:p>
          <a:p>
            <a:pPr marL="0" indent="0">
              <a:buNone/>
            </a:pPr>
            <a:endParaRPr lang="en-ZA" sz="2800" dirty="0">
              <a:effectLst/>
              <a:latin typeface="Aptos" panose="020B0004020202020204" pitchFamily="34" charset="0"/>
              <a:ea typeface="Calibri" panose="020F0502020204030204" pitchFamily="34" charset="0"/>
              <a:cs typeface="Aptos" panose="020B0004020202020204" pitchFamily="34" charset="0"/>
            </a:endParaRPr>
          </a:p>
          <a:p>
            <a:pPr marL="0" indent="0">
              <a:buNone/>
            </a:pPr>
            <a:endParaRPr lang="en-US" sz="1800" b="1" dirty="0">
              <a:solidFill>
                <a:srgbClr val="FF0000"/>
              </a:solidFill>
            </a:endParaRPr>
          </a:p>
        </p:txBody>
      </p:sp>
      <p:graphicFrame>
        <p:nvGraphicFramePr>
          <p:cNvPr id="45" name="Content Placeholder 2">
            <a:extLst>
              <a:ext uri="{FF2B5EF4-FFF2-40B4-BE49-F238E27FC236}">
                <a16:creationId xmlns:a16="http://schemas.microsoft.com/office/drawing/2014/main" id="{D431F3DE-167D-2482-998F-64A4AE9229F6}"/>
              </a:ext>
            </a:extLst>
          </p:cNvPr>
          <p:cNvGraphicFramePr/>
          <p:nvPr/>
        </p:nvGraphicFramePr>
        <p:xfrm>
          <a:off x="457200" y="1258313"/>
          <a:ext cx="4038600" cy="4846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088736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9D284-EF32-5615-FBF5-ABB7402403D6}"/>
            </a:ext>
          </a:extLst>
        </p:cNvPr>
        <p:cNvGrpSpPr/>
        <p:nvPr/>
      </p:nvGrpSpPr>
      <p:grpSpPr>
        <a:xfrm>
          <a:off x="0" y="0"/>
          <a:ext cx="0" cy="0"/>
          <a:chOff x="0" y="0"/>
          <a:chExt cx="0" cy="0"/>
        </a:xfrm>
      </p:grpSpPr>
      <p:grpSp>
        <p:nvGrpSpPr>
          <p:cNvPr id="32" name="Group 31">
            <a:extLst>
              <a:ext uri="{FF2B5EF4-FFF2-40B4-BE49-F238E27FC236}">
                <a16:creationId xmlns:a16="http://schemas.microsoft.com/office/drawing/2014/main" id="{D3719A61-4E62-012D-D44E-9E54745EBEB8}"/>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CBDD996-0C9F-71AC-FF16-E597D56D43B4}"/>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5633532-FF76-D51F-D3CD-F5ED7BD56579}"/>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4C4D6FC2-062C-B5ED-B8AC-3429C6559E1E}"/>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a:extLst>
              <a:ext uri="{FF2B5EF4-FFF2-40B4-BE49-F238E27FC236}">
                <a16:creationId xmlns:a16="http://schemas.microsoft.com/office/drawing/2014/main" id="{C3E47CF3-F408-981F-7102-6F4DE33F6D8E}"/>
              </a:ext>
            </a:extLst>
          </p:cNvPr>
          <p:cNvSpPr>
            <a:spLocks noGrp="1"/>
          </p:cNvSpPr>
          <p:nvPr>
            <p:ph type="title"/>
          </p:nvPr>
        </p:nvSpPr>
        <p:spPr>
          <a:xfrm>
            <a:off x="0" y="271524"/>
            <a:ext cx="9144000" cy="1116555"/>
          </a:xfrm>
        </p:spPr>
        <p:txBody>
          <a:bodyPr>
            <a:normAutofit fontScale="90000"/>
          </a:bodyPr>
          <a:lstStyle/>
          <a:p>
            <a:pPr algn="l"/>
            <a:r>
              <a:rPr lang="en-ZW" dirty="0">
                <a:ln>
                  <a:solidFill>
                    <a:srgbClr val="7B56A3"/>
                  </a:solidFill>
                </a:ln>
                <a:solidFill>
                  <a:srgbClr val="7B56A3"/>
                </a:solidFill>
                <a:latin typeface="Century Gothic" panose="020B0502020202020204" pitchFamily="34" charset="0"/>
              </a:rPr>
              <a:t>Structures, Systems, and Processes</a:t>
            </a:r>
          </a:p>
        </p:txBody>
      </p:sp>
      <p:sp>
        <p:nvSpPr>
          <p:cNvPr id="43" name="Content Placeholder 4">
            <a:extLst>
              <a:ext uri="{FF2B5EF4-FFF2-40B4-BE49-F238E27FC236}">
                <a16:creationId xmlns:a16="http://schemas.microsoft.com/office/drawing/2014/main" id="{B496F57A-46D6-922F-165E-AAE775777887}"/>
              </a:ext>
            </a:extLst>
          </p:cNvPr>
          <p:cNvSpPr txBox="1">
            <a:spLocks/>
          </p:cNvSpPr>
          <p:nvPr/>
        </p:nvSpPr>
        <p:spPr>
          <a:xfrm>
            <a:off x="4648200" y="1258313"/>
            <a:ext cx="4038600" cy="4846152"/>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
                <a:srgbClr val="003082"/>
              </a:buClr>
              <a:buSzPct val="110000"/>
              <a:buFont typeface="Arial" panose="020B0604020202020204" pitchFamily="34" charset="0"/>
              <a:buChar char="•"/>
              <a:tabLst/>
              <a:defRPr/>
            </a:pPr>
            <a:r>
              <a:rPr lang="en-ZA" sz="1800" dirty="0">
                <a:effectLst/>
                <a:latin typeface="Aptos" panose="020B0004020202020204" pitchFamily="34" charset="0"/>
                <a:ea typeface="Calibri" panose="020F0502020204030204" pitchFamily="34" charset="0"/>
                <a:cs typeface="Aptos" panose="020B0004020202020204" pitchFamily="34" charset="0"/>
              </a:rPr>
              <a:t> All policies listed are in place </a:t>
            </a:r>
          </a:p>
          <a:p>
            <a:pPr marL="457200" marR="0" lvl="0" indent="-457200" algn="l" defTabSz="914400" rtl="0" eaLnBrk="1" fontAlgn="auto" latinLnBrk="0" hangingPunct="1">
              <a:lnSpc>
                <a:spcPct val="90000"/>
              </a:lnSpc>
              <a:spcBef>
                <a:spcPts val="1000"/>
              </a:spcBef>
              <a:spcAft>
                <a:spcPts val="0"/>
              </a:spcAft>
              <a:buClr>
                <a:srgbClr val="003082"/>
              </a:buClr>
              <a:buSzPct val="110000"/>
              <a:buFont typeface="Arial" panose="020B0604020202020204" pitchFamily="34" charset="0"/>
              <a:buChar char="•"/>
              <a:tabLst/>
              <a:defRPr/>
            </a:pPr>
            <a:r>
              <a:rPr lang="en-US" sz="1800" dirty="0"/>
              <a:t>This policy is applicable to all personnel responsible for financial management and accounting, all managers who are directly involved with budget management and expenditure and the accounting officer of (Name of Organization).</a:t>
            </a:r>
          </a:p>
          <a:p>
            <a:pPr marL="457200" marR="0" lvl="0" indent="-457200" algn="l" defTabSz="914400" rtl="0" eaLnBrk="1" fontAlgn="auto" latinLnBrk="0" hangingPunct="1">
              <a:lnSpc>
                <a:spcPct val="90000"/>
              </a:lnSpc>
              <a:spcBef>
                <a:spcPts val="1000"/>
              </a:spcBef>
              <a:spcAft>
                <a:spcPts val="0"/>
              </a:spcAft>
              <a:buClr>
                <a:srgbClr val="003082"/>
              </a:buClr>
              <a:buSzPct val="110000"/>
              <a:buFont typeface="Arial" panose="020B0604020202020204" pitchFamily="34" charset="0"/>
              <a:buChar char="•"/>
              <a:tabLst/>
              <a:defRPr/>
            </a:pPr>
            <a:r>
              <a:rPr lang="en-US" sz="1800" dirty="0"/>
              <a:t>The Board of the organization will exercise its financial responsibility with regard to the monetary and material assets of the organization. </a:t>
            </a:r>
          </a:p>
          <a:p>
            <a:pPr marL="457200" marR="0" lvl="0" indent="-457200" algn="l" defTabSz="914400" rtl="0" eaLnBrk="1" fontAlgn="auto" latinLnBrk="0" hangingPunct="1">
              <a:lnSpc>
                <a:spcPct val="90000"/>
              </a:lnSpc>
              <a:spcBef>
                <a:spcPts val="1000"/>
              </a:spcBef>
              <a:spcAft>
                <a:spcPts val="0"/>
              </a:spcAft>
              <a:buClr>
                <a:srgbClr val="003082"/>
              </a:buClr>
              <a:buSzPct val="110000"/>
              <a:buFont typeface="Arial" panose="020B0604020202020204" pitchFamily="34" charset="0"/>
              <a:buChar char="•"/>
              <a:tabLst/>
              <a:defRPr/>
            </a:pPr>
            <a:r>
              <a:rPr lang="en-US" sz="1800" dirty="0"/>
              <a:t>The Board have a Finance Committee to ensure proper financial control and accountability are being implemented.</a:t>
            </a:r>
          </a:p>
          <a:p>
            <a:pPr marL="457200" marR="0" lvl="0" indent="-457200" algn="l" defTabSz="914400" rtl="0" eaLnBrk="1" fontAlgn="auto" latinLnBrk="0" hangingPunct="1">
              <a:lnSpc>
                <a:spcPct val="90000"/>
              </a:lnSpc>
              <a:spcBef>
                <a:spcPts val="1000"/>
              </a:spcBef>
              <a:spcAft>
                <a:spcPts val="0"/>
              </a:spcAft>
              <a:buClr>
                <a:srgbClr val="003082"/>
              </a:buClr>
              <a:buSzPct val="110000"/>
              <a:buFont typeface="Arial" panose="020B0604020202020204" pitchFamily="34" charset="0"/>
              <a:buChar char="•"/>
              <a:tabLst/>
              <a:defRPr/>
            </a:pPr>
            <a:endParaRPr lang="en-US" sz="1800" dirty="0"/>
          </a:p>
          <a:p>
            <a:pPr marL="457200" marR="0" lvl="0" indent="-457200" algn="l" defTabSz="914400" rtl="0" eaLnBrk="1" fontAlgn="auto" latinLnBrk="0" hangingPunct="1">
              <a:lnSpc>
                <a:spcPct val="90000"/>
              </a:lnSpc>
              <a:spcBef>
                <a:spcPts val="1000"/>
              </a:spcBef>
              <a:spcAft>
                <a:spcPts val="0"/>
              </a:spcAft>
              <a:buClr>
                <a:srgbClr val="003082"/>
              </a:buClr>
              <a:buSzPct val="110000"/>
              <a:buFont typeface="Arial" panose="020B0604020202020204" pitchFamily="34" charset="0"/>
              <a:buChar char="•"/>
              <a:tabLst/>
              <a:defRPr/>
            </a:pPr>
            <a:endParaRPr lang="en-US" sz="1800" b="1" dirty="0"/>
          </a:p>
        </p:txBody>
      </p:sp>
      <p:graphicFrame>
        <p:nvGraphicFramePr>
          <p:cNvPr id="45" name="Content Placeholder 2">
            <a:extLst>
              <a:ext uri="{FF2B5EF4-FFF2-40B4-BE49-F238E27FC236}">
                <a16:creationId xmlns:a16="http://schemas.microsoft.com/office/drawing/2014/main" id="{B275E805-1585-92FC-D280-C731B4D6F0C5}"/>
              </a:ext>
            </a:extLst>
          </p:cNvPr>
          <p:cNvGraphicFramePr/>
          <p:nvPr/>
        </p:nvGraphicFramePr>
        <p:xfrm>
          <a:off x="457200" y="1258313"/>
          <a:ext cx="4038600" cy="4846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74576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Resilience, Care, and Security</a:t>
            </a:r>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3886200" y="1258313"/>
            <a:ext cx="4800600" cy="4846152"/>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Aft>
                <a:spcPts val="800"/>
              </a:spcAft>
            </a:pPr>
            <a:r>
              <a:rPr lang="en-US" sz="1350" b="1" kern="0" dirty="0">
                <a:effectLst/>
                <a:latin typeface="Times New Roman" panose="02020603050405020304" pitchFamily="18" charset="0"/>
                <a:ea typeface="Times New Roman" panose="02020603050405020304" pitchFamily="18" charset="0"/>
                <a:cs typeface="Times New Roman" panose="02020603050405020304" pitchFamily="18" charset="0"/>
              </a:rPr>
              <a:t>Physical Security </a:t>
            </a:r>
            <a:r>
              <a:rPr lang="en-US" sz="1350" b="1" kern="0" dirty="0" err="1">
                <a:effectLst/>
                <a:latin typeface="Times New Roman" panose="02020603050405020304" pitchFamily="18" charset="0"/>
                <a:ea typeface="Times New Roman" panose="02020603050405020304" pitchFamily="18" charset="0"/>
                <a:cs typeface="Times New Roman" panose="02020603050405020304" pitchFamily="18" charset="0"/>
              </a:rPr>
              <a:t>Strategie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Signed visitor book to monitor entry and exit.</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Restrict unauthorized access to sensitive areas.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Use security company to patrol the premises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Daily make use of staff to patrol and report</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Active emergency plans in place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Staff members are being trained Train staff and volunteers in safety procedures. proper lighting in all areas and alarm systems and outside bins to deter break-ins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Store important documents in locked cabinets.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Limitation to physical access to sensitive files.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45" name="Content Placeholder 2">
            <a:extLst>
              <a:ext uri="{FF2B5EF4-FFF2-40B4-BE49-F238E27FC236}">
                <a16:creationId xmlns:a16="http://schemas.microsoft.com/office/drawing/2014/main" id="{5510CB2E-6F90-E14F-E73E-98A193ED5BB0}"/>
              </a:ext>
            </a:extLst>
          </p:cNvPr>
          <p:cNvGraphicFramePr/>
          <p:nvPr>
            <p:extLst>
              <p:ext uri="{D42A27DB-BD31-4B8C-83A1-F6EECF244321}">
                <p14:modId xmlns:p14="http://schemas.microsoft.com/office/powerpoint/2010/main" val="3591884701"/>
              </p:ext>
            </p:extLst>
          </p:nvPr>
        </p:nvGraphicFramePr>
        <p:xfrm>
          <a:off x="457200" y="1258313"/>
          <a:ext cx="3124200" cy="4846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201574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DB0A-732A-EE6A-6BC4-C11B42A9CD54}"/>
            </a:ext>
          </a:extLst>
        </p:cNvPr>
        <p:cNvGrpSpPr/>
        <p:nvPr/>
      </p:nvGrpSpPr>
      <p:grpSpPr>
        <a:xfrm>
          <a:off x="0" y="0"/>
          <a:ext cx="0" cy="0"/>
          <a:chOff x="0" y="0"/>
          <a:chExt cx="0" cy="0"/>
        </a:xfrm>
      </p:grpSpPr>
      <p:grpSp>
        <p:nvGrpSpPr>
          <p:cNvPr id="32" name="Group 31">
            <a:extLst>
              <a:ext uri="{FF2B5EF4-FFF2-40B4-BE49-F238E27FC236}">
                <a16:creationId xmlns:a16="http://schemas.microsoft.com/office/drawing/2014/main" id="{D414C63B-EEDF-48FC-294D-36B2FBEDB954}"/>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39489B94-C25D-42F7-D6BF-073F7A21DCB5}"/>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3B43F5AB-D729-B640-6EFF-334107CB3451}"/>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46EEF855-01E0-207B-4B4F-B1865EAC1F58}"/>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a:extLst>
              <a:ext uri="{FF2B5EF4-FFF2-40B4-BE49-F238E27FC236}">
                <a16:creationId xmlns:a16="http://schemas.microsoft.com/office/drawing/2014/main" id="{6DB9D059-748B-4283-CFF5-BF32BC02732E}"/>
              </a:ext>
            </a:extLst>
          </p:cNvPr>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Resilience, Care, and Security</a:t>
            </a:r>
          </a:p>
        </p:txBody>
      </p:sp>
      <p:sp>
        <p:nvSpPr>
          <p:cNvPr id="43" name="Content Placeholder 4">
            <a:extLst>
              <a:ext uri="{FF2B5EF4-FFF2-40B4-BE49-F238E27FC236}">
                <a16:creationId xmlns:a16="http://schemas.microsoft.com/office/drawing/2014/main" id="{6A192807-4494-839E-1680-14144F7A23B5}"/>
              </a:ext>
            </a:extLst>
          </p:cNvPr>
          <p:cNvSpPr txBox="1">
            <a:spLocks/>
          </p:cNvSpPr>
          <p:nvPr/>
        </p:nvSpPr>
        <p:spPr>
          <a:xfrm>
            <a:off x="4648200" y="1258313"/>
            <a:ext cx="4038600" cy="4846152"/>
          </a:xfrm>
          <a:prstGeom prst="rect">
            <a:avLst/>
          </a:prstGeom>
          <a:noFill/>
          <a:ln>
            <a:solidFill>
              <a:srgbClr val="7B56A3"/>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Aft>
                <a:spcPts val="800"/>
              </a:spcAft>
            </a:pPr>
            <a:r>
              <a:rPr lang="en-US" sz="1350" b="1" kern="0" dirty="0">
                <a:effectLst/>
                <a:latin typeface="Times New Roman" panose="02020603050405020304" pitchFamily="18" charset="0"/>
                <a:ea typeface="Times New Roman" panose="02020603050405020304" pitchFamily="18" charset="0"/>
                <a:cs typeface="Times New Roman" panose="02020603050405020304" pitchFamily="18" charset="0"/>
              </a:rPr>
              <a:t>Digital Security Strategies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quarter and ensure strong passwords and enable two-factor authentication where needed.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365 firewalls and antivirus software are up to date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Encrypt sensitive data to prevent unauthorized access.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Maintain regular backups of critical information.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Use encrypted emails and secure messaging platforms.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Educate staff on identifying phishing scams.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Restrict Wi-Fi access with secure passwords.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Monitor network activity for suspicious behavior.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Staff training and awareness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Conduct regular cybersecurity workshops.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Induction conduct quarterly employees on safe internet practices and data handling.</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45" name="Content Placeholder 2">
            <a:extLst>
              <a:ext uri="{FF2B5EF4-FFF2-40B4-BE49-F238E27FC236}">
                <a16:creationId xmlns:a16="http://schemas.microsoft.com/office/drawing/2014/main" id="{03C0B6FF-BC47-37FF-6E4A-E90689242DFB}"/>
              </a:ext>
            </a:extLst>
          </p:cNvPr>
          <p:cNvGraphicFramePr/>
          <p:nvPr/>
        </p:nvGraphicFramePr>
        <p:xfrm>
          <a:off x="457200" y="1258313"/>
          <a:ext cx="4038600" cy="4846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091557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EF10C-F105-8A0F-E59B-C4C1520C30BE}"/>
            </a:ext>
          </a:extLst>
        </p:cNvPr>
        <p:cNvGrpSpPr/>
        <p:nvPr/>
      </p:nvGrpSpPr>
      <p:grpSpPr>
        <a:xfrm>
          <a:off x="0" y="0"/>
          <a:ext cx="0" cy="0"/>
          <a:chOff x="0" y="0"/>
          <a:chExt cx="0" cy="0"/>
        </a:xfrm>
      </p:grpSpPr>
      <p:grpSp>
        <p:nvGrpSpPr>
          <p:cNvPr id="32" name="Group 31">
            <a:extLst>
              <a:ext uri="{FF2B5EF4-FFF2-40B4-BE49-F238E27FC236}">
                <a16:creationId xmlns:a16="http://schemas.microsoft.com/office/drawing/2014/main" id="{4DFA36ED-87F5-9713-9CE8-43537A9EB695}"/>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799715F-E4DC-3590-0625-08ECBB9930B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49D13C79-4445-DAB8-AAFC-69F8C36845EE}"/>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CDFB4CF1-90A2-BDB8-052E-7FD379CBC4EE}"/>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a:extLst>
              <a:ext uri="{FF2B5EF4-FFF2-40B4-BE49-F238E27FC236}">
                <a16:creationId xmlns:a16="http://schemas.microsoft.com/office/drawing/2014/main" id="{D1A47393-D739-7F30-0F83-6DE7CC891588}"/>
              </a:ext>
            </a:extLst>
          </p:cNvPr>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Resilience, Care, and Security</a:t>
            </a:r>
          </a:p>
        </p:txBody>
      </p:sp>
      <p:sp>
        <p:nvSpPr>
          <p:cNvPr id="43" name="Content Placeholder 4">
            <a:extLst>
              <a:ext uri="{FF2B5EF4-FFF2-40B4-BE49-F238E27FC236}">
                <a16:creationId xmlns:a16="http://schemas.microsoft.com/office/drawing/2014/main" id="{E6303EA8-5F25-D57A-0BCF-890031E2DF6E}"/>
              </a:ext>
            </a:extLst>
          </p:cNvPr>
          <p:cNvSpPr txBox="1">
            <a:spLocks/>
          </p:cNvSpPr>
          <p:nvPr/>
        </p:nvSpPr>
        <p:spPr>
          <a:xfrm>
            <a:off x="4648200" y="1258313"/>
            <a:ext cx="4038600" cy="4846152"/>
          </a:xfrm>
          <a:prstGeom prst="rect">
            <a:avLst/>
          </a:prstGeom>
          <a:noFill/>
          <a:ln>
            <a:solidFill>
              <a:srgbClr val="7B56A3"/>
            </a:solidFill>
          </a:ln>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ZA" sz="2200" dirty="0">
                <a:effectLst/>
                <a:latin typeface="Aptos" panose="020B0004020202020204" pitchFamily="34" charset="0"/>
                <a:ea typeface="Calibri" panose="020F0502020204030204" pitchFamily="34" charset="0"/>
                <a:cs typeface="Aptos" panose="020B0004020202020204" pitchFamily="34" charset="0"/>
              </a:rPr>
              <a:t> Thabang CDC offers comprehensive services, and breastfeeding women</a:t>
            </a:r>
          </a:p>
          <a:p>
            <a:r>
              <a:rPr lang="en-ZA" sz="2200" dirty="0" err="1">
                <a:latin typeface="Aptos" panose="020B0004020202020204" pitchFamily="34" charset="0"/>
                <a:ea typeface="Calibri" panose="020F0502020204030204" pitchFamily="34" charset="0"/>
                <a:cs typeface="Aptos" panose="020B0004020202020204" pitchFamily="34" charset="0"/>
              </a:rPr>
              <a:t>Woincluding</a:t>
            </a:r>
            <a:r>
              <a:rPr lang="en-ZA" sz="2200" dirty="0">
                <a:latin typeface="Aptos" panose="020B0004020202020204" pitchFamily="34" charset="0"/>
                <a:ea typeface="Calibri" panose="020F0502020204030204" pitchFamily="34" charset="0"/>
                <a:cs typeface="Aptos" panose="020B0004020202020204" pitchFamily="34" charset="0"/>
              </a:rPr>
              <a:t> prevention, care, and support programs. HIV, TB, and STI Prevention, Care, and Support </a:t>
            </a:r>
          </a:p>
          <a:p>
            <a:r>
              <a:rPr lang="en-ZA" sz="2200" dirty="0">
                <a:latin typeface="Aptos" panose="020B0004020202020204" pitchFamily="34" charset="0"/>
                <a:ea typeface="Calibri" panose="020F0502020204030204" pitchFamily="34" charset="0"/>
                <a:cs typeface="Aptos" panose="020B0004020202020204" pitchFamily="34" charset="0"/>
              </a:rPr>
              <a:t>Thabang CDC engages with various stakeholders, including community members, government departments, and NGOs, to ensure its programs are responsive to community needs.</a:t>
            </a:r>
          </a:p>
          <a:p>
            <a:r>
              <a:rPr lang="en-ZA" sz="2200" dirty="0">
                <a:latin typeface="Aptos" panose="020B0004020202020204" pitchFamily="34" charset="0"/>
                <a:ea typeface="Calibri" panose="020F0502020204030204" pitchFamily="34" charset="0"/>
                <a:cs typeface="Aptos" panose="020B0004020202020204" pitchFamily="34" charset="0"/>
              </a:rPr>
              <a:t>The organization focuses on vulnerable populations, including orphans, vulnerable children, and families affected by HIV, TB, and GBV.</a:t>
            </a:r>
          </a:p>
          <a:p>
            <a:pPr lvl="0">
              <a:buSzPts val="1000"/>
              <a:buFont typeface="Symbol" panose="05050102010706020507" pitchFamily="18" charset="2"/>
              <a:buChar char=""/>
              <a:tabLst>
                <a:tab pos="457200" algn="l"/>
              </a:tabLst>
            </a:pPr>
            <a:r>
              <a:rPr lang="en-ZA" sz="2200" dirty="0">
                <a:latin typeface="Aptos" panose="020B0004020202020204" pitchFamily="34" charset="0"/>
                <a:ea typeface="Calibri" panose="020F0502020204030204" pitchFamily="34" charset="0"/>
                <a:cs typeface="Aptos" panose="020B0004020202020204" pitchFamily="34" charset="0"/>
              </a:rPr>
              <a:t>Victims and survivors of GBV, including women, children, and marginalized groups.</a:t>
            </a:r>
          </a:p>
          <a:p>
            <a:pPr lvl="0">
              <a:buSzPts val="1000"/>
              <a:buFont typeface="Symbol" panose="05050102010706020507" pitchFamily="18" charset="2"/>
              <a:buChar char=""/>
              <a:tabLst>
                <a:tab pos="457200" algn="l"/>
              </a:tabLst>
            </a:pPr>
            <a:r>
              <a:rPr lang="en-ZA" sz="2200" dirty="0">
                <a:latin typeface="Aptos" panose="020B0004020202020204" pitchFamily="34" charset="0"/>
                <a:ea typeface="Calibri" panose="020F0502020204030204" pitchFamily="34" charset="0"/>
                <a:cs typeface="Aptos" panose="020B0004020202020204" pitchFamily="34" charset="0"/>
              </a:rPr>
              <a:t>Vulnerable populations at risk of GBV.</a:t>
            </a:r>
          </a:p>
          <a:p>
            <a:pPr lvl="0">
              <a:buSzPts val="1000"/>
              <a:buFont typeface="Symbol" panose="05050102010706020507" pitchFamily="18" charset="2"/>
              <a:buChar char=""/>
              <a:tabLst>
                <a:tab pos="457200" algn="l"/>
              </a:tabLst>
            </a:pPr>
            <a:r>
              <a:rPr lang="en-ZA" sz="2200" dirty="0">
                <a:latin typeface="Aptos" panose="020B0004020202020204" pitchFamily="34" charset="0"/>
                <a:ea typeface="Calibri" panose="020F0502020204030204" pitchFamily="34" charset="0"/>
                <a:cs typeface="Aptos" panose="020B0004020202020204" pitchFamily="34" charset="0"/>
              </a:rPr>
              <a:t>Women and girls</a:t>
            </a:r>
          </a:p>
          <a:p>
            <a:pPr lvl="0">
              <a:buSzPts val="1000"/>
              <a:buFont typeface="Symbol" panose="05050102010706020507" pitchFamily="18" charset="2"/>
              <a:buChar char=""/>
              <a:tabLst>
                <a:tab pos="457200" algn="l"/>
              </a:tabLst>
            </a:pPr>
            <a:r>
              <a:rPr lang="en-ZA" sz="2200" dirty="0">
                <a:latin typeface="Aptos" panose="020B0004020202020204" pitchFamily="34" charset="0"/>
                <a:ea typeface="Calibri" panose="020F0502020204030204" pitchFamily="34" charset="0"/>
                <a:cs typeface="Aptos" panose="020B0004020202020204" pitchFamily="34" charset="0"/>
              </a:rPr>
              <a:t>LGBTQI community</a:t>
            </a:r>
          </a:p>
          <a:p>
            <a:pPr lvl="0">
              <a:buSzPts val="1000"/>
              <a:buFont typeface="Symbol" panose="05050102010706020507" pitchFamily="18" charset="2"/>
              <a:buChar char=""/>
              <a:tabLst>
                <a:tab pos="457200" algn="l"/>
              </a:tabLst>
            </a:pPr>
            <a:r>
              <a:rPr lang="en-ZA" sz="2200" dirty="0">
                <a:latin typeface="Aptos" panose="020B0004020202020204" pitchFamily="34" charset="0"/>
                <a:ea typeface="Calibri" panose="020F0502020204030204" pitchFamily="34" charset="0"/>
                <a:cs typeface="Aptos" panose="020B0004020202020204" pitchFamily="34" charset="0"/>
              </a:rPr>
              <a:t>Sex workers</a:t>
            </a:r>
          </a:p>
          <a:p>
            <a:pPr lvl="0">
              <a:buSzPts val="1000"/>
              <a:buFont typeface="Symbol" panose="05050102010706020507" pitchFamily="18" charset="2"/>
              <a:buChar char=""/>
              <a:tabLst>
                <a:tab pos="457200" algn="l"/>
              </a:tabLst>
            </a:pPr>
            <a:r>
              <a:rPr lang="en-ZA" sz="2200" dirty="0">
                <a:latin typeface="Aptos" panose="020B0004020202020204" pitchFamily="34" charset="0"/>
                <a:ea typeface="Calibri" panose="020F0502020204030204" pitchFamily="34" charset="0"/>
                <a:cs typeface="Aptos" panose="020B0004020202020204" pitchFamily="34" charset="0"/>
              </a:rPr>
              <a:t>Children and adolescents</a:t>
            </a:r>
          </a:p>
          <a:p>
            <a:pPr lvl="0">
              <a:buSzPts val="1000"/>
              <a:buFont typeface="Symbol" panose="05050102010706020507" pitchFamily="18" charset="2"/>
              <a:buChar char=""/>
              <a:tabLst>
                <a:tab pos="457200" algn="l"/>
              </a:tabLst>
            </a:pPr>
            <a:r>
              <a:rPr lang="en-ZA" sz="2200" dirty="0">
                <a:latin typeface="Aptos" panose="020B0004020202020204" pitchFamily="34" charset="0"/>
                <a:ea typeface="Calibri" panose="020F0502020204030204" pitchFamily="34" charset="0"/>
                <a:cs typeface="Aptos" panose="020B0004020202020204" pitchFamily="34" charset="0"/>
              </a:rPr>
              <a:t>Pregnant men </a:t>
            </a:r>
            <a:r>
              <a:rPr lang="en-ZA" sz="2200" dirty="0">
                <a:effectLst/>
                <a:latin typeface="Aptos" panose="020B0004020202020204" pitchFamily="34" charset="0"/>
                <a:ea typeface="Calibri" panose="020F0502020204030204" pitchFamily="34" charset="0"/>
                <a:cs typeface="Aptos" panose="020B0004020202020204" pitchFamily="34" charset="0"/>
              </a:rPr>
              <a:t>with disabilities</a:t>
            </a:r>
          </a:p>
          <a:p>
            <a:r>
              <a:rPr lang="en-ZA" sz="2200" dirty="0">
                <a:effectLst/>
                <a:latin typeface="Aptos" panose="020B0004020202020204" pitchFamily="34" charset="0"/>
                <a:ea typeface="Calibri" panose="020F0502020204030204" pitchFamily="34" charset="0"/>
                <a:cs typeface="Aptos" panose="020B0004020202020204" pitchFamily="34" charset="0"/>
              </a:rPr>
              <a:t>The organization provides skills development and training programs to empower community members. </a:t>
            </a:r>
          </a:p>
          <a:p>
            <a:r>
              <a:rPr lang="en-ZA" sz="2200" dirty="0">
                <a:effectLst/>
                <a:latin typeface="Aptos" panose="020B0004020202020204" pitchFamily="34" charset="0"/>
                <a:ea typeface="Calibri" panose="020F0502020204030204" pitchFamily="34" charset="0"/>
                <a:cs typeface="Aptos" panose="020B0004020202020204" pitchFamily="34" charset="0"/>
              </a:rPr>
              <a:t>Thabang CDC has established a social economic enterprise, which provides income-generating opportunities for community members. The organization provides skills development and training programs to empower community members.</a:t>
            </a:r>
          </a:p>
          <a:p>
            <a:endParaRPr lang="en-ZA" sz="1600" dirty="0">
              <a:effectLst/>
              <a:latin typeface="Aptos" panose="020B0004020202020204" pitchFamily="34" charset="0"/>
              <a:ea typeface="Calibri" panose="020F0502020204030204" pitchFamily="34" charset="0"/>
              <a:cs typeface="Aptos" panose="020B0004020202020204" pitchFamily="34" charset="0"/>
            </a:endParaRPr>
          </a:p>
        </p:txBody>
      </p:sp>
      <p:graphicFrame>
        <p:nvGraphicFramePr>
          <p:cNvPr id="45" name="Content Placeholder 2">
            <a:extLst>
              <a:ext uri="{FF2B5EF4-FFF2-40B4-BE49-F238E27FC236}">
                <a16:creationId xmlns:a16="http://schemas.microsoft.com/office/drawing/2014/main" id="{E60AD85E-4F4E-D0B6-CA00-137611F11076}"/>
              </a:ext>
            </a:extLst>
          </p:cNvPr>
          <p:cNvGraphicFramePr/>
          <p:nvPr/>
        </p:nvGraphicFramePr>
        <p:xfrm>
          <a:off x="457200" y="1258313"/>
          <a:ext cx="4038600" cy="4846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429743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fontScale="90000"/>
          </a:bodyPr>
          <a:lstStyle/>
          <a:p>
            <a:r>
              <a:rPr lang="en-US" dirty="0">
                <a:ln>
                  <a:solidFill>
                    <a:srgbClr val="7B56A3"/>
                  </a:solidFill>
                </a:ln>
                <a:solidFill>
                  <a:srgbClr val="7B56A3"/>
                </a:solidFill>
                <a:latin typeface="Century Gothic" panose="020B0502020202020204" pitchFamily="34" charset="0"/>
              </a:rPr>
              <a:t>Finance and sustainability and social entrepreneurship</a:t>
            </a:r>
            <a:endParaRPr lang="en-ZW" dirty="0">
              <a:ln>
                <a:solidFill>
                  <a:srgbClr val="7B56A3"/>
                </a:solidFill>
              </a:ln>
              <a:solidFill>
                <a:srgbClr val="7B56A3"/>
              </a:solidFill>
              <a:latin typeface="Century Gothic" panose="020B0502020202020204" pitchFamily="34" charset="0"/>
            </a:endParaRPr>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3429001" y="1258313"/>
            <a:ext cx="4876800" cy="5159761"/>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Aft>
                <a:spcPts val="800"/>
              </a:spcAf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Budget Planning in place to ensure resources are allocated efficiently and effectively.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Regular financial monitoring and reporting to track income and expenses and exercise Cost-Effective Programs make provision for unforeseen financial challenges and ensure continuity of services.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Grants from various sources, including government, private foundations, and international organizations and strengthening Donor Engagement develop targeted fundraising campaigns. Establish partnerships with businesses and corporations to secure funding and in-kind support.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Thabang CDC register the Social Enterprise: and will expand social enterprise initiatives to generate sustainable income. Request for training and capacity-building initiatives for board members.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Ensure transparent financial practices and accountability in all operations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Policy Review: Regularly review and update governance policies to align with best practices and regulatory requirements.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Stakeholder Engagement: quarterly engage stakeholders in decision-making processes to ensure their input and support.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45" name="Content Placeholder 2">
            <a:extLst>
              <a:ext uri="{FF2B5EF4-FFF2-40B4-BE49-F238E27FC236}">
                <a16:creationId xmlns:a16="http://schemas.microsoft.com/office/drawing/2014/main" id="{05E7702E-D5C9-40A9-584F-8C8D8A458B16}"/>
              </a:ext>
            </a:extLst>
          </p:cNvPr>
          <p:cNvGraphicFramePr/>
          <p:nvPr>
            <p:extLst>
              <p:ext uri="{D42A27DB-BD31-4B8C-83A1-F6EECF244321}">
                <p14:modId xmlns:p14="http://schemas.microsoft.com/office/powerpoint/2010/main" val="2730789186"/>
              </p:ext>
            </p:extLst>
          </p:nvPr>
        </p:nvGraphicFramePr>
        <p:xfrm>
          <a:off x="457200" y="1258313"/>
          <a:ext cx="2819400" cy="4846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949530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Connections and Visibility</a:t>
            </a:r>
          </a:p>
        </p:txBody>
      </p:sp>
      <p:graphicFrame>
        <p:nvGraphicFramePr>
          <p:cNvPr id="44" name="Content Placeholder 2">
            <a:extLst>
              <a:ext uri="{FF2B5EF4-FFF2-40B4-BE49-F238E27FC236}">
                <a16:creationId xmlns:a16="http://schemas.microsoft.com/office/drawing/2014/main" id="{92DB0C7F-3815-BB3B-DF27-69C2E65695B8}"/>
              </a:ext>
            </a:extLst>
          </p:cNvPr>
          <p:cNvGraphicFramePr/>
          <p:nvPr/>
        </p:nvGraphicFramePr>
        <p:xfrm>
          <a:off x="457200" y="1258313"/>
          <a:ext cx="8229600" cy="4846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03755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GOVERNANCE</a:t>
            </a:r>
          </a:p>
        </p:txBody>
      </p:sp>
      <p:graphicFrame>
        <p:nvGraphicFramePr>
          <p:cNvPr id="45" name="Content Placeholder 2">
            <a:extLst>
              <a:ext uri="{FF2B5EF4-FFF2-40B4-BE49-F238E27FC236}">
                <a16:creationId xmlns:a16="http://schemas.microsoft.com/office/drawing/2014/main" id="{D89B7632-E1B5-9420-017E-DD6C8BB4B56A}"/>
              </a:ext>
            </a:extLst>
          </p:cNvPr>
          <p:cNvGraphicFramePr/>
          <p:nvPr>
            <p:extLst>
              <p:ext uri="{D42A27DB-BD31-4B8C-83A1-F6EECF244321}">
                <p14:modId xmlns:p14="http://schemas.microsoft.com/office/powerpoint/2010/main" val="3751813678"/>
              </p:ext>
            </p:extLst>
          </p:nvPr>
        </p:nvGraphicFramePr>
        <p:xfrm>
          <a:off x="762000" y="460186"/>
          <a:ext cx="1447800" cy="4846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7" name="Content Placeholder 4">
            <a:extLst>
              <a:ext uri="{FF2B5EF4-FFF2-40B4-BE49-F238E27FC236}">
                <a16:creationId xmlns:a16="http://schemas.microsoft.com/office/drawing/2014/main" id="{CAAECFB6-350D-A5B8-BC88-88DCBA4AFECC}"/>
              </a:ext>
            </a:extLst>
          </p:cNvPr>
          <p:cNvGraphicFramePr/>
          <p:nvPr/>
        </p:nvGraphicFramePr>
        <p:xfrm>
          <a:off x="2209800" y="990600"/>
          <a:ext cx="6477000" cy="54072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5453331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PROGRAMME OF ACTION</a:t>
            </a:r>
          </a:p>
        </p:txBody>
      </p:sp>
      <p:graphicFrame>
        <p:nvGraphicFramePr>
          <p:cNvPr id="47" name="Content Placeholder 2">
            <a:extLst>
              <a:ext uri="{FF2B5EF4-FFF2-40B4-BE49-F238E27FC236}">
                <a16:creationId xmlns:a16="http://schemas.microsoft.com/office/drawing/2014/main" id="{702722E9-5701-F5FD-BA62-F3FABC65C299}"/>
              </a:ext>
            </a:extLst>
          </p:cNvPr>
          <p:cNvGraphicFramePr/>
          <p:nvPr>
            <p:extLst>
              <p:ext uri="{D42A27DB-BD31-4B8C-83A1-F6EECF244321}">
                <p14:modId xmlns:p14="http://schemas.microsoft.com/office/powerpoint/2010/main" val="2650683176"/>
              </p:ext>
            </p:extLst>
          </p:nvPr>
        </p:nvGraphicFramePr>
        <p:xfrm>
          <a:off x="457200" y="1258313"/>
          <a:ext cx="2057400" cy="4846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3" name="Content Placeholder 4">
            <a:extLst>
              <a:ext uri="{FF2B5EF4-FFF2-40B4-BE49-F238E27FC236}">
                <a16:creationId xmlns:a16="http://schemas.microsoft.com/office/drawing/2014/main" id="{4824D33D-4A09-54DB-0A9A-6AB2D82047FC}"/>
              </a:ext>
            </a:extLst>
          </p:cNvPr>
          <p:cNvGraphicFramePr/>
          <p:nvPr/>
        </p:nvGraphicFramePr>
        <p:xfrm>
          <a:off x="2362200" y="1258313"/>
          <a:ext cx="6324600" cy="48461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2710973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7274" y="2"/>
            <a:ext cx="9158548" cy="6857997"/>
            <a:chOff x="-7274" y="2"/>
            <a:chExt cx="9158548" cy="6857997"/>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44566" y="2051291"/>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US" sz="3900" dirty="0">
                <a:ln>
                  <a:solidFill>
                    <a:srgbClr val="7B56A3"/>
                  </a:solidFill>
                </a:ln>
                <a:solidFill>
                  <a:srgbClr val="7B56A3"/>
                </a:solidFill>
                <a:latin typeface="Century Gothic" panose="020B0502020202020204" pitchFamily="34" charset="0"/>
              </a:rPr>
              <a:t>Brief background of the </a:t>
            </a:r>
            <a:r>
              <a:rPr lang="en-US" sz="3900" dirty="0" err="1">
                <a:ln>
                  <a:solidFill>
                    <a:srgbClr val="7B56A3"/>
                  </a:solidFill>
                </a:ln>
                <a:solidFill>
                  <a:srgbClr val="7B56A3"/>
                </a:solidFill>
                <a:latin typeface="Century Gothic" panose="020B0502020202020204" pitchFamily="34" charset="0"/>
              </a:rPr>
              <a:t>organisation</a:t>
            </a:r>
            <a:endParaRPr lang="en-US" sz="3900" dirty="0">
              <a:ln>
                <a:solidFill>
                  <a:srgbClr val="7B56A3"/>
                </a:solidFill>
              </a:ln>
              <a:solidFill>
                <a:srgbClr val="7B56A3"/>
              </a:solidFill>
              <a:latin typeface="Century Gothic" panose="020B0502020202020204" pitchFamily="34" charset="0"/>
            </a:endParaRP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457200" y="1258313"/>
            <a:ext cx="80010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THABANG COMMUNITY DEVELOPMENT CENTRE is operational since 2001 and registered as a NPO 037/615 since 2005. In 2001, a group of women were concerned about the abject poverty, high levels of illiteracy, unemployment, and high levels of HIV &amp; AIDS.  This status quo prompted the women to start an organization that provided information to the communities. Since then, Thabang grew and developed to be a province wide organization that looks at the interest of the communities.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rPr>
              <a:t>After some 10 years,  Thabang renewed itself and strategically changed the name from THABANG INFORMATION CENTRE to THABANG COMMUNITY DEVELOPMENT CENTRE to incorporate its new vision and mission to ensure that they remain relevant to the people its serve. Currently </a:t>
            </a:r>
            <a:endParaRPr lang="en-US" sz="1800" dirty="0"/>
          </a:p>
          <a:p>
            <a:pPr marL="2743200" lvl="6" indent="0">
              <a:buFont typeface="Arial" panose="020B0604020202020204" pitchFamily="34" charset="0"/>
              <a:buNone/>
            </a:pPr>
            <a:endParaRPr lang="en-ZW" sz="1200" dirty="0"/>
          </a:p>
        </p:txBody>
      </p:sp>
    </p:spTree>
    <p:extLst>
      <p:ext uri="{BB962C8B-B14F-4D97-AF65-F5344CB8AC3E}">
        <p14:creationId xmlns:p14="http://schemas.microsoft.com/office/powerpoint/2010/main" val="369545441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group of women standing outside&#10;&#10;AI-generated content may be incorrect.">
            <a:extLst>
              <a:ext uri="{FF2B5EF4-FFF2-40B4-BE49-F238E27FC236}">
                <a16:creationId xmlns:a16="http://schemas.microsoft.com/office/drawing/2014/main" id="{F80AD212-8895-CC93-4569-17B846AE17A6}"/>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501" r="5498" b="-2"/>
          <a:stretch/>
        </p:blipFill>
        <p:spPr>
          <a:xfrm>
            <a:off x="20" y="1"/>
            <a:ext cx="9143979" cy="6858000"/>
          </a:xfrm>
          <a:prstGeom prst="rect">
            <a:avLst/>
          </a:prstGeom>
        </p:spPr>
      </p:pic>
      <p:grpSp>
        <p:nvGrpSpPr>
          <p:cNvPr id="20" name="Group 19">
            <a:extLst>
              <a:ext uri="{FF2B5EF4-FFF2-40B4-BE49-F238E27FC236}">
                <a16:creationId xmlns:a16="http://schemas.microsoft.com/office/drawing/2014/main" id="{D4D7444E-8572-6DFD-CB75-0984238C71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8" y="6737718"/>
            <a:ext cx="9155399" cy="123363"/>
            <a:chOff x="-5025" y="6737718"/>
            <a:chExt cx="12207200" cy="123363"/>
          </a:xfrm>
        </p:grpSpPr>
        <p:sp>
          <p:nvSpPr>
            <p:cNvPr id="21" name="Rectangle 20">
              <a:extLst>
                <a:ext uri="{FF2B5EF4-FFF2-40B4-BE49-F238E27FC236}">
                  <a16:creationId xmlns:a16="http://schemas.microsoft.com/office/drawing/2014/main" id="{01C89D56-574B-DBE6-E414-A886D4CD9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6808B29-2E24-7E95-6543-9B0B821797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7485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4C1D7-7B3A-C53F-CBD8-D36DA010DAC4}"/>
              </a:ext>
            </a:extLst>
          </p:cNvPr>
          <p:cNvSpPr>
            <a:spLocks noGrp="1"/>
          </p:cNvSpPr>
          <p:nvPr>
            <p:ph type="title"/>
          </p:nvPr>
        </p:nvSpPr>
        <p:spPr/>
        <p:txBody>
          <a:bodyPr/>
          <a:lstStyle/>
          <a:p>
            <a:r>
              <a:rPr lang="en-US" dirty="0"/>
              <a:t>SUSTAINABILITY PLAN IN ACTION</a:t>
            </a:r>
          </a:p>
        </p:txBody>
      </p:sp>
      <p:pic>
        <p:nvPicPr>
          <p:cNvPr id="5" name="Sewing Project">
            <a:hlinkClick r:id="" action="ppaction://media"/>
            <a:extLst>
              <a:ext uri="{FF2B5EF4-FFF2-40B4-BE49-F238E27FC236}">
                <a16:creationId xmlns:a16="http://schemas.microsoft.com/office/drawing/2014/main" id="{2AFBC705-7F87-DD5B-F3FC-1BA425929650}"/>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457200" y="1417638"/>
            <a:ext cx="8229600" cy="4464050"/>
          </a:xfrm>
        </p:spPr>
      </p:pic>
    </p:spTree>
    <p:extLst>
      <p:ext uri="{BB962C8B-B14F-4D97-AF65-F5344CB8AC3E}">
        <p14:creationId xmlns:p14="http://schemas.microsoft.com/office/powerpoint/2010/main" val="287493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Institution before RWVL</a:t>
            </a:r>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4648202" y="1258312"/>
            <a:ext cx="4038600" cy="4846152"/>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dirty="0"/>
              <a:t>VAT registration not yet register</a:t>
            </a:r>
          </a:p>
        </p:txBody>
      </p:sp>
      <p:graphicFrame>
        <p:nvGraphicFramePr>
          <p:cNvPr id="45" name="Content Placeholder 2">
            <a:extLst>
              <a:ext uri="{FF2B5EF4-FFF2-40B4-BE49-F238E27FC236}">
                <a16:creationId xmlns:a16="http://schemas.microsoft.com/office/drawing/2014/main" id="{6BCA0350-922D-511B-399F-B58F7584DF2A}"/>
              </a:ext>
            </a:extLst>
          </p:cNvPr>
          <p:cNvGraphicFramePr/>
          <p:nvPr/>
        </p:nvGraphicFramePr>
        <p:xfrm>
          <a:off x="457200" y="1258312"/>
          <a:ext cx="4114800" cy="5140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082400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Registrations</a:t>
            </a:r>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4648200" y="1258313"/>
            <a:ext cx="4038600" cy="4846152"/>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mention systems and documents are in place </a:t>
            </a:r>
          </a:p>
          <a:p>
            <a:pPr marL="0" indent="0">
              <a:buNone/>
            </a:pPr>
            <a:r>
              <a:rPr lang="en-US" dirty="0"/>
              <a:t>Bank dedicated accounts are actively used</a:t>
            </a:r>
          </a:p>
        </p:txBody>
      </p:sp>
      <p:graphicFrame>
        <p:nvGraphicFramePr>
          <p:cNvPr id="45" name="Content Placeholder 2">
            <a:extLst>
              <a:ext uri="{FF2B5EF4-FFF2-40B4-BE49-F238E27FC236}">
                <a16:creationId xmlns:a16="http://schemas.microsoft.com/office/drawing/2014/main" id="{0DE1B328-2338-5237-06B4-10634DDF2138}"/>
              </a:ext>
            </a:extLst>
          </p:cNvPr>
          <p:cNvGraphicFramePr/>
          <p:nvPr/>
        </p:nvGraphicFramePr>
        <p:xfrm>
          <a:off x="457200" y="1258313"/>
          <a:ext cx="4038600" cy="4846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155812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People and Leadership</a:t>
            </a:r>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3581400" y="1258313"/>
            <a:ext cx="5105400" cy="4846152"/>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5" name="Content Placeholder 2">
            <a:extLst>
              <a:ext uri="{FF2B5EF4-FFF2-40B4-BE49-F238E27FC236}">
                <a16:creationId xmlns:a16="http://schemas.microsoft.com/office/drawing/2014/main" id="{AFD0CEE6-4213-08A6-8F9D-845D2E7E9C6E}"/>
              </a:ext>
            </a:extLst>
          </p:cNvPr>
          <p:cNvGraphicFramePr/>
          <p:nvPr>
            <p:extLst>
              <p:ext uri="{D42A27DB-BD31-4B8C-83A1-F6EECF244321}">
                <p14:modId xmlns:p14="http://schemas.microsoft.com/office/powerpoint/2010/main" val="2683206702"/>
              </p:ext>
            </p:extLst>
          </p:nvPr>
        </p:nvGraphicFramePr>
        <p:xfrm>
          <a:off x="457200" y="1258313"/>
          <a:ext cx="2895600" cy="4846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mc:Choice xmlns:pslz="http://schemas.microsoft.com/office/powerpoint/2016/slidezoom" Requires="pslz">
          <p:graphicFrame>
            <p:nvGraphicFramePr>
              <p:cNvPr id="3" name="Slide Zoom 2">
                <a:extLst>
                  <a:ext uri="{FF2B5EF4-FFF2-40B4-BE49-F238E27FC236}">
                    <a16:creationId xmlns:a16="http://schemas.microsoft.com/office/drawing/2014/main" id="{3E333D60-AE02-50CE-E020-6FB46022A4C8}"/>
                  </a:ext>
                </a:extLst>
              </p:cNvPr>
              <p:cNvGraphicFramePr>
                <a:graphicFrameLocks noChangeAspect="1"/>
              </p:cNvGraphicFramePr>
              <p:nvPr>
                <p:extLst>
                  <p:ext uri="{D42A27DB-BD31-4B8C-83A1-F6EECF244321}">
                    <p14:modId xmlns:p14="http://schemas.microsoft.com/office/powerpoint/2010/main" val="1999420515"/>
                  </p:ext>
                </p:extLst>
              </p:nvPr>
            </p:nvGraphicFramePr>
            <p:xfrm>
              <a:off x="3581400" y="1256832"/>
              <a:ext cx="5105400" cy="4846152"/>
            </p:xfrm>
            <a:graphic>
              <a:graphicData uri="http://schemas.microsoft.com/office/powerpoint/2016/slidezoom">
                <pslz:sldZm>
                  <pslz:sldZmObj sldId="347" cId="3526972820">
                    <pslz:zmPr id="{BA1AAA2D-6251-4881-BDDB-8BAFDB9FBF6E}" returnToParent="0" transitionDur="1000">
                      <p166:blipFill xmlns:p166="http://schemas.microsoft.com/office/powerpoint/2016/6/main">
                        <a:blip r:embed="rId7"/>
                        <a:stretch>
                          <a:fillRect/>
                        </a:stretch>
                      </p166:blipFill>
                      <p166:spPr xmlns:p166="http://schemas.microsoft.com/office/powerpoint/2016/6/main">
                        <a:xfrm>
                          <a:off x="0" y="0"/>
                          <a:ext cx="5105400" cy="4846152"/>
                        </a:xfrm>
                        <a:prstGeom prst="rect">
                          <a:avLst/>
                        </a:prstGeom>
                        <a:ln w="3175">
                          <a:solidFill>
                            <a:prstClr val="ltGray"/>
                          </a:solidFill>
                        </a:ln>
                      </p166:spPr>
                    </pslz:zmPr>
                  </pslz:sldZmObj>
                </pslz:sldZm>
              </a:graphicData>
            </a:graphic>
          </p:graphicFrame>
        </mc:Choice>
        <mc:Fallback>
          <p:pic>
            <p:nvPicPr>
              <p:cNvPr id="3" name="Slide Zoom 2">
                <a:extLst>
                  <a:ext uri="{FF2B5EF4-FFF2-40B4-BE49-F238E27FC236}">
                    <a16:creationId xmlns:a16="http://schemas.microsoft.com/office/drawing/2014/main" id="{3E333D60-AE02-50CE-E020-6FB46022A4C8}"/>
                  </a:ext>
                </a:extLst>
              </p:cNvPr>
              <p:cNvPicPr>
                <a:picLocks noGrp="1" noRot="1" noChangeAspect="1" noMove="1" noResize="1" noEditPoints="1" noAdjustHandles="1" noChangeArrowheads="1" noChangeShapeType="1"/>
              </p:cNvPicPr>
              <p:nvPr/>
            </p:nvPicPr>
            <p:blipFill>
              <a:blip r:embed="rId7"/>
              <a:stretch>
                <a:fillRect/>
              </a:stretch>
            </p:blipFill>
            <p:spPr>
              <a:xfrm>
                <a:off x="3581400" y="1256832"/>
                <a:ext cx="5105400" cy="4846152"/>
              </a:xfrm>
              <a:prstGeom prst="rect">
                <a:avLst/>
              </a:prstGeom>
              <a:ln w="3175">
                <a:solidFill>
                  <a:prstClr val="ltGray"/>
                </a:solidFill>
              </a:ln>
            </p:spPr>
          </p:pic>
        </mc:Fallback>
      </mc:AlternateContent>
      <p:pic>
        <p:nvPicPr>
          <p:cNvPr id="6" name="Picture 5" descr="A poster with text overlay&#10;&#10;AI-generated content may be incorrect.">
            <a:extLst>
              <a:ext uri="{FF2B5EF4-FFF2-40B4-BE49-F238E27FC236}">
                <a16:creationId xmlns:a16="http://schemas.microsoft.com/office/drawing/2014/main" id="{EF751D36-E6B3-8CF5-62DD-0A68A4D09A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7600" y="1255351"/>
            <a:ext cx="5029199" cy="4812997"/>
          </a:xfrm>
          <a:prstGeom prst="rect">
            <a:avLst/>
          </a:prstGeom>
        </p:spPr>
      </p:pic>
    </p:spTree>
    <p:extLst>
      <p:ext uri="{BB962C8B-B14F-4D97-AF65-F5344CB8AC3E}">
        <p14:creationId xmlns:p14="http://schemas.microsoft.com/office/powerpoint/2010/main" val="365115479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5A4F8-4452-8595-615C-B8E11AA7F69B}"/>
            </a:ext>
          </a:extLst>
        </p:cNvPr>
        <p:cNvGrpSpPr/>
        <p:nvPr/>
      </p:nvGrpSpPr>
      <p:grpSpPr>
        <a:xfrm>
          <a:off x="0" y="0"/>
          <a:ext cx="0" cy="0"/>
          <a:chOff x="0" y="0"/>
          <a:chExt cx="0" cy="0"/>
        </a:xfrm>
      </p:grpSpPr>
      <p:grpSp>
        <p:nvGrpSpPr>
          <p:cNvPr id="32" name="Group 31">
            <a:extLst>
              <a:ext uri="{FF2B5EF4-FFF2-40B4-BE49-F238E27FC236}">
                <a16:creationId xmlns:a16="http://schemas.microsoft.com/office/drawing/2014/main" id="{0D2A324E-AD75-26AA-4903-3794975503FE}"/>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F7AE069-2C81-D715-F27B-5A897406C5F9}"/>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47FC2BC6-3C55-C171-9C2F-E71583101683}"/>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3F9EEB85-11E2-1494-5516-5EA34914F594}"/>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a:extLst>
              <a:ext uri="{FF2B5EF4-FFF2-40B4-BE49-F238E27FC236}">
                <a16:creationId xmlns:a16="http://schemas.microsoft.com/office/drawing/2014/main" id="{8C3B61DF-A190-7C82-432D-3A984CA71B24}"/>
              </a:ext>
            </a:extLst>
          </p:cNvPr>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People and Leadership</a:t>
            </a:r>
          </a:p>
        </p:txBody>
      </p:sp>
      <p:sp>
        <p:nvSpPr>
          <p:cNvPr id="42" name="Content Placeholder 2">
            <a:extLst>
              <a:ext uri="{FF2B5EF4-FFF2-40B4-BE49-F238E27FC236}">
                <a16:creationId xmlns:a16="http://schemas.microsoft.com/office/drawing/2014/main" id="{039C2223-C244-A5D9-34FF-AFDEE5B9BE39}"/>
              </a:ext>
            </a:extLst>
          </p:cNvPr>
          <p:cNvSpPr txBox="1">
            <a:spLocks/>
          </p:cNvSpPr>
          <p:nvPr/>
        </p:nvSpPr>
        <p:spPr>
          <a:xfrm>
            <a:off x="457200" y="1258313"/>
            <a:ext cx="4038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Current situation- Baseline</a:t>
            </a:r>
          </a:p>
          <a:p>
            <a:r>
              <a:rPr lang="en-ZA" sz="2400" i="1" dirty="0"/>
              <a:t>How relevant are your strategies as an organisation</a:t>
            </a:r>
          </a:p>
          <a:p>
            <a:endParaRPr lang="en-US" dirty="0"/>
          </a:p>
        </p:txBody>
      </p:sp>
      <p:sp>
        <p:nvSpPr>
          <p:cNvPr id="43" name="Content Placeholder 4">
            <a:extLst>
              <a:ext uri="{FF2B5EF4-FFF2-40B4-BE49-F238E27FC236}">
                <a16:creationId xmlns:a16="http://schemas.microsoft.com/office/drawing/2014/main" id="{A7ED9CF6-84D8-660D-2467-CD2BAC622043}"/>
              </a:ext>
            </a:extLst>
          </p:cNvPr>
          <p:cNvSpPr txBox="1">
            <a:spLocks/>
          </p:cNvSpPr>
          <p:nvPr/>
        </p:nvSpPr>
        <p:spPr>
          <a:xfrm>
            <a:off x="4648200" y="1258313"/>
            <a:ext cx="4038600" cy="4846152"/>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ZA" sz="1800" dirty="0">
                <a:effectLst/>
                <a:latin typeface="Aptos" panose="020B0004020202020204" pitchFamily="34" charset="0"/>
                <a:ea typeface="Calibri" panose="020F0502020204030204" pitchFamily="34" charset="0"/>
                <a:cs typeface="Aptos" panose="020B0004020202020204" pitchFamily="34" charset="0"/>
              </a:rPr>
              <a:t>Thabang CDC has grown from a small information centre to a fully operational community development centre, and provide life changing services to the</a:t>
            </a:r>
            <a:r>
              <a:rPr lang="en-US" sz="1800" dirty="0"/>
              <a:t> communities in needs, especially in areas (SDR) </a:t>
            </a:r>
            <a:r>
              <a:rPr lang="en-US" sz="1800" b="1" dirty="0"/>
              <a:t>HIV, TB, PEP &amp; PREP GBV support, and skills development</a:t>
            </a:r>
            <a:r>
              <a:rPr lang="en-US" sz="1800" dirty="0"/>
              <a:t>. </a:t>
            </a:r>
          </a:p>
          <a:p>
            <a:pPr>
              <a:lnSpc>
                <a:spcPct val="107000"/>
              </a:lnSpc>
              <a:spcAft>
                <a:spcPts val="800"/>
              </a:spcAft>
            </a:pPr>
            <a:r>
              <a:rPr lang="en-US" sz="1800" dirty="0"/>
              <a:t>The social enterprise project has started with a sewing project, handcraft , beads, ,entrepreneurs, skills programs and wanted to expand the economical activities to create job opportunities for the key and vulnerable groups </a:t>
            </a: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609000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B5A94-3B48-AD8C-235F-67338319C8B9}"/>
            </a:ext>
          </a:extLst>
        </p:cNvPr>
        <p:cNvGrpSpPr/>
        <p:nvPr/>
      </p:nvGrpSpPr>
      <p:grpSpPr>
        <a:xfrm>
          <a:off x="0" y="0"/>
          <a:ext cx="0" cy="0"/>
          <a:chOff x="0" y="0"/>
          <a:chExt cx="0" cy="0"/>
        </a:xfrm>
      </p:grpSpPr>
      <p:grpSp>
        <p:nvGrpSpPr>
          <p:cNvPr id="32" name="Group 31">
            <a:extLst>
              <a:ext uri="{FF2B5EF4-FFF2-40B4-BE49-F238E27FC236}">
                <a16:creationId xmlns:a16="http://schemas.microsoft.com/office/drawing/2014/main" id="{BA28B1AD-677D-FE6B-C575-80332920D9C0}"/>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07A2C8E0-0090-3E58-C164-F70EFAEE9C0B}"/>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B7E2A9EC-5D6D-C63D-3F0D-7BB350E0AB6E}"/>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D10AFFF5-A64D-4461-6BBF-3865669FD528}"/>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a:extLst>
              <a:ext uri="{FF2B5EF4-FFF2-40B4-BE49-F238E27FC236}">
                <a16:creationId xmlns:a16="http://schemas.microsoft.com/office/drawing/2014/main" id="{8FFC812E-0CF2-2F08-6C91-6C88F2CB8567}"/>
              </a:ext>
            </a:extLst>
          </p:cNvPr>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People and Leadership</a:t>
            </a:r>
          </a:p>
        </p:txBody>
      </p:sp>
      <p:sp>
        <p:nvSpPr>
          <p:cNvPr id="43" name="Content Placeholder 4">
            <a:extLst>
              <a:ext uri="{FF2B5EF4-FFF2-40B4-BE49-F238E27FC236}">
                <a16:creationId xmlns:a16="http://schemas.microsoft.com/office/drawing/2014/main" id="{5678C2BC-842A-C290-20E0-DA5B7281CDF1}"/>
              </a:ext>
            </a:extLst>
          </p:cNvPr>
          <p:cNvSpPr txBox="1">
            <a:spLocks/>
          </p:cNvSpPr>
          <p:nvPr/>
        </p:nvSpPr>
        <p:spPr>
          <a:xfrm>
            <a:off x="4648200" y="1258313"/>
            <a:ext cx="4038600" cy="4846152"/>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US" sz="2400" dirty="0"/>
              <a:t>Thabang CDC are complaint</a:t>
            </a:r>
          </a:p>
          <a:p>
            <a:pPr>
              <a:lnSpc>
                <a:spcPct val="107000"/>
              </a:lnSpc>
              <a:spcAft>
                <a:spcPts val="800"/>
              </a:spcAft>
            </a:pPr>
            <a:r>
              <a:rPr lang="en-US" sz="2400" dirty="0"/>
              <a:t>Checklist in place to ensure for compliance and  reviewing in specific legal areas if the need arise.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7" name="Content Placeholder 2">
            <a:extLst>
              <a:ext uri="{FF2B5EF4-FFF2-40B4-BE49-F238E27FC236}">
                <a16:creationId xmlns:a16="http://schemas.microsoft.com/office/drawing/2014/main" id="{0EE600B6-E149-4797-1326-7A8CA8522094}"/>
              </a:ext>
            </a:extLst>
          </p:cNvPr>
          <p:cNvGraphicFramePr/>
          <p:nvPr/>
        </p:nvGraphicFramePr>
        <p:xfrm>
          <a:off x="457200" y="1258313"/>
          <a:ext cx="4038600" cy="4846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1730531"/>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c72703c-1067-4fa7-89cc-ef245258de7b" xsi:nil="true"/>
    <lcf76f155ced4ddcb4097134ff3c332f xmlns="406893f5-2274-413a-be44-8f15a880386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4AD8123970EFE4E94AE6ECA64A6A3B0" ma:contentTypeVersion="16" ma:contentTypeDescription="Create a new document." ma:contentTypeScope="" ma:versionID="03bd46427a71bf1aa6d0764568b7d902">
  <xsd:schema xmlns:xsd="http://www.w3.org/2001/XMLSchema" xmlns:xs="http://www.w3.org/2001/XMLSchema" xmlns:p="http://schemas.microsoft.com/office/2006/metadata/properties" xmlns:ns2="406893f5-2274-413a-be44-8f15a8803862" xmlns:ns3="5c72703c-1067-4fa7-89cc-ef245258de7b" targetNamespace="http://schemas.microsoft.com/office/2006/metadata/properties" ma:root="true" ma:fieldsID="57cba43f45801e92a63e5e50236f11ed" ns2:_="" ns3:_="">
    <xsd:import namespace="406893f5-2274-413a-be44-8f15a8803862"/>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6893f5-2274-413a-be44-8f15a88038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2EB84B-407E-436A-AA0E-69A0C3BD71AB}">
  <ds:schemaRefs>
    <ds:schemaRef ds:uri="http://schemas.microsoft.com/office/2006/metadata/properties"/>
    <ds:schemaRef ds:uri="http://www.w3.org/XML/1998/namespace"/>
    <ds:schemaRef ds:uri="http://purl.org/dc/terms/"/>
    <ds:schemaRef ds:uri="406893f5-2274-413a-be44-8f15a8803862"/>
    <ds:schemaRef ds:uri="http://purl.org/dc/dcmitype/"/>
    <ds:schemaRef ds:uri="http://purl.org/dc/elements/1.1/"/>
    <ds:schemaRef ds:uri="5c72703c-1067-4fa7-89cc-ef245258de7b"/>
    <ds:schemaRef ds:uri="http://schemas.microsoft.com/office/2006/documentManagement/typ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81944585-4E5C-431B-A750-4525EFEFB7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6893f5-2274-413a-be44-8f15a8803862"/>
    <ds:schemaRef ds:uri="5c72703c-1067-4fa7-89cc-ef245258de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316272-B14B-4FAE-AC70-6D3A4C63D4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3349</TotalTime>
  <Words>2212</Words>
  <Application>Microsoft Office PowerPoint</Application>
  <PresentationFormat>On-screen Show (4:3)</PresentationFormat>
  <Paragraphs>180</Paragraphs>
  <Slides>19</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Aptos</vt:lpstr>
      <vt:lpstr>Arial</vt:lpstr>
      <vt:lpstr>Calibri</vt:lpstr>
      <vt:lpstr>Century Gothic</vt:lpstr>
      <vt:lpstr>Courier New</vt:lpstr>
      <vt:lpstr>Symbol</vt:lpstr>
      <vt:lpstr>Times New Roman</vt:lpstr>
      <vt:lpstr>Wingdings</vt:lpstr>
      <vt:lpstr>Office Theme</vt:lpstr>
      <vt:lpstr>PowerPoint Presentation</vt:lpstr>
      <vt:lpstr>Brief background of the organisation</vt:lpstr>
      <vt:lpstr>PowerPoint Presentation</vt:lpstr>
      <vt:lpstr>SUSTAINABILITY PLAN IN ACTION</vt:lpstr>
      <vt:lpstr>Institution before RWVL</vt:lpstr>
      <vt:lpstr>Registrations</vt:lpstr>
      <vt:lpstr>People and Leadership</vt:lpstr>
      <vt:lpstr>People and Leadership</vt:lpstr>
      <vt:lpstr>People and Leadership</vt:lpstr>
      <vt:lpstr>Structures, Systems, and Processes</vt:lpstr>
      <vt:lpstr>Structures, Systems, and Processes</vt:lpstr>
      <vt:lpstr>Structures, Systems, and Processes</vt:lpstr>
      <vt:lpstr>Resilience, Care, and Security</vt:lpstr>
      <vt:lpstr>Resilience, Care, and Security</vt:lpstr>
      <vt:lpstr>Resilience, Care, and Security</vt:lpstr>
      <vt:lpstr>Finance and sustainability and social entrepreneurship</vt:lpstr>
      <vt:lpstr>Connections and Visibility</vt:lpstr>
      <vt:lpstr>GOVERNANCE</vt:lpstr>
      <vt:lpstr>PROGRAMME OF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vhai</dc:creator>
  <cp:lastModifiedBy>Irda Lebatla</cp:lastModifiedBy>
  <cp:revision>115</cp:revision>
  <dcterms:created xsi:type="dcterms:W3CDTF">2014-03-06T12:27:13Z</dcterms:created>
  <dcterms:modified xsi:type="dcterms:W3CDTF">2025-02-20T19:19:32Z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0x01010034AD8123970EFE4E94AE6ECA64A6A3B0</vt:lpwstr>
  </property>
  <property fmtid="{D5CDD505-2E9C-101B-9397-08002B2CF9AE}" pid="3" name="MediaServiceImageTags">
    <vt:lpwstr/>
  </property>
</Properties>
</file>