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9"/>
  </p:handoutMasterIdLst>
  <p:sldIdLst>
    <p:sldId id="256" r:id="rId5"/>
    <p:sldId id="318" r:id="rId6"/>
    <p:sldId id="290" r:id="rId7"/>
    <p:sldId id="304" r:id="rId8"/>
    <p:sldId id="305" r:id="rId9"/>
    <p:sldId id="307" r:id="rId10"/>
    <p:sldId id="308" r:id="rId11"/>
    <p:sldId id="309" r:id="rId12"/>
    <p:sldId id="310" r:id="rId13"/>
    <p:sldId id="316" r:id="rId14"/>
    <p:sldId id="311" r:id="rId15"/>
    <p:sldId id="312" r:id="rId16"/>
    <p:sldId id="314" r:id="rId17"/>
    <p:sldId id="31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945" autoAdjust="0"/>
  </p:normalViewPr>
  <p:slideViewPr>
    <p:cSldViewPr>
      <p:cViewPr varScale="1">
        <p:scale>
          <a:sx n="74" d="100"/>
          <a:sy n="74" d="100"/>
        </p:scale>
        <p:origin x="129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C8471-7B75-4383-8D0D-2713F3A0BB5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42A1AEE-13C5-416F-8228-B387224C7BE3}">
      <dgm:prSet/>
      <dgm:spPr/>
      <dgm:t>
        <a:bodyPr/>
        <a:lstStyle/>
        <a:p>
          <a:r>
            <a:rPr lang="en-GB" b="1" i="1" dirty="0"/>
            <a:t>Human Rights are interrelated, interconnected and indivisible; just as abortion is inseparable from SRHR </a:t>
          </a:r>
          <a:r>
            <a:rPr lang="en-GB" b="1" i="1" dirty="0" err="1"/>
            <a:t>ie</a:t>
          </a:r>
          <a:r>
            <a:rPr lang="en-GB" b="1" i="1" dirty="0"/>
            <a:t>, the rest of the thematic focus areas</a:t>
          </a:r>
          <a:endParaRPr lang="en-US" dirty="0"/>
        </a:p>
      </dgm:t>
    </dgm:pt>
    <dgm:pt modelId="{7D744C19-B476-4935-9D75-969EBEE6F33F}" type="parTrans" cxnId="{36ED1B79-401A-4C19-B26A-E1FDF47597CE}">
      <dgm:prSet/>
      <dgm:spPr/>
      <dgm:t>
        <a:bodyPr/>
        <a:lstStyle/>
        <a:p>
          <a:endParaRPr lang="en-US"/>
        </a:p>
      </dgm:t>
    </dgm:pt>
    <dgm:pt modelId="{E6531F2A-8370-4785-A4E5-D5498B6DFBCA}" type="sibTrans" cxnId="{36ED1B79-401A-4C19-B26A-E1FDF47597CE}">
      <dgm:prSet/>
      <dgm:spPr/>
      <dgm:t>
        <a:bodyPr/>
        <a:lstStyle/>
        <a:p>
          <a:endParaRPr lang="en-US"/>
        </a:p>
      </dgm:t>
    </dgm:pt>
    <dgm:pt modelId="{635AC717-9B10-482A-9666-EE31EA3D729C}">
      <dgm:prSet/>
      <dgm:spPr/>
      <dgm:t>
        <a:bodyPr/>
        <a:lstStyle/>
        <a:p>
          <a:r>
            <a:rPr lang="en-US" b="1" i="1"/>
            <a:t>The rigid and restrictive abortion laws in Lesotho constitute a significant barrier to the full realization of the SRHR, which is fundamental to right to health. Ensuring comprehensive and accessible reproductive healthcare is essential for upholding human rights and advancing gender equality.</a:t>
          </a:r>
          <a:endParaRPr lang="en-US"/>
        </a:p>
      </dgm:t>
    </dgm:pt>
    <dgm:pt modelId="{E1588BE7-0026-4BE8-962F-A93097A634BE}" type="parTrans" cxnId="{43F46041-0BEC-47D2-8A96-DA280E7D12F8}">
      <dgm:prSet/>
      <dgm:spPr/>
      <dgm:t>
        <a:bodyPr/>
        <a:lstStyle/>
        <a:p>
          <a:endParaRPr lang="en-US"/>
        </a:p>
      </dgm:t>
    </dgm:pt>
    <dgm:pt modelId="{E654A6F7-154C-4508-9394-491C9E9108E2}" type="sibTrans" cxnId="{43F46041-0BEC-47D2-8A96-DA280E7D12F8}">
      <dgm:prSet/>
      <dgm:spPr/>
      <dgm:t>
        <a:bodyPr/>
        <a:lstStyle/>
        <a:p>
          <a:endParaRPr lang="en-US"/>
        </a:p>
      </dgm:t>
    </dgm:pt>
    <dgm:pt modelId="{4A688B15-0574-9A49-9C89-89210B9AAD3F}" type="pres">
      <dgm:prSet presAssocID="{521C8471-7B75-4383-8D0D-2713F3A0BB55}" presName="Name0" presStyleCnt="0">
        <dgm:presLayoutVars>
          <dgm:dir/>
          <dgm:animLvl val="lvl"/>
          <dgm:resizeHandles val="exact"/>
        </dgm:presLayoutVars>
      </dgm:prSet>
      <dgm:spPr/>
      <dgm:t>
        <a:bodyPr/>
        <a:lstStyle/>
        <a:p>
          <a:endParaRPr lang="en-ZA"/>
        </a:p>
      </dgm:t>
    </dgm:pt>
    <dgm:pt modelId="{B7A02E7F-8023-804B-92DC-BB5E39CCB625}" type="pres">
      <dgm:prSet presAssocID="{635AC717-9B10-482A-9666-EE31EA3D729C}" presName="boxAndChildren" presStyleCnt="0"/>
      <dgm:spPr/>
    </dgm:pt>
    <dgm:pt modelId="{1B2F4B6A-412B-B048-BB5F-8C3BC993195B}" type="pres">
      <dgm:prSet presAssocID="{635AC717-9B10-482A-9666-EE31EA3D729C}" presName="parentTextBox" presStyleLbl="node1" presStyleIdx="0" presStyleCnt="2"/>
      <dgm:spPr/>
      <dgm:t>
        <a:bodyPr/>
        <a:lstStyle/>
        <a:p>
          <a:endParaRPr lang="en-ZA"/>
        </a:p>
      </dgm:t>
    </dgm:pt>
    <dgm:pt modelId="{7B86055E-7BD3-934B-A7A7-DDDD2FAF4E16}" type="pres">
      <dgm:prSet presAssocID="{E6531F2A-8370-4785-A4E5-D5498B6DFBCA}" presName="sp" presStyleCnt="0"/>
      <dgm:spPr/>
    </dgm:pt>
    <dgm:pt modelId="{71CFD564-C386-3646-93DD-0B7B696CD14D}" type="pres">
      <dgm:prSet presAssocID="{342A1AEE-13C5-416F-8228-B387224C7BE3}" presName="arrowAndChildren" presStyleCnt="0"/>
      <dgm:spPr/>
    </dgm:pt>
    <dgm:pt modelId="{C0037CA2-0790-6141-A361-E5268D891748}" type="pres">
      <dgm:prSet presAssocID="{342A1AEE-13C5-416F-8228-B387224C7BE3}" presName="parentTextArrow" presStyleLbl="node1" presStyleIdx="1" presStyleCnt="2"/>
      <dgm:spPr/>
      <dgm:t>
        <a:bodyPr/>
        <a:lstStyle/>
        <a:p>
          <a:endParaRPr lang="en-ZA"/>
        </a:p>
      </dgm:t>
    </dgm:pt>
  </dgm:ptLst>
  <dgm:cxnLst>
    <dgm:cxn modelId="{EB0A6A46-5617-654E-8DAE-2F71DE315793}" type="presOf" srcId="{342A1AEE-13C5-416F-8228-B387224C7BE3}" destId="{C0037CA2-0790-6141-A361-E5268D891748}" srcOrd="0" destOrd="0" presId="urn:microsoft.com/office/officeart/2005/8/layout/process4"/>
    <dgm:cxn modelId="{36ED1B79-401A-4C19-B26A-E1FDF47597CE}" srcId="{521C8471-7B75-4383-8D0D-2713F3A0BB55}" destId="{342A1AEE-13C5-416F-8228-B387224C7BE3}" srcOrd="0" destOrd="0" parTransId="{7D744C19-B476-4935-9D75-969EBEE6F33F}" sibTransId="{E6531F2A-8370-4785-A4E5-D5498B6DFBCA}"/>
    <dgm:cxn modelId="{43F46041-0BEC-47D2-8A96-DA280E7D12F8}" srcId="{521C8471-7B75-4383-8D0D-2713F3A0BB55}" destId="{635AC717-9B10-482A-9666-EE31EA3D729C}" srcOrd="1" destOrd="0" parTransId="{E1588BE7-0026-4BE8-962F-A93097A634BE}" sibTransId="{E654A6F7-154C-4508-9394-491C9E9108E2}"/>
    <dgm:cxn modelId="{FE3E6A77-61EA-B942-AA38-52EB9464F2FF}" type="presOf" srcId="{521C8471-7B75-4383-8D0D-2713F3A0BB55}" destId="{4A688B15-0574-9A49-9C89-89210B9AAD3F}" srcOrd="0" destOrd="0" presId="urn:microsoft.com/office/officeart/2005/8/layout/process4"/>
    <dgm:cxn modelId="{BA1DB0D4-7A52-5449-AD80-B38F3AE02A5C}" type="presOf" srcId="{635AC717-9B10-482A-9666-EE31EA3D729C}" destId="{1B2F4B6A-412B-B048-BB5F-8C3BC993195B}" srcOrd="0" destOrd="0" presId="urn:microsoft.com/office/officeart/2005/8/layout/process4"/>
    <dgm:cxn modelId="{357FE8DD-9D57-7D49-85FA-0A1F9F926011}" type="presParOf" srcId="{4A688B15-0574-9A49-9C89-89210B9AAD3F}" destId="{B7A02E7F-8023-804B-92DC-BB5E39CCB625}" srcOrd="0" destOrd="0" presId="urn:microsoft.com/office/officeart/2005/8/layout/process4"/>
    <dgm:cxn modelId="{822BA704-6B33-E44D-B170-8E5ABD466C6B}" type="presParOf" srcId="{B7A02E7F-8023-804B-92DC-BB5E39CCB625}" destId="{1B2F4B6A-412B-B048-BB5F-8C3BC993195B}" srcOrd="0" destOrd="0" presId="urn:microsoft.com/office/officeart/2005/8/layout/process4"/>
    <dgm:cxn modelId="{A5EC97CD-6C9C-E249-86F4-3F0B1B3A3A5F}" type="presParOf" srcId="{4A688B15-0574-9A49-9C89-89210B9AAD3F}" destId="{7B86055E-7BD3-934B-A7A7-DDDD2FAF4E16}" srcOrd="1" destOrd="0" presId="urn:microsoft.com/office/officeart/2005/8/layout/process4"/>
    <dgm:cxn modelId="{033E074E-7E03-F340-B8C7-BC3B27B4F232}" type="presParOf" srcId="{4A688B15-0574-9A49-9C89-89210B9AAD3F}" destId="{71CFD564-C386-3646-93DD-0B7B696CD14D}" srcOrd="2" destOrd="0" presId="urn:microsoft.com/office/officeart/2005/8/layout/process4"/>
    <dgm:cxn modelId="{0D8C5CC0-1E07-8347-86B7-3881CDE0911F}" type="presParOf" srcId="{71CFD564-C386-3646-93DD-0B7B696CD14D}" destId="{C0037CA2-0790-6141-A361-E5268D8917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2025/03/05</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5/3/2025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5/3/2025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5/3/2025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5/3/2025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5/3/2025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5/3/2025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5/3/2025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5/3/2025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5/3/2025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5/3/2025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5/3/2025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5/3/2025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a:extLst>
              <a:ext uri="{FF2B5EF4-FFF2-40B4-BE49-F238E27FC236}">
                <a16:creationId xmlns="" xmlns:a16="http://schemas.microsoft.com/office/drawing/2014/main" id="{9A22D600-B52E-E04B-A9E7-57874D1B3DE2}"/>
              </a:ext>
            </a:extLst>
          </p:cNvPr>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 xmlns:a16="http://schemas.microsoft.com/office/drawing/2014/main" id="{65239ED8-D9BC-9B07-2C66-1B0CADDD60CA}"/>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2516668" y="2124553"/>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3DB0E86D-BEBA-8DD5-5C76-03069FD92515}"/>
              </a:ext>
            </a:extLst>
          </p:cNvPr>
          <p:cNvSpPr txBox="1"/>
          <p:nvPr/>
        </p:nvSpPr>
        <p:spPr>
          <a:xfrm>
            <a:off x="1108698" y="4133941"/>
            <a:ext cx="6941148" cy="1077218"/>
          </a:xfrm>
          <a:prstGeom prst="rect">
            <a:avLst/>
          </a:prstGeom>
          <a:noFill/>
        </p:spPr>
        <p:txBody>
          <a:bodyPr wrap="square" rtlCol="0">
            <a:spAutoFit/>
          </a:bodyPr>
          <a:lstStyle/>
          <a:p>
            <a:pPr algn="ctr"/>
            <a:endParaRPr lang="en-ZW" sz="2800" b="1" dirty="0"/>
          </a:p>
          <a:p>
            <a:pPr algn="ctr"/>
            <a:r>
              <a:rPr lang="en-ZW" dirty="0">
                <a:solidFill>
                  <a:srgbClr val="FF0000"/>
                </a:solidFill>
              </a:rPr>
              <a:t>(Lesotho, </a:t>
            </a:r>
            <a:r>
              <a:rPr lang="en-ZW" dirty="0" err="1">
                <a:solidFill>
                  <a:srgbClr val="FF0000"/>
                </a:solidFill>
              </a:rPr>
              <a:t>Refiloe</a:t>
            </a:r>
            <a:r>
              <a:rPr lang="en-ZW" dirty="0">
                <a:solidFill>
                  <a:srgbClr val="FF0000"/>
                </a:solidFill>
              </a:rPr>
              <a:t> Harris)</a:t>
            </a:r>
          </a:p>
          <a:p>
            <a:pPr algn="ctr"/>
            <a:endParaRPr lang="en-ZW" dirty="0">
              <a:solidFill>
                <a:srgbClr val="FF0000"/>
              </a:solidFill>
            </a:endParaRPr>
          </a:p>
        </p:txBody>
      </p:sp>
      <p:sp>
        <p:nvSpPr>
          <p:cNvPr id="10" name="TextBox 9">
            <a:extLst>
              <a:ext uri="{FF2B5EF4-FFF2-40B4-BE49-F238E27FC236}">
                <a16:creationId xmlns="" xmlns:a16="http://schemas.microsoft.com/office/drawing/2014/main" id="{403E2E81-9601-1970-B83A-F4245917F760}"/>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 xmlns:a16="http://schemas.microsoft.com/office/drawing/2014/main" id="{8BE3233A-B36A-4BCE-AE72-1A0AFB5C12CD}"/>
              </a:ext>
            </a:extLst>
          </p:cNvPr>
          <p:cNvGrpSpPr/>
          <p:nvPr/>
        </p:nvGrpSpPr>
        <p:grpSpPr>
          <a:xfrm>
            <a:off x="7459473" y="535343"/>
            <a:ext cx="1379727" cy="879583"/>
            <a:chOff x="2396808" y="5365982"/>
            <a:chExt cx="1379727" cy="879583"/>
          </a:xfrm>
        </p:grpSpPr>
        <p:sp>
          <p:nvSpPr>
            <p:cNvPr id="7" name="Rectangle 6">
              <a:extLst>
                <a:ext uri="{FF2B5EF4-FFF2-40B4-BE49-F238E27FC236}">
                  <a16:creationId xmlns="" xmlns:a16="http://schemas.microsoft.com/office/drawing/2014/main"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 xmlns:a16="http://schemas.microsoft.com/office/drawing/2014/main" id="{98F50C7E-9B5F-13BE-52D1-3B48CB8C8B38}"/>
                </a:ext>
              </a:extLst>
            </p:cNvPr>
            <p:cNvSpPr txBox="1"/>
            <p:nvPr/>
          </p:nvSpPr>
          <p:spPr>
            <a:xfrm>
              <a:off x="2551781" y="5474056"/>
              <a:ext cx="1224754" cy="646331"/>
            </a:xfrm>
            <a:prstGeom prst="rect">
              <a:avLst/>
            </a:prstGeom>
            <a:noFill/>
          </p:spPr>
          <p:txBody>
            <a:bodyPr wrap="square" rtlCol="0">
              <a:spAutoFit/>
            </a:bodyPr>
            <a:lstStyle/>
            <a:p>
              <a:r>
                <a:rPr lang="en-US" dirty="0">
                  <a:solidFill>
                    <a:srgbClr val="FF0000"/>
                  </a:solidFill>
                </a:rPr>
                <a:t>Logo goes here</a:t>
              </a:r>
              <a:endParaRPr lang="en-ZA" dirty="0">
                <a:solidFill>
                  <a:srgbClr val="FF0000"/>
                </a:solidFill>
              </a:endParaRPr>
            </a:p>
          </p:txBody>
        </p:sp>
      </p:grpSp>
      <p:pic>
        <p:nvPicPr>
          <p:cNvPr id="14" name="Picture 13">
            <a:extLst>
              <a:ext uri="{FF2B5EF4-FFF2-40B4-BE49-F238E27FC236}">
                <a16:creationId xmlns=""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2998697" y="299993"/>
            <a:ext cx="1877160" cy="1528807"/>
          </a:xfrm>
          <a:prstGeom prst="rect">
            <a:avLst/>
          </a:prstGeom>
        </p:spPr>
      </p:pic>
      <p:pic>
        <p:nvPicPr>
          <p:cNvPr id="15" name="Picture 14">
            <a:extLst>
              <a:ext uri="{FF2B5EF4-FFF2-40B4-BE49-F238E27FC236}">
                <a16:creationId xmlns="" xmlns:a16="http://schemas.microsoft.com/office/drawing/2014/main" id="{4B60F413-7316-BB9C-963E-10784A14F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2103" y="1310344"/>
            <a:ext cx="1937953" cy="907269"/>
          </a:xfrm>
          <a:prstGeom prst="rect">
            <a:avLst/>
          </a:prstGeom>
        </p:spPr>
      </p:pic>
      <p:pic>
        <p:nvPicPr>
          <p:cNvPr id="3" name="Picture 2"/>
          <p:cNvPicPr>
            <a:picLocks noChangeAspect="1"/>
          </p:cNvPicPr>
          <p:nvPr/>
        </p:nvPicPr>
        <p:blipFill>
          <a:blip r:embed="rId8"/>
          <a:stretch>
            <a:fillRect/>
          </a:stretch>
        </p:blipFill>
        <p:spPr>
          <a:xfrm>
            <a:off x="7127951" y="433672"/>
            <a:ext cx="1738721" cy="1242728"/>
          </a:xfrm>
          <a:prstGeom prst="rect">
            <a:avLst/>
          </a:prstGeom>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Evidence</a:t>
            </a:r>
          </a:p>
        </p:txBody>
      </p:sp>
      <p:sp>
        <p:nvSpPr>
          <p:cNvPr id="42" name="Content Placeholder 2">
            <a:extLst>
              <a:ext uri="{FF2B5EF4-FFF2-40B4-BE49-F238E27FC236}">
                <a16:creationId xmlns="" xmlns:a16="http://schemas.microsoft.com/office/drawing/2014/main" id="{3BF742EC-2206-3212-B4CE-6CADEC5D6E93}"/>
              </a:ext>
            </a:extLst>
          </p:cNvPr>
          <p:cNvSpPr txBox="1">
            <a:spLocks/>
          </p:cNvSpPr>
          <p:nvPr/>
        </p:nvSpPr>
        <p:spPr>
          <a:xfrm>
            <a:off x="457200" y="1258312"/>
            <a:ext cx="4038600" cy="515976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16 years old girl who fell pregnant due to trauma bonding, but we succeeded to get a court order for the termination of the </a:t>
            </a:r>
            <a:r>
              <a:rPr lang="en-GB" sz="1600" dirty="0" smtClean="0"/>
              <a:t>pregnancy</a:t>
            </a:r>
            <a:endParaRPr lang="en-GB" sz="1600" dirty="0" smtClean="0"/>
          </a:p>
          <a:p>
            <a:r>
              <a:rPr lang="en-GB" sz="1600" dirty="0" smtClean="0"/>
              <a:t>We </a:t>
            </a:r>
            <a:r>
              <a:rPr lang="en-GB" sz="1600" dirty="0" smtClean="0"/>
              <a:t>influenced Gender’s </a:t>
            </a:r>
            <a:r>
              <a:rPr lang="en-GB" sz="1600" dirty="0"/>
              <a:t>Anti-GBV Stakeholder </a:t>
            </a:r>
            <a:r>
              <a:rPr lang="en-GB" sz="1600" dirty="0" smtClean="0"/>
              <a:t>Coordination to have safe abortion as one of the topics hence the Stakeholder </a:t>
            </a:r>
            <a:r>
              <a:rPr lang="en-GB" sz="1600" dirty="0"/>
              <a:t>Consultative Forum on Safe Abortion and Prevention of </a:t>
            </a:r>
            <a:r>
              <a:rPr lang="en-GB" sz="1600" dirty="0" smtClean="0"/>
              <a:t>Sexual </a:t>
            </a:r>
            <a:r>
              <a:rPr lang="en-GB" sz="1600" dirty="0"/>
              <a:t>and Gender Based Violence </a:t>
            </a:r>
            <a:endParaRPr lang="en-GB" sz="1600" dirty="0" smtClean="0"/>
          </a:p>
          <a:p>
            <a:r>
              <a:rPr lang="en-GB" sz="1600" dirty="0"/>
              <a:t>Take on the human rights violation perspective and the social stigma/norms linking to </a:t>
            </a:r>
            <a:r>
              <a:rPr lang="en-GB" sz="1600" dirty="0" smtClean="0"/>
              <a:t>GBV</a:t>
            </a:r>
          </a:p>
          <a:p>
            <a:r>
              <a:rPr lang="en-ZW" sz="1600" dirty="0" smtClean="0"/>
              <a:t>Most of the districts where we engaged communities and capacitated community leaders about Safe Abortion in an effort to change their perspective about abortion have an increase in the number of post abortion care admissions.</a:t>
            </a:r>
            <a:endParaRPr lang="en-ZW" sz="1600" dirty="0"/>
          </a:p>
        </p:txBody>
      </p:sp>
      <p:sp>
        <p:nvSpPr>
          <p:cNvPr id="43" name="Content Placeholder 4">
            <a:extLst>
              <a:ext uri="{FF2B5EF4-FFF2-40B4-BE49-F238E27FC236}">
                <a16:creationId xmlns="" xmlns:a16="http://schemas.microsoft.com/office/drawing/2014/main" id="{449580A2-9E5C-E6B7-6DA1-B6663C801AE7}"/>
              </a:ext>
            </a:extLst>
          </p:cNvPr>
          <p:cNvSpPr txBox="1">
            <a:spLocks/>
          </p:cNvSpPr>
          <p:nvPr/>
        </p:nvSpPr>
        <p:spPr>
          <a:xfrm>
            <a:off x="4648200" y="1258312"/>
            <a:ext cx="4038600" cy="5140063"/>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550"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555" y="1405008"/>
            <a:ext cx="4900314" cy="3023112"/>
          </a:xfrm>
          <a:prstGeom prst="rect">
            <a:avLst/>
          </a:prstGeom>
        </p:spPr>
      </p:pic>
    </p:spTree>
    <p:extLst>
      <p:ext uri="{BB962C8B-B14F-4D97-AF65-F5344CB8AC3E}">
        <p14:creationId xmlns:p14="http://schemas.microsoft.com/office/powerpoint/2010/main" val="40875939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2400" i="1" dirty="0" smtClean="0"/>
              <a:t>Stigma </a:t>
            </a:r>
            <a:r>
              <a:rPr lang="en-US" sz="2400" i="1" dirty="0"/>
              <a:t>towards abortion is still rigid and </a:t>
            </a:r>
            <a:r>
              <a:rPr lang="en-US" sz="2400" i="1" dirty="0" smtClean="0"/>
              <a:t>persistent </a:t>
            </a:r>
            <a:r>
              <a:rPr lang="en-US" sz="2400" i="1" dirty="0"/>
              <a:t>as some funders resist any participation by their grantees </a:t>
            </a:r>
            <a:r>
              <a:rPr lang="en-US" sz="2400" i="1" dirty="0" err="1"/>
              <a:t>e.g</a:t>
            </a:r>
            <a:r>
              <a:rPr lang="en-US" sz="2400" i="1" dirty="0"/>
              <a:t> LPPA could not honor our invitations as a stakeholder because of terms of their contract with a funder who did not want them being a part of any abortion advocacy activities.</a:t>
            </a:r>
          </a:p>
          <a:p>
            <a:pPr>
              <a:buFont typeface="Calibri" panose="020F0502020204030204" pitchFamily="34" charset="0"/>
              <a:buChar char="•"/>
            </a:pPr>
            <a:r>
              <a:rPr lang="en-US" sz="2400" i="1" dirty="0"/>
              <a:t>There is still, vigorous, need for sensitization withing media entities as some Radio presenters demonstrated their biases on abortion making it difficult to carry the media advocacy, coarse through during some of the radio shows. (more on the defensive side than educational side</a:t>
            </a:r>
            <a:r>
              <a:rPr lang="en-US" sz="2400" i="1" dirty="0" smtClean="0"/>
              <a:t>)</a:t>
            </a:r>
          </a:p>
          <a:p>
            <a:pPr>
              <a:buFont typeface="Calibri" panose="020F0502020204030204" pitchFamily="34" charset="0"/>
              <a:buChar char="•"/>
            </a:pPr>
            <a:r>
              <a:rPr lang="en-US" sz="2400" i="1" dirty="0" smtClean="0"/>
              <a:t>With enough and or relevant support, the abortion advocacy can grow bigger</a:t>
            </a:r>
            <a:endParaRPr lang="en-US" sz="2400" i="1" dirty="0"/>
          </a:p>
        </p:txBody>
      </p:sp>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CHALLENGES AND LESSONS LEARNT</a:t>
            </a:r>
          </a:p>
        </p:txBody>
      </p:sp>
    </p:spTree>
    <p:extLst>
      <p:ext uri="{BB962C8B-B14F-4D97-AF65-F5344CB8AC3E}">
        <p14:creationId xmlns:p14="http://schemas.microsoft.com/office/powerpoint/2010/main" val="319124832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b="1" dirty="0"/>
              <a:t>What lessons have been learned? </a:t>
            </a:r>
          </a:p>
          <a:p>
            <a:r>
              <a:rPr lang="en-US" sz="2400" i="1" dirty="0"/>
              <a:t>The National Security Services were making implementation uncomfortable when they were asking about our participants, their contacts and places of our </a:t>
            </a:r>
            <a:r>
              <a:rPr lang="en-US" sz="2400" i="1" dirty="0" smtClean="0"/>
              <a:t>implementation, means we should have had a more intense stakeholder engagement. Our focus was more on community leaders</a:t>
            </a:r>
          </a:p>
          <a:p>
            <a:r>
              <a:rPr lang="en-US" sz="2400" i="1" dirty="0" smtClean="0"/>
              <a:t>The media needs to be capacitated to be gender sensitive or to be professional about expressing their opinion while being </a:t>
            </a:r>
            <a:r>
              <a:rPr lang="en-US" sz="2400" i="1" dirty="0" smtClean="0"/>
              <a:t>presenters</a:t>
            </a:r>
          </a:p>
          <a:p>
            <a:r>
              <a:rPr lang="en-GB" sz="2400" i="1" dirty="0"/>
              <a:t>Administering an attitude survey on community leaders, then use the analysed report to support advocacy – having 45% male agreeing to participate in the survey was a big win</a:t>
            </a:r>
          </a:p>
          <a:p>
            <a:endParaRPr lang="en-US" sz="2400" i="1" dirty="0" smtClean="0"/>
          </a:p>
          <a:p>
            <a:endParaRPr lang="en-US" sz="2400" i="1" dirty="0" smtClean="0"/>
          </a:p>
          <a:p>
            <a:pPr marL="0" indent="0">
              <a:buNone/>
            </a:pPr>
            <a:endParaRPr lang="en-US" sz="2400" i="1" dirty="0"/>
          </a:p>
        </p:txBody>
      </p:sp>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CHALLENGES AND LESSONS LEARNT</a:t>
            </a:r>
          </a:p>
        </p:txBody>
      </p:sp>
    </p:spTree>
    <p:extLst>
      <p:ext uri="{BB962C8B-B14F-4D97-AF65-F5344CB8AC3E}">
        <p14:creationId xmlns:p14="http://schemas.microsoft.com/office/powerpoint/2010/main" val="25810674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GB" sz="1800" i="1" dirty="0" smtClean="0"/>
              <a:t>Use </a:t>
            </a:r>
            <a:r>
              <a:rPr lang="en-GB" sz="1800" i="1" dirty="0"/>
              <a:t>our role as part of the Southern Africa Safe Abortion Alliance Committee member (the committee was founded by VCSA grantees) to continue advocacy for “decriminalisation of safe abortion</a:t>
            </a:r>
          </a:p>
          <a:p>
            <a:pPr>
              <a:buFont typeface="Calibri" panose="020F0502020204030204" pitchFamily="34" charset="0"/>
              <a:buChar char="•"/>
            </a:pPr>
            <a:r>
              <a:rPr lang="en-GB" sz="1800" i="1" dirty="0"/>
              <a:t>Consultative Stakeholder Forum on Safe Abortion and SGBV prevention by Department of Gender supported by GIZ</a:t>
            </a:r>
          </a:p>
          <a:p>
            <a:pPr>
              <a:buFont typeface="Calibri" panose="020F0502020204030204" pitchFamily="34" charset="0"/>
              <a:buChar char="•"/>
            </a:pPr>
            <a:r>
              <a:rPr lang="en-GB" sz="1800" i="1" dirty="0"/>
              <a:t>We hope to have sessions with community leaders of three more districts where have just recently established new relationships with the aim to introduce all our programming &amp; projects.</a:t>
            </a:r>
          </a:p>
          <a:p>
            <a:pPr>
              <a:buFont typeface="Calibri" panose="020F0502020204030204" pitchFamily="34" charset="0"/>
              <a:buChar char="•"/>
            </a:pPr>
            <a:r>
              <a:rPr lang="en-GB" sz="1800" i="1" dirty="0"/>
              <a:t>Resource mobilisation for the continuation of the “UNMUTING AND AMPLIFYING ECHOES OF AGYW- ADVOCACY FOR DECRIMINALISATION OF SAFE ABORTION”</a:t>
            </a:r>
          </a:p>
          <a:p>
            <a:pPr marL="0" indent="0">
              <a:buNone/>
            </a:pPr>
            <a:endParaRPr lang="en-US" i="1" dirty="0"/>
          </a:p>
          <a:p>
            <a:pPr>
              <a:buFont typeface="Calibri" panose="020F0502020204030204" pitchFamily="34" charset="0"/>
              <a:buChar char="•"/>
            </a:pPr>
            <a:endParaRPr lang="en-US" i="1" dirty="0">
              <a:solidFill>
                <a:srgbClr val="FF0000"/>
              </a:solidFill>
            </a:endParaRPr>
          </a:p>
        </p:txBody>
      </p:sp>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SUSTAINABILITY AND REPLICATION</a:t>
            </a:r>
          </a:p>
        </p:txBody>
      </p:sp>
    </p:spTree>
    <p:extLst>
      <p:ext uri="{BB962C8B-B14F-4D97-AF65-F5344CB8AC3E}">
        <p14:creationId xmlns:p14="http://schemas.microsoft.com/office/powerpoint/2010/main" val="10076585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 xmlns:a16="http://schemas.microsoft.com/office/drawing/2014/main"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2400" i="1" dirty="0" smtClean="0"/>
              <a:t>Sensitization </a:t>
            </a:r>
            <a:r>
              <a:rPr lang="en-US" sz="2400" i="1" dirty="0"/>
              <a:t>of media personnel on abortion related issues</a:t>
            </a:r>
          </a:p>
          <a:p>
            <a:pPr>
              <a:buFont typeface="Calibri" panose="020F0502020204030204" pitchFamily="34" charset="0"/>
              <a:buChar char="•"/>
            </a:pPr>
            <a:r>
              <a:rPr lang="en-US" sz="2400" i="1" dirty="0" smtClean="0"/>
              <a:t>Exerting </a:t>
            </a:r>
            <a:r>
              <a:rPr lang="en-US" sz="2400" i="1" dirty="0"/>
              <a:t>more pressure on the Ministry of gender to continue the conversation in the stakeholder (network) engagement</a:t>
            </a:r>
            <a:r>
              <a:rPr lang="en-US" sz="2400" i="1" dirty="0" smtClean="0"/>
              <a:t>.</a:t>
            </a:r>
          </a:p>
          <a:p>
            <a:pPr>
              <a:buFont typeface="Calibri" panose="020F0502020204030204" pitchFamily="34" charset="0"/>
              <a:buChar char="•"/>
            </a:pPr>
            <a:r>
              <a:rPr lang="en-US" sz="2400" i="1" dirty="0" smtClean="0"/>
              <a:t>To inform community leaders and general community of existing safe abortion related policies</a:t>
            </a:r>
          </a:p>
          <a:p>
            <a:pPr>
              <a:buFont typeface="Calibri" panose="020F0502020204030204" pitchFamily="34" charset="0"/>
              <a:buChar char="•"/>
            </a:pPr>
            <a:endParaRPr lang="en-US" sz="2400" i="1" dirty="0"/>
          </a:p>
          <a:p>
            <a:pPr>
              <a:buFont typeface="Calibri" panose="020F0502020204030204" pitchFamily="34" charset="0"/>
              <a:buChar char="•"/>
            </a:pPr>
            <a:endParaRPr lang="en-US" dirty="0"/>
          </a:p>
        </p:txBody>
      </p:sp>
      <p:sp>
        <p:nvSpPr>
          <p:cNvPr id="43" name="Content Placeholder 4">
            <a:extLst>
              <a:ext uri="{FF2B5EF4-FFF2-40B4-BE49-F238E27FC236}">
                <a16:creationId xmlns=""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4792133" y="1190333"/>
            <a:ext cx="3750733" cy="3213119"/>
          </a:xfrm>
          <a:prstGeom prst="rect">
            <a:avLst/>
          </a:prstGeom>
        </p:spPr>
      </p:pic>
    </p:spTree>
    <p:extLst>
      <p:ext uri="{BB962C8B-B14F-4D97-AF65-F5344CB8AC3E}">
        <p14:creationId xmlns:p14="http://schemas.microsoft.com/office/powerpoint/2010/main" val="9331826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22594-0E93-E679-8876-1C9D5BCA8A93}"/>
              </a:ext>
            </a:extLst>
          </p:cNvPr>
          <p:cNvSpPr>
            <a:spLocks noGrp="1"/>
          </p:cNvSpPr>
          <p:nvPr>
            <p:ph type="title"/>
          </p:nvPr>
        </p:nvSpPr>
        <p:spPr/>
        <p:txBody>
          <a:bodyPr/>
          <a:lstStyle/>
          <a:p>
            <a:r>
              <a:rPr lang="en-US" dirty="0">
                <a:solidFill>
                  <a:schemeClr val="accent4">
                    <a:lumMod val="75000"/>
                  </a:schemeClr>
                </a:solidFill>
              </a:rPr>
              <a:t>INTRO</a:t>
            </a:r>
          </a:p>
        </p:txBody>
      </p:sp>
      <p:graphicFrame>
        <p:nvGraphicFramePr>
          <p:cNvPr id="5" name="Content Placeholder 2">
            <a:extLst>
              <a:ext uri="{FF2B5EF4-FFF2-40B4-BE49-F238E27FC236}">
                <a16:creationId xmlns="" xmlns:a16="http://schemas.microsoft.com/office/drawing/2014/main" id="{710F512A-22D6-ED57-FF54-92799340B3BA}"/>
              </a:ext>
            </a:extLst>
          </p:cNvPr>
          <p:cNvGraphicFramePr>
            <a:graphicFrameLocks noGrp="1"/>
          </p:cNvGraphicFramePr>
          <p:nvPr>
            <p:ph idx="1"/>
            <p:extLst>
              <p:ext uri="{D42A27DB-BD31-4B8C-83A1-F6EECF244321}">
                <p14:modId xmlns:p14="http://schemas.microsoft.com/office/powerpoint/2010/main" val="25940047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45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7274" y="2"/>
            <a:ext cx="9158548" cy="6857997"/>
            <a:chOff x="-7274" y="2"/>
            <a:chExt cx="9158548" cy="6857997"/>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SYNOPSIS</a:t>
            </a:r>
          </a:p>
        </p:txBody>
      </p:sp>
      <p:sp>
        <p:nvSpPr>
          <p:cNvPr id="42" name="Content Placeholder 2">
            <a:extLst>
              <a:ext uri="{FF2B5EF4-FFF2-40B4-BE49-F238E27FC236}">
                <a16:creationId xmlns="" xmlns:a16="http://schemas.microsoft.com/office/drawing/2014/main"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GB" sz="1650" b="1" i="1" dirty="0"/>
              <a:t>A positive change in attitudes and significant progress towards the decriminalization of safe abortion in Lesotho</a:t>
            </a:r>
            <a:r>
              <a:rPr lang="en-ZA" sz="1650" i="1" dirty="0"/>
              <a:t>, observed during the course of 2024  while implementing the </a:t>
            </a:r>
            <a:r>
              <a:rPr lang="en-ZA" sz="1650" b="1" i="1" dirty="0"/>
              <a:t>“Unmuting &amp; Amplifying Echoes of AGYW” </a:t>
            </a:r>
            <a:r>
              <a:rPr lang="en-ZA" sz="1650" i="1" dirty="0"/>
              <a:t>project</a:t>
            </a:r>
          </a:p>
          <a:p>
            <a:pPr lvl="0"/>
            <a:r>
              <a:rPr lang="en-GB" sz="1650" b="1" i="1" dirty="0"/>
              <a:t>“Decriminalization of Safe Abortion” </a:t>
            </a:r>
            <a:r>
              <a:rPr lang="en-GB" sz="1650" i="1" dirty="0"/>
              <a:t>advocacy grew stronger and gained more visibility and exposure. Through all its programs, She-Hive’s continued abortion advocacy has led to a number of portfolios that try to combat GBV and promote SRHR. </a:t>
            </a:r>
            <a:r>
              <a:rPr lang="en-GB" sz="1650" i="1" dirty="0" err="1"/>
              <a:t>Eg</a:t>
            </a:r>
            <a:r>
              <a:rPr lang="en-GB" sz="1650" i="1" dirty="0"/>
              <a:t> Ministry of Gender’s stakeholder </a:t>
            </a:r>
            <a:r>
              <a:rPr lang="en-GB" sz="1650" i="1"/>
              <a:t>engagement network.</a:t>
            </a:r>
            <a:endParaRPr lang="en-ZA" sz="1700" b="1" i="1" dirty="0"/>
          </a:p>
          <a:p>
            <a:pPr lvl="0"/>
            <a:endParaRPr lang="en-ZA" sz="2400" dirty="0"/>
          </a:p>
          <a:p>
            <a:pPr marL="2743200" lvl="6" indent="0">
              <a:buFont typeface="Arial" panose="020B0604020202020204" pitchFamily="34" charset="0"/>
              <a:buNone/>
            </a:pPr>
            <a:endParaRPr lang="en-ZW" sz="2400" dirty="0"/>
          </a:p>
        </p:txBody>
      </p:sp>
      <p:sp>
        <p:nvSpPr>
          <p:cNvPr id="43" name="Content Placeholder 4">
            <a:extLst>
              <a:ext uri="{FF2B5EF4-FFF2-40B4-BE49-F238E27FC236}">
                <a16:creationId xmlns="" xmlns:a16="http://schemas.microsoft.com/office/drawing/2014/main" id="{449580A2-9E5C-E6B7-6DA1-B6663C801AE7}"/>
              </a:ext>
            </a:extLst>
          </p:cNvPr>
          <p:cNvSpPr txBox="1">
            <a:spLocks/>
          </p:cNvSpPr>
          <p:nvPr/>
        </p:nvSpPr>
        <p:spPr>
          <a:xfrm>
            <a:off x="4648200" y="1258312"/>
            <a:ext cx="4503074" cy="4990087"/>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 name="Picture 1"/>
          <p:cNvPicPr>
            <a:picLocks noChangeAspect="1"/>
          </p:cNvPicPr>
          <p:nvPr/>
        </p:nvPicPr>
        <p:blipFill>
          <a:blip r:embed="rId2"/>
          <a:stretch>
            <a:fillRect/>
          </a:stretch>
        </p:blipFill>
        <p:spPr>
          <a:xfrm>
            <a:off x="4648200" y="1331113"/>
            <a:ext cx="4352512" cy="4239953"/>
          </a:xfrm>
          <a:prstGeom prst="rect">
            <a:avLst/>
          </a:prstGeom>
        </p:spPr>
      </p:pic>
    </p:spTree>
    <p:extLst>
      <p:ext uri="{BB962C8B-B14F-4D97-AF65-F5344CB8AC3E}">
        <p14:creationId xmlns:p14="http://schemas.microsoft.com/office/powerpoint/2010/main" val="36954544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OBJECTIVES</a:t>
            </a:r>
          </a:p>
        </p:txBody>
      </p:sp>
      <p:sp>
        <p:nvSpPr>
          <p:cNvPr id="42" name="Content Placeholder 2">
            <a:extLst>
              <a:ext uri="{FF2B5EF4-FFF2-40B4-BE49-F238E27FC236}">
                <a16:creationId xmlns="" xmlns:a16="http://schemas.microsoft.com/office/drawing/2014/main"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GB" sz="2000" dirty="0"/>
              <a:t>Reduce systemic issues like stigma, stereotypes and change (influence) societal norms towards issues of abortion</a:t>
            </a:r>
          </a:p>
          <a:p>
            <a:pPr>
              <a:buFont typeface="Calibri" panose="020F0502020204030204" pitchFamily="34" charset="0"/>
              <a:buChar char="•"/>
            </a:pPr>
            <a:r>
              <a:rPr lang="en-GB" sz="2000" dirty="0"/>
              <a:t>Changes in, and implementation of policies and laws.  </a:t>
            </a:r>
          </a:p>
          <a:p>
            <a:pPr>
              <a:buFont typeface="Calibri" panose="020F0502020204030204" pitchFamily="34" charset="0"/>
              <a:buChar char="•"/>
            </a:pPr>
            <a:r>
              <a:rPr lang="en-GB" sz="2000" dirty="0"/>
              <a:t>Increasing access to SRHR resources, information and </a:t>
            </a:r>
            <a:r>
              <a:rPr lang="en-GB" sz="2000" dirty="0" smtClean="0"/>
              <a:t>services</a:t>
            </a:r>
          </a:p>
          <a:p>
            <a:pPr>
              <a:buFont typeface="Calibri" panose="020F0502020204030204" pitchFamily="34" charset="0"/>
              <a:buChar char="•"/>
            </a:pPr>
            <a:r>
              <a:rPr lang="en-GB" sz="2000" dirty="0" smtClean="0"/>
              <a:t>To </a:t>
            </a:r>
            <a:r>
              <a:rPr lang="en-GB" sz="2000" dirty="0"/>
              <a:t>contribute towards of SDG goals 3, 5 and 10 by reduction of all forms of GBV, stigmatization and discrimination of young women’s SRHR related issues.</a:t>
            </a:r>
          </a:p>
          <a:p>
            <a:pPr marL="0" indent="0">
              <a:buNone/>
            </a:pPr>
            <a:endParaRPr lang="en-GB" sz="2400" dirty="0" smtClean="0"/>
          </a:p>
          <a:p>
            <a:pPr>
              <a:buFont typeface="Calibri" panose="020F0502020204030204" pitchFamily="34" charset="0"/>
              <a:buChar char="•"/>
            </a:pPr>
            <a:endParaRPr lang="en-GB" dirty="0"/>
          </a:p>
          <a:p>
            <a:pPr marL="0" indent="0">
              <a:buNone/>
            </a:pPr>
            <a:endParaRPr lang="en-ZA" sz="2000" dirty="0"/>
          </a:p>
          <a:p>
            <a:pPr marL="2743200" lvl="6" indent="0">
              <a:buFont typeface="Arial" panose="020B0604020202020204" pitchFamily="34" charset="0"/>
              <a:buNone/>
            </a:pPr>
            <a:endParaRPr lang="en-ZW" sz="1200" dirty="0"/>
          </a:p>
        </p:txBody>
      </p:sp>
      <p:sp>
        <p:nvSpPr>
          <p:cNvPr id="43" name="Content Placeholder 4">
            <a:extLst>
              <a:ext uri="{FF2B5EF4-FFF2-40B4-BE49-F238E27FC236}">
                <a16:creationId xmlns=""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dirty="0">
                <a:solidFill>
                  <a:srgbClr val="FF0000"/>
                </a:solidFill>
              </a:rPr>
              <a:t>Photo</a:t>
            </a:r>
            <a:endParaRPr lang="en-GB" dirty="0">
              <a:solidFill>
                <a:srgbClr val="FF0000"/>
              </a:solidFill>
            </a:endParaRPr>
          </a:p>
        </p:txBody>
      </p:sp>
      <p:pic>
        <p:nvPicPr>
          <p:cNvPr id="2" name="Picture 1"/>
          <p:cNvPicPr>
            <a:picLocks noChangeAspect="1"/>
          </p:cNvPicPr>
          <p:nvPr/>
        </p:nvPicPr>
        <p:blipFill>
          <a:blip r:embed="rId2"/>
          <a:stretch>
            <a:fillRect/>
          </a:stretch>
        </p:blipFill>
        <p:spPr>
          <a:xfrm>
            <a:off x="4648200" y="1283663"/>
            <a:ext cx="4106436" cy="4381968"/>
          </a:xfrm>
          <a:prstGeom prst="rect">
            <a:avLst/>
          </a:prstGeom>
        </p:spPr>
      </p:pic>
    </p:spTree>
    <p:extLst>
      <p:ext uri="{BB962C8B-B14F-4D97-AF65-F5344CB8AC3E}">
        <p14:creationId xmlns:p14="http://schemas.microsoft.com/office/powerpoint/2010/main" val="404082400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ACTIVITIES</a:t>
            </a:r>
          </a:p>
        </p:txBody>
      </p:sp>
      <p:sp>
        <p:nvSpPr>
          <p:cNvPr id="42" name="Content Placeholder 2">
            <a:extLst>
              <a:ext uri="{FF2B5EF4-FFF2-40B4-BE49-F238E27FC236}">
                <a16:creationId xmlns="" xmlns:a16="http://schemas.microsoft.com/office/drawing/2014/main" id="{3BF742EC-2206-3212-B4CE-6CADEC5D6E93}"/>
              </a:ext>
            </a:extLst>
          </p:cNvPr>
          <p:cNvSpPr txBox="1">
            <a:spLocks/>
          </p:cNvSpPr>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lgn="just"/>
            <a:r>
              <a:rPr lang="en-GB" sz="1800" dirty="0"/>
              <a:t>Administering an attitude survey on community leaders, then use the analysed report to support advocacy – having 45% male agreeing to participate in the survey was a big win</a:t>
            </a:r>
            <a:endParaRPr lang="en-ZA" sz="1800" dirty="0"/>
          </a:p>
          <a:p>
            <a:r>
              <a:rPr lang="en-ZA" sz="1800" i="1" dirty="0"/>
              <a:t>Provide PSS and use the case management report to pursue advocacy – 16 years old girl who fell pregnant due to trauma bonding, but we succeeded to get a court order for the termination of the pregnancy</a:t>
            </a:r>
          </a:p>
          <a:p>
            <a:r>
              <a:rPr lang="en-GB" sz="1800" i="1" dirty="0"/>
              <a:t>Host a number of dialogues to engage participants on safe abortion related topics – physical, social and mass media dialogues were hosted</a:t>
            </a:r>
            <a:endParaRPr lang="en-US" sz="1800" dirty="0"/>
          </a:p>
        </p:txBody>
      </p:sp>
      <p:sp>
        <p:nvSpPr>
          <p:cNvPr id="43" name="Content Placeholder 4">
            <a:extLst>
              <a:ext uri="{FF2B5EF4-FFF2-40B4-BE49-F238E27FC236}">
                <a16:creationId xmlns=""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 name="Picture 1"/>
          <p:cNvPicPr>
            <a:picLocks noChangeAspect="1"/>
          </p:cNvPicPr>
          <p:nvPr/>
        </p:nvPicPr>
        <p:blipFill>
          <a:blip r:embed="rId2"/>
          <a:stretch>
            <a:fillRect/>
          </a:stretch>
        </p:blipFill>
        <p:spPr>
          <a:xfrm>
            <a:off x="4562757" y="1236102"/>
            <a:ext cx="4209485" cy="2463537"/>
          </a:xfrm>
          <a:prstGeom prst="rect">
            <a:avLst/>
          </a:prstGeom>
        </p:spPr>
      </p:pic>
      <p:pic>
        <p:nvPicPr>
          <p:cNvPr id="3" name="Picture 2"/>
          <p:cNvPicPr>
            <a:picLocks noChangeAspect="1"/>
          </p:cNvPicPr>
          <p:nvPr/>
        </p:nvPicPr>
        <p:blipFill>
          <a:blip r:embed="rId3"/>
          <a:stretch>
            <a:fillRect/>
          </a:stretch>
        </p:blipFill>
        <p:spPr>
          <a:xfrm>
            <a:off x="4495800" y="3727163"/>
            <a:ext cx="4298980" cy="2686041"/>
          </a:xfrm>
          <a:prstGeom prst="rect">
            <a:avLst/>
          </a:prstGeom>
        </p:spPr>
      </p:pic>
    </p:spTree>
    <p:extLst>
      <p:ext uri="{BB962C8B-B14F-4D97-AF65-F5344CB8AC3E}">
        <p14:creationId xmlns:p14="http://schemas.microsoft.com/office/powerpoint/2010/main" val="36511547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Contribution to change</a:t>
            </a:r>
          </a:p>
        </p:txBody>
      </p:sp>
      <p:sp>
        <p:nvSpPr>
          <p:cNvPr id="3" name="Rectangle 2"/>
          <p:cNvSpPr/>
          <p:nvPr/>
        </p:nvSpPr>
        <p:spPr>
          <a:xfrm>
            <a:off x="685800" y="1447800"/>
            <a:ext cx="7467600" cy="5078313"/>
          </a:xfrm>
          <a:prstGeom prst="rect">
            <a:avLst/>
          </a:prstGeom>
        </p:spPr>
        <p:txBody>
          <a:bodyPr wrap="square">
            <a:spAutoFit/>
          </a:bodyPr>
          <a:lstStyle/>
          <a:p>
            <a:pPr marL="285750" indent="-285750">
              <a:buFont typeface="Arial" panose="020B0604020202020204" pitchFamily="34" charset="0"/>
              <a:buChar char="•"/>
            </a:pPr>
            <a:r>
              <a:rPr lang="en-GB" b="1" i="1" dirty="0"/>
              <a:t>SESSIONS WITH COMMUNITY LEADERS: </a:t>
            </a:r>
            <a:r>
              <a:rPr lang="en-GB" i="1" dirty="0"/>
              <a:t>focused on equipping them with knowledge and strategies to advocate for policy change as most mentioned that they are overburdened with cases of unsafe abortions in communities they are leading. </a:t>
            </a:r>
          </a:p>
          <a:p>
            <a:pPr marL="285750" indent="-285750">
              <a:buFont typeface="Arial" panose="020B0604020202020204" pitchFamily="34" charset="0"/>
              <a:buChar char="•"/>
            </a:pPr>
            <a:r>
              <a:rPr lang="en-GB" b="1" i="1" dirty="0"/>
              <a:t>Invited to serve in a number of National &amp; International portfolios: </a:t>
            </a:r>
          </a:p>
          <a:p>
            <a:pPr marL="285750" indent="-285750">
              <a:buFont typeface="Arial" panose="020B0604020202020204" pitchFamily="34" charset="0"/>
              <a:buChar char="•"/>
            </a:pPr>
            <a:r>
              <a:rPr lang="en-GB" b="1" i="1" dirty="0"/>
              <a:t>DATA ANALYSIS</a:t>
            </a:r>
            <a:r>
              <a:rPr lang="en-GB" i="1" dirty="0"/>
              <a:t>: data collected from community leaders through questionnaires was analysed to understand their perceptions, attitudes and level of knowledge abortion laws and their impact. The findings showed understanding of the concept, there was a notable support for abortion in specific situations like rape or life-threatening conditions. Opinions on abortion legality were mixed, with a slight majority favouring legalisation.</a:t>
            </a:r>
          </a:p>
          <a:p>
            <a:pPr marL="285750" indent="-285750">
              <a:buFont typeface="Arial" panose="020B0604020202020204" pitchFamily="34" charset="0"/>
              <a:buChar char="•"/>
            </a:pPr>
            <a:r>
              <a:rPr lang="en-GB" b="1" i="1" dirty="0"/>
              <a:t>Mass &amp; Social Media</a:t>
            </a:r>
            <a:r>
              <a:rPr lang="en-GB" i="1" dirty="0"/>
              <a:t>: the aim was to raise awareness and engage the general public on the importance of decriminalisation of safe abortion. The show provided a platform for open dialogue, addressing misconceptions and fostering understanding among listeners about the socio-economic and health impacts of unsafe abortions</a:t>
            </a:r>
          </a:p>
          <a:p>
            <a:pPr marL="285750" indent="-285750">
              <a:buFont typeface="Arial" panose="020B0604020202020204" pitchFamily="34" charset="0"/>
              <a:buChar char="•"/>
            </a:pPr>
            <a:endParaRPr lang="en-GB" i="1" dirty="0"/>
          </a:p>
          <a:p>
            <a:endParaRPr lang="en-US" i="1" dirty="0"/>
          </a:p>
        </p:txBody>
      </p:sp>
    </p:spTree>
    <p:extLst>
      <p:ext uri="{BB962C8B-B14F-4D97-AF65-F5344CB8AC3E}">
        <p14:creationId xmlns:p14="http://schemas.microsoft.com/office/powerpoint/2010/main" val="16729970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Population Group this change most closely related to</a:t>
            </a:r>
            <a:endParaRPr lang="en-ZW" dirty="0">
              <a:ln>
                <a:solidFill>
                  <a:srgbClr val="7B56A3"/>
                </a:solidFill>
              </a:ln>
              <a:solidFill>
                <a:srgbClr val="7B56A3"/>
              </a:solidFill>
              <a:latin typeface="Century Gothic" panose="020B0502020202020204" pitchFamily="34" charset="0"/>
            </a:endParaRPr>
          </a:p>
        </p:txBody>
      </p:sp>
      <p:graphicFrame>
        <p:nvGraphicFramePr>
          <p:cNvPr id="6" name="Table 5">
            <a:extLst>
              <a:ext uri="{FF2B5EF4-FFF2-40B4-BE49-F238E27FC236}">
                <a16:creationId xmlns="" xmlns:a16="http://schemas.microsoft.com/office/drawing/2014/main" id="{0D6747C9-32D5-CCC6-03BB-06036C28FEF9}"/>
              </a:ext>
            </a:extLst>
          </p:cNvPr>
          <p:cNvGraphicFramePr>
            <a:graphicFrameLocks noGrp="1"/>
          </p:cNvGraphicFramePr>
          <p:nvPr>
            <p:extLst>
              <p:ext uri="{D42A27DB-BD31-4B8C-83A1-F6EECF244321}">
                <p14:modId xmlns:p14="http://schemas.microsoft.com/office/powerpoint/2010/main" val="1809259739"/>
              </p:ext>
            </p:extLst>
          </p:nvPr>
        </p:nvGraphicFramePr>
        <p:xfrm>
          <a:off x="609600" y="1828800"/>
          <a:ext cx="8229600" cy="4267200"/>
        </p:xfrm>
        <a:graphic>
          <a:graphicData uri="http://schemas.openxmlformats.org/drawingml/2006/table">
            <a:tbl>
              <a:tblPr firstRow="1" firstCol="1" bandRow="1"/>
              <a:tblGrid>
                <a:gridCol w="3296571">
                  <a:extLst>
                    <a:ext uri="{9D8B030D-6E8A-4147-A177-3AD203B41FA5}">
                      <a16:colId xmlns="" xmlns:a16="http://schemas.microsoft.com/office/drawing/2014/main" val="20000"/>
                    </a:ext>
                  </a:extLst>
                </a:gridCol>
                <a:gridCol w="1334004">
                  <a:extLst>
                    <a:ext uri="{9D8B030D-6E8A-4147-A177-3AD203B41FA5}">
                      <a16:colId xmlns="" xmlns:a16="http://schemas.microsoft.com/office/drawing/2014/main" val="20001"/>
                    </a:ext>
                  </a:extLst>
                </a:gridCol>
                <a:gridCol w="969878">
                  <a:extLst>
                    <a:ext uri="{9D8B030D-6E8A-4147-A177-3AD203B41FA5}">
                      <a16:colId xmlns="" xmlns:a16="http://schemas.microsoft.com/office/drawing/2014/main" val="20002"/>
                    </a:ext>
                  </a:extLst>
                </a:gridCol>
                <a:gridCol w="1306533">
                  <a:extLst>
                    <a:ext uri="{9D8B030D-6E8A-4147-A177-3AD203B41FA5}">
                      <a16:colId xmlns="" xmlns:a16="http://schemas.microsoft.com/office/drawing/2014/main" val="20003"/>
                    </a:ext>
                  </a:extLst>
                </a:gridCol>
                <a:gridCol w="1322614">
                  <a:extLst>
                    <a:ext uri="{9D8B030D-6E8A-4147-A177-3AD203B41FA5}">
                      <a16:colId xmlns="" xmlns:a16="http://schemas.microsoft.com/office/drawing/2014/main" val="20004"/>
                    </a:ext>
                  </a:extLst>
                </a:gridCol>
              </a:tblGrid>
              <a:tr h="811266">
                <a:tc>
                  <a:txBody>
                    <a:bodyPr/>
                    <a:lstStyle/>
                    <a:p>
                      <a:pPr marR="226695" algn="ctr">
                        <a:lnSpc>
                          <a:spcPct val="115000"/>
                        </a:lnSpc>
                        <a:spcAft>
                          <a:spcPts val="0"/>
                        </a:spcAft>
                      </a:pPr>
                      <a:r>
                        <a:rPr lang="en-ZA" sz="1800" b="1" dirty="0">
                          <a:effectLst/>
                          <a:latin typeface="Tahoma"/>
                          <a:ea typeface="Calibri"/>
                          <a:cs typeface="Times New Roman"/>
                        </a:rPr>
                        <a:t>Category</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Women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a:ea typeface="Calibri"/>
                          <a:cs typeface="Times New Roman"/>
                        </a:rPr>
                        <a:t>  %    </a:t>
                      </a:r>
                    </a:p>
                    <a:p>
                      <a:pPr marR="226695" algn="ctr">
                        <a:lnSpc>
                          <a:spcPct val="100000"/>
                        </a:lnSpc>
                        <a:spcAft>
                          <a:spcPts val="0"/>
                        </a:spcAft>
                      </a:pPr>
                      <a:r>
                        <a:rPr lang="en-ZA" sz="1800" b="1" dirty="0">
                          <a:effectLst/>
                          <a:latin typeface="Tahoma"/>
                          <a:ea typeface="Calibri"/>
                          <a:cs typeface="Times New Roman"/>
                        </a:rPr>
                        <a:t> Women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565820">
                <a:tc>
                  <a:txBody>
                    <a:bodyPr/>
                    <a:lstStyle/>
                    <a:p>
                      <a:pPr marR="226695" algn="just">
                        <a:lnSpc>
                          <a:spcPct val="115000"/>
                        </a:lnSpc>
                        <a:spcAft>
                          <a:spcPts val="0"/>
                        </a:spcAft>
                      </a:pPr>
                      <a:r>
                        <a:rPr lang="en-ZA" sz="1800" dirty="0">
                          <a:effectLst/>
                          <a:latin typeface="Tahoma"/>
                          <a:ea typeface="Calibri"/>
                          <a:cs typeface="Times New Roman"/>
                        </a:rPr>
                        <a:t>Direct beneficiaries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142</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58</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200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72</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894453">
                <a:tc>
                  <a:txBody>
                    <a:bodyPr/>
                    <a:lstStyle/>
                    <a:p>
                      <a:pPr marR="226695" algn="l">
                        <a:lnSpc>
                          <a:spcPct val="115000"/>
                        </a:lnSpc>
                        <a:spcAft>
                          <a:spcPts val="0"/>
                        </a:spcAft>
                      </a:pPr>
                      <a:r>
                        <a:rPr lang="en-ZA" sz="1800" dirty="0">
                          <a:effectLst/>
                          <a:latin typeface="Tahoma"/>
                          <a:ea typeface="Calibri"/>
                          <a:cs typeface="Times New Roman"/>
                        </a:rPr>
                        <a:t>Indirect beneficiaries (e.g. through other networks)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886</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661</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1547</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57</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1298023">
                <a:tc>
                  <a:txBody>
                    <a:bodyPr/>
                    <a:lstStyle/>
                    <a:p>
                      <a:pPr marR="226695" algn="l">
                        <a:lnSpc>
                          <a:spcPct val="115000"/>
                        </a:lnSpc>
                        <a:spcAft>
                          <a:spcPts val="0"/>
                        </a:spcAft>
                      </a:pPr>
                      <a:r>
                        <a:rPr lang="en-ZA" sz="1800" dirty="0">
                          <a:effectLst/>
                          <a:latin typeface="Tahoma"/>
                          <a:ea typeface="Calibri"/>
                          <a:cs typeface="Times New Roman"/>
                        </a:rPr>
                        <a:t>Online beneficiaries (e.g. website access, mailing lists, scholarly articles)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697638">
                <a:tc>
                  <a:txBody>
                    <a:bodyPr/>
                    <a:lstStyle/>
                    <a:p>
                      <a:pPr marR="226695" algn="just">
                        <a:lnSpc>
                          <a:spcPct val="115000"/>
                        </a:lnSpc>
                        <a:spcAft>
                          <a:spcPts val="0"/>
                        </a:spcAft>
                      </a:pPr>
                      <a:r>
                        <a:rPr lang="en-ZA" sz="1800" b="1" dirty="0">
                          <a:effectLst/>
                          <a:latin typeface="Tahoma"/>
                          <a:ea typeface="Calibri"/>
                          <a:cs typeface="Times New Roman"/>
                        </a:rPr>
                        <a:t>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1028</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719</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1747</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ZA" sz="1400" b="1" dirty="0" smtClean="0">
                          <a:effectLst/>
                          <a:latin typeface="Tahoma"/>
                          <a:ea typeface="Calibri"/>
                          <a:cs typeface="Times New Roman"/>
                        </a:rPr>
                        <a:t>61</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88129124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800" i="1" dirty="0" smtClean="0"/>
              <a:t>Community </a:t>
            </a:r>
            <a:r>
              <a:rPr lang="en-GB" sz="1800" i="1" dirty="0"/>
              <a:t>leaders were actively  involved in sharing their insights and commitments to influencing grassroots attitudes, this observed in the high number of active participation in the baseline &amp; end line assessment tool we administered during the very info sessions.</a:t>
            </a:r>
          </a:p>
          <a:p>
            <a:r>
              <a:rPr lang="en-GB" sz="1800" i="1" dirty="0"/>
              <a:t>T</a:t>
            </a:r>
            <a:r>
              <a:rPr lang="en-GB" sz="1800" i="1" dirty="0" smtClean="0"/>
              <a:t>he </a:t>
            </a:r>
            <a:r>
              <a:rPr lang="en-GB" sz="1800" i="1" dirty="0"/>
              <a:t>National Working group of the SADC PF SRHR project in Lesotho, SAASA interim committee and country representative, invitation to give a presentation at Gender’s Stakeholder Forum on Safe abortion.</a:t>
            </a:r>
          </a:p>
          <a:p>
            <a:r>
              <a:rPr lang="en-GB" sz="1800" i="1" dirty="0"/>
              <a:t>A 16 years old girl diagnosed with trauma bondage was granted a court order for administration of abortion through our continued  advocacy throughout our programs  (PSS). The first time  that financial and mental issues are considered grounds for abortion in Lesotho).</a:t>
            </a:r>
          </a:p>
          <a:p>
            <a:r>
              <a:rPr lang="en-GB" sz="1800" i="1" dirty="0"/>
              <a:t>The ministry of gender’s involvement (supported by GIZ,) which has seen the formation of a stakeholder engagement  in advocating for decriminalization of safe abortion. Marks a milestone as the conversation has started within the state.</a:t>
            </a:r>
          </a:p>
          <a:p>
            <a:r>
              <a:rPr lang="en-GB" sz="1800" i="1" dirty="0"/>
              <a:t>Access to abortion related information and statistics from relevant line ministries like Ministry of health is easily accessible because of our involvement network (stakeholder engagement)</a:t>
            </a:r>
            <a:endParaRPr lang="en-ZW" sz="1800" i="1" dirty="0"/>
          </a:p>
        </p:txBody>
      </p:sp>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Significance of change</a:t>
            </a:r>
          </a:p>
        </p:txBody>
      </p:sp>
    </p:spTree>
    <p:extLst>
      <p:ext uri="{BB962C8B-B14F-4D97-AF65-F5344CB8AC3E}">
        <p14:creationId xmlns:p14="http://schemas.microsoft.com/office/powerpoint/2010/main" val="19376909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RESULTS</a:t>
            </a:r>
          </a:p>
        </p:txBody>
      </p:sp>
      <p:sp>
        <p:nvSpPr>
          <p:cNvPr id="42" name="Content Placeholder 2">
            <a:extLst>
              <a:ext uri="{FF2B5EF4-FFF2-40B4-BE49-F238E27FC236}">
                <a16:creationId xmlns="" xmlns:a16="http://schemas.microsoft.com/office/drawing/2014/main" id="{3BF742EC-2206-3212-B4CE-6CADEC5D6E93}"/>
              </a:ext>
            </a:extLst>
          </p:cNvPr>
          <p:cNvSpPr txBox="1">
            <a:spLocks/>
          </p:cNvSpPr>
          <p:nvPr/>
        </p:nvSpPr>
        <p:spPr>
          <a:xfrm>
            <a:off x="469177" y="1194598"/>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2400" b="1" i="1" dirty="0" smtClean="0"/>
              <a:t>Women’s </a:t>
            </a:r>
            <a:r>
              <a:rPr lang="en-US" sz="2400" b="1" i="1" dirty="0"/>
              <a:t>empowerment</a:t>
            </a:r>
          </a:p>
          <a:p>
            <a:pPr marL="0" indent="0">
              <a:buNone/>
            </a:pPr>
            <a:r>
              <a:rPr lang="en-US" sz="1200" b="1" i="1" dirty="0"/>
              <a:t>A 16 years old girl who was granted abortion due to her financial and mental situations reduced her bearing the brunt of responsibility while she is a child herself</a:t>
            </a:r>
          </a:p>
          <a:p>
            <a:pPr>
              <a:buFont typeface="Calibri" panose="020F0502020204030204" pitchFamily="34" charset="0"/>
              <a:buChar char="•"/>
            </a:pPr>
            <a:r>
              <a:rPr lang="en-US" sz="2400" b="1" i="1" dirty="0"/>
              <a:t>Public </a:t>
            </a:r>
            <a:r>
              <a:rPr lang="en-US" sz="2400" b="1" i="1" dirty="0" smtClean="0"/>
              <a:t>participation</a:t>
            </a:r>
            <a:endParaRPr lang="en-US" sz="2400" b="1" i="1" dirty="0"/>
          </a:p>
          <a:p>
            <a:pPr marL="0" indent="0">
              <a:buNone/>
            </a:pPr>
            <a:r>
              <a:rPr lang="en-US" sz="1200" b="1" i="1" dirty="0" smtClean="0"/>
              <a:t>Radio shows, </a:t>
            </a:r>
            <a:r>
              <a:rPr lang="en-US" sz="1200" b="1" i="1" dirty="0" err="1" smtClean="0"/>
              <a:t>facebook</a:t>
            </a:r>
            <a:r>
              <a:rPr lang="en-US" sz="1200" b="1" i="1" dirty="0" smtClean="0"/>
              <a:t> postings and </a:t>
            </a:r>
            <a:r>
              <a:rPr lang="en-US" sz="1200" b="1" i="1" dirty="0" err="1" smtClean="0"/>
              <a:t>tiktok</a:t>
            </a:r>
            <a:r>
              <a:rPr lang="en-US" sz="1200" b="1" i="1" dirty="0" smtClean="0"/>
              <a:t> engagements and Community leaders participation invoked dialogues within their  communities.</a:t>
            </a:r>
            <a:endParaRPr lang="en-US" sz="2550" b="1" i="1" dirty="0"/>
          </a:p>
          <a:p>
            <a:pPr>
              <a:buFont typeface="Calibri" panose="020F0502020204030204" pitchFamily="34" charset="0"/>
              <a:buChar char="•"/>
            </a:pPr>
            <a:r>
              <a:rPr lang="en-US" sz="2400" b="1" i="1" dirty="0"/>
              <a:t>Media coverage (including social media)</a:t>
            </a:r>
          </a:p>
          <a:p>
            <a:pPr marL="0" indent="0">
              <a:buNone/>
            </a:pPr>
            <a:r>
              <a:rPr lang="en-US" sz="1200" b="1" i="1" dirty="0" err="1"/>
              <a:t>Tiktok</a:t>
            </a:r>
            <a:r>
              <a:rPr lang="en-US" sz="1200" b="1" i="1" dirty="0"/>
              <a:t> participation, </a:t>
            </a:r>
            <a:r>
              <a:rPr lang="en-US" sz="1200" b="1" i="1" dirty="0" err="1"/>
              <a:t>facebook</a:t>
            </a:r>
            <a:r>
              <a:rPr lang="en-US" sz="1200" b="1" i="1" dirty="0"/>
              <a:t> postings, radio shows and print </a:t>
            </a:r>
            <a:r>
              <a:rPr lang="en-US" sz="1200" b="1" i="1" dirty="0" smtClean="0"/>
              <a:t>media</a:t>
            </a:r>
          </a:p>
          <a:p>
            <a:r>
              <a:rPr lang="en-GB" sz="2400" b="1" i="1" dirty="0"/>
              <a:t>T</a:t>
            </a:r>
            <a:r>
              <a:rPr lang="en-GB" sz="2400" b="1" i="1" dirty="0" smtClean="0"/>
              <a:t>ool administration</a:t>
            </a:r>
          </a:p>
          <a:p>
            <a:pPr marL="0" indent="0">
              <a:buNone/>
            </a:pPr>
            <a:r>
              <a:rPr lang="en-GB" sz="1200" b="1" i="1" dirty="0" smtClean="0"/>
              <a:t>A </a:t>
            </a:r>
            <a:r>
              <a:rPr lang="en-GB" sz="1200" b="1" i="1" dirty="0"/>
              <a:t>few responses linked abortion to societal issues like unplanned pregnancies, rape, and conflicts, while most village chiefs noted visible outcomes like abandoned corpses. Overall, the responses reflect diverse levels of understanding and attitudes toward abortion</a:t>
            </a:r>
            <a:endParaRPr lang="en-US" sz="1200" b="1" i="1" dirty="0" smtClean="0"/>
          </a:p>
          <a:p>
            <a:endParaRPr lang="en-US" sz="2400" i="1" dirty="0"/>
          </a:p>
        </p:txBody>
      </p:sp>
      <p:sp>
        <p:nvSpPr>
          <p:cNvPr id="43" name="Content Placeholder 4">
            <a:extLst>
              <a:ext uri="{FF2B5EF4-FFF2-40B4-BE49-F238E27FC236}">
                <a16:creationId xmlns=""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550" dirty="0">
              <a:solidFill>
                <a:srgbClr val="FF0000"/>
              </a:solidFill>
            </a:endParaRPr>
          </a:p>
        </p:txBody>
      </p:sp>
      <p:pic>
        <p:nvPicPr>
          <p:cNvPr id="9" name="Picture 8"/>
          <p:cNvPicPr>
            <a:picLocks noChangeAspect="1"/>
          </p:cNvPicPr>
          <p:nvPr/>
        </p:nvPicPr>
        <p:blipFill>
          <a:blip r:embed="rId2"/>
          <a:stretch>
            <a:fillRect/>
          </a:stretch>
        </p:blipFill>
        <p:spPr>
          <a:xfrm>
            <a:off x="4617076" y="1228589"/>
            <a:ext cx="4221953" cy="2466706"/>
          </a:xfrm>
          <a:prstGeom prst="rect">
            <a:avLst/>
          </a:prstGeom>
        </p:spPr>
      </p:pic>
      <p:pic>
        <p:nvPicPr>
          <p:cNvPr id="2" name="Picture 1"/>
          <p:cNvPicPr>
            <a:picLocks noChangeAspect="1"/>
          </p:cNvPicPr>
          <p:nvPr/>
        </p:nvPicPr>
        <p:blipFill>
          <a:blip r:embed="rId3"/>
          <a:stretch>
            <a:fillRect/>
          </a:stretch>
        </p:blipFill>
        <p:spPr>
          <a:xfrm>
            <a:off x="4617076" y="3708008"/>
            <a:ext cx="4243184" cy="2383743"/>
          </a:xfrm>
          <a:prstGeom prst="rect">
            <a:avLst/>
          </a:prstGeom>
        </p:spPr>
      </p:pic>
    </p:spTree>
    <p:extLst>
      <p:ext uri="{BB962C8B-B14F-4D97-AF65-F5344CB8AC3E}">
        <p14:creationId xmlns:p14="http://schemas.microsoft.com/office/powerpoint/2010/main" val="362959930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2" ma:contentTypeDescription="Create a new document." ma:contentTypeScope="" ma:versionID="b5038625d0b5da2e80d76c876b62d893">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65e6e97920b958a1f79a1f948a6d5b7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baaa1e52-d096-4578-884f-544177159c31">
      <Terms xmlns="http://schemas.microsoft.com/office/infopath/2007/PartnerControls"/>
    </lcf76f155ced4ddcb4097134ff3c332f>
    <URLLink xmlns="baaa1e52-d096-4578-884f-544177159c31">
      <Url xsi:nil="true"/>
      <Description xsi:nil="true"/>
    </URLLink>
  </documentManagement>
</p:properties>
</file>

<file path=customXml/itemProps1.xml><?xml version="1.0" encoding="utf-8"?>
<ds:datastoreItem xmlns:ds="http://schemas.openxmlformats.org/officeDocument/2006/customXml" ds:itemID="{7793684A-93CB-44B3-B88B-0A7E26570AC7}"/>
</file>

<file path=customXml/itemProps2.xml><?xml version="1.0" encoding="utf-8"?>
<ds:datastoreItem xmlns:ds="http://schemas.openxmlformats.org/officeDocument/2006/customXml" ds:itemID="{A8316272-B14B-4FAE-AC70-6D3A4C63D4D0}">
  <ds:schemaRefs>
    <ds:schemaRef ds:uri="http://schemas.microsoft.com/sharepoint/v3/contenttype/forms"/>
  </ds:schemaRefs>
</ds:datastoreItem>
</file>

<file path=customXml/itemProps3.xml><?xml version="1.0" encoding="utf-8"?>
<ds:datastoreItem xmlns:ds="http://schemas.openxmlformats.org/officeDocument/2006/customXml" ds:itemID="{872EB84B-407E-436A-AA0E-69A0C3BD71AB}">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406893f5-2274-413a-be44-8f15a8803862"/>
    <ds:schemaRef ds:uri="5c72703c-1067-4fa7-89cc-ef245258de7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4275</TotalTime>
  <Words>1437</Words>
  <Application>Microsoft Office PowerPoint</Application>
  <PresentationFormat>On-screen Show (4:3)</PresentationFormat>
  <Paragraphs>110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Tahoma</vt:lpstr>
      <vt:lpstr>Times New Roman</vt:lpstr>
      <vt:lpstr>Office Theme</vt:lpstr>
      <vt:lpstr>PowerPoint Presentation</vt:lpstr>
      <vt:lpstr>INTRO</vt:lpstr>
      <vt:lpstr>SYNOPSIS</vt:lpstr>
      <vt:lpstr>OBJECTIVES</vt:lpstr>
      <vt:lpstr>ACTIVITIES</vt:lpstr>
      <vt:lpstr>Contribution to change</vt:lpstr>
      <vt:lpstr>Population Group this change most closely related to</vt:lpstr>
      <vt:lpstr>Significance of change</vt:lpstr>
      <vt:lpstr>RESULTS</vt:lpstr>
      <vt:lpstr>Evidence</vt:lpstr>
      <vt:lpstr>CHALLENGES AND LESSONS LEARNT</vt:lpstr>
      <vt:lpstr>CHALLENGES AND LESSONS LEARNT</vt:lpstr>
      <vt:lpstr>SUSTAINABILITY AND REPLICATION</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Microsoft account</cp:lastModifiedBy>
  <cp:revision>129</cp:revision>
  <dcterms:created xsi:type="dcterms:W3CDTF">2014-03-06T12:27:13Z</dcterms:created>
  <dcterms:modified xsi:type="dcterms:W3CDTF">2025-03-05T09:37:54Z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y fmtid="{D5CDD505-2E9C-101B-9397-08002B2CF9AE}" pid="3" name="MediaServiceImageTags">
    <vt:lpwstr/>
  </property>
</Properties>
</file>