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9"/>
  </p:handoutMasterIdLst>
  <p:sldIdLst>
    <p:sldId id="256" r:id="rId5"/>
    <p:sldId id="290" r:id="rId6"/>
    <p:sldId id="304" r:id="rId7"/>
    <p:sldId id="305" r:id="rId8"/>
    <p:sldId id="307" r:id="rId9"/>
    <p:sldId id="308" r:id="rId10"/>
    <p:sldId id="309" r:id="rId11"/>
    <p:sldId id="310" r:id="rId12"/>
    <p:sldId id="316" r:id="rId13"/>
    <p:sldId id="311" r:id="rId14"/>
    <p:sldId id="312" r:id="rId15"/>
    <p:sldId id="313" r:id="rId16"/>
    <p:sldId id="314" r:id="rId17"/>
    <p:sldId id="31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6A3"/>
    <a:srgbClr val="B6A2D3"/>
    <a:srgbClr val="B7A3D3"/>
    <a:srgbClr val="BAA8D5"/>
    <a:srgbClr val="E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45" autoAdjust="0"/>
  </p:normalViewPr>
  <p:slideViewPr>
    <p:cSldViewPr>
      <p:cViewPr varScale="1">
        <p:scale>
          <a:sx n="71" d="100"/>
          <a:sy n="71" d="100"/>
        </p:scale>
        <p:origin x="135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75ABB-6DDB-4E13-B48C-52C512BE779E}" type="datetimeFigureOut">
              <a:rPr lang="en-ZA" smtClean="0"/>
              <a:t>2025/03/04</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89766-E76C-439E-89D8-DB7B96D12AA7}" type="slidenum">
              <a:rPr lang="en-ZA" smtClean="0"/>
              <a:t>‹#›</a:t>
            </a:fld>
            <a:endParaRPr lang="en-ZA"/>
          </a:p>
        </p:txBody>
      </p:sp>
    </p:spTree>
    <p:extLst>
      <p:ext uri="{BB962C8B-B14F-4D97-AF65-F5344CB8AC3E}">
        <p14:creationId xmlns:p14="http://schemas.microsoft.com/office/powerpoint/2010/main" val="16745331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4/3/2025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4/3/2025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4/3/2025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4/3/2025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4/3/2025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4/3/2025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4/3/2025</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4/3/2025</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4/3/2025</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4/3/2025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4/3/2025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4/3/2025</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photo.php?fbid=902238798747866&amp;set=a.402596535378764&amp;type=3" TargetMode="External"/><Relationship Id="rId2" Type="http://schemas.openxmlformats.org/officeDocument/2006/relationships/hyperlink" Target="https://www.facebook.com/photo.php?fbid=902238785414534&amp;set=a.402596535378764&amp;type=3"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cwhrds.or.tz/documents/CWHRDs%20TZ%20Incest%20&amp;%20Rape%20SRHR%20Report%20-%20Final%2025.07.2023%20b.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habarileo.co.tz/utoaji-mimba-unachangia-10-ya-vifo/" TargetMode="External"/><Relationship Id="rId2" Type="http://schemas.openxmlformats.org/officeDocument/2006/relationships/hyperlink" Target="https://swahilitimes.co.tz/2024/02/dkt-mollel-serikali-inalifanyia-kazi-suala-la-sheria-kuruhusu-utoaji-mimba/" TargetMode="External"/><Relationship Id="rId1" Type="http://schemas.openxmlformats.org/officeDocument/2006/relationships/slideLayout" Target="../slideLayouts/slideLayout4.xml"/><Relationship Id="rId6" Type="http://schemas.openxmlformats.org/officeDocument/2006/relationships/hyperlink" Target="https://www.instagram.com/p/DDJXU89qK7H/?utm_source=ig_web_copy_link&amp;igsh=MzRlODBiNWFlZA==" TargetMode="External"/><Relationship Id="rId5" Type="http://schemas.openxmlformats.org/officeDocument/2006/relationships/hyperlink" Target="https://www.facebook.com/photo.php?fbid=760181236286957&amp;set=a.402596535378764&amp;type=3" TargetMode="External"/><Relationship Id="rId4" Type="http://schemas.openxmlformats.org/officeDocument/2006/relationships/hyperlink" Target="https://www.facebook.com/photo/?fbid=760181232953624&amp;set=pcb.7601813062869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4351839"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2516668" y="2124553"/>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702484"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5044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8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2530053" y="4136976"/>
            <a:ext cx="6385347" cy="2462213"/>
          </a:xfrm>
          <a:prstGeom prst="rect">
            <a:avLst/>
          </a:prstGeom>
          <a:noFill/>
        </p:spPr>
        <p:txBody>
          <a:bodyPr wrap="square" rtlCol="0">
            <a:spAutoFit/>
          </a:bodyPr>
          <a:lstStyle/>
          <a:p>
            <a:pPr algn="ctr"/>
            <a:endParaRPr lang="en-ZW" dirty="0">
              <a:solidFill>
                <a:srgbClr val="FF0000"/>
              </a:solidFill>
            </a:endParaRPr>
          </a:p>
          <a:p>
            <a:r>
              <a:rPr lang="en-ZW" sz="2000" b="1" dirty="0">
                <a:solidFill>
                  <a:srgbClr val="FF0000"/>
                </a:solidFill>
              </a:rPr>
              <a:t>Organization: </a:t>
            </a:r>
            <a:r>
              <a:rPr lang="en-ZW" sz="2000" dirty="0">
                <a:solidFill>
                  <a:srgbClr val="FF0000"/>
                </a:solidFill>
              </a:rPr>
              <a:t>Coalition for Women Human Rights Defenders Tanzania</a:t>
            </a:r>
          </a:p>
          <a:p>
            <a:r>
              <a:rPr lang="en-ZW" sz="2000" b="1" dirty="0">
                <a:solidFill>
                  <a:srgbClr val="FF0000"/>
                </a:solidFill>
              </a:rPr>
              <a:t>Country </a:t>
            </a:r>
            <a:r>
              <a:rPr lang="en-ZW" sz="2000" dirty="0">
                <a:solidFill>
                  <a:srgbClr val="FF0000"/>
                </a:solidFill>
              </a:rPr>
              <a:t>– Tanzania</a:t>
            </a:r>
          </a:p>
          <a:p>
            <a:r>
              <a:rPr lang="en-ZW" sz="2000" b="1" dirty="0">
                <a:solidFill>
                  <a:srgbClr val="FF0000"/>
                </a:solidFill>
              </a:rPr>
              <a:t>City - </a:t>
            </a:r>
            <a:r>
              <a:rPr lang="en-ZW" sz="2000" dirty="0">
                <a:solidFill>
                  <a:srgbClr val="FF0000"/>
                </a:solidFill>
              </a:rPr>
              <a:t>Dar es Salaam</a:t>
            </a:r>
          </a:p>
          <a:p>
            <a:r>
              <a:rPr lang="en-ZW" sz="2000" b="1" dirty="0">
                <a:solidFill>
                  <a:srgbClr val="FF0000"/>
                </a:solidFill>
              </a:rPr>
              <a:t>Presenter</a:t>
            </a:r>
            <a:r>
              <a:rPr lang="en-ZW" sz="2000" dirty="0">
                <a:solidFill>
                  <a:srgbClr val="FF0000"/>
                </a:solidFill>
              </a:rPr>
              <a:t>: Hilda Stuart </a:t>
            </a:r>
            <a:r>
              <a:rPr lang="en-ZW" sz="2000" dirty="0" err="1">
                <a:solidFill>
                  <a:srgbClr val="FF0000"/>
                </a:solidFill>
              </a:rPr>
              <a:t>Dadu</a:t>
            </a:r>
            <a:r>
              <a:rPr lang="en-ZW" sz="2000" dirty="0">
                <a:solidFill>
                  <a:srgbClr val="FF0000"/>
                </a:solidFill>
              </a:rPr>
              <a:t>, National Coordinator</a:t>
            </a:r>
          </a:p>
          <a:p>
            <a:pPr algn="ctr"/>
            <a:endParaRPr lang="en-ZW" dirty="0">
              <a:solidFill>
                <a:srgbClr val="FF0000"/>
              </a:solidFill>
            </a:endParaRPr>
          </a:p>
          <a:p>
            <a:pPr algn="ctr"/>
            <a:r>
              <a:rPr lang="en-ZW" dirty="0">
                <a:solidFill>
                  <a:srgbClr val="FF0000"/>
                </a:solidFill>
              </a:rPr>
              <a:t> </a:t>
            </a:r>
          </a:p>
        </p:txBody>
      </p:sp>
      <p:sp>
        <p:nvSpPr>
          <p:cNvPr id="10" name="TextBox 9">
            <a:extLst>
              <a:ext uri="{FF2B5EF4-FFF2-40B4-BE49-F238E27FC236}">
                <a16:creationId xmlns:a16="http://schemas.microsoft.com/office/drawing/2014/main" id="{403E2E81-9601-1970-B83A-F4245917F760}"/>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sp>
        <p:nvSpPr>
          <p:cNvPr id="7" name="Rectangle 6">
            <a:extLst>
              <a:ext uri="{FF2B5EF4-FFF2-40B4-BE49-F238E27FC236}">
                <a16:creationId xmlns:a16="http://schemas.microsoft.com/office/drawing/2014/main" id="{EA90D5C1-431C-BC63-374A-7F3B3EDFD82F}"/>
              </a:ext>
            </a:extLst>
          </p:cNvPr>
          <p:cNvSpPr/>
          <p:nvPr/>
        </p:nvSpPr>
        <p:spPr>
          <a:xfrm>
            <a:off x="7303724" y="421741"/>
            <a:ext cx="1317805" cy="1342204"/>
          </a:xfrm>
          <a:prstGeom prst="rect">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2141"/>
          <a:stretch/>
        </p:blipFill>
        <p:spPr>
          <a:xfrm>
            <a:off x="2998697" y="299993"/>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2103" y="1310344"/>
            <a:ext cx="1937953" cy="907269"/>
          </a:xfrm>
          <a:prstGeom prst="rect">
            <a:avLst/>
          </a:prstGeom>
        </p:spPr>
      </p:pic>
    </p:spTree>
    <p:extLst>
      <p:ext uri="{BB962C8B-B14F-4D97-AF65-F5344CB8AC3E}">
        <p14:creationId xmlns:p14="http://schemas.microsoft.com/office/powerpoint/2010/main" val="9833210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990088"/>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spcBef>
                <a:spcPts val="0"/>
              </a:spcBef>
              <a:spcAft>
                <a:spcPts val="800"/>
              </a:spcAft>
              <a:buSzPts val="1000"/>
              <a:buNone/>
              <a:tabLst>
                <a:tab pos="457200" algn="l"/>
              </a:tabLs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What have been the main challenges? How have these challenges been overcome?</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Donor Priorities</a:t>
            </a:r>
            <a:r>
              <a:rPr lang="en-US" sz="1700" dirty="0">
                <a:effectLst/>
                <a:latin typeface="Calibri" panose="020F0502020204030204" pitchFamily="34" charset="0"/>
                <a:ea typeface="Calibri" panose="020F0502020204030204" pitchFamily="34" charset="0"/>
                <a:cs typeface="Times New Roman" panose="02020603050405020304" pitchFamily="18" charset="0"/>
              </a:rPr>
              <a:t>: Ever chan</a:t>
            </a:r>
            <a:r>
              <a:rPr lang="en-US" sz="1700" dirty="0">
                <a:latin typeface="Calibri" panose="020F0502020204030204" pitchFamily="34" charset="0"/>
                <a:ea typeface="Calibri" panose="020F0502020204030204" pitchFamily="34" charset="0"/>
                <a:cs typeface="Times New Roman" panose="02020603050405020304" pitchFamily="18" charset="0"/>
              </a:rPr>
              <a:t>ging donor priorities affecting advocacy on SRHR. Coalition networks in advocacy have sometimes affected by lack of resources. This prompted Coalition to i</a:t>
            </a:r>
            <a:r>
              <a:rPr lang="en-US" sz="1700" dirty="0">
                <a:effectLst/>
                <a:latin typeface="Calibri" panose="020F0502020204030204" pitchFamily="34" charset="0"/>
                <a:ea typeface="Calibri" panose="020F0502020204030204" pitchFamily="34" charset="0"/>
                <a:cs typeface="Times New Roman" panose="02020603050405020304" pitchFamily="18" charset="0"/>
              </a:rPr>
              <a:t>ncreasingly approach Donors interested in SRHR in Tanzania to support legal review to eliminate legal barriers for women to access safe SRHR services.</a:t>
            </a:r>
          </a:p>
          <a:p>
            <a:pPr>
              <a:lnSpc>
                <a:spcPct val="107000"/>
              </a:lnSpc>
              <a:spcBef>
                <a:spcPts val="0"/>
              </a:spcBef>
              <a:spcAft>
                <a:spcPts val="800"/>
              </a:spcAft>
              <a:buSzPts val="1000"/>
              <a:buFont typeface="Symbol" panose="05050102010706020507" pitchFamily="18" charset="2"/>
              <a:buChar char=""/>
              <a:tabLst>
                <a:tab pos="457200" algn="l"/>
              </a:tabLs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Human Rights Legislation</a:t>
            </a:r>
            <a:r>
              <a:rPr lang="en-US" sz="1700" dirty="0">
                <a:effectLst/>
                <a:latin typeface="Calibri" panose="020F0502020204030204" pitchFamily="34" charset="0"/>
                <a:ea typeface="Calibri" panose="020F0502020204030204" pitchFamily="34" charset="0"/>
                <a:cs typeface="Times New Roman" panose="02020603050405020304" pitchFamily="18" charset="0"/>
              </a:rPr>
              <a:t>: Changes in human rights laws and their enforcement impacting SRHR rights and protections. CWHRDs has joined force with other reproductive rights defenders to litigate the case against the discriminatory penal law that restrict girls and women to access safe service. </a:t>
            </a:r>
          </a:p>
          <a:p>
            <a:pPr>
              <a:lnSpc>
                <a:spcPct val="107000"/>
              </a:lnSpc>
              <a:spcBef>
                <a:spcPts val="0"/>
              </a:spcBef>
              <a:spcAft>
                <a:spcPts val="800"/>
              </a:spcAft>
              <a:buSzPts val="1000"/>
              <a:buFont typeface="Symbol" panose="05050102010706020507" pitchFamily="18" charset="2"/>
              <a:buChar char=""/>
              <a:tabLst>
                <a:tab pos="457200" algn="l"/>
              </a:tabLs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Advocacy and Activism</a:t>
            </a:r>
            <a:r>
              <a:rPr lang="en-US" sz="1700" dirty="0">
                <a:effectLst/>
                <a:latin typeface="Calibri" panose="020F0502020204030204" pitchFamily="34" charset="0"/>
                <a:ea typeface="Calibri" panose="020F0502020204030204" pitchFamily="34" charset="0"/>
                <a:cs typeface="Times New Roman" panose="02020603050405020304" pitchFamily="18" charset="0"/>
              </a:rPr>
              <a:t>: Strengthening or weakening of coalitions and networks that support the SRHR movement due the regional and country changing context. Coalition has increased the resilience to WHRDs members of the Coalition and RRD through empowerment and capacity building in advocacy focusing on SRHR and removal of legal barriers and Strategic Litigation. Coalition has worked with the UN Health for all Group to establish a SRHR movement by using Universal Periodic Reports </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31912483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What lessons have been learned?</a:t>
            </a:r>
          </a:p>
          <a:p>
            <a:pPr>
              <a:buFont typeface="Calibri" panose="020F0502020204030204" pitchFamily="34" charset="0"/>
              <a:buChar char="•"/>
            </a:pPr>
            <a:r>
              <a:rPr lang="en-US" dirty="0"/>
              <a:t>Local, Regional and international alliances are important in advocating for changes particularly when addressing SRHR issues </a:t>
            </a:r>
          </a:p>
          <a:p>
            <a:pPr>
              <a:buFont typeface="Calibri" panose="020F0502020204030204" pitchFamily="34" charset="0"/>
              <a:buChar char="•"/>
            </a:pPr>
            <a:r>
              <a:rPr lang="en-US" dirty="0"/>
              <a:t>Changing donor priorities can heavily affect advocacy work around SRHR</a:t>
            </a: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258106745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How will the lessons learned be applied?</a:t>
            </a:r>
          </a:p>
          <a:p>
            <a:pPr>
              <a:buFont typeface="Calibri" panose="020F0502020204030204" pitchFamily="34" charset="0"/>
              <a:buChar char="•"/>
            </a:pPr>
            <a:r>
              <a:rPr lang="en-US" dirty="0"/>
              <a:t>Continue to forge regional and international alliances in addressing SRHR issues as sometimes changing local context can affect advocacy around SRHR</a:t>
            </a:r>
          </a:p>
          <a:p>
            <a:pPr>
              <a:buFont typeface="Calibri" panose="020F0502020204030204" pitchFamily="34" charset="0"/>
              <a:buChar char="•"/>
            </a:pPr>
            <a:r>
              <a:rPr lang="en-US" dirty="0"/>
              <a:t>Continue to work in alliances to share resources as well as increase diversity of sources of income </a:t>
            </a:r>
          </a:p>
          <a:p>
            <a:pPr>
              <a:buFont typeface="Calibri" panose="020F0502020204030204" pitchFamily="34" charset="0"/>
              <a:buChar char="•"/>
            </a:pPr>
            <a:endParaRPr lang="en-US" dirty="0"/>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4410422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b="1" dirty="0"/>
              <a:t>How can the work be sustained/kept going? </a:t>
            </a:r>
          </a:p>
          <a:p>
            <a:pPr>
              <a:buFont typeface="Calibri" panose="020F0502020204030204" pitchFamily="34" charset="0"/>
              <a:buChar char="•"/>
            </a:pPr>
            <a:r>
              <a:rPr lang="en-US" b="1" dirty="0"/>
              <a:t>How can the work be cascaded to other </a:t>
            </a:r>
            <a:r>
              <a:rPr lang="en-US" b="1" dirty="0" err="1"/>
              <a:t>organisations</a:t>
            </a:r>
            <a:r>
              <a:rPr lang="en-US" b="1" dirty="0"/>
              <a:t>? </a:t>
            </a:r>
          </a:p>
          <a:p>
            <a:pPr>
              <a:buFont typeface="Calibri" panose="020F0502020204030204" pitchFamily="34" charset="0"/>
              <a:buChar char="•"/>
            </a:pPr>
            <a:r>
              <a:rPr lang="en-US" dirty="0"/>
              <a:t>Coalition has increased skills of advocacy to WHRDs who are likely to continue to carry out advocacy work within their organizations</a:t>
            </a:r>
          </a:p>
          <a:p>
            <a:pPr>
              <a:buFont typeface="Calibri" panose="020F0502020204030204" pitchFamily="34" charset="0"/>
              <a:buChar char="•"/>
            </a:pPr>
            <a:r>
              <a:rPr lang="en-US" dirty="0"/>
              <a:t>The Coalition has fundraised from two sources to support the work around SRHR advocacy</a:t>
            </a: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SUSTAINABILITY AND REPLICATION</a:t>
            </a:r>
          </a:p>
        </p:txBody>
      </p:sp>
    </p:spTree>
    <p:extLst>
      <p:ext uri="{BB962C8B-B14F-4D97-AF65-F5344CB8AC3E}">
        <p14:creationId xmlns:p14="http://schemas.microsoft.com/office/powerpoint/2010/main" val="100765859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NEXT STEPS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dirty="0"/>
              <a:t>To continue advocacy on SRHR using international mechanism such as UPR as evidenced in the social media link on the continuing of SRHR activities this year 2025</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hlinkClick r:id="rId2"/>
              </a:rPr>
              <a:t>https://www.facebook.com/photo.php?fbid=902238785414534&amp;set=a.402596535378764&amp;type=3</a:t>
            </a:r>
            <a:endParaRPr lang="en-US" dirty="0">
              <a:solidFill>
                <a:srgbClr val="FF0000"/>
              </a:solidFill>
            </a:endParaRPr>
          </a:p>
          <a:p>
            <a:pPr marL="0" indent="0">
              <a:buFont typeface="Arial" panose="020B0604020202020204" pitchFamily="34" charset="0"/>
              <a:buNone/>
            </a:pPr>
            <a:endParaRPr lang="en-US" dirty="0">
              <a:solidFill>
                <a:srgbClr val="FF0000"/>
              </a:solidFill>
            </a:endParaRPr>
          </a:p>
          <a:p>
            <a:pPr marL="0" indent="0">
              <a:buFont typeface="Arial" panose="020B0604020202020204" pitchFamily="34" charset="0"/>
              <a:buNone/>
            </a:pPr>
            <a:r>
              <a:rPr lang="en-US" dirty="0">
                <a:solidFill>
                  <a:srgbClr val="FF0000"/>
                </a:solidFill>
                <a:hlinkClick r:id="rId3"/>
              </a:rPr>
              <a:t>https://www.facebook.com/photo.php?fbid=902238798747866&amp;set=a.402596535378764&amp;type=3</a:t>
            </a:r>
            <a:endParaRPr lang="en-US" dirty="0">
              <a:solidFill>
                <a:srgbClr val="FF0000"/>
              </a:solidFill>
            </a:endParaRPr>
          </a:p>
          <a:p>
            <a:pPr marL="0" indent="0">
              <a:buFont typeface="Arial" panose="020B0604020202020204" pitchFamily="34" charset="0"/>
              <a:buNone/>
            </a:pPr>
            <a:endParaRPr lang="en-US" dirty="0">
              <a:solidFill>
                <a:srgbClr val="FF0000"/>
              </a:solidFill>
            </a:endParaRPr>
          </a:p>
        </p:txBody>
      </p:sp>
    </p:spTree>
    <p:extLst>
      <p:ext uri="{BB962C8B-B14F-4D97-AF65-F5344CB8AC3E}">
        <p14:creationId xmlns:p14="http://schemas.microsoft.com/office/powerpoint/2010/main" val="93318263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7274" y="2"/>
            <a:ext cx="9158548" cy="6857997"/>
            <a:chOff x="-7274" y="2"/>
            <a:chExt cx="9158548" cy="6857997"/>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SYNOPSIS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304800" y="1258313"/>
            <a:ext cx="42672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r>
              <a:rPr lang="en-ZA" sz="2400" b="1" dirty="0"/>
              <a:t>For the first time in history, Tanzanian Parliament has openly discussed the need for legal transformation to allow termination of pregnancy in case of rape or incest.</a:t>
            </a:r>
          </a:p>
          <a:p>
            <a:pPr lvl="0"/>
            <a:r>
              <a:rPr lang="en-ZA" sz="2400" b="1" dirty="0"/>
              <a:t>The discussion was brought by member of Parliament </a:t>
            </a:r>
            <a:r>
              <a:rPr lang="en-ZA" sz="2400" b="1" dirty="0" err="1"/>
              <a:t>Felister</a:t>
            </a:r>
            <a:r>
              <a:rPr lang="en-ZA" sz="2400" b="1" dirty="0"/>
              <a:t> </a:t>
            </a:r>
            <a:r>
              <a:rPr lang="en-ZA" sz="2400" b="1" dirty="0" err="1"/>
              <a:t>Njau</a:t>
            </a:r>
            <a:r>
              <a:rPr lang="en-ZA" sz="2400" b="1" dirty="0"/>
              <a:t> during ordinary sessions of Tanzania Parliament in Dodoma on 31</a:t>
            </a:r>
            <a:r>
              <a:rPr lang="en-ZA" sz="2400" b="1" baseline="30000" dirty="0"/>
              <a:t>st</a:t>
            </a:r>
            <a:r>
              <a:rPr lang="en-ZA" sz="2400" b="1" dirty="0"/>
              <a:t> January 2025</a:t>
            </a:r>
            <a:endParaRPr lang="en-ZA" sz="2400" dirty="0"/>
          </a:p>
          <a:p>
            <a:pPr marL="2743200" lvl="6" indent="0">
              <a:buFont typeface="Arial" panose="020B0604020202020204" pitchFamily="34" charset="0"/>
              <a:buNone/>
            </a:pPr>
            <a:endParaRPr lang="en-ZW" sz="12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FF0000"/>
              </a:solidFill>
            </a:endParaRPr>
          </a:p>
        </p:txBody>
      </p:sp>
      <p:pic>
        <p:nvPicPr>
          <p:cNvPr id="3" name="Picture 2">
            <a:extLst>
              <a:ext uri="{FF2B5EF4-FFF2-40B4-BE49-F238E27FC236}">
                <a16:creationId xmlns:a16="http://schemas.microsoft.com/office/drawing/2014/main" id="{40D7E390-2E4E-4F93-9B80-CF27603A88C5}"/>
              </a:ext>
            </a:extLst>
          </p:cNvPr>
          <p:cNvPicPr>
            <a:picLocks noChangeAspect="1"/>
          </p:cNvPicPr>
          <p:nvPr/>
        </p:nvPicPr>
        <p:blipFill rotWithShape="1">
          <a:blip r:embed="rId2">
            <a:extLst>
              <a:ext uri="{28A0092B-C50C-407E-A947-70E740481C1C}">
                <a14:useLocalDpi xmlns:a14="http://schemas.microsoft.com/office/drawing/2010/main" val="0"/>
              </a:ext>
            </a:extLst>
          </a:blip>
          <a:srcRect t="17615" b="46780"/>
          <a:stretch/>
        </p:blipFill>
        <p:spPr>
          <a:xfrm>
            <a:off x="4648200" y="1905000"/>
            <a:ext cx="4038600" cy="3383280"/>
          </a:xfrm>
          <a:prstGeom prst="rect">
            <a:avLst/>
          </a:prstGeom>
        </p:spPr>
      </p:pic>
    </p:spTree>
    <p:extLst>
      <p:ext uri="{BB962C8B-B14F-4D97-AF65-F5344CB8AC3E}">
        <p14:creationId xmlns:p14="http://schemas.microsoft.com/office/powerpoint/2010/main" val="36954544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OBJECTIVES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2500" b="1" dirty="0">
                <a:effectLst/>
                <a:latin typeface="Calibri" panose="020F0502020204030204" pitchFamily="34" charset="0"/>
                <a:ea typeface="Calibri" panose="020F0502020204030204" pitchFamily="34" charset="0"/>
                <a:cs typeface="Times New Roman" panose="02020603050405020304" pitchFamily="18" charset="0"/>
              </a:rPr>
              <a:t>The project was about building vibrant repro rights movement in Tanzania. </a:t>
            </a:r>
          </a:p>
          <a:p>
            <a:pPr>
              <a:buFont typeface="Calibri" panose="020F0502020204030204" pitchFamily="34" charset="0"/>
              <a:buChar char="•"/>
            </a:pPr>
            <a:r>
              <a:rPr lang="en-US" sz="2500" b="1" dirty="0">
                <a:effectLst/>
                <a:latin typeface="Calibri" panose="020F0502020204030204" pitchFamily="34" charset="0"/>
                <a:ea typeface="Calibri" panose="020F0502020204030204" pitchFamily="34" charset="0"/>
                <a:cs typeface="Times New Roman" panose="02020603050405020304" pitchFamily="18" charset="0"/>
              </a:rPr>
              <a:t>The project expected to reduce discrimination and stigma and legal barriers for safe abortion and post abortion services in Tanzania to save women and girls lives </a:t>
            </a:r>
            <a:endParaRPr lang="en-ZW" sz="2500" b="1"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564726" y="1563045"/>
            <a:ext cx="4341693" cy="4236687"/>
          </a:xfrm>
          <a:prstGeom prst="rect">
            <a:avLst/>
          </a:prstGeom>
          <a:blipFill>
            <a:blip r:embed="rId2"/>
            <a:stretch>
              <a:fillRect/>
            </a:stretch>
          </a:blip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FF0000"/>
              </a:solidFill>
            </a:endParaRPr>
          </a:p>
        </p:txBody>
      </p:sp>
    </p:spTree>
    <p:extLst>
      <p:ext uri="{BB962C8B-B14F-4D97-AF65-F5344CB8AC3E}">
        <p14:creationId xmlns:p14="http://schemas.microsoft.com/office/powerpoint/2010/main" val="40408240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ACTIVITIES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1700" b="1" dirty="0"/>
              <a:t>Documented Incest and Rape Cases in Tanzania to justify the increase of unsafe abortion </a:t>
            </a:r>
          </a:p>
          <a:p>
            <a:pPr>
              <a:buFont typeface="Calibri" panose="020F0502020204030204" pitchFamily="34" charset="0"/>
              <a:buChar char="•"/>
            </a:pPr>
            <a:r>
              <a:rPr lang="en-US" sz="1700" b="1" dirty="0">
                <a:effectLst/>
                <a:latin typeface="Calibri" panose="020F0502020204030204" pitchFamily="34" charset="0"/>
                <a:ea typeface="Calibri" panose="020F0502020204030204" pitchFamily="34" charset="0"/>
                <a:cs typeface="Times New Roman" panose="02020603050405020304" pitchFamily="18" charset="0"/>
              </a:rPr>
              <a:t>Engaged Parliamentary Committee responsible for health and gender on SRHR legal changes </a:t>
            </a:r>
          </a:p>
          <a:p>
            <a:r>
              <a:rPr lang="en-US" sz="1700" b="1" dirty="0"/>
              <a:t>Joined litigation case under Sexual Reproductive Right to challenge legal barriers for women and girls access to SRHR particularly legal safe abortion </a:t>
            </a:r>
          </a:p>
          <a:p>
            <a:r>
              <a:rPr lang="en-US" sz="1700" b="1" dirty="0"/>
              <a:t>Trained Women Human Rights Defenders on public interest strategic  litigation to increase allies on SRHR advocacy through litigation</a:t>
            </a:r>
          </a:p>
          <a:p>
            <a:r>
              <a:rPr lang="en-US" sz="1700" b="1" dirty="0"/>
              <a:t>Created public awareness on the need for legal transformation to increase women access to SRHR services</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589927" y="1258313"/>
            <a:ext cx="4447579" cy="4846152"/>
          </a:xfrm>
          <a:prstGeom prst="rect">
            <a:avLst/>
          </a:prstGeom>
          <a:blipFill>
            <a:blip r:embed="rId2"/>
            <a:stretch>
              <a:fillRect/>
            </a:stretch>
          </a:blip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FF0000"/>
              </a:solidFill>
            </a:endParaRPr>
          </a:p>
        </p:txBody>
      </p:sp>
    </p:spTree>
    <p:extLst>
      <p:ext uri="{BB962C8B-B14F-4D97-AF65-F5344CB8AC3E}">
        <p14:creationId xmlns:p14="http://schemas.microsoft.com/office/powerpoint/2010/main" val="36511547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Contribution to change</a:t>
            </a:r>
          </a:p>
        </p:txBody>
      </p:sp>
      <p:sp>
        <p:nvSpPr>
          <p:cNvPr id="3" name="Rectangle 2"/>
          <p:cNvSpPr/>
          <p:nvPr/>
        </p:nvSpPr>
        <p:spPr>
          <a:xfrm>
            <a:off x="685800" y="1447800"/>
            <a:ext cx="7467600" cy="5940088"/>
          </a:xfrm>
          <a:prstGeom prst="rect">
            <a:avLst/>
          </a:prstGeom>
        </p:spPr>
        <p:txBody>
          <a:bodyPr wrap="square">
            <a:spAutoFit/>
          </a:bodyPr>
          <a:lstStyle/>
          <a:p>
            <a:pPr marL="342900" indent="-342900" algn="just">
              <a:buFont typeface="Arial" panose="020B0604020202020204" pitchFamily="34" charset="0"/>
              <a:buChar char="•"/>
            </a:pPr>
            <a:r>
              <a:rPr lang="en-US" sz="2000" b="1" dirty="0">
                <a:effectLst/>
                <a:ea typeface="Times New Roman" panose="02020603050405020304" pitchFamily="18" charset="0"/>
              </a:rPr>
              <a:t>The Coalition contributed </a:t>
            </a:r>
            <a:r>
              <a:rPr lang="en-US" sz="2000" b="1" dirty="0">
                <a:ea typeface="Times New Roman" panose="02020603050405020304" pitchFamily="18" charset="0"/>
              </a:rPr>
              <a:t>d</a:t>
            </a:r>
            <a:r>
              <a:rPr lang="en-US" sz="2000" b="1" dirty="0"/>
              <a:t>ocuments on Incest and Rape Cases in Tanzania to justify the increase of unsafe abortion for strategic </a:t>
            </a:r>
            <a:r>
              <a:rPr lang="en-US" sz="2000" b="1" dirty="0">
                <a:effectLst/>
                <a:ea typeface="Times New Roman" panose="02020603050405020304" pitchFamily="18" charset="0"/>
              </a:rPr>
              <a:t>public interest litigation case on safe abortion</a:t>
            </a:r>
            <a:r>
              <a:rPr lang="en-US" sz="2000" b="1" dirty="0">
                <a:ea typeface="Times New Roman" panose="02020603050405020304" pitchFamily="18" charset="0"/>
              </a:rPr>
              <a:t> under Sexual Reproduction Group</a:t>
            </a:r>
            <a:r>
              <a:rPr lang="en-US" sz="2000" b="1" dirty="0">
                <a:effectLst/>
                <a:ea typeface="Times New Roman" panose="02020603050405020304" pitchFamily="18" charset="0"/>
              </a:rPr>
              <a:t> </a:t>
            </a:r>
            <a:r>
              <a:rPr lang="en-US" sz="2000" b="1" i="1" dirty="0"/>
              <a:t>.</a:t>
            </a:r>
          </a:p>
          <a:p>
            <a:pPr marL="342900" indent="-342900" algn="just">
              <a:buFont typeface="Arial" panose="020B0604020202020204" pitchFamily="34" charset="0"/>
              <a:buChar char="•"/>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The Coalition joined other stakeholders to engage Parliamentary Committee responsible for health and gender on SRHR legal changes </a:t>
            </a:r>
          </a:p>
          <a:p>
            <a:pPr marL="342900" indent="-342900" algn="just">
              <a:buFont typeface="Arial" panose="020B0604020202020204" pitchFamily="34" charset="0"/>
              <a:buChar char="•"/>
            </a:pPr>
            <a:r>
              <a:rPr lang="en-US" sz="2000" b="1" dirty="0"/>
              <a:t>The empowerment of Women Human Rights Defenders on strategic public interest litigation increased allies on SRHR advocacy throughout the country</a:t>
            </a:r>
          </a:p>
          <a:p>
            <a:pPr marL="342900" indent="-342900" algn="just">
              <a:buFont typeface="Arial" panose="020B0604020202020204" pitchFamily="34" charset="0"/>
              <a:buChar char="•"/>
            </a:pPr>
            <a:r>
              <a:rPr lang="en-US" sz="2000" b="1" dirty="0"/>
              <a:t>Public awareness created through various media particularly social media and IEC materials on the need for legal transformation to increase women access to SRHR services reached out to the policy and decision makers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i="1" dirty="0"/>
          </a:p>
          <a:p>
            <a:pPr marL="342900" indent="-342900">
              <a:buFont typeface="Arial" panose="020B0604020202020204" pitchFamily="34" charset="0"/>
              <a:buChar char="•"/>
            </a:pPr>
            <a:endParaRPr lang="en-US" sz="2000" i="1" dirty="0"/>
          </a:p>
        </p:txBody>
      </p:sp>
    </p:spTree>
    <p:extLst>
      <p:ext uri="{BB962C8B-B14F-4D97-AF65-F5344CB8AC3E}">
        <p14:creationId xmlns:p14="http://schemas.microsoft.com/office/powerpoint/2010/main" val="167299703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US" dirty="0">
                <a:ln>
                  <a:solidFill>
                    <a:srgbClr val="7B56A3"/>
                  </a:solidFill>
                </a:ln>
                <a:solidFill>
                  <a:srgbClr val="7B56A3"/>
                </a:solidFill>
                <a:latin typeface="Century Gothic" panose="020B0502020202020204" pitchFamily="34" charset="0"/>
              </a:rPr>
              <a:t>Population Group this change most closely related to</a:t>
            </a:r>
            <a:endParaRPr lang="en-ZW" dirty="0">
              <a:ln>
                <a:solidFill>
                  <a:srgbClr val="7B56A3"/>
                </a:solidFill>
              </a:ln>
              <a:solidFill>
                <a:srgbClr val="7B56A3"/>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6747C9-32D5-CCC6-03BB-06036C28FEF9}"/>
              </a:ext>
            </a:extLst>
          </p:cNvPr>
          <p:cNvGraphicFramePr>
            <a:graphicFrameLocks noGrp="1"/>
          </p:cNvGraphicFramePr>
          <p:nvPr>
            <p:extLst>
              <p:ext uri="{D42A27DB-BD31-4B8C-83A1-F6EECF244321}">
                <p14:modId xmlns:p14="http://schemas.microsoft.com/office/powerpoint/2010/main" val="232849910"/>
              </p:ext>
            </p:extLst>
          </p:nvPr>
        </p:nvGraphicFramePr>
        <p:xfrm>
          <a:off x="609600" y="1828800"/>
          <a:ext cx="8229600" cy="4267200"/>
        </p:xfrm>
        <a:graphic>
          <a:graphicData uri="http://schemas.openxmlformats.org/drawingml/2006/table">
            <a:tbl>
              <a:tblPr firstRow="1" firstCol="1" bandRow="1"/>
              <a:tblGrid>
                <a:gridCol w="3296571">
                  <a:extLst>
                    <a:ext uri="{9D8B030D-6E8A-4147-A177-3AD203B41FA5}">
                      <a16:colId xmlns:a16="http://schemas.microsoft.com/office/drawing/2014/main" val="20000"/>
                    </a:ext>
                  </a:extLst>
                </a:gridCol>
                <a:gridCol w="1334004">
                  <a:extLst>
                    <a:ext uri="{9D8B030D-6E8A-4147-A177-3AD203B41FA5}">
                      <a16:colId xmlns:a16="http://schemas.microsoft.com/office/drawing/2014/main" val="20001"/>
                    </a:ext>
                  </a:extLst>
                </a:gridCol>
                <a:gridCol w="969878">
                  <a:extLst>
                    <a:ext uri="{9D8B030D-6E8A-4147-A177-3AD203B41FA5}">
                      <a16:colId xmlns:a16="http://schemas.microsoft.com/office/drawing/2014/main" val="20002"/>
                    </a:ext>
                  </a:extLst>
                </a:gridCol>
                <a:gridCol w="1306533">
                  <a:extLst>
                    <a:ext uri="{9D8B030D-6E8A-4147-A177-3AD203B41FA5}">
                      <a16:colId xmlns:a16="http://schemas.microsoft.com/office/drawing/2014/main" val="20003"/>
                    </a:ext>
                  </a:extLst>
                </a:gridCol>
                <a:gridCol w="1322614">
                  <a:extLst>
                    <a:ext uri="{9D8B030D-6E8A-4147-A177-3AD203B41FA5}">
                      <a16:colId xmlns:a16="http://schemas.microsoft.com/office/drawing/2014/main" val="20004"/>
                    </a:ext>
                  </a:extLst>
                </a:gridCol>
              </a:tblGrid>
              <a:tr h="811266">
                <a:tc>
                  <a:txBody>
                    <a:bodyPr/>
                    <a:lstStyle/>
                    <a:p>
                      <a:pPr marR="226695" algn="ctr">
                        <a:lnSpc>
                          <a:spcPct val="115000"/>
                        </a:lnSpc>
                        <a:spcAft>
                          <a:spcPts val="0"/>
                        </a:spcAft>
                      </a:pPr>
                      <a:r>
                        <a:rPr lang="en-ZA" sz="1800" b="1" dirty="0">
                          <a:effectLst/>
                          <a:latin typeface="+mn-lt"/>
                          <a:ea typeface="Calibri"/>
                          <a:cs typeface="Times New Roman"/>
                        </a:rPr>
                        <a:t>Category</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mn-lt"/>
                          <a:ea typeface="Calibri"/>
                          <a:cs typeface="Times New Roman"/>
                        </a:rPr>
                        <a:t>  Women</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mn-lt"/>
                          <a:ea typeface="Calibri"/>
                          <a:cs typeface="Times New Roman"/>
                        </a:rPr>
                        <a:t>  Men</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mn-lt"/>
                          <a:ea typeface="Calibri"/>
                          <a:cs typeface="Times New Roman"/>
                        </a:rPr>
                        <a:t>  Total </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00000"/>
                        </a:lnSpc>
                        <a:spcAft>
                          <a:spcPts val="0"/>
                        </a:spcAft>
                      </a:pPr>
                      <a:r>
                        <a:rPr lang="en-ZA" sz="1800" b="1" dirty="0">
                          <a:effectLst/>
                          <a:latin typeface="+mn-lt"/>
                          <a:ea typeface="Calibri"/>
                          <a:cs typeface="Times New Roman"/>
                        </a:rPr>
                        <a:t>  %    </a:t>
                      </a:r>
                    </a:p>
                    <a:p>
                      <a:pPr marR="226695" algn="ctr">
                        <a:lnSpc>
                          <a:spcPct val="100000"/>
                        </a:lnSpc>
                        <a:spcAft>
                          <a:spcPts val="0"/>
                        </a:spcAft>
                      </a:pPr>
                      <a:r>
                        <a:rPr lang="en-ZA" sz="1800" b="1" dirty="0">
                          <a:effectLst/>
                          <a:latin typeface="+mn-lt"/>
                          <a:ea typeface="Calibri"/>
                          <a:cs typeface="Times New Roman"/>
                        </a:rPr>
                        <a:t> Women </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65820">
                <a:tc>
                  <a:txBody>
                    <a:bodyPr/>
                    <a:lstStyle/>
                    <a:p>
                      <a:pPr marR="226695" algn="just">
                        <a:lnSpc>
                          <a:spcPct val="115000"/>
                        </a:lnSpc>
                        <a:spcAft>
                          <a:spcPts val="0"/>
                        </a:spcAft>
                      </a:pPr>
                      <a:r>
                        <a:rPr lang="en-ZA" sz="1800" dirty="0">
                          <a:effectLst/>
                          <a:latin typeface="+mn-lt"/>
                          <a:ea typeface="Calibri"/>
                          <a:cs typeface="Times New Roman"/>
                        </a:rPr>
                        <a:t>Direct beneficiaries </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 1,551</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 99</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1,650 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94%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894453">
                <a:tc>
                  <a:txBody>
                    <a:bodyPr/>
                    <a:lstStyle/>
                    <a:p>
                      <a:pPr marR="226695" algn="l">
                        <a:lnSpc>
                          <a:spcPct val="115000"/>
                        </a:lnSpc>
                        <a:spcAft>
                          <a:spcPts val="0"/>
                        </a:spcAft>
                      </a:pPr>
                      <a:r>
                        <a:rPr lang="en-ZA" sz="1800" dirty="0">
                          <a:effectLst/>
                          <a:latin typeface="+mn-lt"/>
                          <a:ea typeface="Calibri"/>
                          <a:cs typeface="Times New Roman"/>
                        </a:rPr>
                        <a:t>Indirect beneficiaries (e.g. through other networks)</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425 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75 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GB" sz="1400" b="1" dirty="0">
                          <a:effectLst/>
                          <a:latin typeface="+mn-lt"/>
                          <a:ea typeface="Calibri"/>
                          <a:cs typeface="Times New Roman"/>
                        </a:rPr>
                        <a:t>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85%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298023">
                <a:tc>
                  <a:txBody>
                    <a:bodyPr/>
                    <a:lstStyle/>
                    <a:p>
                      <a:pPr marR="226695" algn="l">
                        <a:lnSpc>
                          <a:spcPct val="115000"/>
                        </a:lnSpc>
                        <a:spcAft>
                          <a:spcPts val="0"/>
                        </a:spcAft>
                      </a:pPr>
                      <a:r>
                        <a:rPr lang="en-ZA" sz="1800" dirty="0">
                          <a:effectLst/>
                          <a:latin typeface="+mn-lt"/>
                          <a:ea typeface="Calibri"/>
                          <a:cs typeface="Times New Roman"/>
                        </a:rPr>
                        <a:t>Online beneficiaries (e.g. website access, mailing lists, scholarly articles)</a:t>
                      </a:r>
                      <a:endParaRPr lang="en-GB" sz="1800"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4,729 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 3,152</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26695" lvl="0" indent="0" algn="ctr" defTabSz="914400" rtl="0" eaLnBrk="1" fontAlgn="auto" latinLnBrk="0" hangingPunct="1">
                        <a:lnSpc>
                          <a:spcPct val="115000"/>
                        </a:lnSpc>
                        <a:spcBef>
                          <a:spcPts val="0"/>
                        </a:spcBef>
                        <a:spcAft>
                          <a:spcPts val="0"/>
                        </a:spcAft>
                        <a:buClrTx/>
                        <a:buSzTx/>
                        <a:buFontTx/>
                        <a:buNone/>
                        <a:tabLst/>
                        <a:defRPr/>
                      </a:pPr>
                      <a:endParaRPr lang="en-ZA" sz="1400" b="1" dirty="0">
                        <a:effectLst/>
                        <a:latin typeface="+mn-lt"/>
                        <a:ea typeface="Calibri"/>
                        <a:cs typeface="Times New Roman"/>
                      </a:endParaRPr>
                    </a:p>
                    <a:p>
                      <a:pPr marL="0" marR="226695" lvl="0" indent="0" algn="ctr" defTabSz="914400" rtl="0" eaLnBrk="1" fontAlgn="auto" latinLnBrk="0" hangingPunct="1">
                        <a:lnSpc>
                          <a:spcPct val="115000"/>
                        </a:lnSpc>
                        <a:spcBef>
                          <a:spcPts val="0"/>
                        </a:spcBef>
                        <a:spcAft>
                          <a:spcPts val="0"/>
                        </a:spcAft>
                        <a:buClrTx/>
                        <a:buSzTx/>
                        <a:buFontTx/>
                        <a:buNone/>
                        <a:tabLst/>
                        <a:defRPr/>
                      </a:pPr>
                      <a:r>
                        <a:rPr lang="en-ZA" sz="1400" b="1" dirty="0">
                          <a:effectLst/>
                          <a:latin typeface="+mn-lt"/>
                          <a:ea typeface="Calibri"/>
                          <a:cs typeface="Times New Roman"/>
                        </a:rPr>
                        <a:t>7,882 </a:t>
                      </a:r>
                      <a:endParaRPr lang="en-GB" sz="1400" b="1" dirty="0">
                        <a:effectLst/>
                        <a:latin typeface="+mn-lt"/>
                        <a:ea typeface="Calibri"/>
                        <a:cs typeface="Times New Roman"/>
                      </a:endParaRPr>
                    </a:p>
                    <a:p>
                      <a:pPr marR="226695" algn="ctr">
                        <a:lnSpc>
                          <a:spcPct val="115000"/>
                        </a:lnSpc>
                        <a:spcAft>
                          <a:spcPts val="0"/>
                        </a:spcAft>
                      </a:pPr>
                      <a:r>
                        <a:rPr lang="en-ZA" sz="1400" b="1" dirty="0">
                          <a:effectLst/>
                          <a:latin typeface="+mn-lt"/>
                          <a:ea typeface="Calibri"/>
                          <a:cs typeface="Times New Roman"/>
                        </a:rPr>
                        <a:t>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60%</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697638">
                <a:tc>
                  <a:txBody>
                    <a:bodyPr/>
                    <a:lstStyle/>
                    <a:p>
                      <a:pPr marR="226695" algn="just">
                        <a:lnSpc>
                          <a:spcPct val="115000"/>
                        </a:lnSpc>
                        <a:spcAft>
                          <a:spcPts val="0"/>
                        </a:spcAft>
                      </a:pPr>
                      <a:r>
                        <a:rPr lang="en-ZA" sz="1800" b="1" dirty="0">
                          <a:effectLst/>
                          <a:latin typeface="+mn-lt"/>
                          <a:ea typeface="Calibri"/>
                          <a:cs typeface="Times New Roman"/>
                        </a:rPr>
                        <a:t>Total </a:t>
                      </a:r>
                      <a:endParaRPr lang="en-GB" sz="18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 6,705</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3,152 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10,032 </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mn-lt"/>
                          <a:ea typeface="Calibri"/>
                          <a:cs typeface="Times New Roman"/>
                        </a:rPr>
                        <a:t> 66.8%</a:t>
                      </a:r>
                      <a:endParaRPr lang="en-GB" sz="1400" b="1" dirty="0">
                        <a:effectLst/>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8129124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07000"/>
              </a:lnSpc>
              <a:spcBef>
                <a:spcPts val="0"/>
              </a:spcBef>
              <a:spcAft>
                <a:spcPts val="800"/>
              </a:spcAft>
            </a:pPr>
            <a:r>
              <a:rPr lang="en-US" sz="2500" dirty="0">
                <a:effectLst/>
                <a:latin typeface="+mj-lt"/>
                <a:ea typeface="Times New Roman" panose="02020603050405020304" pitchFamily="18" charset="0"/>
                <a:cs typeface="Times New Roman" panose="02020603050405020304" pitchFamily="18" charset="0"/>
              </a:rPr>
              <a:t>The parliament discussion is significant for the advocacy on legal transformation, as it can increase confidence among members of Reproductive Health Group to continue with advocacy through strategic public interest litigation. </a:t>
            </a:r>
          </a:p>
          <a:p>
            <a:pPr marL="0" marR="0" algn="just">
              <a:lnSpc>
                <a:spcPct val="107000"/>
              </a:lnSpc>
              <a:spcBef>
                <a:spcPts val="0"/>
              </a:spcBef>
              <a:spcAft>
                <a:spcPts val="800"/>
              </a:spcAft>
            </a:pPr>
            <a:r>
              <a:rPr lang="en-US" sz="2500" dirty="0">
                <a:effectLst/>
                <a:latin typeface="+mj-lt"/>
                <a:ea typeface="Times New Roman" panose="02020603050405020304" pitchFamily="18" charset="0"/>
                <a:cs typeface="Times New Roman" panose="02020603050405020304" pitchFamily="18" charset="0"/>
              </a:rPr>
              <a:t>The discussion is an entry point for Coalition’s further engagement of policy and decision makers. </a:t>
            </a:r>
          </a:p>
          <a:p>
            <a:pPr marL="0" marR="0" algn="just">
              <a:lnSpc>
                <a:spcPct val="107000"/>
              </a:lnSpc>
              <a:spcBef>
                <a:spcPts val="0"/>
              </a:spcBef>
              <a:spcAft>
                <a:spcPts val="800"/>
              </a:spcAft>
            </a:pPr>
            <a:r>
              <a:rPr lang="en-US" sz="2500" dirty="0">
                <a:latin typeface="+mj-lt"/>
                <a:ea typeface="Times New Roman" panose="02020603050405020304" pitchFamily="18" charset="0"/>
                <a:cs typeface="Times New Roman" panose="02020603050405020304" pitchFamily="18" charset="0"/>
              </a:rPr>
              <a:t>As one of the most viewed and followed institutions through media, Parliament debate has a potential to increase public awareness on the SRHR issues addressing norms and traditions which avoided public to speak out on issues related to abortion.</a:t>
            </a:r>
            <a:r>
              <a:rPr lang="en-US" sz="2500" dirty="0">
                <a:effectLst/>
                <a:latin typeface="+mj-lt"/>
                <a:ea typeface="Times New Roman" panose="02020603050405020304" pitchFamily="18" charset="0"/>
                <a:cs typeface="Times New Roman" panose="02020603050405020304" pitchFamily="18" charset="0"/>
              </a:rPr>
              <a:t> </a:t>
            </a:r>
            <a:endParaRPr lang="en-US" sz="2500" dirty="0">
              <a:effectLst/>
              <a:latin typeface="+mj-lt"/>
              <a:ea typeface="Calibri" panose="020F0502020204030204" pitchFamily="34" charset="0"/>
              <a:cs typeface="Times New Roman" panose="02020603050405020304" pitchFamily="18" charset="0"/>
            </a:endParaRP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Significance of change</a:t>
            </a:r>
          </a:p>
        </p:txBody>
      </p:sp>
    </p:spTree>
    <p:extLst>
      <p:ext uri="{BB962C8B-B14F-4D97-AF65-F5344CB8AC3E}">
        <p14:creationId xmlns:p14="http://schemas.microsoft.com/office/powerpoint/2010/main" val="19376909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RESULTS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1800" b="1" i="1" dirty="0"/>
              <a:t>500 Incest and Rape in relation to unsafe termination of pregnancy produced for evidence based advocacy on SRHR</a:t>
            </a:r>
          </a:p>
          <a:p>
            <a:pPr>
              <a:buFont typeface="Calibri" panose="020F0502020204030204" pitchFamily="34" charset="0"/>
              <a:buChar char="•"/>
            </a:pPr>
            <a:r>
              <a:rPr lang="en-ZW" sz="1800" b="1" i="1" dirty="0"/>
              <a:t>30 women human right defenders empowered on public interest litigation</a:t>
            </a:r>
          </a:p>
          <a:p>
            <a:pPr>
              <a:buFont typeface="Calibri" panose="020F0502020204030204" pitchFamily="34" charset="0"/>
              <a:buChar char="•"/>
            </a:pPr>
            <a:r>
              <a:rPr lang="en-ZW" sz="1800" b="1" i="1" dirty="0"/>
              <a:t>500 factsheets to guide women human right defenders and increase awareness on SRHR legal barriers printed and distributed</a:t>
            </a:r>
          </a:p>
          <a:p>
            <a:pPr>
              <a:buFont typeface="Calibri" panose="020F0502020204030204" pitchFamily="34" charset="0"/>
              <a:buChar char="•"/>
            </a:pPr>
            <a:r>
              <a:rPr lang="en-ZW" sz="1800" b="1" i="1" dirty="0"/>
              <a:t>Women Human Rights Defenders supported to organize theatre for development to create public awareness on SRHR</a:t>
            </a:r>
          </a:p>
          <a:p>
            <a:pPr>
              <a:buFont typeface="Calibri" panose="020F0502020204030204" pitchFamily="34" charset="0"/>
              <a:buChar char="•"/>
            </a:pPr>
            <a:endParaRPr lang="en-ZW" sz="1800" b="1" i="1"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FF0000"/>
                </a:solidFill>
              </a:rPr>
              <a:t>Report on Incest and Rape incidents in relation to termination of pregnancy in Tanzania</a:t>
            </a:r>
          </a:p>
          <a:p>
            <a:pPr marL="0" indent="0">
              <a:buFont typeface="Arial" panose="020B0604020202020204" pitchFamily="34" charset="0"/>
              <a:buNone/>
            </a:pPr>
            <a:r>
              <a:rPr lang="en-US" sz="1800" dirty="0">
                <a:solidFill>
                  <a:srgbClr val="FF0000"/>
                </a:solidFill>
                <a:hlinkClick r:id="rId2"/>
              </a:rPr>
              <a:t>https://www.cwhrds.or.tz/documents/CWHRDs%20TZ%20Incest%20&amp;%20Rape%20SRHR%20Report%20-%20Final%2025.07.2023%20b.pdf</a:t>
            </a:r>
            <a:r>
              <a:rPr lang="en-US" sz="1800" dirty="0">
                <a:solidFill>
                  <a:srgbClr val="FF0000"/>
                </a:solidFill>
              </a:rPr>
              <a:t> </a:t>
            </a:r>
          </a:p>
          <a:p>
            <a:pPr marL="0" indent="0">
              <a:buFont typeface="Arial" panose="020B0604020202020204" pitchFamily="34" charset="0"/>
              <a:buNone/>
            </a:pPr>
            <a:endParaRPr lang="en-US" sz="1800" dirty="0">
              <a:solidFill>
                <a:srgbClr val="FF0000"/>
              </a:solidFill>
            </a:endParaRPr>
          </a:p>
        </p:txBody>
      </p:sp>
      <p:sp>
        <p:nvSpPr>
          <p:cNvPr id="2" name="Rectangle 1">
            <a:extLst>
              <a:ext uri="{FF2B5EF4-FFF2-40B4-BE49-F238E27FC236}">
                <a16:creationId xmlns:a16="http://schemas.microsoft.com/office/drawing/2014/main" id="{576F63C0-F888-45CC-9164-C6FC1E003008}"/>
              </a:ext>
            </a:extLst>
          </p:cNvPr>
          <p:cNvSpPr/>
          <p:nvPr/>
        </p:nvSpPr>
        <p:spPr>
          <a:xfrm>
            <a:off x="4648200" y="3429000"/>
            <a:ext cx="4038600" cy="2590800"/>
          </a:xfrm>
          <a:prstGeom prst="rect">
            <a:avLst/>
          </a:prstGeom>
          <a:blipFill>
            <a:blip r:embed="rId3"/>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95993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Evidence</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2"/>
            <a:ext cx="4038600" cy="5159761"/>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r>
              <a:rPr lang="en-ZW" sz="2550" b="1" i="1" dirty="0"/>
              <a:t>Social media publications have contributed to the increased awareness among the public include policy and decisions makers. The evidence are some of social media published by the Coalition during its interventions</a:t>
            </a:r>
          </a:p>
          <a:p>
            <a:pPr lvl="0"/>
            <a:r>
              <a:rPr lang="en-ZW" sz="2550" b="1" i="1" dirty="0"/>
              <a:t>Online media have also indicated evidence of project results</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2" y="1278010"/>
            <a:ext cx="4038600" cy="5140063"/>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u="sng" kern="100" dirty="0">
                <a:solidFill>
                  <a:srgbClr val="0563C1"/>
                </a:solidFill>
                <a:effectLst/>
                <a:latin typeface="Tahoma" panose="020B0604030504040204" pitchFamily="34" charset="0"/>
                <a:ea typeface="Calibri" panose="020F0502020204030204" pitchFamily="34" charset="0"/>
                <a:cs typeface="Times New Roman" panose="02020603050405020304" pitchFamily="18" charset="0"/>
                <a:hlinkClick r:id="rId2"/>
              </a:rPr>
              <a:t>https://swahilitimes.co.tz/2024/02/dkt-mollel-serikali-inalifanyia-kazi-suala-la-sheria-kuruhusu-utoaji-mimba/</a:t>
            </a:r>
            <a:r>
              <a:rPr lang="en-ZA" sz="1800" kern="100" dirty="0">
                <a:effectLst/>
                <a:latin typeface="Tahoma" panose="020B0604030504040204" pitchFamily="34" charset="0"/>
                <a:ea typeface="Calibri" panose="020F0502020204030204" pitchFamily="34" charset="0"/>
                <a:cs typeface="Times New Roman" panose="02020603050405020304" pitchFamily="18" charset="0"/>
              </a:rPr>
              <a:t>  </a:t>
            </a:r>
          </a:p>
          <a:p>
            <a:pPr marL="0" indent="0">
              <a:buNone/>
            </a:pPr>
            <a:r>
              <a:rPr lang="en-ZA" sz="1800" u="sng" kern="100" dirty="0">
                <a:solidFill>
                  <a:srgbClr val="0563C1"/>
                </a:solidFill>
                <a:effectLst/>
                <a:latin typeface="Tahoma" panose="020B0604030504040204" pitchFamily="34" charset="0"/>
                <a:ea typeface="Calibri" panose="020F0502020204030204" pitchFamily="34" charset="0"/>
                <a:cs typeface="Times New Roman" panose="02020603050405020304" pitchFamily="18" charset="0"/>
                <a:hlinkClick r:id="rId3"/>
              </a:rPr>
              <a:t>https://habarileo.co.tz/utoaji-mimba-unachangia-10-ya-vifo/</a:t>
            </a:r>
            <a:r>
              <a:rPr lang="en-ZA" sz="1800" kern="100" dirty="0">
                <a:effectLst/>
                <a:latin typeface="Tahoma" panose="020B060403050404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dirty="0">
                <a:solidFill>
                  <a:srgbClr val="FF0000"/>
                </a:solidFill>
                <a:hlinkClick r:id="rId4"/>
              </a:rPr>
              <a:t>https://www.facebook.com/photo/?fbid=760181232953624&amp;set=pcb.760181306286950</a:t>
            </a:r>
            <a:r>
              <a:rPr lang="en-US" sz="2000" dirty="0">
                <a:solidFill>
                  <a:srgbClr val="FF0000"/>
                </a:solidFill>
              </a:rPr>
              <a:t> </a:t>
            </a:r>
          </a:p>
          <a:p>
            <a:pPr marL="0" indent="0">
              <a:buFont typeface="Arial" panose="020B0604020202020204" pitchFamily="34" charset="0"/>
              <a:buNone/>
            </a:pPr>
            <a:r>
              <a:rPr lang="en-US" sz="2000" dirty="0">
                <a:solidFill>
                  <a:srgbClr val="FF0000"/>
                </a:solidFill>
                <a:hlinkClick r:id="rId5"/>
              </a:rPr>
              <a:t>https://www.facebook.com/photo.php?fbid=760181236286957&amp;set=a.402596535378764&amp;type=3</a:t>
            </a:r>
            <a:r>
              <a:rPr lang="en-US" sz="2000" dirty="0">
                <a:solidFill>
                  <a:srgbClr val="FF0000"/>
                </a:solidFill>
              </a:rPr>
              <a:t> </a:t>
            </a:r>
          </a:p>
          <a:p>
            <a:pPr marL="0" indent="0">
              <a:buNone/>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https://www.instagram.com/p/DDJXU89qK7H/?utm_source=ig_web_copy_link&amp;igsh=MzRlODBiNWFlZA==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000" dirty="0">
              <a:solidFill>
                <a:srgbClr val="FF0000"/>
              </a:solidFill>
            </a:endParaRPr>
          </a:p>
        </p:txBody>
      </p:sp>
    </p:spTree>
    <p:extLst>
      <p:ext uri="{BB962C8B-B14F-4D97-AF65-F5344CB8AC3E}">
        <p14:creationId xmlns:p14="http://schemas.microsoft.com/office/powerpoint/2010/main" val="40875939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baaa1e52-d096-4578-884f-544177159c31">
      <Terms xmlns="http://schemas.microsoft.com/office/infopath/2007/PartnerControls"/>
    </lcf76f155ced4ddcb4097134ff3c332f>
    <URLLink xmlns="baaa1e52-d096-4578-884f-544177159c31">
      <Url xsi:nil="true"/>
      <Description xsi:nil="true"/>
    </URL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16272-B14B-4FAE-AC70-6D3A4C63D4D0}">
  <ds:schemaRefs>
    <ds:schemaRef ds:uri="http://schemas.microsoft.com/sharepoint/v3/contenttype/forms"/>
  </ds:schemaRefs>
</ds:datastoreItem>
</file>

<file path=customXml/itemProps2.xml><?xml version="1.0" encoding="utf-8"?>
<ds:datastoreItem xmlns:ds="http://schemas.openxmlformats.org/officeDocument/2006/customXml" ds:itemID="{872EB84B-407E-436A-AA0E-69A0C3BD71AB}">
  <ds:schemaRef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406893f5-2274-413a-be44-8f15a8803862"/>
    <ds:schemaRef ds:uri="http://purl.org/dc/terms/"/>
    <ds:schemaRef ds:uri="http://schemas.openxmlformats.org/package/2006/metadata/core-properties"/>
    <ds:schemaRef ds:uri="5c72703c-1067-4fa7-89cc-ef245258de7b"/>
    <ds:schemaRef ds:uri="http://purl.org/dc/dcmitype/"/>
  </ds:schemaRefs>
</ds:datastoreItem>
</file>

<file path=customXml/itemProps3.xml><?xml version="1.0" encoding="utf-8"?>
<ds:datastoreItem xmlns:ds="http://schemas.openxmlformats.org/officeDocument/2006/customXml" ds:itemID="{FA53490C-DE9A-48C0-8A02-01FFC198F64F}"/>
</file>

<file path=docProps/app.xml><?xml version="1.0" encoding="utf-8"?>
<Properties xmlns="http://schemas.openxmlformats.org/officeDocument/2006/extended-properties" xmlns:vt="http://schemas.openxmlformats.org/officeDocument/2006/docPropsVTypes">
  <TotalTime>3227</TotalTime>
  <Words>1269</Words>
  <Application>Microsoft Office PowerPoint</Application>
  <PresentationFormat>On-screen Show (4:3)</PresentationFormat>
  <Paragraphs>115</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Symbol</vt:lpstr>
      <vt:lpstr>Tahoma</vt:lpstr>
      <vt:lpstr>Office Theme</vt:lpstr>
      <vt:lpstr>PowerPoint Presentation</vt:lpstr>
      <vt:lpstr>SYNOPSIS</vt:lpstr>
      <vt:lpstr>OBJECTIVES</vt:lpstr>
      <vt:lpstr>ACTIVITIES</vt:lpstr>
      <vt:lpstr>Contribution to change</vt:lpstr>
      <vt:lpstr>Population Group this change most closely related to</vt:lpstr>
      <vt:lpstr>Significance of change</vt:lpstr>
      <vt:lpstr>RESULTS</vt:lpstr>
      <vt:lpstr>Evidence</vt:lpstr>
      <vt:lpstr>CHALLENGES AND LESSONS LEARNT</vt:lpstr>
      <vt:lpstr>CHALLENGES AND LESSONS LEARNT</vt:lpstr>
      <vt:lpstr>CHALLENGES AND LESSONS LEARNT</vt:lpstr>
      <vt:lpstr>SUSTAINABILITY AND REPLICATION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user</cp:lastModifiedBy>
  <cp:revision>109</cp:revision>
  <dcterms:created xsi:type="dcterms:W3CDTF">2014-03-06T12:27:13Z</dcterms:created>
  <dcterms:modified xsi:type="dcterms:W3CDTF">2025-03-04T17:52:59Z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y fmtid="{D5CDD505-2E9C-101B-9397-08002B2CF9AE}" pid="3" name="MediaServiceImageTags">
    <vt:lpwstr/>
  </property>
</Properties>
</file>