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6858000" cy="9144000"/>
  <p:embeddedFontLst>
    <p:embeddedFont>
      <p:font typeface="Calibri (MS)" panose="020B0604020202020204" charset="0"/>
      <p:regular r:id="rId13"/>
    </p:embeddedFont>
    <p:embeddedFont>
      <p:font typeface="Calibri (MS) Bold" panose="020B0604020202020204" charset="0"/>
      <p:regular r:id="rId14"/>
    </p:embeddedFont>
    <p:embeddedFont>
      <p:font typeface="Raleway" pitchFamily="2" charset="0"/>
      <p:regular r:id="rId15"/>
      <p:bold r:id="rId16"/>
      <p:italic r:id="rId17"/>
      <p:boldItalic r:id="rId18"/>
    </p:embeddedFont>
    <p:embeddedFont>
      <p:font typeface="Raleway Bold" charset="0"/>
      <p:regular r:id="rId19"/>
    </p:embeddedFont>
    <p:embeddedFont>
      <p:font typeface="Tahoma" panose="020B0604030504040204" pitchFamily="34" charset="0"/>
      <p:regular r:id="rId20"/>
      <p:bold r:id="rId21"/>
    </p:embeddedFont>
    <p:embeddedFont>
      <p:font typeface="Tahoma Bold" panose="020B0804030504040204" pitchFamily="34" charset="0"/>
      <p:regular r:id="rId22"/>
      <p:bold r:id="rId23"/>
    </p:embeddedFont>
    <p:embeddedFont>
      <p:font typeface="TT Rounds Condensed Bold" panose="020B0604020202020204" charset="0"/>
      <p:regular r:id="rId24"/>
    </p:embeddedFont>
    <p:embeddedFont>
      <p:font typeface="TT Rounds Condensed Bold Italics"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A59E71-4F0B-4230-81AC-5B5A6F5874EB}" v="37" dt="2026-03-16T06:57:33.2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22" autoAdjust="0"/>
  </p:normalViewPr>
  <p:slideViewPr>
    <p:cSldViewPr>
      <p:cViewPr>
        <p:scale>
          <a:sx n="36" d="100"/>
          <a:sy n="36" d="100"/>
        </p:scale>
        <p:origin x="1380" y="2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viewProps" Target="viewProps.xml"/><Relationship Id="rId30"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CEAFC9-CAD4-4A16-8079-A3B06A3202DE}" type="datetimeFigureOut">
              <a:rPr lang="en-ZA" smtClean="0"/>
              <a:t>2026/03/15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695C39-449C-4906-9EF4-24174638CD9B}" type="slidenum">
              <a:rPr lang="en-ZA" smtClean="0"/>
              <a:t>‹#›</a:t>
            </a:fld>
            <a:endParaRPr lang="en-ZA"/>
          </a:p>
        </p:txBody>
      </p:sp>
    </p:spTree>
    <p:extLst>
      <p:ext uri="{BB962C8B-B14F-4D97-AF65-F5344CB8AC3E}">
        <p14:creationId xmlns:p14="http://schemas.microsoft.com/office/powerpoint/2010/main" val="1104789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A695C39-449C-4906-9EF4-24174638CD9B}" type="slidenum">
              <a:rPr lang="en-ZA" smtClean="0"/>
              <a:t>6</a:t>
            </a:fld>
            <a:endParaRPr lang="en-ZA"/>
          </a:p>
        </p:txBody>
      </p:sp>
    </p:spTree>
    <p:extLst>
      <p:ext uri="{BB962C8B-B14F-4D97-AF65-F5344CB8AC3E}">
        <p14:creationId xmlns:p14="http://schemas.microsoft.com/office/powerpoint/2010/main" val="531216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48476" y="666912"/>
            <a:ext cx="12133059" cy="1791519"/>
            <a:chOff x="0" y="0"/>
            <a:chExt cx="16177412" cy="2388692"/>
          </a:xfrm>
        </p:grpSpPr>
        <p:sp>
          <p:nvSpPr>
            <p:cNvPr id="3" name="Freeform 3"/>
            <p:cNvSpPr/>
            <p:nvPr/>
          </p:nvSpPr>
          <p:spPr>
            <a:xfrm>
              <a:off x="0" y="0"/>
              <a:ext cx="16177388" cy="2388743"/>
            </a:xfrm>
            <a:custGeom>
              <a:avLst/>
              <a:gdLst/>
              <a:ahLst/>
              <a:cxnLst/>
              <a:rect l="l" t="t" r="r" b="b"/>
              <a:pathLst>
                <a:path w="16177388" h="2388743">
                  <a:moveTo>
                    <a:pt x="0" y="0"/>
                  </a:moveTo>
                  <a:lnTo>
                    <a:pt x="16177388" y="0"/>
                  </a:lnTo>
                  <a:lnTo>
                    <a:pt x="16177388" y="2388743"/>
                  </a:lnTo>
                  <a:lnTo>
                    <a:pt x="0" y="2388743"/>
                  </a:lnTo>
                  <a:lnTo>
                    <a:pt x="0" y="0"/>
                  </a:lnTo>
                  <a:close/>
                </a:path>
              </a:pathLst>
            </a:custGeom>
            <a:blipFill>
              <a:blip r:embed="rId2"/>
              <a:stretch>
                <a:fillRect b="2"/>
              </a:stretch>
            </a:blipFill>
          </p:spPr>
          <p:txBody>
            <a:bodyPr/>
            <a:lstStyle/>
            <a:p>
              <a:endParaRPr lang="en-ZA"/>
            </a:p>
          </p:txBody>
        </p:sp>
      </p:grpSp>
      <p:grpSp>
        <p:nvGrpSpPr>
          <p:cNvPr id="4" name="Group 4"/>
          <p:cNvGrpSpPr/>
          <p:nvPr/>
        </p:nvGrpSpPr>
        <p:grpSpPr>
          <a:xfrm>
            <a:off x="0" y="0"/>
            <a:ext cx="18288000" cy="169669"/>
            <a:chOff x="0" y="0"/>
            <a:chExt cx="24384000" cy="226225"/>
          </a:xfrm>
        </p:grpSpPr>
        <p:sp>
          <p:nvSpPr>
            <p:cNvPr id="5" name="Freeform 5"/>
            <p:cNvSpPr/>
            <p:nvPr/>
          </p:nvSpPr>
          <p:spPr>
            <a:xfrm>
              <a:off x="0" y="0"/>
              <a:ext cx="24384000" cy="226187"/>
            </a:xfrm>
            <a:custGeom>
              <a:avLst/>
              <a:gdLst/>
              <a:ahLst/>
              <a:cxnLst/>
              <a:rect l="l" t="t" r="r" b="b"/>
              <a:pathLst>
                <a:path w="24384000" h="226187">
                  <a:moveTo>
                    <a:pt x="0" y="0"/>
                  </a:moveTo>
                  <a:lnTo>
                    <a:pt x="24384000" y="0"/>
                  </a:lnTo>
                  <a:lnTo>
                    <a:pt x="24384000" y="226187"/>
                  </a:lnTo>
                  <a:lnTo>
                    <a:pt x="0" y="226187"/>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6" name="Group 6"/>
          <p:cNvGrpSpPr/>
          <p:nvPr/>
        </p:nvGrpSpPr>
        <p:grpSpPr>
          <a:xfrm>
            <a:off x="0" y="9546831"/>
            <a:ext cx="18288000" cy="777240"/>
            <a:chOff x="0" y="0"/>
            <a:chExt cx="24384000" cy="1036320"/>
          </a:xfrm>
        </p:grpSpPr>
        <p:sp>
          <p:nvSpPr>
            <p:cNvPr id="7" name="Freeform 7"/>
            <p:cNvSpPr/>
            <p:nvPr/>
          </p:nvSpPr>
          <p:spPr>
            <a:xfrm>
              <a:off x="0" y="0"/>
              <a:ext cx="24384000" cy="1036320"/>
            </a:xfrm>
            <a:custGeom>
              <a:avLst/>
              <a:gdLst/>
              <a:ahLst/>
              <a:cxnLst/>
              <a:rect l="l" t="t" r="r" b="b"/>
              <a:pathLst>
                <a:path w="24384000" h="1036320">
                  <a:moveTo>
                    <a:pt x="0" y="0"/>
                  </a:moveTo>
                  <a:lnTo>
                    <a:pt x="24384000" y="0"/>
                  </a:lnTo>
                  <a:lnTo>
                    <a:pt x="24384000" y="1036320"/>
                  </a:lnTo>
                  <a:lnTo>
                    <a:pt x="0" y="1036320"/>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sp>
        <p:nvSpPr>
          <p:cNvPr id="8" name="TextBox 8"/>
          <p:cNvSpPr txBox="1"/>
          <p:nvPr/>
        </p:nvSpPr>
        <p:spPr>
          <a:xfrm>
            <a:off x="83325" y="9603667"/>
            <a:ext cx="18105110" cy="615010"/>
          </a:xfrm>
          <a:prstGeom prst="rect">
            <a:avLst/>
          </a:prstGeom>
        </p:spPr>
        <p:txBody>
          <a:bodyPr lIns="0" tIns="0" rIns="0" bIns="0" rtlCol="0" anchor="t">
            <a:spAutoFit/>
          </a:bodyPr>
          <a:lstStyle/>
          <a:p>
            <a:pPr algn="ctr">
              <a:lnSpc>
                <a:spcPts val="4622"/>
              </a:lnSpc>
            </a:pPr>
            <a:r>
              <a:rPr lang="en-US" sz="3600" i="1" spc="450">
                <a:solidFill>
                  <a:srgbClr val="FFFFFF"/>
                </a:solidFill>
                <a:latin typeface="Tahoma"/>
                <a:ea typeface="Tahoma"/>
                <a:cs typeface="Tahoma"/>
                <a:sym typeface="Tahoma"/>
              </a:rPr>
              <a:t>Voice and Choice Summit 2026    \    Voice and Choice Summit 2026 </a:t>
            </a:r>
          </a:p>
        </p:txBody>
      </p:sp>
      <p:grpSp>
        <p:nvGrpSpPr>
          <p:cNvPr id="9" name="Group 9"/>
          <p:cNvGrpSpPr/>
          <p:nvPr/>
        </p:nvGrpSpPr>
        <p:grpSpPr>
          <a:xfrm>
            <a:off x="1" y="3876113"/>
            <a:ext cx="18288000" cy="3965810"/>
            <a:chOff x="0" y="0"/>
            <a:chExt cx="24384000" cy="5287747"/>
          </a:xfrm>
        </p:grpSpPr>
        <p:sp>
          <p:nvSpPr>
            <p:cNvPr id="10" name="Freeform 10"/>
            <p:cNvSpPr/>
            <p:nvPr/>
          </p:nvSpPr>
          <p:spPr>
            <a:xfrm>
              <a:off x="0" y="0"/>
              <a:ext cx="24384000" cy="5287792"/>
            </a:xfrm>
            <a:custGeom>
              <a:avLst/>
              <a:gdLst/>
              <a:ahLst/>
              <a:cxnLst/>
              <a:rect l="l" t="t" r="r" b="b"/>
              <a:pathLst>
                <a:path w="24384000" h="5287792">
                  <a:moveTo>
                    <a:pt x="24384000" y="0"/>
                  </a:moveTo>
                  <a:lnTo>
                    <a:pt x="24384000" y="930021"/>
                  </a:lnTo>
                  <a:lnTo>
                    <a:pt x="24181436" y="967867"/>
                  </a:lnTo>
                  <a:cubicBezTo>
                    <a:pt x="20638136" y="1714373"/>
                    <a:pt x="14556105" y="5500878"/>
                    <a:pt x="10638282" y="5278374"/>
                  </a:cubicBezTo>
                  <a:cubicBezTo>
                    <a:pt x="6594094" y="5048758"/>
                    <a:pt x="4757801" y="2724150"/>
                    <a:pt x="0" y="3613785"/>
                  </a:cubicBezTo>
                  <a:lnTo>
                    <a:pt x="44577" y="2702687"/>
                  </a:lnTo>
                  <a:cubicBezTo>
                    <a:pt x="2512695" y="2570607"/>
                    <a:pt x="6802247" y="4779772"/>
                    <a:pt x="10660507" y="4905248"/>
                  </a:cubicBezTo>
                  <a:cubicBezTo>
                    <a:pt x="16518637" y="4972177"/>
                    <a:pt x="19577304" y="1895348"/>
                    <a:pt x="21737828" y="779653"/>
                  </a:cubicBezTo>
                  <a:cubicBezTo>
                    <a:pt x="22818217" y="221742"/>
                    <a:pt x="23633937" y="42926"/>
                    <a:pt x="24209756" y="3302"/>
                  </a:cubicBezTo>
                  <a:close/>
                </a:path>
              </a:pathLst>
            </a:custGeom>
            <a:solidFill>
              <a:srgbClr val="FFFFFF">
                <a:alpha val="14118"/>
              </a:srgbClr>
            </a:solidFill>
          </p:spPr>
          <p:txBody>
            <a:bodyPr/>
            <a:lstStyle/>
            <a:p>
              <a:endParaRPr lang="en-ZA"/>
            </a:p>
          </p:txBody>
        </p:sp>
      </p:grpSp>
      <p:grpSp>
        <p:nvGrpSpPr>
          <p:cNvPr id="11" name="Group 11"/>
          <p:cNvGrpSpPr/>
          <p:nvPr/>
        </p:nvGrpSpPr>
        <p:grpSpPr>
          <a:xfrm>
            <a:off x="2525325" y="2804779"/>
            <a:ext cx="13716000" cy="2717111"/>
            <a:chOff x="0" y="0"/>
            <a:chExt cx="18288000" cy="3622815"/>
          </a:xfrm>
        </p:grpSpPr>
        <p:sp>
          <p:nvSpPr>
            <p:cNvPr id="12" name="Freeform 12"/>
            <p:cNvSpPr/>
            <p:nvPr/>
          </p:nvSpPr>
          <p:spPr>
            <a:xfrm>
              <a:off x="0" y="0"/>
              <a:ext cx="18288000" cy="3622814"/>
            </a:xfrm>
            <a:custGeom>
              <a:avLst/>
              <a:gdLst/>
              <a:ahLst/>
              <a:cxnLst/>
              <a:rect l="l" t="t" r="r" b="b"/>
              <a:pathLst>
                <a:path w="18288000" h="3622814">
                  <a:moveTo>
                    <a:pt x="0" y="0"/>
                  </a:moveTo>
                  <a:lnTo>
                    <a:pt x="18288000" y="0"/>
                  </a:lnTo>
                  <a:lnTo>
                    <a:pt x="18288000" y="3622814"/>
                  </a:lnTo>
                  <a:lnTo>
                    <a:pt x="0" y="3622814"/>
                  </a:lnTo>
                  <a:close/>
                </a:path>
              </a:pathLst>
            </a:custGeom>
            <a:blipFill>
              <a:blip r:embed="rId3">
                <a:alphaModFix amt="0"/>
              </a:blip>
              <a:stretch>
                <a:fillRect t="-48360" b="-48360"/>
              </a:stretch>
            </a:blipFill>
          </p:spPr>
          <p:txBody>
            <a:bodyPr/>
            <a:lstStyle/>
            <a:p>
              <a:endParaRPr lang="en-ZA"/>
            </a:p>
          </p:txBody>
        </p:sp>
        <p:sp>
          <p:nvSpPr>
            <p:cNvPr id="13" name="TextBox 13"/>
            <p:cNvSpPr txBox="1"/>
            <p:nvPr/>
          </p:nvSpPr>
          <p:spPr>
            <a:xfrm>
              <a:off x="0" y="95250"/>
              <a:ext cx="18288000" cy="3527565"/>
            </a:xfrm>
            <a:prstGeom prst="rect">
              <a:avLst/>
            </a:prstGeom>
          </p:spPr>
          <p:txBody>
            <a:bodyPr lIns="0" tIns="0" rIns="0" bIns="0" rtlCol="0" anchor="b"/>
            <a:lstStyle/>
            <a:p>
              <a:pPr algn="ctr">
                <a:lnSpc>
                  <a:spcPts val="8748"/>
                </a:lnSpc>
              </a:pPr>
              <a:r>
                <a:rPr lang="en-US" sz="8100" b="1" i="1">
                  <a:solidFill>
                    <a:srgbClr val="0D0D0D"/>
                  </a:solidFill>
                  <a:latin typeface="Tahoma Bold"/>
                  <a:ea typeface="Tahoma Bold"/>
                  <a:cs typeface="Tahoma Bold"/>
                  <a:sym typeface="Tahoma Bold"/>
                </a:rPr>
                <a:t>Voice and Choice</a:t>
              </a:r>
            </a:p>
            <a:p>
              <a:pPr algn="ctr">
                <a:lnSpc>
                  <a:spcPts val="8748"/>
                </a:lnSpc>
              </a:pPr>
              <a:r>
                <a:rPr lang="en-US" sz="8100" b="1" i="1">
                  <a:solidFill>
                    <a:srgbClr val="0D0D0D"/>
                  </a:solidFill>
                  <a:latin typeface="Tahoma Bold"/>
                  <a:ea typeface="Tahoma Bold"/>
                  <a:cs typeface="Tahoma Bold"/>
                  <a:sym typeface="Tahoma Bold"/>
                </a:rPr>
                <a:t>Summit 2026-</a:t>
              </a:r>
              <a:r>
                <a:rPr lang="en-US" sz="8100" i="1">
                  <a:solidFill>
                    <a:srgbClr val="0D0D0D"/>
                  </a:solidFill>
                  <a:latin typeface="Tahoma"/>
                  <a:ea typeface="Tahoma"/>
                  <a:cs typeface="Tahoma"/>
                  <a:sym typeface="Tahoma"/>
                </a:rPr>
                <a:t>Story of Change Category</a:t>
              </a:r>
            </a:p>
          </p:txBody>
        </p:sp>
      </p:grpSp>
      <p:sp>
        <p:nvSpPr>
          <p:cNvPr id="14" name="TextBox 14"/>
          <p:cNvSpPr txBox="1"/>
          <p:nvPr/>
        </p:nvSpPr>
        <p:spPr>
          <a:xfrm>
            <a:off x="1245165" y="5470950"/>
            <a:ext cx="16276320" cy="2025615"/>
          </a:xfrm>
          <a:prstGeom prst="rect">
            <a:avLst/>
          </a:prstGeom>
        </p:spPr>
        <p:txBody>
          <a:bodyPr lIns="0" tIns="0" rIns="0" bIns="0" rtlCol="0" anchor="t">
            <a:spAutoFit/>
          </a:bodyPr>
          <a:lstStyle/>
          <a:p>
            <a:pPr algn="ctr">
              <a:lnSpc>
                <a:spcPts val="5040"/>
              </a:lnSpc>
            </a:pPr>
            <a:r>
              <a:rPr lang="en-US" sz="4200" b="1">
                <a:solidFill>
                  <a:srgbClr val="FF0000"/>
                </a:solidFill>
                <a:latin typeface="Calibri (MS) Bold"/>
                <a:ea typeface="Calibri (MS) Bold"/>
                <a:cs typeface="Calibri (MS) Bold"/>
                <a:sym typeface="Calibri (MS) Bold"/>
              </a:rPr>
              <a:t>Title/Name of the Story</a:t>
            </a:r>
          </a:p>
          <a:p>
            <a:pPr algn="ctr">
              <a:lnSpc>
                <a:spcPts val="3240"/>
              </a:lnSpc>
            </a:pPr>
            <a:r>
              <a:rPr lang="en-US" sz="2700">
                <a:solidFill>
                  <a:srgbClr val="FF0000"/>
                </a:solidFill>
                <a:latin typeface="Raleway"/>
                <a:ea typeface="Raleway"/>
                <a:cs typeface="Raleway"/>
                <a:sym typeface="Raleway"/>
              </a:rPr>
              <a:t>Flow Without Fear:</a:t>
            </a:r>
            <a:r>
              <a:rPr lang="en-US" sz="2700" b="1">
                <a:solidFill>
                  <a:srgbClr val="FFFFFF"/>
                </a:solidFill>
                <a:latin typeface="Raleway Bold"/>
                <a:ea typeface="Raleway Bold"/>
                <a:cs typeface="Raleway Bold"/>
                <a:sym typeface="Raleway Bold"/>
              </a:rPr>
              <a:t> </a:t>
            </a:r>
            <a:r>
              <a:rPr lang="en-US" sz="2700" b="1">
                <a:solidFill>
                  <a:srgbClr val="FF0000"/>
                </a:solidFill>
                <a:latin typeface="Raleway Bold"/>
                <a:ea typeface="Raleway Bold"/>
                <a:cs typeface="Raleway Bold"/>
                <a:sym typeface="Raleway Bold"/>
              </a:rPr>
              <a:t>Advocacy for Menstrual Health and Bodily Right</a:t>
            </a:r>
          </a:p>
          <a:p>
            <a:pPr algn="ctr">
              <a:lnSpc>
                <a:spcPts val="3240"/>
              </a:lnSpc>
            </a:pPr>
            <a:r>
              <a:rPr lang="en-US" sz="2700">
                <a:solidFill>
                  <a:srgbClr val="FF0000"/>
                </a:solidFill>
                <a:latin typeface="Calibri (MS)"/>
                <a:ea typeface="Calibri (MS)"/>
                <a:cs typeface="Calibri (MS)"/>
                <a:sym typeface="Calibri (MS)"/>
              </a:rPr>
              <a:t>(South Africa, Johannesburg, 16 March 2026- Carren Liando)</a:t>
            </a:r>
          </a:p>
          <a:p>
            <a:pPr algn="ctr">
              <a:lnSpc>
                <a:spcPts val="3240"/>
              </a:lnSpc>
            </a:pPr>
            <a:endParaRPr lang="en-US" sz="2700">
              <a:solidFill>
                <a:srgbClr val="FF0000"/>
              </a:solidFill>
              <a:latin typeface="Calibri (MS)"/>
              <a:ea typeface="Calibri (MS)"/>
              <a:cs typeface="Calibri (MS)"/>
              <a:sym typeface="Calibri (MS)"/>
            </a:endParaRPr>
          </a:p>
        </p:txBody>
      </p:sp>
      <p:grpSp>
        <p:nvGrpSpPr>
          <p:cNvPr id="15" name="Group 15"/>
          <p:cNvGrpSpPr/>
          <p:nvPr/>
        </p:nvGrpSpPr>
        <p:grpSpPr>
          <a:xfrm>
            <a:off x="14583556" y="704707"/>
            <a:ext cx="1955968" cy="1345825"/>
            <a:chOff x="0" y="0"/>
            <a:chExt cx="2607958" cy="1794434"/>
          </a:xfrm>
        </p:grpSpPr>
        <p:sp>
          <p:nvSpPr>
            <p:cNvPr id="16" name="Freeform 16"/>
            <p:cNvSpPr/>
            <p:nvPr/>
          </p:nvSpPr>
          <p:spPr>
            <a:xfrm>
              <a:off x="0" y="0"/>
              <a:ext cx="2607945" cy="1794383"/>
            </a:xfrm>
            <a:custGeom>
              <a:avLst/>
              <a:gdLst/>
              <a:ahLst/>
              <a:cxnLst/>
              <a:rect l="l" t="t" r="r" b="b"/>
              <a:pathLst>
                <a:path w="2607945" h="1794383">
                  <a:moveTo>
                    <a:pt x="0" y="0"/>
                  </a:moveTo>
                  <a:lnTo>
                    <a:pt x="2607945" y="0"/>
                  </a:lnTo>
                  <a:lnTo>
                    <a:pt x="2607945" y="1794383"/>
                  </a:lnTo>
                  <a:lnTo>
                    <a:pt x="0" y="1794383"/>
                  </a:lnTo>
                  <a:close/>
                </a:path>
              </a:pathLst>
            </a:custGeom>
            <a:solidFill>
              <a:srgbClr val="FFFFFF"/>
            </a:solidFill>
          </p:spPr>
          <p:txBody>
            <a:bodyPr/>
            <a:lstStyle/>
            <a:p>
              <a:endParaRPr lang="en-ZA"/>
            </a:p>
          </p:txBody>
        </p:sp>
        <p:sp>
          <p:nvSpPr>
            <p:cNvPr id="17" name="Freeform 17"/>
            <p:cNvSpPr/>
            <p:nvPr/>
          </p:nvSpPr>
          <p:spPr>
            <a:xfrm>
              <a:off x="-1524" y="-1524"/>
              <a:ext cx="2610993" cy="1797431"/>
            </a:xfrm>
            <a:custGeom>
              <a:avLst/>
              <a:gdLst/>
              <a:ahLst/>
              <a:cxnLst/>
              <a:rect l="l" t="t" r="r" b="b"/>
              <a:pathLst>
                <a:path w="2610993" h="1797431">
                  <a:moveTo>
                    <a:pt x="1524" y="0"/>
                  </a:moveTo>
                  <a:lnTo>
                    <a:pt x="2609469" y="0"/>
                  </a:lnTo>
                  <a:cubicBezTo>
                    <a:pt x="2610358" y="0"/>
                    <a:pt x="2610993" y="762"/>
                    <a:pt x="2610993" y="1524"/>
                  </a:cubicBezTo>
                  <a:lnTo>
                    <a:pt x="2610993" y="1795907"/>
                  </a:lnTo>
                  <a:cubicBezTo>
                    <a:pt x="2610993" y="1796796"/>
                    <a:pt x="2610231" y="1797431"/>
                    <a:pt x="2609469" y="1797431"/>
                  </a:cubicBezTo>
                  <a:lnTo>
                    <a:pt x="1524" y="1797431"/>
                  </a:lnTo>
                  <a:cubicBezTo>
                    <a:pt x="635" y="1797431"/>
                    <a:pt x="0" y="1796669"/>
                    <a:pt x="0" y="1795907"/>
                  </a:cubicBezTo>
                  <a:lnTo>
                    <a:pt x="0" y="1524"/>
                  </a:lnTo>
                  <a:cubicBezTo>
                    <a:pt x="0" y="635"/>
                    <a:pt x="762" y="0"/>
                    <a:pt x="1524" y="0"/>
                  </a:cubicBezTo>
                  <a:moveTo>
                    <a:pt x="1524" y="3048"/>
                  </a:moveTo>
                  <a:lnTo>
                    <a:pt x="1524" y="1524"/>
                  </a:lnTo>
                  <a:lnTo>
                    <a:pt x="3048" y="1524"/>
                  </a:lnTo>
                  <a:lnTo>
                    <a:pt x="3048" y="1795907"/>
                  </a:lnTo>
                  <a:lnTo>
                    <a:pt x="1524" y="1795907"/>
                  </a:lnTo>
                  <a:lnTo>
                    <a:pt x="1524" y="1794383"/>
                  </a:lnTo>
                  <a:lnTo>
                    <a:pt x="2609469" y="1794383"/>
                  </a:lnTo>
                  <a:lnTo>
                    <a:pt x="2609469" y="1795907"/>
                  </a:lnTo>
                  <a:lnTo>
                    <a:pt x="2607945" y="1795907"/>
                  </a:lnTo>
                  <a:lnTo>
                    <a:pt x="2607945" y="1524"/>
                  </a:lnTo>
                  <a:lnTo>
                    <a:pt x="2609469" y="1524"/>
                  </a:lnTo>
                  <a:lnTo>
                    <a:pt x="2609469" y="3048"/>
                  </a:lnTo>
                  <a:lnTo>
                    <a:pt x="1524" y="3048"/>
                  </a:lnTo>
                  <a:close/>
                </a:path>
              </a:pathLst>
            </a:custGeom>
            <a:solidFill>
              <a:srgbClr val="FF0000"/>
            </a:solidFill>
          </p:spPr>
          <p:txBody>
            <a:bodyPr/>
            <a:lstStyle/>
            <a:p>
              <a:endParaRPr lang="en-ZA"/>
            </a:p>
          </p:txBody>
        </p:sp>
      </p:grpSp>
      <p:grpSp>
        <p:nvGrpSpPr>
          <p:cNvPr id="18" name="Group 18"/>
          <p:cNvGrpSpPr/>
          <p:nvPr/>
        </p:nvGrpSpPr>
        <p:grpSpPr>
          <a:xfrm>
            <a:off x="14583556" y="496795"/>
            <a:ext cx="2446772" cy="1486757"/>
            <a:chOff x="0" y="0"/>
            <a:chExt cx="3262363" cy="1982343"/>
          </a:xfrm>
        </p:grpSpPr>
        <p:sp>
          <p:nvSpPr>
            <p:cNvPr id="19" name="Freeform 19" descr="A logo for a young women  AI-generated content may be incorrect."/>
            <p:cNvSpPr/>
            <p:nvPr/>
          </p:nvSpPr>
          <p:spPr>
            <a:xfrm>
              <a:off x="0" y="0"/>
              <a:ext cx="3262376" cy="1982343"/>
            </a:xfrm>
            <a:custGeom>
              <a:avLst/>
              <a:gdLst/>
              <a:ahLst/>
              <a:cxnLst/>
              <a:rect l="l" t="t" r="r" b="b"/>
              <a:pathLst>
                <a:path w="3262376" h="1982343">
                  <a:moveTo>
                    <a:pt x="0" y="0"/>
                  </a:moveTo>
                  <a:lnTo>
                    <a:pt x="3262376" y="0"/>
                  </a:lnTo>
                  <a:lnTo>
                    <a:pt x="3262376" y="1982343"/>
                  </a:lnTo>
                  <a:lnTo>
                    <a:pt x="0" y="1982343"/>
                  </a:lnTo>
                  <a:lnTo>
                    <a:pt x="0" y="0"/>
                  </a:lnTo>
                  <a:close/>
                </a:path>
              </a:pathLst>
            </a:custGeom>
            <a:blipFill>
              <a:blip r:embed="rId4"/>
              <a:stretch>
                <a:fillRect/>
              </a:stretch>
            </a:blipFill>
          </p:spPr>
          <p:txBody>
            <a:bodyPr/>
            <a:lstStyle/>
            <a:p>
              <a:endParaRPr lang="en-ZA"/>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9669"/>
            <a:chOff x="0" y="0"/>
            <a:chExt cx="24384000" cy="226225"/>
          </a:xfrm>
        </p:grpSpPr>
        <p:sp>
          <p:nvSpPr>
            <p:cNvPr id="3" name="Freeform 3"/>
            <p:cNvSpPr/>
            <p:nvPr/>
          </p:nvSpPr>
          <p:spPr>
            <a:xfrm>
              <a:off x="0" y="0"/>
              <a:ext cx="24384000" cy="226187"/>
            </a:xfrm>
            <a:custGeom>
              <a:avLst/>
              <a:gdLst/>
              <a:ahLst/>
              <a:cxnLst/>
              <a:rect l="l" t="t" r="r" b="b"/>
              <a:pathLst>
                <a:path w="24384000" h="226187">
                  <a:moveTo>
                    <a:pt x="0" y="0"/>
                  </a:moveTo>
                  <a:lnTo>
                    <a:pt x="24384000" y="0"/>
                  </a:lnTo>
                  <a:lnTo>
                    <a:pt x="24384000" y="226187"/>
                  </a:lnTo>
                  <a:lnTo>
                    <a:pt x="0" y="226187"/>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4" name="Group 4"/>
          <p:cNvGrpSpPr/>
          <p:nvPr/>
        </p:nvGrpSpPr>
        <p:grpSpPr>
          <a:xfrm>
            <a:off x="0" y="9546831"/>
            <a:ext cx="18288000" cy="777240"/>
            <a:chOff x="0" y="0"/>
            <a:chExt cx="24384000" cy="1036320"/>
          </a:xfrm>
        </p:grpSpPr>
        <p:sp>
          <p:nvSpPr>
            <p:cNvPr id="5" name="Freeform 5"/>
            <p:cNvSpPr/>
            <p:nvPr/>
          </p:nvSpPr>
          <p:spPr>
            <a:xfrm>
              <a:off x="0" y="0"/>
              <a:ext cx="24384000" cy="1036320"/>
            </a:xfrm>
            <a:custGeom>
              <a:avLst/>
              <a:gdLst/>
              <a:ahLst/>
              <a:cxnLst/>
              <a:rect l="l" t="t" r="r" b="b"/>
              <a:pathLst>
                <a:path w="24384000" h="1036320">
                  <a:moveTo>
                    <a:pt x="0" y="0"/>
                  </a:moveTo>
                  <a:lnTo>
                    <a:pt x="24384000" y="0"/>
                  </a:lnTo>
                  <a:lnTo>
                    <a:pt x="24384000" y="1036320"/>
                  </a:lnTo>
                  <a:lnTo>
                    <a:pt x="0" y="1036320"/>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6" name="Group 6"/>
          <p:cNvGrpSpPr/>
          <p:nvPr/>
        </p:nvGrpSpPr>
        <p:grpSpPr>
          <a:xfrm>
            <a:off x="-3" y="369237"/>
            <a:ext cx="18287990" cy="1267701"/>
            <a:chOff x="0" y="0"/>
            <a:chExt cx="24383987" cy="1690268"/>
          </a:xfrm>
        </p:grpSpPr>
        <p:sp>
          <p:nvSpPr>
            <p:cNvPr id="7" name="Freeform 7"/>
            <p:cNvSpPr/>
            <p:nvPr/>
          </p:nvSpPr>
          <p:spPr>
            <a:xfrm>
              <a:off x="0" y="0"/>
              <a:ext cx="24383992" cy="1690272"/>
            </a:xfrm>
            <a:custGeom>
              <a:avLst/>
              <a:gdLst/>
              <a:ahLst/>
              <a:cxnLst/>
              <a:rect l="l" t="t" r="r" b="b"/>
              <a:pathLst>
                <a:path w="24383992" h="1690272">
                  <a:moveTo>
                    <a:pt x="0" y="0"/>
                  </a:moveTo>
                  <a:lnTo>
                    <a:pt x="24383992" y="0"/>
                  </a:lnTo>
                  <a:lnTo>
                    <a:pt x="24383992" y="1690272"/>
                  </a:lnTo>
                  <a:lnTo>
                    <a:pt x="0" y="1690272"/>
                  </a:lnTo>
                  <a:close/>
                </a:path>
              </a:pathLst>
            </a:custGeom>
            <a:blipFill>
              <a:blip r:embed="rId2">
                <a:alphaModFix amt="0"/>
              </a:blip>
              <a:stretch>
                <a:fillRect t="-231092" b="-231092"/>
              </a:stretch>
            </a:blipFill>
          </p:spPr>
          <p:txBody>
            <a:bodyPr/>
            <a:lstStyle/>
            <a:p>
              <a:endParaRPr lang="en-ZA"/>
            </a:p>
          </p:txBody>
        </p:sp>
        <p:sp>
          <p:nvSpPr>
            <p:cNvPr id="8" name="TextBox 8"/>
            <p:cNvSpPr txBox="1"/>
            <p:nvPr/>
          </p:nvSpPr>
          <p:spPr>
            <a:xfrm>
              <a:off x="0" y="-9525"/>
              <a:ext cx="24383987" cy="1699793"/>
            </a:xfrm>
            <a:prstGeom prst="rect">
              <a:avLst/>
            </a:prstGeom>
          </p:spPr>
          <p:txBody>
            <a:bodyPr lIns="0" tIns="0" rIns="0" bIns="0" rtlCol="0" anchor="ctr"/>
            <a:lstStyle/>
            <a:p>
              <a:pPr algn="ctr">
                <a:lnSpc>
                  <a:spcPts val="7920"/>
                </a:lnSpc>
              </a:pPr>
              <a:r>
                <a:rPr lang="en-US" sz="6600" b="1" i="1" spc="409">
                  <a:solidFill>
                    <a:srgbClr val="000000"/>
                  </a:solidFill>
                  <a:latin typeface="TT Rounds Condensed Bold Italics"/>
                  <a:ea typeface="TT Rounds Condensed Bold Italics"/>
                  <a:cs typeface="TT Rounds Condensed Bold Italics"/>
                  <a:sym typeface="TT Rounds Condensed Bold Italics"/>
                </a:rPr>
                <a:t>Next Steps</a:t>
              </a:r>
            </a:p>
          </p:txBody>
        </p:sp>
      </p:grpSp>
      <p:sp>
        <p:nvSpPr>
          <p:cNvPr id="9" name="TextBox 9"/>
          <p:cNvSpPr txBox="1"/>
          <p:nvPr/>
        </p:nvSpPr>
        <p:spPr>
          <a:xfrm>
            <a:off x="83325" y="9603667"/>
            <a:ext cx="18105110" cy="615010"/>
          </a:xfrm>
          <a:prstGeom prst="rect">
            <a:avLst/>
          </a:prstGeom>
        </p:spPr>
        <p:txBody>
          <a:bodyPr lIns="0" tIns="0" rIns="0" bIns="0" rtlCol="0" anchor="t">
            <a:spAutoFit/>
          </a:bodyPr>
          <a:lstStyle/>
          <a:p>
            <a:pPr algn="ctr">
              <a:lnSpc>
                <a:spcPts val="4622"/>
              </a:lnSpc>
            </a:pPr>
            <a:r>
              <a:rPr lang="en-US" sz="3600" i="1" spc="450">
                <a:solidFill>
                  <a:srgbClr val="FFFFFF"/>
                </a:solidFill>
                <a:latin typeface="Tahoma"/>
                <a:ea typeface="Tahoma"/>
                <a:cs typeface="Tahoma"/>
                <a:sym typeface="Tahoma"/>
              </a:rPr>
              <a:t>Voice and Choice Summit 2026    \    Voice and Choice Summit 2026 </a:t>
            </a:r>
          </a:p>
        </p:txBody>
      </p:sp>
      <p:grpSp>
        <p:nvGrpSpPr>
          <p:cNvPr id="10" name="Group 10"/>
          <p:cNvGrpSpPr/>
          <p:nvPr/>
        </p:nvGrpSpPr>
        <p:grpSpPr>
          <a:xfrm>
            <a:off x="352701" y="1636938"/>
            <a:ext cx="16873423" cy="7552306"/>
            <a:chOff x="0" y="0"/>
            <a:chExt cx="22497898" cy="10069741"/>
          </a:xfrm>
        </p:grpSpPr>
        <p:sp>
          <p:nvSpPr>
            <p:cNvPr id="11" name="Freeform 11"/>
            <p:cNvSpPr/>
            <p:nvPr/>
          </p:nvSpPr>
          <p:spPr>
            <a:xfrm>
              <a:off x="-1524" y="-1524"/>
              <a:ext cx="22500971" cy="10072751"/>
            </a:xfrm>
            <a:custGeom>
              <a:avLst/>
              <a:gdLst/>
              <a:ahLst/>
              <a:cxnLst/>
              <a:rect l="l" t="t" r="r" b="b"/>
              <a:pathLst>
                <a:path w="22500971" h="10072751">
                  <a:moveTo>
                    <a:pt x="1524" y="0"/>
                  </a:moveTo>
                  <a:lnTo>
                    <a:pt x="22499447" y="0"/>
                  </a:lnTo>
                  <a:cubicBezTo>
                    <a:pt x="22500337" y="0"/>
                    <a:pt x="22500971" y="762"/>
                    <a:pt x="22500971" y="1524"/>
                  </a:cubicBezTo>
                  <a:lnTo>
                    <a:pt x="22500971" y="10071227"/>
                  </a:lnTo>
                  <a:cubicBezTo>
                    <a:pt x="22500971" y="10072116"/>
                    <a:pt x="22500210" y="10072751"/>
                    <a:pt x="22499447" y="10072751"/>
                  </a:cubicBezTo>
                  <a:lnTo>
                    <a:pt x="1524" y="10072751"/>
                  </a:lnTo>
                  <a:cubicBezTo>
                    <a:pt x="635" y="10072751"/>
                    <a:pt x="0" y="10071989"/>
                    <a:pt x="0" y="10071227"/>
                  </a:cubicBezTo>
                  <a:lnTo>
                    <a:pt x="0" y="1524"/>
                  </a:lnTo>
                  <a:cubicBezTo>
                    <a:pt x="0" y="635"/>
                    <a:pt x="762" y="0"/>
                    <a:pt x="1524" y="0"/>
                  </a:cubicBezTo>
                  <a:moveTo>
                    <a:pt x="1524" y="3048"/>
                  </a:moveTo>
                  <a:lnTo>
                    <a:pt x="1524" y="1524"/>
                  </a:lnTo>
                  <a:lnTo>
                    <a:pt x="3048" y="1524"/>
                  </a:lnTo>
                  <a:lnTo>
                    <a:pt x="3048" y="10071227"/>
                  </a:lnTo>
                  <a:lnTo>
                    <a:pt x="1524" y="10071227"/>
                  </a:lnTo>
                  <a:lnTo>
                    <a:pt x="1524" y="10069703"/>
                  </a:lnTo>
                  <a:lnTo>
                    <a:pt x="22499447" y="10069703"/>
                  </a:lnTo>
                  <a:lnTo>
                    <a:pt x="22499447" y="10071227"/>
                  </a:lnTo>
                  <a:lnTo>
                    <a:pt x="22497923" y="10071227"/>
                  </a:lnTo>
                  <a:lnTo>
                    <a:pt x="22497923" y="1524"/>
                  </a:lnTo>
                  <a:lnTo>
                    <a:pt x="22499447" y="1524"/>
                  </a:lnTo>
                  <a:lnTo>
                    <a:pt x="22499447" y="3048"/>
                  </a:lnTo>
                  <a:lnTo>
                    <a:pt x="1524" y="3048"/>
                  </a:lnTo>
                  <a:close/>
                </a:path>
              </a:pathLst>
            </a:custGeom>
            <a:blipFill>
              <a:blip r:embed="rId2"/>
              <a:stretch>
                <a:fillRect l="-7419" t="15" r="-7418" b="14"/>
              </a:stretch>
            </a:blipFill>
          </p:spPr>
          <p:txBody>
            <a:bodyPr/>
            <a:lstStyle/>
            <a:p>
              <a:endParaRPr lang="en-ZA"/>
            </a:p>
          </p:txBody>
        </p:sp>
        <p:sp>
          <p:nvSpPr>
            <p:cNvPr id="12" name="TextBox 12"/>
            <p:cNvSpPr txBox="1"/>
            <p:nvPr/>
          </p:nvSpPr>
          <p:spPr>
            <a:xfrm>
              <a:off x="0" y="-38100"/>
              <a:ext cx="22497898" cy="10107841"/>
            </a:xfrm>
            <a:prstGeom prst="rect">
              <a:avLst/>
            </a:prstGeom>
          </p:spPr>
          <p:txBody>
            <a:bodyPr lIns="50800" tIns="50800" rIns="50800" bIns="50800" rtlCol="0" anchor="t"/>
            <a:lstStyle/>
            <a:p>
              <a:pPr algn="l">
                <a:lnSpc>
                  <a:spcPts val="4536"/>
                </a:lnSpc>
              </a:pPr>
              <a:r>
                <a:rPr lang="en-US" sz="4200" b="1" dirty="0">
                  <a:solidFill>
                    <a:srgbClr val="000000"/>
                  </a:solidFill>
                  <a:latin typeface="Calibri (MS)"/>
                  <a:ea typeface="Calibri (MS)"/>
                  <a:cs typeface="Calibri (MS)"/>
                  <a:sym typeface="Calibri (MS)"/>
                </a:rPr>
                <a:t>What are your plans?</a:t>
              </a:r>
            </a:p>
            <a:p>
              <a:pPr algn="l">
                <a:lnSpc>
                  <a:spcPts val="4536"/>
                </a:lnSpc>
              </a:pPr>
              <a:r>
                <a:rPr lang="en-US" sz="4200" dirty="0">
                  <a:solidFill>
                    <a:srgbClr val="000000"/>
                  </a:solidFill>
                  <a:latin typeface="Calibri (MS)"/>
                  <a:ea typeface="Calibri (MS)"/>
                  <a:cs typeface="Calibri (MS)"/>
                  <a:sym typeface="Calibri (MS)"/>
                </a:rPr>
                <a:t>Implement skill development session</a:t>
              </a:r>
            </a:p>
            <a:p>
              <a:pPr algn="l">
                <a:lnSpc>
                  <a:spcPts val="4536"/>
                </a:lnSpc>
              </a:pPr>
              <a:r>
                <a:rPr lang="en-US" sz="4200" dirty="0">
                  <a:solidFill>
                    <a:srgbClr val="000000"/>
                  </a:solidFill>
                  <a:latin typeface="Calibri (MS)"/>
                  <a:ea typeface="Calibri (MS)"/>
                  <a:cs typeface="Calibri (MS)"/>
                  <a:sym typeface="Calibri (MS)"/>
                </a:rPr>
                <a:t>The next step is to continue strengthening community engagement and dialogue around gender equality and accountability. We have already started mobilizing young people, as well as men and boys, for the upcoming June Walk and Talk event, which will create a platform for open conversations and collective reflection. Through this process, we aim to deepen awareness, encourage community participation, and build momentum for continued action.</a:t>
              </a:r>
            </a:p>
            <a:p>
              <a:pPr algn="l">
                <a:lnSpc>
                  <a:spcPts val="4536"/>
                </a:lnSpc>
              </a:pPr>
              <a:endParaRPr lang="en-US" sz="4200" dirty="0">
                <a:solidFill>
                  <a:srgbClr val="000000"/>
                </a:solidFill>
                <a:latin typeface="Calibri (MS)"/>
                <a:ea typeface="Calibri (MS)"/>
                <a:cs typeface="Calibri (MS)"/>
                <a:sym typeface="Calibri (MS)"/>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9669"/>
            <a:chOff x="0" y="0"/>
            <a:chExt cx="24384000" cy="226225"/>
          </a:xfrm>
        </p:grpSpPr>
        <p:sp>
          <p:nvSpPr>
            <p:cNvPr id="3" name="Freeform 3"/>
            <p:cNvSpPr/>
            <p:nvPr/>
          </p:nvSpPr>
          <p:spPr>
            <a:xfrm>
              <a:off x="0" y="0"/>
              <a:ext cx="24384000" cy="226187"/>
            </a:xfrm>
            <a:custGeom>
              <a:avLst/>
              <a:gdLst/>
              <a:ahLst/>
              <a:cxnLst/>
              <a:rect l="l" t="t" r="r" b="b"/>
              <a:pathLst>
                <a:path w="24384000" h="226187">
                  <a:moveTo>
                    <a:pt x="0" y="0"/>
                  </a:moveTo>
                  <a:lnTo>
                    <a:pt x="24384000" y="0"/>
                  </a:lnTo>
                  <a:lnTo>
                    <a:pt x="24384000" y="226187"/>
                  </a:lnTo>
                  <a:lnTo>
                    <a:pt x="0" y="226187"/>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4" name="Group 4"/>
          <p:cNvGrpSpPr/>
          <p:nvPr/>
        </p:nvGrpSpPr>
        <p:grpSpPr>
          <a:xfrm>
            <a:off x="0" y="9546831"/>
            <a:ext cx="18288000" cy="777240"/>
            <a:chOff x="0" y="0"/>
            <a:chExt cx="24384000" cy="1036320"/>
          </a:xfrm>
        </p:grpSpPr>
        <p:sp>
          <p:nvSpPr>
            <p:cNvPr id="5" name="Freeform 5"/>
            <p:cNvSpPr/>
            <p:nvPr/>
          </p:nvSpPr>
          <p:spPr>
            <a:xfrm>
              <a:off x="0" y="0"/>
              <a:ext cx="24384000" cy="1036320"/>
            </a:xfrm>
            <a:custGeom>
              <a:avLst/>
              <a:gdLst/>
              <a:ahLst/>
              <a:cxnLst/>
              <a:rect l="l" t="t" r="r" b="b"/>
              <a:pathLst>
                <a:path w="24384000" h="1036320">
                  <a:moveTo>
                    <a:pt x="0" y="0"/>
                  </a:moveTo>
                  <a:lnTo>
                    <a:pt x="24384000" y="0"/>
                  </a:lnTo>
                  <a:lnTo>
                    <a:pt x="24384000" y="1036320"/>
                  </a:lnTo>
                  <a:lnTo>
                    <a:pt x="0" y="1036320"/>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6" name="Group 6"/>
          <p:cNvGrpSpPr/>
          <p:nvPr/>
        </p:nvGrpSpPr>
        <p:grpSpPr>
          <a:xfrm>
            <a:off x="-3" y="369237"/>
            <a:ext cx="18287990" cy="1267701"/>
            <a:chOff x="0" y="0"/>
            <a:chExt cx="24383987" cy="1690268"/>
          </a:xfrm>
        </p:grpSpPr>
        <p:sp>
          <p:nvSpPr>
            <p:cNvPr id="7" name="Freeform 7"/>
            <p:cNvSpPr/>
            <p:nvPr/>
          </p:nvSpPr>
          <p:spPr>
            <a:xfrm>
              <a:off x="0" y="0"/>
              <a:ext cx="24383992" cy="1690272"/>
            </a:xfrm>
            <a:custGeom>
              <a:avLst/>
              <a:gdLst/>
              <a:ahLst/>
              <a:cxnLst/>
              <a:rect l="l" t="t" r="r" b="b"/>
              <a:pathLst>
                <a:path w="24383992" h="1690272">
                  <a:moveTo>
                    <a:pt x="0" y="0"/>
                  </a:moveTo>
                  <a:lnTo>
                    <a:pt x="24383992" y="0"/>
                  </a:lnTo>
                  <a:lnTo>
                    <a:pt x="24383992" y="1690272"/>
                  </a:lnTo>
                  <a:lnTo>
                    <a:pt x="0" y="1690272"/>
                  </a:lnTo>
                  <a:close/>
                </a:path>
              </a:pathLst>
            </a:custGeom>
            <a:blipFill>
              <a:blip r:embed="rId2">
                <a:alphaModFix amt="0"/>
              </a:blip>
              <a:stretch>
                <a:fillRect t="-231092" b="-231092"/>
              </a:stretch>
            </a:blipFill>
          </p:spPr>
          <p:txBody>
            <a:bodyPr/>
            <a:lstStyle/>
            <a:p>
              <a:endParaRPr lang="en-ZA"/>
            </a:p>
          </p:txBody>
        </p:sp>
        <p:sp>
          <p:nvSpPr>
            <p:cNvPr id="8" name="TextBox 8"/>
            <p:cNvSpPr txBox="1"/>
            <p:nvPr/>
          </p:nvSpPr>
          <p:spPr>
            <a:xfrm>
              <a:off x="0" y="-9525"/>
              <a:ext cx="24383987" cy="1699793"/>
            </a:xfrm>
            <a:prstGeom prst="rect">
              <a:avLst/>
            </a:prstGeom>
          </p:spPr>
          <p:txBody>
            <a:bodyPr lIns="0" tIns="0" rIns="0" bIns="0" rtlCol="0" anchor="ctr"/>
            <a:lstStyle/>
            <a:p>
              <a:pPr algn="ctr">
                <a:lnSpc>
                  <a:spcPts val="7920"/>
                </a:lnSpc>
              </a:pPr>
              <a:r>
                <a:rPr lang="en-US" sz="6600" b="1" spc="-40">
                  <a:solidFill>
                    <a:srgbClr val="000000"/>
                  </a:solidFill>
                  <a:latin typeface="TT Rounds Condensed Bold"/>
                  <a:ea typeface="TT Rounds Condensed Bold"/>
                  <a:cs typeface="TT Rounds Condensed Bold"/>
                  <a:sym typeface="TT Rounds Condensed Bold"/>
                </a:rPr>
                <a:t>Background</a:t>
              </a:r>
            </a:p>
          </p:txBody>
        </p:sp>
      </p:grpSp>
      <p:grpSp>
        <p:nvGrpSpPr>
          <p:cNvPr id="9" name="Group 9"/>
          <p:cNvGrpSpPr/>
          <p:nvPr/>
        </p:nvGrpSpPr>
        <p:grpSpPr>
          <a:xfrm>
            <a:off x="9320346" y="1636938"/>
            <a:ext cx="8959539" cy="7499423"/>
            <a:chOff x="0" y="0"/>
            <a:chExt cx="11946052" cy="9999231"/>
          </a:xfrm>
        </p:grpSpPr>
        <p:sp>
          <p:nvSpPr>
            <p:cNvPr id="10" name="Freeform 10"/>
            <p:cNvSpPr/>
            <p:nvPr/>
          </p:nvSpPr>
          <p:spPr>
            <a:xfrm>
              <a:off x="-1524" y="-1524"/>
              <a:ext cx="11949049" cy="10002266"/>
            </a:xfrm>
            <a:custGeom>
              <a:avLst/>
              <a:gdLst/>
              <a:ahLst/>
              <a:cxnLst/>
              <a:rect l="l" t="t" r="r" b="b"/>
              <a:pathLst>
                <a:path w="11949049" h="10002266">
                  <a:moveTo>
                    <a:pt x="1524" y="0"/>
                  </a:moveTo>
                  <a:lnTo>
                    <a:pt x="11947525" y="0"/>
                  </a:lnTo>
                  <a:cubicBezTo>
                    <a:pt x="11948414" y="0"/>
                    <a:pt x="11949049" y="762"/>
                    <a:pt x="11949049" y="1524"/>
                  </a:cubicBezTo>
                  <a:lnTo>
                    <a:pt x="11949049" y="10000742"/>
                  </a:lnTo>
                  <a:cubicBezTo>
                    <a:pt x="11949049" y="10001631"/>
                    <a:pt x="11948287" y="10002266"/>
                    <a:pt x="11947525" y="10002266"/>
                  </a:cubicBezTo>
                  <a:lnTo>
                    <a:pt x="1524" y="10002266"/>
                  </a:lnTo>
                  <a:cubicBezTo>
                    <a:pt x="635" y="10002266"/>
                    <a:pt x="0" y="10001504"/>
                    <a:pt x="0" y="10000742"/>
                  </a:cubicBezTo>
                  <a:lnTo>
                    <a:pt x="0" y="1524"/>
                  </a:lnTo>
                  <a:cubicBezTo>
                    <a:pt x="0" y="635"/>
                    <a:pt x="762" y="0"/>
                    <a:pt x="1524" y="0"/>
                  </a:cubicBezTo>
                  <a:moveTo>
                    <a:pt x="1524" y="3048"/>
                  </a:moveTo>
                  <a:lnTo>
                    <a:pt x="1524" y="1524"/>
                  </a:lnTo>
                  <a:lnTo>
                    <a:pt x="3048" y="1524"/>
                  </a:lnTo>
                  <a:lnTo>
                    <a:pt x="3048" y="10000742"/>
                  </a:lnTo>
                  <a:lnTo>
                    <a:pt x="1524" y="10000742"/>
                  </a:lnTo>
                  <a:lnTo>
                    <a:pt x="1524" y="9999218"/>
                  </a:lnTo>
                  <a:lnTo>
                    <a:pt x="11947525" y="9999218"/>
                  </a:lnTo>
                  <a:lnTo>
                    <a:pt x="11947525" y="10000742"/>
                  </a:lnTo>
                  <a:lnTo>
                    <a:pt x="11946001" y="10000742"/>
                  </a:lnTo>
                  <a:lnTo>
                    <a:pt x="11946001" y="1524"/>
                  </a:lnTo>
                  <a:lnTo>
                    <a:pt x="11947525" y="1524"/>
                  </a:lnTo>
                  <a:lnTo>
                    <a:pt x="11947525" y="3048"/>
                  </a:lnTo>
                  <a:lnTo>
                    <a:pt x="1524" y="3048"/>
                  </a:lnTo>
                  <a:close/>
                </a:path>
              </a:pathLst>
            </a:custGeom>
            <a:solidFill>
              <a:srgbClr val="000000"/>
            </a:solidFill>
          </p:spPr>
          <p:txBody>
            <a:bodyPr/>
            <a:lstStyle/>
            <a:p>
              <a:endParaRPr lang="en-ZA"/>
            </a:p>
          </p:txBody>
        </p:sp>
        <p:sp>
          <p:nvSpPr>
            <p:cNvPr id="11" name="TextBox 11"/>
            <p:cNvSpPr txBox="1"/>
            <p:nvPr/>
          </p:nvSpPr>
          <p:spPr>
            <a:xfrm>
              <a:off x="0" y="-85725"/>
              <a:ext cx="11946052" cy="10084956"/>
            </a:xfrm>
            <a:prstGeom prst="rect">
              <a:avLst/>
            </a:prstGeom>
          </p:spPr>
          <p:txBody>
            <a:bodyPr lIns="50800" tIns="50800" rIns="50800" bIns="50800" rtlCol="0" anchor="t"/>
            <a:lstStyle/>
            <a:p>
              <a:pPr algn="l">
                <a:lnSpc>
                  <a:spcPts val="5040"/>
                </a:lnSpc>
              </a:pPr>
              <a:r>
                <a:rPr lang="en-US" sz="4200">
                  <a:solidFill>
                    <a:srgbClr val="000000"/>
                  </a:solidFill>
                  <a:latin typeface="Calibri (MS)"/>
                  <a:ea typeface="Calibri (MS)"/>
                  <a:cs typeface="Calibri (MS)"/>
                  <a:sym typeface="Calibri (MS)"/>
                </a:rPr>
                <a:t>Evidence: Include Photos or videos</a:t>
              </a:r>
            </a:p>
          </p:txBody>
        </p:sp>
      </p:grpSp>
      <p:grpSp>
        <p:nvGrpSpPr>
          <p:cNvPr id="12" name="Group 12"/>
          <p:cNvGrpSpPr/>
          <p:nvPr/>
        </p:nvGrpSpPr>
        <p:grpSpPr>
          <a:xfrm>
            <a:off x="352701" y="1636938"/>
            <a:ext cx="8791299" cy="7552306"/>
            <a:chOff x="0" y="0"/>
            <a:chExt cx="11721732" cy="10069741"/>
          </a:xfrm>
        </p:grpSpPr>
        <p:sp>
          <p:nvSpPr>
            <p:cNvPr id="13" name="Freeform 13"/>
            <p:cNvSpPr/>
            <p:nvPr/>
          </p:nvSpPr>
          <p:spPr>
            <a:xfrm>
              <a:off x="-1524" y="-1524"/>
              <a:ext cx="11724767" cy="10072751"/>
            </a:xfrm>
            <a:custGeom>
              <a:avLst/>
              <a:gdLst/>
              <a:ahLst/>
              <a:cxnLst/>
              <a:rect l="l" t="t" r="r" b="b"/>
              <a:pathLst>
                <a:path w="11724767" h="10072751">
                  <a:moveTo>
                    <a:pt x="1524" y="0"/>
                  </a:moveTo>
                  <a:lnTo>
                    <a:pt x="11723243" y="0"/>
                  </a:lnTo>
                  <a:cubicBezTo>
                    <a:pt x="11724132" y="0"/>
                    <a:pt x="11724767" y="762"/>
                    <a:pt x="11724767" y="1524"/>
                  </a:cubicBezTo>
                  <a:lnTo>
                    <a:pt x="11724767" y="10071227"/>
                  </a:lnTo>
                  <a:cubicBezTo>
                    <a:pt x="11724767" y="10072116"/>
                    <a:pt x="11724005" y="10072751"/>
                    <a:pt x="11723243" y="10072751"/>
                  </a:cubicBezTo>
                  <a:lnTo>
                    <a:pt x="1524" y="10072751"/>
                  </a:lnTo>
                  <a:cubicBezTo>
                    <a:pt x="635" y="10072751"/>
                    <a:pt x="0" y="10071989"/>
                    <a:pt x="0" y="10071227"/>
                  </a:cubicBezTo>
                  <a:lnTo>
                    <a:pt x="0" y="1524"/>
                  </a:lnTo>
                  <a:cubicBezTo>
                    <a:pt x="0" y="635"/>
                    <a:pt x="762" y="0"/>
                    <a:pt x="1524" y="0"/>
                  </a:cubicBezTo>
                  <a:moveTo>
                    <a:pt x="1524" y="3048"/>
                  </a:moveTo>
                  <a:lnTo>
                    <a:pt x="1524" y="1524"/>
                  </a:lnTo>
                  <a:lnTo>
                    <a:pt x="3048" y="1524"/>
                  </a:lnTo>
                  <a:lnTo>
                    <a:pt x="3048" y="10071227"/>
                  </a:lnTo>
                  <a:lnTo>
                    <a:pt x="1524" y="10071227"/>
                  </a:lnTo>
                  <a:lnTo>
                    <a:pt x="1524" y="10069703"/>
                  </a:lnTo>
                  <a:lnTo>
                    <a:pt x="11723243" y="10069703"/>
                  </a:lnTo>
                  <a:lnTo>
                    <a:pt x="11723243" y="10071227"/>
                  </a:lnTo>
                  <a:lnTo>
                    <a:pt x="11721719" y="10071227"/>
                  </a:lnTo>
                  <a:lnTo>
                    <a:pt x="11721719" y="1524"/>
                  </a:lnTo>
                  <a:lnTo>
                    <a:pt x="11723243" y="1524"/>
                  </a:lnTo>
                  <a:lnTo>
                    <a:pt x="11723243" y="3048"/>
                  </a:lnTo>
                  <a:lnTo>
                    <a:pt x="1524" y="3048"/>
                  </a:lnTo>
                  <a:close/>
                </a:path>
              </a:pathLst>
            </a:custGeom>
            <a:blipFill>
              <a:blip r:embed="rId2"/>
              <a:stretch>
                <a:fillRect l="-60192" t="15" r="-60192" b="14"/>
              </a:stretch>
            </a:blipFill>
          </p:spPr>
          <p:txBody>
            <a:bodyPr/>
            <a:lstStyle/>
            <a:p>
              <a:endParaRPr lang="en-ZA"/>
            </a:p>
          </p:txBody>
        </p:sp>
        <p:sp>
          <p:nvSpPr>
            <p:cNvPr id="14" name="TextBox 14"/>
            <p:cNvSpPr txBox="1"/>
            <p:nvPr/>
          </p:nvSpPr>
          <p:spPr>
            <a:xfrm>
              <a:off x="0" y="-28575"/>
              <a:ext cx="11721732" cy="10098316"/>
            </a:xfrm>
            <a:prstGeom prst="rect">
              <a:avLst/>
            </a:prstGeom>
          </p:spPr>
          <p:txBody>
            <a:bodyPr lIns="50800" tIns="50800" rIns="50800" bIns="50800" rtlCol="0" anchor="t"/>
            <a:lstStyle/>
            <a:p>
              <a:pPr marL="407194" lvl="1" indent="-203597" algn="l">
                <a:lnSpc>
                  <a:spcPts val="2430"/>
                </a:lnSpc>
                <a:buFont typeface="Arial"/>
                <a:buChar char="•"/>
              </a:pPr>
              <a:r>
                <a:rPr lang="en-US" sz="2250" dirty="0">
                  <a:solidFill>
                    <a:srgbClr val="000000"/>
                  </a:solidFill>
                  <a:latin typeface="Calibri (MS) Bold"/>
                  <a:ea typeface="Calibri (MS) Bold"/>
                  <a:cs typeface="Calibri (MS) Bold"/>
                  <a:sym typeface="Calibri (MS) Bold"/>
                </a:rPr>
                <a:t>What were the key objectives of the project?</a:t>
              </a:r>
            </a:p>
            <a:p>
              <a:pPr marL="407194" lvl="1" indent="-203597" algn="l">
                <a:lnSpc>
                  <a:spcPts val="2430"/>
                </a:lnSpc>
                <a:buFont typeface="Arial"/>
                <a:buChar char="•"/>
              </a:pPr>
              <a:r>
                <a:rPr lang="en-US" sz="2400" dirty="0">
                  <a:solidFill>
                    <a:srgbClr val="000000"/>
                  </a:solidFill>
                  <a:ea typeface="Calibri (MS) Bold"/>
                  <a:cs typeface="Calibri (MS) Bold"/>
                  <a:sym typeface="Calibri (MS) Bold"/>
                </a:rPr>
                <a:t>Implement an advocacy plan that supports organizational growth, introduces news ideas and adopts innovative and participatory facilitation </a:t>
              </a:r>
              <a:r>
                <a:rPr lang="en-US" sz="2400" dirty="0" err="1">
                  <a:solidFill>
                    <a:srgbClr val="000000"/>
                  </a:solidFill>
                  <a:ea typeface="Calibri (MS) Bold"/>
                  <a:cs typeface="Calibri (MS) Bold"/>
                  <a:sym typeface="Calibri (MS) Bold"/>
                </a:rPr>
                <a:t>appraches</a:t>
              </a:r>
              <a:r>
                <a:rPr lang="en-US" sz="2400" dirty="0">
                  <a:solidFill>
                    <a:srgbClr val="000000"/>
                  </a:solidFill>
                  <a:ea typeface="Calibri (MS) Bold"/>
                  <a:cs typeface="Calibri (MS) Bold"/>
                  <a:sym typeface="Calibri (MS) Bold"/>
                </a:rPr>
                <a:t>.</a:t>
              </a:r>
            </a:p>
            <a:p>
              <a:pPr marL="407194" lvl="1" indent="-203597" algn="l">
                <a:lnSpc>
                  <a:spcPts val="2430"/>
                </a:lnSpc>
                <a:buFont typeface="Arial"/>
                <a:buChar char="•"/>
              </a:pPr>
              <a:r>
                <a:rPr lang="en-US" sz="2400" dirty="0">
                  <a:solidFill>
                    <a:srgbClr val="000000"/>
                  </a:solidFill>
                  <a:ea typeface="Calibri (MS) Bold"/>
                  <a:cs typeface="Calibri (MS) Bold"/>
                  <a:sym typeface="Calibri (MS) Bold"/>
                </a:rPr>
                <a:t>Eradicate period poverty and ensure girls and young women can fully participate in education and community life.</a:t>
              </a:r>
            </a:p>
            <a:p>
              <a:pPr marL="407194" lvl="1" indent="-203597" algn="l">
                <a:lnSpc>
                  <a:spcPts val="2430"/>
                </a:lnSpc>
                <a:buFont typeface="Arial"/>
                <a:buChar char="•"/>
              </a:pPr>
              <a:r>
                <a:rPr lang="en-US" sz="2400" dirty="0">
                  <a:solidFill>
                    <a:srgbClr val="000000"/>
                  </a:solidFill>
                  <a:ea typeface="Calibri (MS) Bold"/>
                  <a:cs typeface="Calibri (MS) Bold"/>
                  <a:sym typeface="Calibri (MS) Bold"/>
                </a:rPr>
                <a:t>Engage men and boys to challenge harmful gender norms, promote positive masculinity, and advance gender equality</a:t>
              </a:r>
            </a:p>
            <a:p>
              <a:pPr marL="407194" lvl="1" indent="-203597" algn="l">
                <a:lnSpc>
                  <a:spcPts val="2430"/>
                </a:lnSpc>
                <a:buFont typeface="Arial"/>
                <a:buChar char="•"/>
              </a:pPr>
              <a:r>
                <a:rPr lang="en-US" sz="2400" dirty="0">
                  <a:solidFill>
                    <a:srgbClr val="000000"/>
                  </a:solidFill>
                  <a:ea typeface="Calibri (MS) Bold"/>
                  <a:cs typeface="Calibri (MS) Bold"/>
                  <a:sym typeface="Calibri (MS) Bold"/>
                </a:rPr>
                <a:t>To strengthen SRHR community level by engaging community leaders and young people to increase awareness and advocacy</a:t>
              </a:r>
            </a:p>
            <a:p>
              <a:pPr marL="407194" lvl="1" indent="-203597" algn="l">
                <a:lnSpc>
                  <a:spcPts val="2430"/>
                </a:lnSpc>
                <a:buFont typeface="Arial"/>
                <a:buChar char="•"/>
              </a:pPr>
              <a:endParaRPr lang="en-US" sz="2250" b="1" dirty="0">
                <a:solidFill>
                  <a:srgbClr val="000000"/>
                </a:solidFill>
                <a:latin typeface="Calibri (MS) Bold"/>
                <a:ea typeface="Calibri (MS) Bold"/>
                <a:cs typeface="Calibri (MS) Bold"/>
                <a:sym typeface="Calibri (MS) Bold"/>
              </a:endParaRPr>
            </a:p>
            <a:p>
              <a:pPr marL="380048" lvl="1" indent="-190024" algn="l">
                <a:lnSpc>
                  <a:spcPts val="2268"/>
                </a:lnSpc>
                <a:buFont typeface="Arial"/>
                <a:buChar char="•"/>
              </a:pPr>
              <a:r>
                <a:rPr lang="en-US" sz="2400" b="1" dirty="0">
                  <a:solidFill>
                    <a:srgbClr val="000000"/>
                  </a:solidFill>
                  <a:latin typeface="Calibri (MS) Bold"/>
                  <a:ea typeface="Calibri (MS) Bold"/>
                  <a:cs typeface="Calibri (MS) Bold"/>
                  <a:sym typeface="Calibri (MS) Bold"/>
                </a:rPr>
                <a:t>What were the situation before</a:t>
              </a:r>
            </a:p>
            <a:p>
              <a:pPr marL="342900" indent="-342900">
                <a:buFont typeface="Arial" panose="020B0604020202020204" pitchFamily="34" charset="0"/>
                <a:buChar char="•"/>
              </a:pPr>
              <a:r>
                <a:rPr lang="en-US" sz="2400" dirty="0"/>
                <a:t>The organization was already implementing one-day SRHR and menstrual health interventions to young women and girls in schools, churches, and low-income communities.</a:t>
              </a:r>
            </a:p>
            <a:p>
              <a:pPr marL="342900" indent="-342900">
                <a:buFont typeface="Arial" panose="020B0604020202020204" pitchFamily="34" charset="0"/>
                <a:buChar char="•"/>
              </a:pPr>
              <a:r>
                <a:rPr lang="en-US" sz="2400" dirty="0"/>
                <a:t>Initial sessions with men and boys had begun to introduce conversations on SRHR and gender equality.</a:t>
              </a:r>
            </a:p>
            <a:p>
              <a:pPr marL="342900" indent="-342900">
                <a:buFont typeface="Arial" panose="020B0604020202020204" pitchFamily="34" charset="0"/>
                <a:buChar char="•"/>
              </a:pPr>
              <a:r>
                <a:rPr lang="en-US" sz="2400" dirty="0"/>
                <a:t>However, the </a:t>
              </a:r>
              <a:r>
                <a:rPr lang="en-US" sz="2400" dirty="0" err="1"/>
                <a:t>programmes</a:t>
              </a:r>
              <a:r>
                <a:rPr lang="en-US" sz="2400" dirty="0"/>
                <a:t> were not yet fully structured or expanded for long-term engagement and wider community impact.</a:t>
              </a:r>
            </a:p>
            <a:p>
              <a:pPr marL="380048" lvl="1" indent="-190024" algn="l">
                <a:lnSpc>
                  <a:spcPts val="2268"/>
                </a:lnSpc>
                <a:buFont typeface="Arial"/>
                <a:buChar char="•"/>
              </a:pPr>
              <a:endParaRPr lang="en-US" sz="2400" b="1" dirty="0">
                <a:solidFill>
                  <a:srgbClr val="000000"/>
                </a:solidFill>
                <a:latin typeface="Calibri (MS) Bold"/>
                <a:ea typeface="Calibri (MS) Bold"/>
                <a:cs typeface="Calibri (MS) Bold"/>
                <a:sym typeface="Calibri (MS) Bold"/>
              </a:endParaRPr>
            </a:p>
            <a:p>
              <a:pPr marL="162877" lvl="1" algn="l">
                <a:lnSpc>
                  <a:spcPts val="1944"/>
                </a:lnSpc>
              </a:pPr>
              <a:endParaRPr lang="en-US" sz="2400" dirty="0">
                <a:solidFill>
                  <a:srgbClr val="000000"/>
                </a:solidFill>
                <a:latin typeface="Calibri (MS)"/>
                <a:ea typeface="Calibri (MS)"/>
                <a:cs typeface="Calibri (MS)"/>
                <a:sym typeface="Calibri (MS)"/>
              </a:endParaRPr>
            </a:p>
            <a:p>
              <a:pPr marL="325755" lvl="1" indent="-162878" algn="l">
                <a:lnSpc>
                  <a:spcPts val="1944"/>
                </a:lnSpc>
                <a:buFont typeface="Arial"/>
                <a:buChar char="•"/>
              </a:pPr>
              <a:r>
                <a:rPr lang="en-US" sz="2400" b="1" dirty="0">
                  <a:solidFill>
                    <a:srgbClr val="000000"/>
                  </a:solidFill>
                  <a:latin typeface="Calibri (MS) Bold"/>
                  <a:ea typeface="Calibri (MS) Bold"/>
                  <a:cs typeface="Calibri (MS) Bold"/>
                  <a:sym typeface="Calibri (MS) Bold"/>
                </a:rPr>
                <a:t>The project was and is still implemented in the Northen Johannesburg</a:t>
              </a:r>
            </a:p>
            <a:p>
              <a:pPr marL="325755" lvl="1" indent="-162878" algn="l">
                <a:lnSpc>
                  <a:spcPts val="1944"/>
                </a:lnSpc>
              </a:pPr>
              <a:endParaRPr lang="en-US" sz="1800" b="1" dirty="0">
                <a:solidFill>
                  <a:srgbClr val="000000"/>
                </a:solidFill>
                <a:latin typeface="Calibri (MS) Bold"/>
                <a:ea typeface="Calibri (MS) Bold"/>
                <a:cs typeface="Calibri (MS) Bold"/>
                <a:sym typeface="Calibri (MS) Bold"/>
              </a:endParaRPr>
            </a:p>
          </p:txBody>
        </p:sp>
      </p:grpSp>
      <p:sp>
        <p:nvSpPr>
          <p:cNvPr id="16" name="TextBox 16"/>
          <p:cNvSpPr txBox="1"/>
          <p:nvPr/>
        </p:nvSpPr>
        <p:spPr>
          <a:xfrm>
            <a:off x="83325" y="9603667"/>
            <a:ext cx="18105110" cy="615010"/>
          </a:xfrm>
          <a:prstGeom prst="rect">
            <a:avLst/>
          </a:prstGeom>
        </p:spPr>
        <p:txBody>
          <a:bodyPr lIns="0" tIns="0" rIns="0" bIns="0" rtlCol="0" anchor="t">
            <a:spAutoFit/>
          </a:bodyPr>
          <a:lstStyle/>
          <a:p>
            <a:pPr algn="ctr">
              <a:lnSpc>
                <a:spcPts val="4622"/>
              </a:lnSpc>
            </a:pPr>
            <a:r>
              <a:rPr lang="en-US" sz="3600" i="1" spc="450">
                <a:solidFill>
                  <a:srgbClr val="FFFFFF"/>
                </a:solidFill>
                <a:latin typeface="Tahoma"/>
                <a:ea typeface="Tahoma"/>
                <a:cs typeface="Tahoma"/>
                <a:sym typeface="Tahoma"/>
              </a:rPr>
              <a:t>Voice and Choice Summit 2026    \    Voice and Choice Summit 2026 </a:t>
            </a:r>
          </a:p>
        </p:txBody>
      </p:sp>
      <p:sp>
        <p:nvSpPr>
          <p:cNvPr id="17" name="Freeform 15">
            <a:extLst>
              <a:ext uri="{FF2B5EF4-FFF2-40B4-BE49-F238E27FC236}">
                <a16:creationId xmlns:a16="http://schemas.microsoft.com/office/drawing/2014/main" id="{A9C445F9-E645-3F69-9828-BC83BB78C283}"/>
              </a:ext>
            </a:extLst>
          </p:cNvPr>
          <p:cNvSpPr/>
          <p:nvPr/>
        </p:nvSpPr>
        <p:spPr>
          <a:xfrm>
            <a:off x="9320346" y="2400300"/>
            <a:ext cx="7960894" cy="6072472"/>
          </a:xfrm>
          <a:custGeom>
            <a:avLst/>
            <a:gdLst/>
            <a:ahLst/>
            <a:cxnLst/>
            <a:rect l="l" t="t" r="r" b="b"/>
            <a:pathLst>
              <a:path w="7960894" h="6072472">
                <a:moveTo>
                  <a:pt x="0" y="0"/>
                </a:moveTo>
                <a:lnTo>
                  <a:pt x="7960894" y="0"/>
                </a:lnTo>
                <a:lnTo>
                  <a:pt x="7960894" y="6072472"/>
                </a:lnTo>
                <a:lnTo>
                  <a:pt x="0" y="6072472"/>
                </a:lnTo>
                <a:lnTo>
                  <a:pt x="0" y="0"/>
                </a:lnTo>
                <a:close/>
              </a:path>
            </a:pathLst>
          </a:custGeom>
          <a:blipFill>
            <a:blip r:embed="rId3"/>
            <a:stretch>
              <a:fillRect l="-852" r="-852"/>
            </a:stretch>
          </a:blipFill>
        </p:spPr>
        <p:txBody>
          <a:bodyPr/>
          <a:lstStyle/>
          <a:p>
            <a:endParaRPr lang="en-ZA"/>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9669"/>
            <a:chOff x="0" y="0"/>
            <a:chExt cx="24384000" cy="226225"/>
          </a:xfrm>
        </p:grpSpPr>
        <p:sp>
          <p:nvSpPr>
            <p:cNvPr id="3" name="Freeform 3"/>
            <p:cNvSpPr/>
            <p:nvPr/>
          </p:nvSpPr>
          <p:spPr>
            <a:xfrm>
              <a:off x="0" y="0"/>
              <a:ext cx="24384000" cy="226187"/>
            </a:xfrm>
            <a:custGeom>
              <a:avLst/>
              <a:gdLst/>
              <a:ahLst/>
              <a:cxnLst/>
              <a:rect l="l" t="t" r="r" b="b"/>
              <a:pathLst>
                <a:path w="24384000" h="226187">
                  <a:moveTo>
                    <a:pt x="0" y="0"/>
                  </a:moveTo>
                  <a:lnTo>
                    <a:pt x="24384000" y="0"/>
                  </a:lnTo>
                  <a:lnTo>
                    <a:pt x="24384000" y="226187"/>
                  </a:lnTo>
                  <a:lnTo>
                    <a:pt x="0" y="226187"/>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4" name="Group 4"/>
          <p:cNvGrpSpPr/>
          <p:nvPr/>
        </p:nvGrpSpPr>
        <p:grpSpPr>
          <a:xfrm>
            <a:off x="0" y="9546831"/>
            <a:ext cx="18288000" cy="777240"/>
            <a:chOff x="0" y="0"/>
            <a:chExt cx="24384000" cy="1036320"/>
          </a:xfrm>
        </p:grpSpPr>
        <p:sp>
          <p:nvSpPr>
            <p:cNvPr id="5" name="Freeform 5"/>
            <p:cNvSpPr/>
            <p:nvPr/>
          </p:nvSpPr>
          <p:spPr>
            <a:xfrm>
              <a:off x="0" y="0"/>
              <a:ext cx="24384000" cy="1036320"/>
            </a:xfrm>
            <a:custGeom>
              <a:avLst/>
              <a:gdLst/>
              <a:ahLst/>
              <a:cxnLst/>
              <a:rect l="l" t="t" r="r" b="b"/>
              <a:pathLst>
                <a:path w="24384000" h="1036320">
                  <a:moveTo>
                    <a:pt x="0" y="0"/>
                  </a:moveTo>
                  <a:lnTo>
                    <a:pt x="24384000" y="0"/>
                  </a:lnTo>
                  <a:lnTo>
                    <a:pt x="24384000" y="1036320"/>
                  </a:lnTo>
                  <a:lnTo>
                    <a:pt x="0" y="1036320"/>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6" name="Group 6"/>
          <p:cNvGrpSpPr/>
          <p:nvPr/>
        </p:nvGrpSpPr>
        <p:grpSpPr>
          <a:xfrm>
            <a:off x="-3" y="369237"/>
            <a:ext cx="18287990" cy="1267701"/>
            <a:chOff x="0" y="0"/>
            <a:chExt cx="24383987" cy="1690268"/>
          </a:xfrm>
        </p:grpSpPr>
        <p:sp>
          <p:nvSpPr>
            <p:cNvPr id="7" name="Freeform 7"/>
            <p:cNvSpPr/>
            <p:nvPr/>
          </p:nvSpPr>
          <p:spPr>
            <a:xfrm>
              <a:off x="0" y="0"/>
              <a:ext cx="24383992" cy="1690272"/>
            </a:xfrm>
            <a:custGeom>
              <a:avLst/>
              <a:gdLst/>
              <a:ahLst/>
              <a:cxnLst/>
              <a:rect l="l" t="t" r="r" b="b"/>
              <a:pathLst>
                <a:path w="24383992" h="1690272">
                  <a:moveTo>
                    <a:pt x="0" y="0"/>
                  </a:moveTo>
                  <a:lnTo>
                    <a:pt x="24383992" y="0"/>
                  </a:lnTo>
                  <a:lnTo>
                    <a:pt x="24383992" y="1690272"/>
                  </a:lnTo>
                  <a:lnTo>
                    <a:pt x="0" y="1690272"/>
                  </a:lnTo>
                  <a:close/>
                </a:path>
              </a:pathLst>
            </a:custGeom>
            <a:blipFill>
              <a:blip r:embed="rId2">
                <a:alphaModFix amt="0"/>
              </a:blip>
              <a:stretch>
                <a:fillRect t="-231092" b="-231092"/>
              </a:stretch>
            </a:blipFill>
          </p:spPr>
          <p:txBody>
            <a:bodyPr/>
            <a:lstStyle/>
            <a:p>
              <a:endParaRPr lang="en-ZA"/>
            </a:p>
          </p:txBody>
        </p:sp>
        <p:sp>
          <p:nvSpPr>
            <p:cNvPr id="8" name="TextBox 8"/>
            <p:cNvSpPr txBox="1"/>
            <p:nvPr/>
          </p:nvSpPr>
          <p:spPr>
            <a:xfrm>
              <a:off x="0" y="-9525"/>
              <a:ext cx="24383987" cy="1699793"/>
            </a:xfrm>
            <a:prstGeom prst="rect">
              <a:avLst/>
            </a:prstGeom>
          </p:spPr>
          <p:txBody>
            <a:bodyPr lIns="0" tIns="0" rIns="0" bIns="0" rtlCol="0" anchor="ctr"/>
            <a:lstStyle/>
            <a:p>
              <a:pPr algn="ctr">
                <a:lnSpc>
                  <a:spcPts val="7920"/>
                </a:lnSpc>
              </a:pPr>
              <a:r>
                <a:rPr lang="en-US" sz="6600" b="1" spc="-40">
                  <a:solidFill>
                    <a:srgbClr val="000000"/>
                  </a:solidFill>
                  <a:latin typeface="TT Rounds Condensed Bold"/>
                  <a:ea typeface="TT Rounds Condensed Bold"/>
                  <a:cs typeface="TT Rounds Condensed Bold"/>
                  <a:sym typeface="TT Rounds Condensed Bold"/>
                </a:rPr>
                <a:t>Background</a:t>
              </a:r>
            </a:p>
          </p:txBody>
        </p:sp>
      </p:grpSp>
      <p:grpSp>
        <p:nvGrpSpPr>
          <p:cNvPr id="9" name="Group 9"/>
          <p:cNvGrpSpPr/>
          <p:nvPr/>
        </p:nvGrpSpPr>
        <p:grpSpPr>
          <a:xfrm>
            <a:off x="9320346" y="1636938"/>
            <a:ext cx="8959539" cy="7499423"/>
            <a:chOff x="0" y="0"/>
            <a:chExt cx="11946052" cy="9999231"/>
          </a:xfrm>
        </p:grpSpPr>
        <p:sp>
          <p:nvSpPr>
            <p:cNvPr id="10" name="Freeform 10"/>
            <p:cNvSpPr/>
            <p:nvPr/>
          </p:nvSpPr>
          <p:spPr>
            <a:xfrm>
              <a:off x="-1524" y="-1524"/>
              <a:ext cx="11949049" cy="10002266"/>
            </a:xfrm>
            <a:custGeom>
              <a:avLst/>
              <a:gdLst/>
              <a:ahLst/>
              <a:cxnLst/>
              <a:rect l="l" t="t" r="r" b="b"/>
              <a:pathLst>
                <a:path w="11949049" h="10002266">
                  <a:moveTo>
                    <a:pt x="1524" y="0"/>
                  </a:moveTo>
                  <a:lnTo>
                    <a:pt x="11947525" y="0"/>
                  </a:lnTo>
                  <a:cubicBezTo>
                    <a:pt x="11948414" y="0"/>
                    <a:pt x="11949049" y="762"/>
                    <a:pt x="11949049" y="1524"/>
                  </a:cubicBezTo>
                  <a:lnTo>
                    <a:pt x="11949049" y="10000742"/>
                  </a:lnTo>
                  <a:cubicBezTo>
                    <a:pt x="11949049" y="10001631"/>
                    <a:pt x="11948287" y="10002266"/>
                    <a:pt x="11947525" y="10002266"/>
                  </a:cubicBezTo>
                  <a:lnTo>
                    <a:pt x="1524" y="10002266"/>
                  </a:lnTo>
                  <a:cubicBezTo>
                    <a:pt x="635" y="10002266"/>
                    <a:pt x="0" y="10001504"/>
                    <a:pt x="0" y="10000742"/>
                  </a:cubicBezTo>
                  <a:lnTo>
                    <a:pt x="0" y="1524"/>
                  </a:lnTo>
                  <a:cubicBezTo>
                    <a:pt x="0" y="635"/>
                    <a:pt x="762" y="0"/>
                    <a:pt x="1524" y="0"/>
                  </a:cubicBezTo>
                  <a:moveTo>
                    <a:pt x="1524" y="3048"/>
                  </a:moveTo>
                  <a:lnTo>
                    <a:pt x="1524" y="1524"/>
                  </a:lnTo>
                  <a:lnTo>
                    <a:pt x="3048" y="1524"/>
                  </a:lnTo>
                  <a:lnTo>
                    <a:pt x="3048" y="10000742"/>
                  </a:lnTo>
                  <a:lnTo>
                    <a:pt x="1524" y="10000742"/>
                  </a:lnTo>
                  <a:lnTo>
                    <a:pt x="1524" y="9999218"/>
                  </a:lnTo>
                  <a:lnTo>
                    <a:pt x="11947525" y="9999218"/>
                  </a:lnTo>
                  <a:lnTo>
                    <a:pt x="11947525" y="10000742"/>
                  </a:lnTo>
                  <a:lnTo>
                    <a:pt x="11946001" y="10000742"/>
                  </a:lnTo>
                  <a:lnTo>
                    <a:pt x="11946001" y="1524"/>
                  </a:lnTo>
                  <a:lnTo>
                    <a:pt x="11947525" y="1524"/>
                  </a:lnTo>
                  <a:lnTo>
                    <a:pt x="11947525" y="3048"/>
                  </a:lnTo>
                  <a:lnTo>
                    <a:pt x="1524" y="3048"/>
                  </a:lnTo>
                  <a:close/>
                </a:path>
              </a:pathLst>
            </a:custGeom>
            <a:solidFill>
              <a:srgbClr val="000000"/>
            </a:solidFill>
          </p:spPr>
          <p:txBody>
            <a:bodyPr/>
            <a:lstStyle/>
            <a:p>
              <a:endParaRPr lang="en-ZA"/>
            </a:p>
          </p:txBody>
        </p:sp>
        <p:sp>
          <p:nvSpPr>
            <p:cNvPr id="11" name="TextBox 11"/>
            <p:cNvSpPr txBox="1"/>
            <p:nvPr/>
          </p:nvSpPr>
          <p:spPr>
            <a:xfrm>
              <a:off x="0" y="-85725"/>
              <a:ext cx="11946052" cy="10084956"/>
            </a:xfrm>
            <a:prstGeom prst="rect">
              <a:avLst/>
            </a:prstGeom>
          </p:spPr>
          <p:txBody>
            <a:bodyPr lIns="50800" tIns="50800" rIns="50800" bIns="50800" rtlCol="0" anchor="t"/>
            <a:lstStyle/>
            <a:p>
              <a:pPr algn="l">
                <a:lnSpc>
                  <a:spcPts val="5040"/>
                </a:lnSpc>
              </a:pPr>
              <a:r>
                <a:rPr lang="en-US" sz="4200" dirty="0">
                  <a:solidFill>
                    <a:srgbClr val="000000"/>
                  </a:solidFill>
                  <a:latin typeface="Calibri (MS)"/>
                  <a:ea typeface="Calibri (MS)"/>
                  <a:cs typeface="Calibri (MS)"/>
                  <a:sym typeface="Calibri (MS)"/>
                </a:rPr>
                <a:t>Evidence: Include Photos or videos</a:t>
              </a:r>
            </a:p>
            <a:p>
              <a:pPr algn="l">
                <a:lnSpc>
                  <a:spcPts val="5040"/>
                </a:lnSpc>
              </a:pPr>
              <a:endParaRPr lang="en-US" sz="4200" dirty="0">
                <a:solidFill>
                  <a:srgbClr val="000000"/>
                </a:solidFill>
                <a:latin typeface="Calibri (MS)"/>
                <a:ea typeface="Calibri (MS)"/>
                <a:cs typeface="Calibri (MS)"/>
                <a:sym typeface="Calibri (MS)"/>
              </a:endParaRPr>
            </a:p>
          </p:txBody>
        </p:sp>
      </p:grpSp>
      <p:grpSp>
        <p:nvGrpSpPr>
          <p:cNvPr id="12" name="Group 12"/>
          <p:cNvGrpSpPr/>
          <p:nvPr/>
        </p:nvGrpSpPr>
        <p:grpSpPr>
          <a:xfrm>
            <a:off x="520932" y="1636938"/>
            <a:ext cx="8791299" cy="7552306"/>
            <a:chOff x="0" y="0"/>
            <a:chExt cx="11721732" cy="10069741"/>
          </a:xfrm>
        </p:grpSpPr>
        <p:sp>
          <p:nvSpPr>
            <p:cNvPr id="13" name="Freeform 13"/>
            <p:cNvSpPr/>
            <p:nvPr/>
          </p:nvSpPr>
          <p:spPr>
            <a:xfrm>
              <a:off x="-1524" y="-1524"/>
              <a:ext cx="11724767" cy="10072751"/>
            </a:xfrm>
            <a:custGeom>
              <a:avLst/>
              <a:gdLst/>
              <a:ahLst/>
              <a:cxnLst/>
              <a:rect l="l" t="t" r="r" b="b"/>
              <a:pathLst>
                <a:path w="11724767" h="10072751">
                  <a:moveTo>
                    <a:pt x="1524" y="0"/>
                  </a:moveTo>
                  <a:lnTo>
                    <a:pt x="11723243" y="0"/>
                  </a:lnTo>
                  <a:cubicBezTo>
                    <a:pt x="11724132" y="0"/>
                    <a:pt x="11724767" y="762"/>
                    <a:pt x="11724767" y="1524"/>
                  </a:cubicBezTo>
                  <a:lnTo>
                    <a:pt x="11724767" y="10071227"/>
                  </a:lnTo>
                  <a:cubicBezTo>
                    <a:pt x="11724767" y="10072116"/>
                    <a:pt x="11724005" y="10072751"/>
                    <a:pt x="11723243" y="10072751"/>
                  </a:cubicBezTo>
                  <a:lnTo>
                    <a:pt x="1524" y="10072751"/>
                  </a:lnTo>
                  <a:cubicBezTo>
                    <a:pt x="635" y="10072751"/>
                    <a:pt x="0" y="10071989"/>
                    <a:pt x="0" y="10071227"/>
                  </a:cubicBezTo>
                  <a:lnTo>
                    <a:pt x="0" y="1524"/>
                  </a:lnTo>
                  <a:cubicBezTo>
                    <a:pt x="0" y="635"/>
                    <a:pt x="762" y="0"/>
                    <a:pt x="1524" y="0"/>
                  </a:cubicBezTo>
                  <a:moveTo>
                    <a:pt x="1524" y="3048"/>
                  </a:moveTo>
                  <a:lnTo>
                    <a:pt x="1524" y="1524"/>
                  </a:lnTo>
                  <a:lnTo>
                    <a:pt x="3048" y="1524"/>
                  </a:lnTo>
                  <a:lnTo>
                    <a:pt x="3048" y="10071227"/>
                  </a:lnTo>
                  <a:lnTo>
                    <a:pt x="1524" y="10071227"/>
                  </a:lnTo>
                  <a:lnTo>
                    <a:pt x="1524" y="10069703"/>
                  </a:lnTo>
                  <a:lnTo>
                    <a:pt x="11723243" y="10069703"/>
                  </a:lnTo>
                  <a:lnTo>
                    <a:pt x="11723243" y="10071227"/>
                  </a:lnTo>
                  <a:lnTo>
                    <a:pt x="11721719" y="10071227"/>
                  </a:lnTo>
                  <a:lnTo>
                    <a:pt x="11721719" y="1524"/>
                  </a:lnTo>
                  <a:lnTo>
                    <a:pt x="11723243" y="1524"/>
                  </a:lnTo>
                  <a:lnTo>
                    <a:pt x="11723243" y="3048"/>
                  </a:lnTo>
                  <a:lnTo>
                    <a:pt x="1524" y="3048"/>
                  </a:lnTo>
                  <a:close/>
                </a:path>
              </a:pathLst>
            </a:custGeom>
            <a:blipFill>
              <a:blip r:embed="rId2"/>
              <a:stretch>
                <a:fillRect l="-60192" t="15" r="-60192" b="14"/>
              </a:stretch>
            </a:blipFill>
          </p:spPr>
          <p:txBody>
            <a:bodyPr/>
            <a:lstStyle/>
            <a:p>
              <a:endParaRPr lang="en-ZA"/>
            </a:p>
          </p:txBody>
        </p:sp>
        <p:sp>
          <p:nvSpPr>
            <p:cNvPr id="14" name="TextBox 14"/>
            <p:cNvSpPr txBox="1"/>
            <p:nvPr/>
          </p:nvSpPr>
          <p:spPr>
            <a:xfrm>
              <a:off x="0" y="-28575"/>
              <a:ext cx="11721732" cy="10098316"/>
            </a:xfrm>
            <a:prstGeom prst="rect">
              <a:avLst/>
            </a:prstGeom>
          </p:spPr>
          <p:txBody>
            <a:bodyPr lIns="50800" tIns="50800" rIns="50800" bIns="50800" rtlCol="0" anchor="t"/>
            <a:lstStyle/>
            <a:p>
              <a:pPr marL="203597" lvl="1" algn="l">
                <a:lnSpc>
                  <a:spcPts val="2430"/>
                </a:lnSpc>
              </a:pPr>
              <a:r>
                <a:rPr lang="en-US" sz="2250" b="1" dirty="0">
                  <a:solidFill>
                    <a:srgbClr val="000000"/>
                  </a:solidFill>
                  <a:latin typeface="Calibri (MS) Bold"/>
                  <a:ea typeface="Calibri (MS) Bold"/>
                  <a:cs typeface="Calibri (MS) Bold"/>
                  <a:sym typeface="Calibri (MS) Bold"/>
                </a:rPr>
                <a:t>Who was most affected by the problem and how?</a:t>
              </a:r>
            </a:p>
            <a:p>
              <a:pPr marL="546497" lvl="1" indent="-342900" algn="l">
                <a:lnSpc>
                  <a:spcPts val="2430"/>
                </a:lnSpc>
                <a:buFont typeface="Arial" panose="020B0604020202020204" pitchFamily="34" charset="0"/>
                <a:buChar char="•"/>
              </a:pPr>
              <a:r>
                <a:rPr lang="en-US" sz="2250" dirty="0">
                  <a:solidFill>
                    <a:srgbClr val="000000"/>
                  </a:solidFill>
                  <a:ea typeface="Calibri (MS) Bold"/>
                  <a:cs typeface="Calibri (MS) Bold"/>
                  <a:sym typeface="Calibri (MS) Bold"/>
                </a:rPr>
                <a:t>Young people, women and men across all age groups</a:t>
              </a:r>
            </a:p>
            <a:p>
              <a:pPr marL="546497" lvl="1" indent="-342900" algn="l">
                <a:lnSpc>
                  <a:spcPts val="2430"/>
                </a:lnSpc>
                <a:buFont typeface="Arial" panose="020B0604020202020204" pitchFamily="34" charset="0"/>
                <a:buChar char="•"/>
              </a:pPr>
              <a:r>
                <a:rPr lang="en-US" sz="2250" dirty="0">
                  <a:solidFill>
                    <a:srgbClr val="000000"/>
                  </a:solidFill>
                  <a:ea typeface="Calibri (MS) Bold"/>
                  <a:cs typeface="Calibri (MS) Bold"/>
                  <a:sym typeface="Calibri (MS) Bold"/>
                </a:rPr>
                <a:t>One day programs had impact but data and stories of change were not consistently capture</a:t>
              </a:r>
            </a:p>
            <a:p>
              <a:pPr marL="546497" lvl="1" indent="-342900" algn="l">
                <a:lnSpc>
                  <a:spcPts val="2430"/>
                </a:lnSpc>
                <a:buFont typeface="Arial" panose="020B0604020202020204" pitchFamily="34" charset="0"/>
                <a:buChar char="•"/>
              </a:pPr>
              <a:r>
                <a:rPr lang="en-US" sz="2250" dirty="0">
                  <a:solidFill>
                    <a:srgbClr val="000000"/>
                  </a:solidFill>
                  <a:ea typeface="Calibri (MS) Bold"/>
                  <a:cs typeface="Calibri (MS) Bold"/>
                  <a:sym typeface="Calibri (MS) Bold"/>
                </a:rPr>
                <a:t>Limited data affected future planning and evidence-based decision making</a:t>
              </a:r>
            </a:p>
            <a:p>
              <a:pPr marL="546497" lvl="1" indent="-342900" algn="l">
                <a:lnSpc>
                  <a:spcPts val="2430"/>
                </a:lnSpc>
                <a:buFont typeface="Arial" panose="020B0604020202020204" pitchFamily="34" charset="0"/>
                <a:buChar char="•"/>
              </a:pPr>
              <a:r>
                <a:rPr lang="en-US" sz="2250" dirty="0">
                  <a:solidFill>
                    <a:srgbClr val="000000"/>
                  </a:solidFill>
                  <a:ea typeface="Calibri (MS) Bold"/>
                  <a:cs typeface="Calibri (MS) Bold"/>
                  <a:sym typeface="Calibri (MS) Bold"/>
                </a:rPr>
                <a:t>Previously, all participants were under a single SRHR project: now, distinct projects have expanded the organization’s reach. </a:t>
              </a:r>
            </a:p>
            <a:p>
              <a:pPr marL="546497" lvl="1" indent="-342900" algn="l">
                <a:lnSpc>
                  <a:spcPts val="2430"/>
                </a:lnSpc>
                <a:buFont typeface="Arial" panose="020B0604020202020204" pitchFamily="34" charset="0"/>
                <a:buChar char="•"/>
              </a:pPr>
              <a:r>
                <a:rPr lang="en-US" sz="2250" dirty="0">
                  <a:solidFill>
                    <a:srgbClr val="000000"/>
                  </a:solidFill>
                  <a:ea typeface="Calibri (MS) Bold"/>
                  <a:cs typeface="Calibri (MS) Bold"/>
                  <a:sym typeface="Calibri (MS) Bold"/>
                </a:rPr>
                <a:t>Project H.I.M (Project Health, </a:t>
              </a:r>
              <a:r>
                <a:rPr lang="en-US" sz="2250" dirty="0" err="1">
                  <a:solidFill>
                    <a:srgbClr val="000000"/>
                  </a:solidFill>
                  <a:ea typeface="Calibri (MS) Bold"/>
                  <a:cs typeface="Calibri (MS) Bold"/>
                  <a:sym typeface="Calibri (MS) Bold"/>
                </a:rPr>
                <a:t>Intergrity</a:t>
              </a:r>
              <a:r>
                <a:rPr lang="en-US" sz="2250" dirty="0">
                  <a:solidFill>
                    <a:srgbClr val="000000"/>
                  </a:solidFill>
                  <a:ea typeface="Calibri (MS) Bold"/>
                  <a:cs typeface="Calibri (MS) Bold"/>
                  <a:sym typeface="Calibri (MS) Bold"/>
                </a:rPr>
                <a:t> and Masculine) was birthed through the advocacy plan focusing on men and boys in challenging harmful masculinity and social norms</a:t>
              </a:r>
            </a:p>
            <a:p>
              <a:pPr marL="203597" lvl="1" algn="l">
                <a:lnSpc>
                  <a:spcPts val="2430"/>
                </a:lnSpc>
              </a:pPr>
              <a:endParaRPr lang="en-US" sz="2250" b="1" dirty="0">
                <a:solidFill>
                  <a:srgbClr val="000000"/>
                </a:solidFill>
                <a:latin typeface="Calibri (MS) Bold"/>
                <a:ea typeface="Calibri (MS) Bold"/>
                <a:cs typeface="Calibri (MS) Bold"/>
                <a:sym typeface="Calibri (MS) Bold"/>
              </a:endParaRPr>
            </a:p>
            <a:p>
              <a:pPr marL="407194" lvl="1" indent="-203597">
                <a:lnSpc>
                  <a:spcPts val="2430"/>
                </a:lnSpc>
                <a:buFont typeface="Arial"/>
                <a:buChar char="•"/>
              </a:pPr>
              <a:r>
                <a:rPr lang="en-US" sz="2250" b="1" dirty="0">
                  <a:solidFill>
                    <a:srgbClr val="000000"/>
                  </a:solidFill>
                  <a:latin typeface="Calibri (MS) Bold"/>
                  <a:ea typeface="Calibri (MS) Bold"/>
                  <a:cs typeface="Calibri (MS) Bold"/>
                  <a:sym typeface="Calibri (MS) Bold"/>
                </a:rPr>
                <a:t>What issue(s) did the project address?</a:t>
              </a:r>
            </a:p>
            <a:p>
              <a:pPr marL="546497" lvl="1" indent="-342900">
                <a:lnSpc>
                  <a:spcPts val="2430"/>
                </a:lnSpc>
                <a:buFont typeface="Arial" panose="020B0604020202020204" pitchFamily="34" charset="0"/>
                <a:buChar char="•"/>
              </a:pPr>
              <a:r>
                <a:rPr lang="en-US" sz="2250" dirty="0">
                  <a:solidFill>
                    <a:srgbClr val="000000"/>
                  </a:solidFill>
                  <a:latin typeface="Calibri (MS)"/>
                  <a:ea typeface="Calibri (MS)"/>
                  <a:cs typeface="Calibri (MS)"/>
                  <a:sym typeface="Calibri (MS)"/>
                </a:rPr>
                <a:t>Strengthened data collection and monitoring systems to better capture program outcomes and stories of change</a:t>
              </a:r>
            </a:p>
            <a:p>
              <a:pPr marL="546497" lvl="1" indent="-342900">
                <a:lnSpc>
                  <a:spcPts val="2430"/>
                </a:lnSpc>
                <a:buFont typeface="Arial" panose="020B0604020202020204" pitchFamily="34" charset="0"/>
                <a:buChar char="•"/>
              </a:pPr>
              <a:r>
                <a:rPr lang="en-US" sz="2250" dirty="0">
                  <a:solidFill>
                    <a:srgbClr val="000000"/>
                  </a:solidFill>
                  <a:latin typeface="Calibri (MS)"/>
                  <a:ea typeface="Calibri (MS)"/>
                  <a:cs typeface="Calibri (MS)"/>
                  <a:sym typeface="Calibri (MS)"/>
                </a:rPr>
                <a:t>Address gaps in menstrual health education, access to sanitary products and community engagement, particularly with men and boys</a:t>
              </a:r>
            </a:p>
            <a:p>
              <a:pPr marL="546497" lvl="1" indent="-342900">
                <a:lnSpc>
                  <a:spcPts val="2430"/>
                </a:lnSpc>
                <a:buFont typeface="Arial" panose="020B0604020202020204" pitchFamily="34" charset="0"/>
                <a:buChar char="•"/>
              </a:pPr>
              <a:r>
                <a:rPr lang="en-US" sz="2250" dirty="0">
                  <a:solidFill>
                    <a:srgbClr val="000000"/>
                  </a:solidFill>
                  <a:latin typeface="Calibri (MS)"/>
                  <a:ea typeface="Calibri (MS)"/>
                  <a:cs typeface="Calibri (MS)"/>
                  <a:sym typeface="Calibri (MS)"/>
                </a:rPr>
                <a:t>Brough in innovative ideas and approaches through the fellowship, improving evidence-based planning and overall organizational impact</a:t>
              </a:r>
            </a:p>
            <a:p>
              <a:pPr marL="546497" lvl="1" indent="-342900">
                <a:lnSpc>
                  <a:spcPts val="2430"/>
                </a:lnSpc>
                <a:buFont typeface="Arial" panose="020B0604020202020204" pitchFamily="34" charset="0"/>
                <a:buChar char="•"/>
              </a:pPr>
              <a:r>
                <a:rPr lang="en-US" sz="2250" dirty="0">
                  <a:solidFill>
                    <a:srgbClr val="000000"/>
                  </a:solidFill>
                  <a:latin typeface="Calibri (MS)"/>
                  <a:ea typeface="Calibri (MS)"/>
                  <a:cs typeface="Calibri (MS)"/>
                  <a:sym typeface="Calibri (MS)"/>
                </a:rPr>
                <a:t>Expanded the organization’s programmatic scope by introducing new SRH initiatives reaching diverse age groups and genders</a:t>
              </a:r>
            </a:p>
            <a:p>
              <a:pPr marL="407194" lvl="1" indent="-203597" algn="l">
                <a:lnSpc>
                  <a:spcPts val="2430"/>
                </a:lnSpc>
              </a:pPr>
              <a:r>
                <a:rPr lang="en-US" sz="2250" dirty="0">
                  <a:solidFill>
                    <a:srgbClr val="000000"/>
                  </a:solidFill>
                  <a:latin typeface="Calibri (MS)"/>
                  <a:ea typeface="Calibri (MS)"/>
                  <a:cs typeface="Calibri (MS)"/>
                  <a:sym typeface="Calibri (MS)"/>
                </a:rPr>
                <a:t> </a:t>
              </a:r>
            </a:p>
          </p:txBody>
        </p:sp>
      </p:grpSp>
      <p:sp>
        <p:nvSpPr>
          <p:cNvPr id="16" name="TextBox 16"/>
          <p:cNvSpPr txBox="1"/>
          <p:nvPr/>
        </p:nvSpPr>
        <p:spPr>
          <a:xfrm>
            <a:off x="83325" y="9603667"/>
            <a:ext cx="18105110" cy="615010"/>
          </a:xfrm>
          <a:prstGeom prst="rect">
            <a:avLst/>
          </a:prstGeom>
        </p:spPr>
        <p:txBody>
          <a:bodyPr lIns="0" tIns="0" rIns="0" bIns="0" rtlCol="0" anchor="t">
            <a:spAutoFit/>
          </a:bodyPr>
          <a:lstStyle/>
          <a:p>
            <a:pPr algn="ctr">
              <a:lnSpc>
                <a:spcPts val="4622"/>
              </a:lnSpc>
            </a:pPr>
            <a:r>
              <a:rPr lang="en-US" sz="3600" i="1" spc="450">
                <a:solidFill>
                  <a:srgbClr val="FFFFFF"/>
                </a:solidFill>
                <a:latin typeface="Tahoma"/>
                <a:ea typeface="Tahoma"/>
                <a:cs typeface="Tahoma"/>
                <a:sym typeface="Tahoma"/>
              </a:rPr>
              <a:t>Voice and Choice Summit 2026    \    Voice and Choice Summit 2026 </a:t>
            </a:r>
          </a:p>
        </p:txBody>
      </p:sp>
      <p:sp>
        <p:nvSpPr>
          <p:cNvPr id="17" name="AutoShape 2">
            <a:extLst>
              <a:ext uri="{FF2B5EF4-FFF2-40B4-BE49-F238E27FC236}">
                <a16:creationId xmlns:a16="http://schemas.microsoft.com/office/drawing/2014/main" id="{2628322B-6E76-F6EF-1D74-98A8C50ECA65}"/>
              </a:ext>
            </a:extLst>
          </p:cNvPr>
          <p:cNvSpPr>
            <a:spLocks noChangeAspect="1" noChangeArrowheads="1"/>
          </p:cNvSpPr>
          <p:nvPr/>
        </p:nvSpPr>
        <p:spPr bwMode="auto">
          <a:xfrm>
            <a:off x="8991600" y="4991100"/>
            <a:ext cx="4800600" cy="4800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sp>
        <p:nvSpPr>
          <p:cNvPr id="19" name="AutoShape 6">
            <a:extLst>
              <a:ext uri="{FF2B5EF4-FFF2-40B4-BE49-F238E27FC236}">
                <a16:creationId xmlns:a16="http://schemas.microsoft.com/office/drawing/2014/main" id="{820095ED-BA47-05B7-2063-D3D654B063B8}"/>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20" name="Picture 19">
            <a:extLst>
              <a:ext uri="{FF2B5EF4-FFF2-40B4-BE49-F238E27FC236}">
                <a16:creationId xmlns:a16="http://schemas.microsoft.com/office/drawing/2014/main" id="{644D040A-EDC1-2FF7-198B-F76D316F94F6}"/>
              </a:ext>
            </a:extLst>
          </p:cNvPr>
          <p:cNvPicPr>
            <a:picLocks noChangeAspect="1"/>
          </p:cNvPicPr>
          <p:nvPr/>
        </p:nvPicPr>
        <p:blipFill>
          <a:blip r:embed="rId3"/>
          <a:stretch>
            <a:fillRect/>
          </a:stretch>
        </p:blipFill>
        <p:spPr>
          <a:xfrm>
            <a:off x="9318070" y="2405734"/>
            <a:ext cx="7420696" cy="601468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9669"/>
            <a:chOff x="0" y="0"/>
            <a:chExt cx="24384000" cy="226225"/>
          </a:xfrm>
        </p:grpSpPr>
        <p:sp>
          <p:nvSpPr>
            <p:cNvPr id="3" name="Freeform 3"/>
            <p:cNvSpPr/>
            <p:nvPr/>
          </p:nvSpPr>
          <p:spPr>
            <a:xfrm>
              <a:off x="0" y="0"/>
              <a:ext cx="24384000" cy="226187"/>
            </a:xfrm>
            <a:custGeom>
              <a:avLst/>
              <a:gdLst/>
              <a:ahLst/>
              <a:cxnLst/>
              <a:rect l="l" t="t" r="r" b="b"/>
              <a:pathLst>
                <a:path w="24384000" h="226187">
                  <a:moveTo>
                    <a:pt x="0" y="0"/>
                  </a:moveTo>
                  <a:lnTo>
                    <a:pt x="24384000" y="0"/>
                  </a:lnTo>
                  <a:lnTo>
                    <a:pt x="24384000" y="226187"/>
                  </a:lnTo>
                  <a:lnTo>
                    <a:pt x="0" y="226187"/>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4" name="Group 4"/>
          <p:cNvGrpSpPr/>
          <p:nvPr/>
        </p:nvGrpSpPr>
        <p:grpSpPr>
          <a:xfrm>
            <a:off x="0" y="9546831"/>
            <a:ext cx="18288000" cy="777240"/>
            <a:chOff x="0" y="0"/>
            <a:chExt cx="24384000" cy="1036320"/>
          </a:xfrm>
        </p:grpSpPr>
        <p:sp>
          <p:nvSpPr>
            <p:cNvPr id="5" name="Freeform 5"/>
            <p:cNvSpPr/>
            <p:nvPr/>
          </p:nvSpPr>
          <p:spPr>
            <a:xfrm>
              <a:off x="0" y="0"/>
              <a:ext cx="24384000" cy="1036320"/>
            </a:xfrm>
            <a:custGeom>
              <a:avLst/>
              <a:gdLst/>
              <a:ahLst/>
              <a:cxnLst/>
              <a:rect l="l" t="t" r="r" b="b"/>
              <a:pathLst>
                <a:path w="24384000" h="1036320">
                  <a:moveTo>
                    <a:pt x="0" y="0"/>
                  </a:moveTo>
                  <a:lnTo>
                    <a:pt x="24384000" y="0"/>
                  </a:lnTo>
                  <a:lnTo>
                    <a:pt x="24384000" y="1036320"/>
                  </a:lnTo>
                  <a:lnTo>
                    <a:pt x="0" y="1036320"/>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6" name="Group 6"/>
          <p:cNvGrpSpPr/>
          <p:nvPr/>
        </p:nvGrpSpPr>
        <p:grpSpPr>
          <a:xfrm>
            <a:off x="-8115" y="34547"/>
            <a:ext cx="18287990" cy="1267701"/>
            <a:chOff x="0" y="0"/>
            <a:chExt cx="24383987" cy="1690268"/>
          </a:xfrm>
        </p:grpSpPr>
        <p:sp>
          <p:nvSpPr>
            <p:cNvPr id="7" name="Freeform 7"/>
            <p:cNvSpPr/>
            <p:nvPr/>
          </p:nvSpPr>
          <p:spPr>
            <a:xfrm>
              <a:off x="0" y="0"/>
              <a:ext cx="24383992" cy="1690272"/>
            </a:xfrm>
            <a:custGeom>
              <a:avLst/>
              <a:gdLst/>
              <a:ahLst/>
              <a:cxnLst/>
              <a:rect l="l" t="t" r="r" b="b"/>
              <a:pathLst>
                <a:path w="24383992" h="1690272">
                  <a:moveTo>
                    <a:pt x="0" y="0"/>
                  </a:moveTo>
                  <a:lnTo>
                    <a:pt x="24383992" y="0"/>
                  </a:lnTo>
                  <a:lnTo>
                    <a:pt x="24383992" y="1690272"/>
                  </a:lnTo>
                  <a:lnTo>
                    <a:pt x="0" y="1690272"/>
                  </a:lnTo>
                  <a:close/>
                </a:path>
              </a:pathLst>
            </a:custGeom>
            <a:blipFill>
              <a:blip r:embed="rId2">
                <a:alphaModFix amt="0"/>
              </a:blip>
              <a:stretch>
                <a:fillRect t="-231092" b="-231092"/>
              </a:stretch>
            </a:blipFill>
          </p:spPr>
          <p:txBody>
            <a:bodyPr/>
            <a:lstStyle/>
            <a:p>
              <a:endParaRPr lang="en-ZA"/>
            </a:p>
          </p:txBody>
        </p:sp>
        <p:sp>
          <p:nvSpPr>
            <p:cNvPr id="8" name="TextBox 8"/>
            <p:cNvSpPr txBox="1"/>
            <p:nvPr/>
          </p:nvSpPr>
          <p:spPr>
            <a:xfrm>
              <a:off x="0" y="-9525"/>
              <a:ext cx="24383987" cy="1699793"/>
            </a:xfrm>
            <a:prstGeom prst="rect">
              <a:avLst/>
            </a:prstGeom>
          </p:spPr>
          <p:txBody>
            <a:bodyPr lIns="0" tIns="0" rIns="0" bIns="0" rtlCol="0" anchor="ctr"/>
            <a:lstStyle/>
            <a:p>
              <a:pPr algn="ctr">
                <a:lnSpc>
                  <a:spcPts val="7920"/>
                </a:lnSpc>
              </a:pPr>
              <a:r>
                <a:rPr lang="en-US" sz="6600" b="1" spc="-40">
                  <a:solidFill>
                    <a:srgbClr val="000000"/>
                  </a:solidFill>
                  <a:latin typeface="TT Rounds Condensed Bold"/>
                  <a:ea typeface="TT Rounds Condensed Bold"/>
                  <a:cs typeface="TT Rounds Condensed Bold"/>
                  <a:sym typeface="TT Rounds Condensed Bold"/>
                </a:rPr>
                <a:t>Change</a:t>
              </a:r>
            </a:p>
          </p:txBody>
        </p:sp>
      </p:grpSp>
      <p:grpSp>
        <p:nvGrpSpPr>
          <p:cNvPr id="9" name="Group 9"/>
          <p:cNvGrpSpPr/>
          <p:nvPr/>
        </p:nvGrpSpPr>
        <p:grpSpPr>
          <a:xfrm>
            <a:off x="9320346" y="1110339"/>
            <a:ext cx="8959539" cy="8416509"/>
            <a:chOff x="0" y="0"/>
            <a:chExt cx="11946052" cy="11222012"/>
          </a:xfrm>
        </p:grpSpPr>
        <p:sp>
          <p:nvSpPr>
            <p:cNvPr id="10" name="Freeform 10"/>
            <p:cNvSpPr/>
            <p:nvPr/>
          </p:nvSpPr>
          <p:spPr>
            <a:xfrm>
              <a:off x="-1524" y="-1524"/>
              <a:ext cx="11949049" cy="11225022"/>
            </a:xfrm>
            <a:custGeom>
              <a:avLst/>
              <a:gdLst/>
              <a:ahLst/>
              <a:cxnLst/>
              <a:rect l="l" t="t" r="r" b="b"/>
              <a:pathLst>
                <a:path w="11949049" h="11225022">
                  <a:moveTo>
                    <a:pt x="1524" y="0"/>
                  </a:moveTo>
                  <a:lnTo>
                    <a:pt x="11947525" y="0"/>
                  </a:lnTo>
                  <a:cubicBezTo>
                    <a:pt x="11948414" y="0"/>
                    <a:pt x="11949049" y="762"/>
                    <a:pt x="11949049" y="1524"/>
                  </a:cubicBezTo>
                  <a:lnTo>
                    <a:pt x="11949049" y="11223498"/>
                  </a:lnTo>
                  <a:cubicBezTo>
                    <a:pt x="11949049" y="11224387"/>
                    <a:pt x="11948287" y="11225022"/>
                    <a:pt x="11947525" y="11225022"/>
                  </a:cubicBezTo>
                  <a:lnTo>
                    <a:pt x="1524" y="11225022"/>
                  </a:lnTo>
                  <a:cubicBezTo>
                    <a:pt x="635" y="11225022"/>
                    <a:pt x="0" y="11224260"/>
                    <a:pt x="0" y="11223498"/>
                  </a:cubicBezTo>
                  <a:lnTo>
                    <a:pt x="0" y="1524"/>
                  </a:lnTo>
                  <a:cubicBezTo>
                    <a:pt x="0" y="635"/>
                    <a:pt x="762" y="0"/>
                    <a:pt x="1524" y="0"/>
                  </a:cubicBezTo>
                  <a:moveTo>
                    <a:pt x="1524" y="3048"/>
                  </a:moveTo>
                  <a:lnTo>
                    <a:pt x="1524" y="1524"/>
                  </a:lnTo>
                  <a:lnTo>
                    <a:pt x="3048" y="1524"/>
                  </a:lnTo>
                  <a:lnTo>
                    <a:pt x="3048" y="11223498"/>
                  </a:lnTo>
                  <a:lnTo>
                    <a:pt x="1524" y="11223498"/>
                  </a:lnTo>
                  <a:lnTo>
                    <a:pt x="1524" y="11221974"/>
                  </a:lnTo>
                  <a:lnTo>
                    <a:pt x="11947525" y="11221974"/>
                  </a:lnTo>
                  <a:lnTo>
                    <a:pt x="11947525" y="11223498"/>
                  </a:lnTo>
                  <a:lnTo>
                    <a:pt x="11946001" y="11223498"/>
                  </a:lnTo>
                  <a:lnTo>
                    <a:pt x="11946001" y="1524"/>
                  </a:lnTo>
                  <a:lnTo>
                    <a:pt x="11947525" y="1524"/>
                  </a:lnTo>
                  <a:lnTo>
                    <a:pt x="11947525" y="3048"/>
                  </a:lnTo>
                  <a:lnTo>
                    <a:pt x="1524" y="3048"/>
                  </a:lnTo>
                  <a:close/>
                </a:path>
              </a:pathLst>
            </a:custGeom>
            <a:solidFill>
              <a:srgbClr val="000000"/>
            </a:solidFill>
          </p:spPr>
          <p:txBody>
            <a:bodyPr/>
            <a:lstStyle/>
            <a:p>
              <a:endParaRPr lang="en-ZA"/>
            </a:p>
          </p:txBody>
        </p:sp>
        <p:sp>
          <p:nvSpPr>
            <p:cNvPr id="11" name="TextBox 11"/>
            <p:cNvSpPr txBox="1"/>
            <p:nvPr/>
          </p:nvSpPr>
          <p:spPr>
            <a:xfrm>
              <a:off x="0" y="-85725"/>
              <a:ext cx="11946052" cy="11307737"/>
            </a:xfrm>
            <a:prstGeom prst="rect">
              <a:avLst/>
            </a:prstGeom>
          </p:spPr>
          <p:txBody>
            <a:bodyPr lIns="50800" tIns="50800" rIns="50800" bIns="50800" rtlCol="0" anchor="t"/>
            <a:lstStyle/>
            <a:p>
              <a:pPr algn="l">
                <a:lnSpc>
                  <a:spcPts val="5040"/>
                </a:lnSpc>
              </a:pPr>
              <a:r>
                <a:rPr lang="en-US" sz="4200" dirty="0">
                  <a:solidFill>
                    <a:srgbClr val="000000"/>
                  </a:solidFill>
                  <a:latin typeface="Calibri (MS)"/>
                  <a:ea typeface="Calibri (MS)"/>
                  <a:cs typeface="Calibri (MS)"/>
                  <a:sym typeface="Calibri (MS)"/>
                </a:rPr>
                <a:t>Evidence: Include Photos or videos </a:t>
              </a:r>
            </a:p>
            <a:p>
              <a:pPr algn="l">
                <a:lnSpc>
                  <a:spcPts val="5040"/>
                </a:lnSpc>
              </a:pPr>
              <a:r>
                <a:rPr lang="en-US" sz="4200" dirty="0">
                  <a:solidFill>
                    <a:srgbClr val="000000"/>
                  </a:solidFill>
                  <a:latin typeface="Calibri (MS)"/>
                  <a:ea typeface="Calibri (MS)"/>
                  <a:cs typeface="Calibri (MS)"/>
                  <a:sym typeface="Calibri (MS)"/>
                </a:rPr>
                <a:t>  </a:t>
              </a:r>
            </a:p>
          </p:txBody>
        </p:sp>
      </p:grpSp>
      <p:grpSp>
        <p:nvGrpSpPr>
          <p:cNvPr id="12" name="Group 12"/>
          <p:cNvGrpSpPr/>
          <p:nvPr/>
        </p:nvGrpSpPr>
        <p:grpSpPr>
          <a:xfrm>
            <a:off x="351558" y="1109205"/>
            <a:ext cx="8793575" cy="8418767"/>
            <a:chOff x="-1524" y="-1524"/>
            <a:chExt cx="11724767" cy="11225022"/>
          </a:xfrm>
        </p:grpSpPr>
        <p:sp>
          <p:nvSpPr>
            <p:cNvPr id="13" name="Freeform 13"/>
            <p:cNvSpPr/>
            <p:nvPr/>
          </p:nvSpPr>
          <p:spPr>
            <a:xfrm>
              <a:off x="-1524" y="-1524"/>
              <a:ext cx="11724767" cy="11225022"/>
            </a:xfrm>
            <a:custGeom>
              <a:avLst/>
              <a:gdLst/>
              <a:ahLst/>
              <a:cxnLst/>
              <a:rect l="l" t="t" r="r" b="b"/>
              <a:pathLst>
                <a:path w="11724767" h="11225022">
                  <a:moveTo>
                    <a:pt x="1524" y="0"/>
                  </a:moveTo>
                  <a:lnTo>
                    <a:pt x="11723243" y="0"/>
                  </a:lnTo>
                  <a:cubicBezTo>
                    <a:pt x="11724132" y="0"/>
                    <a:pt x="11724767" y="762"/>
                    <a:pt x="11724767" y="1524"/>
                  </a:cubicBezTo>
                  <a:lnTo>
                    <a:pt x="11724767" y="11223498"/>
                  </a:lnTo>
                  <a:cubicBezTo>
                    <a:pt x="11724767" y="11224387"/>
                    <a:pt x="11724005" y="11225022"/>
                    <a:pt x="11723243" y="11225022"/>
                  </a:cubicBezTo>
                  <a:lnTo>
                    <a:pt x="1524" y="11225022"/>
                  </a:lnTo>
                  <a:cubicBezTo>
                    <a:pt x="635" y="11225022"/>
                    <a:pt x="0" y="11224260"/>
                    <a:pt x="0" y="11223498"/>
                  </a:cubicBezTo>
                  <a:lnTo>
                    <a:pt x="0" y="1524"/>
                  </a:lnTo>
                  <a:cubicBezTo>
                    <a:pt x="0" y="635"/>
                    <a:pt x="762" y="0"/>
                    <a:pt x="1524" y="0"/>
                  </a:cubicBezTo>
                  <a:moveTo>
                    <a:pt x="1524" y="3048"/>
                  </a:moveTo>
                  <a:lnTo>
                    <a:pt x="1524" y="1524"/>
                  </a:lnTo>
                  <a:lnTo>
                    <a:pt x="3048" y="1524"/>
                  </a:lnTo>
                  <a:lnTo>
                    <a:pt x="3048" y="11223498"/>
                  </a:lnTo>
                  <a:lnTo>
                    <a:pt x="1524" y="11223498"/>
                  </a:lnTo>
                  <a:lnTo>
                    <a:pt x="1524" y="11221974"/>
                  </a:lnTo>
                  <a:lnTo>
                    <a:pt x="11723243" y="11221974"/>
                  </a:lnTo>
                  <a:lnTo>
                    <a:pt x="11723243" y="11223498"/>
                  </a:lnTo>
                  <a:lnTo>
                    <a:pt x="11721719" y="11223498"/>
                  </a:lnTo>
                  <a:lnTo>
                    <a:pt x="11721719" y="1524"/>
                  </a:lnTo>
                  <a:lnTo>
                    <a:pt x="11723243" y="1524"/>
                  </a:lnTo>
                  <a:lnTo>
                    <a:pt x="11723243" y="3048"/>
                  </a:lnTo>
                  <a:lnTo>
                    <a:pt x="1524" y="3048"/>
                  </a:lnTo>
                  <a:close/>
                </a:path>
              </a:pathLst>
            </a:custGeom>
            <a:blipFill>
              <a:blip r:embed="rId2"/>
              <a:stretch>
                <a:fillRect l="-72801" t="13" r="-72802" b="13"/>
              </a:stretch>
            </a:blipFill>
          </p:spPr>
          <p:txBody>
            <a:bodyPr/>
            <a:lstStyle/>
            <a:p>
              <a:endParaRPr lang="en-ZA"/>
            </a:p>
          </p:txBody>
        </p:sp>
        <p:sp>
          <p:nvSpPr>
            <p:cNvPr id="14" name="TextBox 14"/>
            <p:cNvSpPr txBox="1"/>
            <p:nvPr/>
          </p:nvSpPr>
          <p:spPr>
            <a:xfrm>
              <a:off x="0" y="0"/>
              <a:ext cx="11112132" cy="11222012"/>
            </a:xfrm>
            <a:prstGeom prst="rect">
              <a:avLst/>
            </a:prstGeom>
          </p:spPr>
          <p:txBody>
            <a:bodyPr lIns="50800" tIns="50800" rIns="50800" bIns="50800" rtlCol="0" anchor="t"/>
            <a:lstStyle/>
            <a:p>
              <a:pPr algn="l"/>
              <a:r>
                <a:rPr lang="en-US" sz="2000" dirty="0">
                  <a:solidFill>
                    <a:srgbClr val="000000"/>
                  </a:solidFill>
                  <a:latin typeface="Calibri (MS)"/>
                  <a:ea typeface="Calibri (MS)"/>
                  <a:cs typeface="Calibri (MS)"/>
                  <a:sym typeface="Calibri (MS)"/>
                </a:rPr>
                <a:t> </a:t>
              </a:r>
              <a:r>
                <a:rPr lang="en-US" sz="2400" b="1" dirty="0">
                  <a:solidFill>
                    <a:srgbClr val="000000"/>
                  </a:solidFill>
                  <a:latin typeface="Calibri (MS) Bold"/>
                  <a:ea typeface="Calibri (MS) Bold"/>
                  <a:cs typeface="Calibri (MS) Bold"/>
                  <a:sym typeface="Calibri (MS) Bold"/>
                </a:rPr>
                <a:t>• What activities or actions brought about the change?</a:t>
              </a:r>
            </a:p>
            <a:p>
              <a:pPr algn="l"/>
              <a:endParaRPr lang="en-US" sz="2400" b="1" dirty="0">
                <a:solidFill>
                  <a:srgbClr val="000000"/>
                </a:solidFill>
                <a:latin typeface="Calibri (MS) Bold"/>
                <a:ea typeface="Calibri (MS) Bold"/>
                <a:cs typeface="Calibri (MS) Bold"/>
                <a:sym typeface="Calibri (MS) Bold"/>
              </a:endParaRPr>
            </a:p>
            <a:p>
              <a:pPr marL="518672" lvl="1" indent="-342900">
                <a:buFont typeface="Arial" panose="020B0604020202020204" pitchFamily="34" charset="0"/>
                <a:buChar char="•"/>
              </a:pPr>
              <a:r>
                <a:rPr lang="en-US" sz="2400" dirty="0"/>
                <a:t>RWVL WOSSO fellows are implementing projects within their organizational, existing budget. Fortunately, </a:t>
              </a:r>
              <a:r>
                <a:rPr lang="en-US" sz="2400" dirty="0" err="1"/>
                <a:t>Genderlinks</a:t>
              </a:r>
              <a:r>
                <a:rPr lang="en-US" sz="2400" dirty="0"/>
                <a:t> provided the fellows to participate in big spaces like the W20, G20, and </a:t>
              </a:r>
              <a:r>
                <a:rPr lang="en-US" sz="2400" dirty="0" err="1"/>
                <a:t>Beijin</a:t>
              </a:r>
              <a:r>
                <a:rPr lang="en-US" sz="2400" dirty="0"/>
                <a:t> Plus 30. </a:t>
              </a:r>
            </a:p>
            <a:p>
              <a:pPr marL="518672" lvl="1" indent="-342900">
                <a:buFont typeface="Arial" panose="020B0604020202020204" pitchFamily="34" charset="0"/>
                <a:buChar char="•"/>
              </a:pPr>
              <a:endParaRPr lang="en-US" sz="2400" dirty="0"/>
            </a:p>
            <a:p>
              <a:pPr marL="518672" lvl="1" indent="-342900">
                <a:buFont typeface="Arial" panose="020B0604020202020204" pitchFamily="34" charset="0"/>
                <a:buChar char="•"/>
              </a:pPr>
              <a:r>
                <a:rPr lang="en-US" sz="2400" dirty="0"/>
                <a:t>Received exposure, created partnerships, networking and learning. Had direct communication with  Shoprite Holding CEO at the W20 who shared contacts of powerful people within the SRHR spaces and assisted in purchasing dignity packs.</a:t>
              </a:r>
            </a:p>
            <a:p>
              <a:pPr marL="518672" lvl="1" indent="-342900">
                <a:buFont typeface="Arial" panose="020B0604020202020204" pitchFamily="34" charset="0"/>
                <a:buChar char="•"/>
              </a:pPr>
              <a:endParaRPr lang="en-US" sz="2400" dirty="0"/>
            </a:p>
            <a:p>
              <a:pPr marL="518672" lvl="1" indent="-342900">
                <a:buFont typeface="Arial" panose="020B0604020202020204" pitchFamily="34" charset="0"/>
                <a:buChar char="•"/>
              </a:pPr>
              <a:r>
                <a:rPr lang="en-US" sz="2400" dirty="0"/>
                <a:t>Through WOSSO, PUSH FORWARD FOR EQUALITY it is providing young people to write blogs and highlight issues, drawing attention to spaces like W20 and increasing TOFYWD’s recognition.</a:t>
              </a:r>
            </a:p>
            <a:p>
              <a:pPr marL="518672" lvl="1" indent="-342900">
                <a:buFont typeface="Arial" panose="020B0604020202020204" pitchFamily="34" charset="0"/>
                <a:buChar char="•"/>
              </a:pPr>
              <a:endParaRPr lang="en-US" sz="2400" dirty="0"/>
            </a:p>
            <a:p>
              <a:pPr marL="518672" lvl="1" indent="-342900">
                <a:buFont typeface="Arial" panose="020B0604020202020204" pitchFamily="34" charset="0"/>
                <a:buChar char="•"/>
              </a:pPr>
              <a:r>
                <a:rPr lang="en-US" sz="2400" dirty="0"/>
                <a:t>Participated in Beijing +30, gaining communication experience and learning best practices, bringing new ideas and international exposure to the organization. </a:t>
              </a:r>
            </a:p>
            <a:p>
              <a:pPr marL="351544" lvl="1" indent="-175772">
                <a:lnSpc>
                  <a:spcPts val="1888"/>
                </a:lnSpc>
              </a:pPr>
              <a:endParaRPr lang="en-US" sz="1942" dirty="0">
                <a:solidFill>
                  <a:srgbClr val="000000"/>
                </a:solidFill>
                <a:latin typeface="Calibri (MS)"/>
                <a:ea typeface="Calibri (MS)"/>
                <a:cs typeface="Calibri (MS)"/>
                <a:sym typeface="Calibri (MS)"/>
              </a:endParaRPr>
            </a:p>
          </p:txBody>
        </p:sp>
      </p:grpSp>
      <p:sp>
        <p:nvSpPr>
          <p:cNvPr id="16" name="TextBox 16"/>
          <p:cNvSpPr txBox="1"/>
          <p:nvPr/>
        </p:nvSpPr>
        <p:spPr>
          <a:xfrm>
            <a:off x="83325" y="9603667"/>
            <a:ext cx="18105110" cy="615010"/>
          </a:xfrm>
          <a:prstGeom prst="rect">
            <a:avLst/>
          </a:prstGeom>
        </p:spPr>
        <p:txBody>
          <a:bodyPr lIns="0" tIns="0" rIns="0" bIns="0" rtlCol="0" anchor="t">
            <a:spAutoFit/>
          </a:bodyPr>
          <a:lstStyle/>
          <a:p>
            <a:pPr algn="ctr">
              <a:lnSpc>
                <a:spcPts val="4622"/>
              </a:lnSpc>
            </a:pPr>
            <a:r>
              <a:rPr lang="en-US" sz="3600" i="1" spc="450">
                <a:solidFill>
                  <a:srgbClr val="FFFFFF"/>
                </a:solidFill>
                <a:latin typeface="Tahoma"/>
                <a:ea typeface="Tahoma"/>
                <a:cs typeface="Tahoma"/>
                <a:sym typeface="Tahoma"/>
              </a:rPr>
              <a:t>Voice and Choice Summit 2026    \    Voice and Choice Summit 2026 </a:t>
            </a:r>
          </a:p>
        </p:txBody>
      </p:sp>
      <p:sp>
        <p:nvSpPr>
          <p:cNvPr id="17" name="AutoShape 2">
            <a:extLst>
              <a:ext uri="{FF2B5EF4-FFF2-40B4-BE49-F238E27FC236}">
                <a16:creationId xmlns:a16="http://schemas.microsoft.com/office/drawing/2014/main" id="{23C5DE28-0FBA-FEA3-D320-494081522675}"/>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18" name="Picture 17">
            <a:extLst>
              <a:ext uri="{FF2B5EF4-FFF2-40B4-BE49-F238E27FC236}">
                <a16:creationId xmlns:a16="http://schemas.microsoft.com/office/drawing/2014/main" id="{9EF17E7C-7BFA-0683-190A-CDACFDB573DA}"/>
              </a:ext>
            </a:extLst>
          </p:cNvPr>
          <p:cNvPicPr>
            <a:picLocks noChangeAspect="1"/>
          </p:cNvPicPr>
          <p:nvPr/>
        </p:nvPicPr>
        <p:blipFill>
          <a:blip r:embed="rId3"/>
          <a:stretch>
            <a:fillRect/>
          </a:stretch>
        </p:blipFill>
        <p:spPr>
          <a:xfrm>
            <a:off x="9338418" y="1970816"/>
            <a:ext cx="8395845" cy="629688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9669"/>
            <a:chOff x="0" y="0"/>
            <a:chExt cx="24384000" cy="226225"/>
          </a:xfrm>
        </p:grpSpPr>
        <p:sp>
          <p:nvSpPr>
            <p:cNvPr id="3" name="Freeform 3"/>
            <p:cNvSpPr/>
            <p:nvPr/>
          </p:nvSpPr>
          <p:spPr>
            <a:xfrm>
              <a:off x="0" y="0"/>
              <a:ext cx="24384000" cy="226187"/>
            </a:xfrm>
            <a:custGeom>
              <a:avLst/>
              <a:gdLst/>
              <a:ahLst/>
              <a:cxnLst/>
              <a:rect l="l" t="t" r="r" b="b"/>
              <a:pathLst>
                <a:path w="24384000" h="226187">
                  <a:moveTo>
                    <a:pt x="0" y="0"/>
                  </a:moveTo>
                  <a:lnTo>
                    <a:pt x="24384000" y="0"/>
                  </a:lnTo>
                  <a:lnTo>
                    <a:pt x="24384000" y="226187"/>
                  </a:lnTo>
                  <a:lnTo>
                    <a:pt x="0" y="226187"/>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4" name="Group 4"/>
          <p:cNvGrpSpPr/>
          <p:nvPr/>
        </p:nvGrpSpPr>
        <p:grpSpPr>
          <a:xfrm>
            <a:off x="0" y="9546831"/>
            <a:ext cx="18288000" cy="777240"/>
            <a:chOff x="0" y="0"/>
            <a:chExt cx="24384000" cy="1036320"/>
          </a:xfrm>
        </p:grpSpPr>
        <p:sp>
          <p:nvSpPr>
            <p:cNvPr id="5" name="Freeform 5"/>
            <p:cNvSpPr/>
            <p:nvPr/>
          </p:nvSpPr>
          <p:spPr>
            <a:xfrm>
              <a:off x="0" y="0"/>
              <a:ext cx="24384000" cy="1036320"/>
            </a:xfrm>
            <a:custGeom>
              <a:avLst/>
              <a:gdLst/>
              <a:ahLst/>
              <a:cxnLst/>
              <a:rect l="l" t="t" r="r" b="b"/>
              <a:pathLst>
                <a:path w="24384000" h="1036320">
                  <a:moveTo>
                    <a:pt x="0" y="0"/>
                  </a:moveTo>
                  <a:lnTo>
                    <a:pt x="24384000" y="0"/>
                  </a:lnTo>
                  <a:lnTo>
                    <a:pt x="24384000" y="1036320"/>
                  </a:lnTo>
                  <a:lnTo>
                    <a:pt x="0" y="1036320"/>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6" name="Group 6"/>
          <p:cNvGrpSpPr/>
          <p:nvPr/>
        </p:nvGrpSpPr>
        <p:grpSpPr>
          <a:xfrm>
            <a:off x="-3" y="369237"/>
            <a:ext cx="18287990" cy="1267701"/>
            <a:chOff x="0" y="0"/>
            <a:chExt cx="24383987" cy="1690268"/>
          </a:xfrm>
        </p:grpSpPr>
        <p:sp>
          <p:nvSpPr>
            <p:cNvPr id="7" name="Freeform 7"/>
            <p:cNvSpPr/>
            <p:nvPr/>
          </p:nvSpPr>
          <p:spPr>
            <a:xfrm>
              <a:off x="0" y="0"/>
              <a:ext cx="24383992" cy="1690272"/>
            </a:xfrm>
            <a:custGeom>
              <a:avLst/>
              <a:gdLst/>
              <a:ahLst/>
              <a:cxnLst/>
              <a:rect l="l" t="t" r="r" b="b"/>
              <a:pathLst>
                <a:path w="24383992" h="1690272">
                  <a:moveTo>
                    <a:pt x="0" y="0"/>
                  </a:moveTo>
                  <a:lnTo>
                    <a:pt x="24383992" y="0"/>
                  </a:lnTo>
                  <a:lnTo>
                    <a:pt x="24383992" y="1690272"/>
                  </a:lnTo>
                  <a:lnTo>
                    <a:pt x="0" y="1690272"/>
                  </a:lnTo>
                  <a:close/>
                </a:path>
              </a:pathLst>
            </a:custGeom>
            <a:blipFill>
              <a:blip r:embed="rId2">
                <a:alphaModFix amt="0"/>
              </a:blip>
              <a:stretch>
                <a:fillRect t="-231092" b="-231092"/>
              </a:stretch>
            </a:blipFill>
          </p:spPr>
          <p:txBody>
            <a:bodyPr/>
            <a:lstStyle/>
            <a:p>
              <a:endParaRPr lang="en-ZA"/>
            </a:p>
          </p:txBody>
        </p:sp>
        <p:sp>
          <p:nvSpPr>
            <p:cNvPr id="8" name="TextBox 8"/>
            <p:cNvSpPr txBox="1"/>
            <p:nvPr/>
          </p:nvSpPr>
          <p:spPr>
            <a:xfrm>
              <a:off x="0" y="-9525"/>
              <a:ext cx="24383987" cy="1699793"/>
            </a:xfrm>
            <a:prstGeom prst="rect">
              <a:avLst/>
            </a:prstGeom>
          </p:spPr>
          <p:txBody>
            <a:bodyPr lIns="0" tIns="0" rIns="0" bIns="0" rtlCol="0" anchor="ctr"/>
            <a:lstStyle/>
            <a:p>
              <a:pPr algn="ctr">
                <a:lnSpc>
                  <a:spcPts val="7920"/>
                </a:lnSpc>
              </a:pPr>
              <a:r>
                <a:rPr lang="en-US" sz="6600" b="1" spc="-40">
                  <a:solidFill>
                    <a:srgbClr val="000000"/>
                  </a:solidFill>
                  <a:latin typeface="TT Rounds Condensed Bold"/>
                  <a:ea typeface="TT Rounds Condensed Bold"/>
                  <a:cs typeface="TT Rounds Condensed Bold"/>
                  <a:sym typeface="TT Rounds Condensed Bold"/>
                </a:rPr>
                <a:t>The change</a:t>
              </a:r>
            </a:p>
          </p:txBody>
        </p:sp>
      </p:grpSp>
      <p:grpSp>
        <p:nvGrpSpPr>
          <p:cNvPr id="9" name="Group 9"/>
          <p:cNvGrpSpPr/>
          <p:nvPr/>
        </p:nvGrpSpPr>
        <p:grpSpPr>
          <a:xfrm>
            <a:off x="9320346" y="1636938"/>
            <a:ext cx="8959539" cy="7499423"/>
            <a:chOff x="0" y="0"/>
            <a:chExt cx="11946052" cy="9999231"/>
          </a:xfrm>
        </p:grpSpPr>
        <p:sp>
          <p:nvSpPr>
            <p:cNvPr id="10" name="Freeform 10"/>
            <p:cNvSpPr/>
            <p:nvPr/>
          </p:nvSpPr>
          <p:spPr>
            <a:xfrm>
              <a:off x="-1524" y="-1524"/>
              <a:ext cx="11949049" cy="10002266"/>
            </a:xfrm>
            <a:custGeom>
              <a:avLst/>
              <a:gdLst/>
              <a:ahLst/>
              <a:cxnLst/>
              <a:rect l="l" t="t" r="r" b="b"/>
              <a:pathLst>
                <a:path w="11949049" h="10002266">
                  <a:moveTo>
                    <a:pt x="1524" y="0"/>
                  </a:moveTo>
                  <a:lnTo>
                    <a:pt x="11947525" y="0"/>
                  </a:lnTo>
                  <a:cubicBezTo>
                    <a:pt x="11948414" y="0"/>
                    <a:pt x="11949049" y="762"/>
                    <a:pt x="11949049" y="1524"/>
                  </a:cubicBezTo>
                  <a:lnTo>
                    <a:pt x="11949049" y="10000742"/>
                  </a:lnTo>
                  <a:cubicBezTo>
                    <a:pt x="11949049" y="10001631"/>
                    <a:pt x="11948287" y="10002266"/>
                    <a:pt x="11947525" y="10002266"/>
                  </a:cubicBezTo>
                  <a:lnTo>
                    <a:pt x="1524" y="10002266"/>
                  </a:lnTo>
                  <a:cubicBezTo>
                    <a:pt x="635" y="10002266"/>
                    <a:pt x="0" y="10001504"/>
                    <a:pt x="0" y="10000742"/>
                  </a:cubicBezTo>
                  <a:lnTo>
                    <a:pt x="0" y="1524"/>
                  </a:lnTo>
                  <a:cubicBezTo>
                    <a:pt x="0" y="635"/>
                    <a:pt x="762" y="0"/>
                    <a:pt x="1524" y="0"/>
                  </a:cubicBezTo>
                  <a:moveTo>
                    <a:pt x="1524" y="3048"/>
                  </a:moveTo>
                  <a:lnTo>
                    <a:pt x="1524" y="1524"/>
                  </a:lnTo>
                  <a:lnTo>
                    <a:pt x="3048" y="1524"/>
                  </a:lnTo>
                  <a:lnTo>
                    <a:pt x="3048" y="10000742"/>
                  </a:lnTo>
                  <a:lnTo>
                    <a:pt x="1524" y="10000742"/>
                  </a:lnTo>
                  <a:lnTo>
                    <a:pt x="1524" y="9999218"/>
                  </a:lnTo>
                  <a:lnTo>
                    <a:pt x="11947525" y="9999218"/>
                  </a:lnTo>
                  <a:lnTo>
                    <a:pt x="11947525" y="10000742"/>
                  </a:lnTo>
                  <a:lnTo>
                    <a:pt x="11946001" y="10000742"/>
                  </a:lnTo>
                  <a:lnTo>
                    <a:pt x="11946001" y="1524"/>
                  </a:lnTo>
                  <a:lnTo>
                    <a:pt x="11947525" y="1524"/>
                  </a:lnTo>
                  <a:lnTo>
                    <a:pt x="11947525" y="3048"/>
                  </a:lnTo>
                  <a:lnTo>
                    <a:pt x="1524" y="3048"/>
                  </a:lnTo>
                  <a:close/>
                </a:path>
              </a:pathLst>
            </a:custGeom>
            <a:solidFill>
              <a:srgbClr val="000000"/>
            </a:solidFill>
          </p:spPr>
          <p:txBody>
            <a:bodyPr/>
            <a:lstStyle/>
            <a:p>
              <a:endParaRPr lang="en-ZA"/>
            </a:p>
          </p:txBody>
        </p:sp>
        <p:sp>
          <p:nvSpPr>
            <p:cNvPr id="11" name="TextBox 11"/>
            <p:cNvSpPr txBox="1"/>
            <p:nvPr/>
          </p:nvSpPr>
          <p:spPr>
            <a:xfrm>
              <a:off x="0" y="-85725"/>
              <a:ext cx="11946052" cy="10084956"/>
            </a:xfrm>
            <a:prstGeom prst="rect">
              <a:avLst/>
            </a:prstGeom>
          </p:spPr>
          <p:txBody>
            <a:bodyPr lIns="50800" tIns="50800" rIns="50800" bIns="50800" rtlCol="0" anchor="t"/>
            <a:lstStyle/>
            <a:p>
              <a:pPr algn="l">
                <a:lnSpc>
                  <a:spcPts val="5040"/>
                </a:lnSpc>
              </a:pPr>
              <a:r>
                <a:rPr lang="en-US" sz="4200" dirty="0">
                  <a:solidFill>
                    <a:srgbClr val="000000"/>
                  </a:solidFill>
                  <a:latin typeface="Calibri (MS)"/>
                  <a:ea typeface="Calibri (MS)"/>
                  <a:cs typeface="Calibri (MS)"/>
                  <a:sym typeface="Calibri (MS)"/>
                </a:rPr>
                <a:t>Evidence: Include Photos or videos</a:t>
              </a:r>
            </a:p>
            <a:p>
              <a:pPr algn="l">
                <a:lnSpc>
                  <a:spcPts val="5040"/>
                </a:lnSpc>
              </a:pPr>
              <a:endParaRPr lang="en-US" sz="4200" dirty="0">
                <a:solidFill>
                  <a:srgbClr val="000000"/>
                </a:solidFill>
                <a:latin typeface="Calibri (MS)"/>
                <a:ea typeface="Calibri (MS)"/>
                <a:cs typeface="Calibri (MS)"/>
                <a:sym typeface="Calibri (MS)"/>
              </a:endParaRPr>
            </a:p>
          </p:txBody>
        </p:sp>
      </p:grpSp>
      <p:grpSp>
        <p:nvGrpSpPr>
          <p:cNvPr id="12" name="Group 12"/>
          <p:cNvGrpSpPr/>
          <p:nvPr/>
        </p:nvGrpSpPr>
        <p:grpSpPr>
          <a:xfrm>
            <a:off x="529047" y="1994525"/>
            <a:ext cx="8791299" cy="7552306"/>
            <a:chOff x="0" y="0"/>
            <a:chExt cx="11721732" cy="10069741"/>
          </a:xfrm>
        </p:grpSpPr>
        <p:sp>
          <p:nvSpPr>
            <p:cNvPr id="13" name="Freeform 13"/>
            <p:cNvSpPr/>
            <p:nvPr/>
          </p:nvSpPr>
          <p:spPr>
            <a:xfrm>
              <a:off x="-1524" y="-1524"/>
              <a:ext cx="11724767" cy="10072751"/>
            </a:xfrm>
            <a:custGeom>
              <a:avLst/>
              <a:gdLst/>
              <a:ahLst/>
              <a:cxnLst/>
              <a:rect l="l" t="t" r="r" b="b"/>
              <a:pathLst>
                <a:path w="11724767" h="10072751">
                  <a:moveTo>
                    <a:pt x="1524" y="0"/>
                  </a:moveTo>
                  <a:lnTo>
                    <a:pt x="11723243" y="0"/>
                  </a:lnTo>
                  <a:cubicBezTo>
                    <a:pt x="11724132" y="0"/>
                    <a:pt x="11724767" y="762"/>
                    <a:pt x="11724767" y="1524"/>
                  </a:cubicBezTo>
                  <a:lnTo>
                    <a:pt x="11724767" y="10071227"/>
                  </a:lnTo>
                  <a:cubicBezTo>
                    <a:pt x="11724767" y="10072116"/>
                    <a:pt x="11724005" y="10072751"/>
                    <a:pt x="11723243" y="10072751"/>
                  </a:cubicBezTo>
                  <a:lnTo>
                    <a:pt x="1524" y="10072751"/>
                  </a:lnTo>
                  <a:cubicBezTo>
                    <a:pt x="635" y="10072751"/>
                    <a:pt x="0" y="10071989"/>
                    <a:pt x="0" y="10071227"/>
                  </a:cubicBezTo>
                  <a:lnTo>
                    <a:pt x="0" y="1524"/>
                  </a:lnTo>
                  <a:cubicBezTo>
                    <a:pt x="0" y="635"/>
                    <a:pt x="762" y="0"/>
                    <a:pt x="1524" y="0"/>
                  </a:cubicBezTo>
                  <a:moveTo>
                    <a:pt x="1524" y="3048"/>
                  </a:moveTo>
                  <a:lnTo>
                    <a:pt x="1524" y="1524"/>
                  </a:lnTo>
                  <a:lnTo>
                    <a:pt x="3048" y="1524"/>
                  </a:lnTo>
                  <a:lnTo>
                    <a:pt x="3048" y="10071227"/>
                  </a:lnTo>
                  <a:lnTo>
                    <a:pt x="1524" y="10071227"/>
                  </a:lnTo>
                  <a:lnTo>
                    <a:pt x="1524" y="10069703"/>
                  </a:lnTo>
                  <a:lnTo>
                    <a:pt x="11723243" y="10069703"/>
                  </a:lnTo>
                  <a:lnTo>
                    <a:pt x="11723243" y="10071227"/>
                  </a:lnTo>
                  <a:lnTo>
                    <a:pt x="11721719" y="10071227"/>
                  </a:lnTo>
                  <a:lnTo>
                    <a:pt x="11721719" y="1524"/>
                  </a:lnTo>
                  <a:lnTo>
                    <a:pt x="11723243" y="1524"/>
                  </a:lnTo>
                  <a:lnTo>
                    <a:pt x="11723243" y="3048"/>
                  </a:lnTo>
                  <a:lnTo>
                    <a:pt x="1524" y="3048"/>
                  </a:lnTo>
                  <a:close/>
                </a:path>
              </a:pathLst>
            </a:custGeom>
            <a:blipFill>
              <a:blip r:embed="rId2"/>
              <a:stretch>
                <a:fillRect l="-60192" t="15" r="-60192" b="14"/>
              </a:stretch>
            </a:blipFill>
          </p:spPr>
          <p:txBody>
            <a:bodyPr/>
            <a:lstStyle/>
            <a:p>
              <a:endParaRPr lang="en-ZA"/>
            </a:p>
          </p:txBody>
        </p:sp>
        <p:sp>
          <p:nvSpPr>
            <p:cNvPr id="14" name="TextBox 14"/>
            <p:cNvSpPr txBox="1"/>
            <p:nvPr/>
          </p:nvSpPr>
          <p:spPr>
            <a:xfrm>
              <a:off x="0" y="-19050"/>
              <a:ext cx="11721732" cy="10088791"/>
            </a:xfrm>
            <a:prstGeom prst="rect">
              <a:avLst/>
            </a:prstGeom>
          </p:spPr>
          <p:txBody>
            <a:bodyPr lIns="50800" tIns="50800" rIns="50800" bIns="50800" rtlCol="0" anchor="t"/>
            <a:lstStyle/>
            <a:p>
              <a:pPr algn="l"/>
              <a:r>
                <a:rPr lang="en-US" sz="2400" b="1" dirty="0">
                  <a:solidFill>
                    <a:srgbClr val="000000"/>
                  </a:solidFill>
                  <a:latin typeface="Calibri (MS)"/>
                  <a:ea typeface="Calibri (MS)"/>
                  <a:cs typeface="Calibri (MS)"/>
                  <a:sym typeface="Calibri (MS)"/>
                </a:rPr>
                <a:t>Who led and participated in bringing about the change.</a:t>
              </a:r>
            </a:p>
            <a:p>
              <a:pPr algn="l"/>
              <a:endParaRPr lang="en-US" sz="2400" b="1" dirty="0">
                <a:solidFill>
                  <a:srgbClr val="000000"/>
                </a:solidFill>
                <a:latin typeface="Calibri (MS)"/>
                <a:ea typeface="Calibri (MS)"/>
                <a:cs typeface="Calibri (MS)"/>
                <a:sym typeface="Calibri (MS)"/>
              </a:endParaRPr>
            </a:p>
            <a:p>
              <a:pPr marL="448627" lvl="1" indent="-285750">
                <a:lnSpc>
                  <a:spcPts val="1944"/>
                </a:lnSpc>
                <a:buFont typeface="Arial" panose="020B0604020202020204" pitchFamily="34" charset="0"/>
                <a:buChar char="•"/>
              </a:pPr>
              <a:r>
                <a:rPr lang="en-US" sz="2400" dirty="0"/>
                <a:t>Leadership of the Intervention</a:t>
              </a:r>
              <a:br>
                <a:rPr lang="en-US" sz="2400" dirty="0"/>
              </a:br>
              <a:r>
                <a:rPr lang="en-US" sz="2400" dirty="0"/>
                <a:t>The Fellow led the initiative by designing key tools including a consent form, Gender Attitude Survey (pre and post), and an SRHR Knowledge and Attitudes Questionnaire to measure impact and guide the sessions.</a:t>
              </a:r>
            </a:p>
            <a:p>
              <a:pPr marL="448627" lvl="1" indent="-285750">
                <a:lnSpc>
                  <a:spcPts val="1944"/>
                </a:lnSpc>
                <a:buFont typeface="Arial" panose="020B0604020202020204" pitchFamily="34" charset="0"/>
                <a:buChar char="•"/>
              </a:pPr>
              <a:endParaRPr lang="en-US" sz="2400" dirty="0"/>
            </a:p>
            <a:p>
              <a:pPr marL="448627" lvl="1" indent="-285750">
                <a:lnSpc>
                  <a:spcPts val="1944"/>
                </a:lnSpc>
                <a:buFont typeface="Arial" panose="020B0604020202020204" pitchFamily="34" charset="0"/>
                <a:buChar char="•"/>
              </a:pPr>
              <a:r>
                <a:rPr lang="en-US" sz="2400" dirty="0"/>
                <a:t>Community Participation</a:t>
              </a:r>
              <a:br>
                <a:rPr lang="en-US" sz="2400" dirty="0"/>
              </a:br>
              <a:r>
                <a:rPr lang="en-US" sz="2400" dirty="0"/>
                <a:t>The program engaged traditional leaders, men and boys, and women beneficiaries who actively participated in discussions on Sexual and Reproductive Health and Rights (SRHR) and positive masculinity.</a:t>
              </a:r>
            </a:p>
            <a:p>
              <a:pPr marL="448627" lvl="1" indent="-285750">
                <a:lnSpc>
                  <a:spcPts val="1944"/>
                </a:lnSpc>
                <a:buFont typeface="Arial" panose="020B0604020202020204" pitchFamily="34" charset="0"/>
                <a:buChar char="•"/>
              </a:pPr>
              <a:endParaRPr lang="en-US" sz="2400" dirty="0"/>
            </a:p>
            <a:p>
              <a:pPr marL="448627" lvl="1" indent="-285750">
                <a:lnSpc>
                  <a:spcPts val="1944"/>
                </a:lnSpc>
                <a:buFont typeface="Arial" panose="020B0604020202020204" pitchFamily="34" charset="0"/>
                <a:buChar char="•"/>
              </a:pPr>
              <a:r>
                <a:rPr lang="en-US" sz="2400" dirty="0"/>
                <a:t>Interventions Implemented</a:t>
              </a:r>
              <a:br>
                <a:rPr lang="en-US" sz="2400" dirty="0"/>
              </a:br>
              <a:r>
                <a:rPr lang="en-US" sz="2400" dirty="0"/>
                <a:t>The first sessions were conducted in November and December, focusing on SRHR awareness, challenging harmful gender norms, and strengthening community leadership. Follow-up sessions will take place in March.</a:t>
              </a:r>
            </a:p>
            <a:p>
              <a:pPr marL="448627" lvl="1" indent="-285750">
                <a:lnSpc>
                  <a:spcPts val="1944"/>
                </a:lnSpc>
                <a:buFont typeface="Arial" panose="020B0604020202020204" pitchFamily="34" charset="0"/>
                <a:buChar char="•"/>
              </a:pPr>
              <a:endParaRPr lang="en-US" sz="2400" dirty="0"/>
            </a:p>
            <a:p>
              <a:pPr marL="448627" lvl="1" indent="-285750">
                <a:lnSpc>
                  <a:spcPts val="1944"/>
                </a:lnSpc>
                <a:buFont typeface="Arial" panose="020B0604020202020204" pitchFamily="34" charset="0"/>
                <a:buChar char="•"/>
              </a:pPr>
              <a:r>
                <a:rPr lang="en-US" sz="2400" dirty="0"/>
                <a:t>Sustainability Through Empowerment</a:t>
              </a:r>
              <a:br>
                <a:rPr lang="en-US" sz="2400" dirty="0"/>
              </a:br>
              <a:r>
                <a:rPr lang="en-US" sz="2400" dirty="0"/>
                <a:t>After completing the sessions, participants will join economic empowerment programs. Women will receive additional skills training such as baking, soap making, sewing, and other livelihood skills, facilitated by identified local women and organizations.</a:t>
              </a:r>
            </a:p>
            <a:p>
              <a:pPr marL="448627" lvl="1" indent="-285750">
                <a:lnSpc>
                  <a:spcPts val="1944"/>
                </a:lnSpc>
                <a:buFont typeface="Arial" panose="020B0604020202020204" pitchFamily="34" charset="0"/>
                <a:buChar char="•"/>
              </a:pPr>
              <a:endParaRPr lang="en-US" sz="2400" dirty="0"/>
            </a:p>
            <a:p>
              <a:pPr marL="325755" lvl="1" indent="-162878" algn="l">
                <a:lnSpc>
                  <a:spcPts val="1944"/>
                </a:lnSpc>
              </a:pPr>
              <a:endParaRPr lang="en-US" sz="1800" dirty="0">
                <a:solidFill>
                  <a:srgbClr val="000000"/>
                </a:solidFill>
                <a:latin typeface="Calibri (MS)"/>
                <a:ea typeface="Calibri (MS)"/>
                <a:cs typeface="Calibri (MS)"/>
                <a:sym typeface="Calibri (MS)"/>
              </a:endParaRPr>
            </a:p>
          </p:txBody>
        </p:sp>
      </p:grpSp>
      <p:sp>
        <p:nvSpPr>
          <p:cNvPr id="16" name="TextBox 16"/>
          <p:cNvSpPr txBox="1"/>
          <p:nvPr/>
        </p:nvSpPr>
        <p:spPr>
          <a:xfrm>
            <a:off x="83325" y="9603667"/>
            <a:ext cx="18105110" cy="615010"/>
          </a:xfrm>
          <a:prstGeom prst="rect">
            <a:avLst/>
          </a:prstGeom>
        </p:spPr>
        <p:txBody>
          <a:bodyPr lIns="0" tIns="0" rIns="0" bIns="0" rtlCol="0" anchor="t">
            <a:spAutoFit/>
          </a:bodyPr>
          <a:lstStyle/>
          <a:p>
            <a:pPr algn="ctr">
              <a:lnSpc>
                <a:spcPts val="4622"/>
              </a:lnSpc>
            </a:pPr>
            <a:r>
              <a:rPr lang="en-US" sz="3600" i="1" spc="450">
                <a:solidFill>
                  <a:srgbClr val="FFFFFF"/>
                </a:solidFill>
                <a:latin typeface="Tahoma"/>
                <a:ea typeface="Tahoma"/>
                <a:cs typeface="Tahoma"/>
                <a:sym typeface="Tahoma"/>
              </a:rPr>
              <a:t>Voice and Choice Summit 2026    \    Voice and Choice Summit 2026 </a:t>
            </a:r>
          </a:p>
        </p:txBody>
      </p:sp>
      <p:sp>
        <p:nvSpPr>
          <p:cNvPr id="17" name="AutoShape 2">
            <a:extLst>
              <a:ext uri="{FF2B5EF4-FFF2-40B4-BE49-F238E27FC236}">
                <a16:creationId xmlns:a16="http://schemas.microsoft.com/office/drawing/2014/main" id="{2FA398E3-EC9B-AEB8-2B4B-77A09477888C}"/>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sp>
        <p:nvSpPr>
          <p:cNvPr id="18" name="AutoShape 4">
            <a:extLst>
              <a:ext uri="{FF2B5EF4-FFF2-40B4-BE49-F238E27FC236}">
                <a16:creationId xmlns:a16="http://schemas.microsoft.com/office/drawing/2014/main" id="{844957ED-24B9-311B-58AB-BC5AE795621B}"/>
              </a:ext>
            </a:extLst>
          </p:cNvPr>
          <p:cNvSpPr>
            <a:spLocks noChangeAspect="1" noChangeArrowheads="1"/>
          </p:cNvSpPr>
          <p:nvPr/>
        </p:nvSpPr>
        <p:spPr bwMode="auto">
          <a:xfrm>
            <a:off x="9144000" y="5143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19" name="Picture 18">
            <a:extLst>
              <a:ext uri="{FF2B5EF4-FFF2-40B4-BE49-F238E27FC236}">
                <a16:creationId xmlns:a16="http://schemas.microsoft.com/office/drawing/2014/main" id="{02E080F9-E45B-7FEE-8215-BF10FDB7A709}"/>
              </a:ext>
            </a:extLst>
          </p:cNvPr>
          <p:cNvPicPr>
            <a:picLocks noChangeAspect="1"/>
          </p:cNvPicPr>
          <p:nvPr/>
        </p:nvPicPr>
        <p:blipFill>
          <a:blip r:embed="rId3"/>
          <a:stretch>
            <a:fillRect/>
          </a:stretch>
        </p:blipFill>
        <p:spPr>
          <a:xfrm>
            <a:off x="9448800" y="2287662"/>
            <a:ext cx="5290027" cy="705336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9669"/>
            <a:chOff x="0" y="0"/>
            <a:chExt cx="24384000" cy="226225"/>
          </a:xfrm>
        </p:grpSpPr>
        <p:sp>
          <p:nvSpPr>
            <p:cNvPr id="3" name="Freeform 3"/>
            <p:cNvSpPr/>
            <p:nvPr/>
          </p:nvSpPr>
          <p:spPr>
            <a:xfrm>
              <a:off x="0" y="0"/>
              <a:ext cx="24384000" cy="226187"/>
            </a:xfrm>
            <a:custGeom>
              <a:avLst/>
              <a:gdLst/>
              <a:ahLst/>
              <a:cxnLst/>
              <a:rect l="l" t="t" r="r" b="b"/>
              <a:pathLst>
                <a:path w="24384000" h="226187">
                  <a:moveTo>
                    <a:pt x="0" y="0"/>
                  </a:moveTo>
                  <a:lnTo>
                    <a:pt x="24384000" y="0"/>
                  </a:lnTo>
                  <a:lnTo>
                    <a:pt x="24384000" y="226187"/>
                  </a:lnTo>
                  <a:lnTo>
                    <a:pt x="0" y="226187"/>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4" name="Group 4"/>
          <p:cNvGrpSpPr/>
          <p:nvPr/>
        </p:nvGrpSpPr>
        <p:grpSpPr>
          <a:xfrm>
            <a:off x="0" y="9546831"/>
            <a:ext cx="18288000" cy="777240"/>
            <a:chOff x="0" y="0"/>
            <a:chExt cx="24384000" cy="1036320"/>
          </a:xfrm>
        </p:grpSpPr>
        <p:sp>
          <p:nvSpPr>
            <p:cNvPr id="5" name="Freeform 5"/>
            <p:cNvSpPr/>
            <p:nvPr/>
          </p:nvSpPr>
          <p:spPr>
            <a:xfrm>
              <a:off x="0" y="0"/>
              <a:ext cx="24384000" cy="1036320"/>
            </a:xfrm>
            <a:custGeom>
              <a:avLst/>
              <a:gdLst/>
              <a:ahLst/>
              <a:cxnLst/>
              <a:rect l="l" t="t" r="r" b="b"/>
              <a:pathLst>
                <a:path w="24384000" h="1036320">
                  <a:moveTo>
                    <a:pt x="0" y="0"/>
                  </a:moveTo>
                  <a:lnTo>
                    <a:pt x="24384000" y="0"/>
                  </a:lnTo>
                  <a:lnTo>
                    <a:pt x="24384000" y="1036320"/>
                  </a:lnTo>
                  <a:lnTo>
                    <a:pt x="0" y="1036320"/>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6" name="Group 6"/>
          <p:cNvGrpSpPr/>
          <p:nvPr/>
        </p:nvGrpSpPr>
        <p:grpSpPr>
          <a:xfrm>
            <a:off x="-3" y="369237"/>
            <a:ext cx="18287990" cy="1267701"/>
            <a:chOff x="0" y="0"/>
            <a:chExt cx="24383987" cy="1690268"/>
          </a:xfrm>
        </p:grpSpPr>
        <p:sp>
          <p:nvSpPr>
            <p:cNvPr id="7" name="Freeform 7"/>
            <p:cNvSpPr/>
            <p:nvPr/>
          </p:nvSpPr>
          <p:spPr>
            <a:xfrm>
              <a:off x="0" y="0"/>
              <a:ext cx="24383992" cy="1690272"/>
            </a:xfrm>
            <a:custGeom>
              <a:avLst/>
              <a:gdLst/>
              <a:ahLst/>
              <a:cxnLst/>
              <a:rect l="l" t="t" r="r" b="b"/>
              <a:pathLst>
                <a:path w="24383992" h="1690272">
                  <a:moveTo>
                    <a:pt x="0" y="0"/>
                  </a:moveTo>
                  <a:lnTo>
                    <a:pt x="24383992" y="0"/>
                  </a:lnTo>
                  <a:lnTo>
                    <a:pt x="24383992" y="1690272"/>
                  </a:lnTo>
                  <a:lnTo>
                    <a:pt x="0" y="1690272"/>
                  </a:lnTo>
                  <a:close/>
                </a:path>
              </a:pathLst>
            </a:custGeom>
            <a:blipFill>
              <a:blip r:embed="rId3">
                <a:alphaModFix amt="0"/>
              </a:blip>
              <a:stretch>
                <a:fillRect t="-231092" b="-231092"/>
              </a:stretch>
            </a:blipFill>
          </p:spPr>
          <p:txBody>
            <a:bodyPr/>
            <a:lstStyle/>
            <a:p>
              <a:endParaRPr lang="en-ZA"/>
            </a:p>
          </p:txBody>
        </p:sp>
        <p:sp>
          <p:nvSpPr>
            <p:cNvPr id="8" name="TextBox 8"/>
            <p:cNvSpPr txBox="1"/>
            <p:nvPr/>
          </p:nvSpPr>
          <p:spPr>
            <a:xfrm>
              <a:off x="0" y="-9525"/>
              <a:ext cx="24383987" cy="1699793"/>
            </a:xfrm>
            <a:prstGeom prst="rect">
              <a:avLst/>
            </a:prstGeom>
          </p:spPr>
          <p:txBody>
            <a:bodyPr lIns="0" tIns="0" rIns="0" bIns="0" rtlCol="0" anchor="ctr"/>
            <a:lstStyle/>
            <a:p>
              <a:pPr algn="ctr">
                <a:lnSpc>
                  <a:spcPts val="7920"/>
                </a:lnSpc>
              </a:pPr>
              <a:r>
                <a:rPr lang="en-US" sz="6600" b="1" spc="-40">
                  <a:solidFill>
                    <a:srgbClr val="000000"/>
                  </a:solidFill>
                  <a:latin typeface="TT Rounds Condensed Bold"/>
                  <a:ea typeface="TT Rounds Condensed Bold"/>
                  <a:cs typeface="TT Rounds Condensed Bold"/>
                  <a:sym typeface="TT Rounds Condensed Bold"/>
                </a:rPr>
                <a:t>Significance of Change</a:t>
              </a:r>
            </a:p>
          </p:txBody>
        </p:sp>
      </p:grpSp>
      <p:grpSp>
        <p:nvGrpSpPr>
          <p:cNvPr id="9" name="Group 9"/>
          <p:cNvGrpSpPr/>
          <p:nvPr/>
        </p:nvGrpSpPr>
        <p:grpSpPr>
          <a:xfrm>
            <a:off x="9320346" y="1636938"/>
            <a:ext cx="8959539" cy="7499423"/>
            <a:chOff x="0" y="0"/>
            <a:chExt cx="11946052" cy="9999231"/>
          </a:xfrm>
        </p:grpSpPr>
        <p:sp>
          <p:nvSpPr>
            <p:cNvPr id="10" name="Freeform 10"/>
            <p:cNvSpPr/>
            <p:nvPr/>
          </p:nvSpPr>
          <p:spPr>
            <a:xfrm>
              <a:off x="-1524" y="-1524"/>
              <a:ext cx="11949049" cy="10002266"/>
            </a:xfrm>
            <a:custGeom>
              <a:avLst/>
              <a:gdLst/>
              <a:ahLst/>
              <a:cxnLst/>
              <a:rect l="l" t="t" r="r" b="b"/>
              <a:pathLst>
                <a:path w="11949049" h="10002266">
                  <a:moveTo>
                    <a:pt x="1524" y="0"/>
                  </a:moveTo>
                  <a:lnTo>
                    <a:pt x="11947525" y="0"/>
                  </a:lnTo>
                  <a:cubicBezTo>
                    <a:pt x="11948414" y="0"/>
                    <a:pt x="11949049" y="762"/>
                    <a:pt x="11949049" y="1524"/>
                  </a:cubicBezTo>
                  <a:lnTo>
                    <a:pt x="11949049" y="10000742"/>
                  </a:lnTo>
                  <a:cubicBezTo>
                    <a:pt x="11949049" y="10001631"/>
                    <a:pt x="11948287" y="10002266"/>
                    <a:pt x="11947525" y="10002266"/>
                  </a:cubicBezTo>
                  <a:lnTo>
                    <a:pt x="1524" y="10002266"/>
                  </a:lnTo>
                  <a:cubicBezTo>
                    <a:pt x="635" y="10002266"/>
                    <a:pt x="0" y="10001504"/>
                    <a:pt x="0" y="10000742"/>
                  </a:cubicBezTo>
                  <a:lnTo>
                    <a:pt x="0" y="1524"/>
                  </a:lnTo>
                  <a:cubicBezTo>
                    <a:pt x="0" y="635"/>
                    <a:pt x="762" y="0"/>
                    <a:pt x="1524" y="0"/>
                  </a:cubicBezTo>
                  <a:moveTo>
                    <a:pt x="1524" y="3048"/>
                  </a:moveTo>
                  <a:lnTo>
                    <a:pt x="1524" y="1524"/>
                  </a:lnTo>
                  <a:lnTo>
                    <a:pt x="3048" y="1524"/>
                  </a:lnTo>
                  <a:lnTo>
                    <a:pt x="3048" y="10000742"/>
                  </a:lnTo>
                  <a:lnTo>
                    <a:pt x="1524" y="10000742"/>
                  </a:lnTo>
                  <a:lnTo>
                    <a:pt x="1524" y="9999218"/>
                  </a:lnTo>
                  <a:lnTo>
                    <a:pt x="11947525" y="9999218"/>
                  </a:lnTo>
                  <a:lnTo>
                    <a:pt x="11947525" y="10000742"/>
                  </a:lnTo>
                  <a:lnTo>
                    <a:pt x="11946001" y="10000742"/>
                  </a:lnTo>
                  <a:lnTo>
                    <a:pt x="11946001" y="1524"/>
                  </a:lnTo>
                  <a:lnTo>
                    <a:pt x="11947525" y="1524"/>
                  </a:lnTo>
                  <a:lnTo>
                    <a:pt x="11947525" y="3048"/>
                  </a:lnTo>
                  <a:lnTo>
                    <a:pt x="1524" y="3048"/>
                  </a:lnTo>
                  <a:close/>
                </a:path>
              </a:pathLst>
            </a:custGeom>
            <a:solidFill>
              <a:srgbClr val="000000"/>
            </a:solidFill>
          </p:spPr>
          <p:txBody>
            <a:bodyPr/>
            <a:lstStyle/>
            <a:p>
              <a:endParaRPr lang="en-ZA"/>
            </a:p>
          </p:txBody>
        </p:sp>
        <p:sp>
          <p:nvSpPr>
            <p:cNvPr id="11" name="TextBox 11"/>
            <p:cNvSpPr txBox="1"/>
            <p:nvPr/>
          </p:nvSpPr>
          <p:spPr>
            <a:xfrm>
              <a:off x="0" y="-85725"/>
              <a:ext cx="11946052" cy="10084956"/>
            </a:xfrm>
            <a:prstGeom prst="rect">
              <a:avLst/>
            </a:prstGeom>
          </p:spPr>
          <p:txBody>
            <a:bodyPr lIns="50800" tIns="50800" rIns="50800" bIns="50800" rtlCol="0" anchor="t"/>
            <a:lstStyle/>
            <a:p>
              <a:pPr algn="l">
                <a:lnSpc>
                  <a:spcPts val="5040"/>
                </a:lnSpc>
              </a:pPr>
              <a:r>
                <a:rPr lang="en-US" sz="4200">
                  <a:solidFill>
                    <a:srgbClr val="000000"/>
                  </a:solidFill>
                  <a:latin typeface="Calibri (MS)"/>
                  <a:ea typeface="Calibri (MS)"/>
                  <a:cs typeface="Calibri (MS)"/>
                  <a:sym typeface="Calibri (MS)"/>
                </a:rPr>
                <a:t>Evidence: Include Photos or videos</a:t>
              </a:r>
            </a:p>
          </p:txBody>
        </p:sp>
      </p:grpSp>
      <p:grpSp>
        <p:nvGrpSpPr>
          <p:cNvPr id="12" name="Group 12"/>
          <p:cNvGrpSpPr/>
          <p:nvPr/>
        </p:nvGrpSpPr>
        <p:grpSpPr>
          <a:xfrm>
            <a:off x="351558" y="1635795"/>
            <a:ext cx="8793575" cy="7963901"/>
            <a:chOff x="-1524" y="-1524"/>
            <a:chExt cx="11724767" cy="10618534"/>
          </a:xfrm>
        </p:grpSpPr>
        <p:sp>
          <p:nvSpPr>
            <p:cNvPr id="13" name="Freeform 13"/>
            <p:cNvSpPr/>
            <p:nvPr/>
          </p:nvSpPr>
          <p:spPr>
            <a:xfrm>
              <a:off x="-1524" y="-1524"/>
              <a:ext cx="11724767" cy="10072751"/>
            </a:xfrm>
            <a:custGeom>
              <a:avLst/>
              <a:gdLst/>
              <a:ahLst/>
              <a:cxnLst/>
              <a:rect l="l" t="t" r="r" b="b"/>
              <a:pathLst>
                <a:path w="11724767" h="10072751">
                  <a:moveTo>
                    <a:pt x="1524" y="0"/>
                  </a:moveTo>
                  <a:lnTo>
                    <a:pt x="11723243" y="0"/>
                  </a:lnTo>
                  <a:cubicBezTo>
                    <a:pt x="11724132" y="0"/>
                    <a:pt x="11724767" y="762"/>
                    <a:pt x="11724767" y="1524"/>
                  </a:cubicBezTo>
                  <a:lnTo>
                    <a:pt x="11724767" y="10071227"/>
                  </a:lnTo>
                  <a:cubicBezTo>
                    <a:pt x="11724767" y="10072116"/>
                    <a:pt x="11724005" y="10072751"/>
                    <a:pt x="11723243" y="10072751"/>
                  </a:cubicBezTo>
                  <a:lnTo>
                    <a:pt x="1524" y="10072751"/>
                  </a:lnTo>
                  <a:cubicBezTo>
                    <a:pt x="635" y="10072751"/>
                    <a:pt x="0" y="10071989"/>
                    <a:pt x="0" y="10071227"/>
                  </a:cubicBezTo>
                  <a:lnTo>
                    <a:pt x="0" y="1524"/>
                  </a:lnTo>
                  <a:cubicBezTo>
                    <a:pt x="0" y="635"/>
                    <a:pt x="762" y="0"/>
                    <a:pt x="1524" y="0"/>
                  </a:cubicBezTo>
                  <a:moveTo>
                    <a:pt x="1524" y="3048"/>
                  </a:moveTo>
                  <a:lnTo>
                    <a:pt x="1524" y="1524"/>
                  </a:lnTo>
                  <a:lnTo>
                    <a:pt x="3048" y="1524"/>
                  </a:lnTo>
                  <a:lnTo>
                    <a:pt x="3048" y="10071227"/>
                  </a:lnTo>
                  <a:lnTo>
                    <a:pt x="1524" y="10071227"/>
                  </a:lnTo>
                  <a:lnTo>
                    <a:pt x="1524" y="10069703"/>
                  </a:lnTo>
                  <a:lnTo>
                    <a:pt x="11723243" y="10069703"/>
                  </a:lnTo>
                  <a:lnTo>
                    <a:pt x="11723243" y="10071227"/>
                  </a:lnTo>
                  <a:lnTo>
                    <a:pt x="11721719" y="10071227"/>
                  </a:lnTo>
                  <a:lnTo>
                    <a:pt x="11721719" y="1524"/>
                  </a:lnTo>
                  <a:lnTo>
                    <a:pt x="11723243" y="1524"/>
                  </a:lnTo>
                  <a:lnTo>
                    <a:pt x="11723243" y="3048"/>
                  </a:lnTo>
                  <a:lnTo>
                    <a:pt x="1524" y="3048"/>
                  </a:lnTo>
                  <a:close/>
                </a:path>
              </a:pathLst>
            </a:custGeom>
            <a:blipFill>
              <a:blip r:embed="rId3"/>
              <a:stretch>
                <a:fillRect l="-60192" t="15" r="-60192" b="14"/>
              </a:stretch>
            </a:blipFill>
          </p:spPr>
          <p:txBody>
            <a:bodyPr/>
            <a:lstStyle/>
            <a:p>
              <a:endParaRPr lang="en-ZA"/>
            </a:p>
          </p:txBody>
        </p:sp>
        <p:sp>
          <p:nvSpPr>
            <p:cNvPr id="14" name="TextBox 14"/>
            <p:cNvSpPr txBox="1"/>
            <p:nvPr/>
          </p:nvSpPr>
          <p:spPr>
            <a:xfrm>
              <a:off x="0" y="9525"/>
              <a:ext cx="11721732" cy="10607485"/>
            </a:xfrm>
            <a:prstGeom prst="rect">
              <a:avLst/>
            </a:prstGeom>
          </p:spPr>
          <p:txBody>
            <a:bodyPr lIns="50800" tIns="50800" rIns="50800" bIns="50800" rtlCol="0" anchor="t"/>
            <a:lstStyle/>
            <a:p>
              <a:pPr marL="252460" lvl="1" indent="-126230" algn="l">
                <a:buFont typeface="Arial"/>
                <a:buChar char="•"/>
              </a:pPr>
              <a:r>
                <a:rPr lang="en-US" sz="2400" b="1" dirty="0">
                  <a:solidFill>
                    <a:srgbClr val="000000"/>
                  </a:solidFill>
                  <a:latin typeface="Calibri (MS) Bold"/>
                  <a:ea typeface="Calibri (MS) Bold"/>
                  <a:cs typeface="Calibri (MS) Bold"/>
                  <a:sym typeface="Calibri (MS) Bold"/>
                </a:rPr>
                <a:t>Please provide further information on what this change means for the movement and its goals</a:t>
              </a:r>
            </a:p>
            <a:p>
              <a:pPr marL="252460" lvl="1" indent="-126230" algn="l">
                <a:buFont typeface="Arial"/>
                <a:buChar char="•"/>
              </a:pPr>
              <a:endParaRPr lang="en-US" sz="2400" b="1" dirty="0">
                <a:solidFill>
                  <a:srgbClr val="000000"/>
                </a:solidFill>
                <a:latin typeface="Calibri (MS) Bold"/>
                <a:ea typeface="Calibri (MS) Bold"/>
                <a:cs typeface="Calibri (MS) Bold"/>
                <a:sym typeface="Calibri (MS) Bold"/>
              </a:endParaRPr>
            </a:p>
            <a:p>
              <a:pPr marL="252460" lvl="1" indent="-126230">
                <a:buFont typeface="Arial"/>
                <a:buChar char="•"/>
              </a:pPr>
              <a:r>
                <a:rPr lang="en-US" sz="2400" dirty="0"/>
                <a:t>Community Champions: Men and boys who participated are becoming trusted voices promoting SRHR, gender equality, and positive masculinity in their communities.</a:t>
              </a:r>
              <a:endParaRPr lang="en-US" sz="2400" b="1" dirty="0">
                <a:solidFill>
                  <a:srgbClr val="000000"/>
                </a:solidFill>
                <a:latin typeface="Calibri (MS) Bold"/>
                <a:cs typeface="Calibri (MS) Bold"/>
                <a:sym typeface="Calibri (MS) Bold"/>
              </a:endParaRPr>
            </a:p>
            <a:p>
              <a:pPr marL="252460" lvl="1" indent="-126230">
                <a:buFont typeface="Arial"/>
                <a:buChar char="•"/>
              </a:pPr>
              <a:r>
                <a:rPr lang="en-US" sz="2400" b="1" dirty="0"/>
                <a:t>Shifting Attitudes:</a:t>
              </a:r>
              <a:r>
                <a:rPr lang="en-US" sz="2400" dirty="0"/>
                <a:t> The change shows progress in challenging harmful gender norms and encouraging healthier, respectful relationships.</a:t>
              </a:r>
            </a:p>
            <a:p>
              <a:pPr marL="252460" lvl="1" indent="-126230">
                <a:buFont typeface="Arial"/>
                <a:buChar char="•"/>
              </a:pPr>
              <a:r>
                <a:rPr lang="en-US" sz="2400" dirty="0"/>
                <a:t>Community Ownership: The movement is now supported not only by organizations but also by community members who influence others.</a:t>
              </a:r>
            </a:p>
            <a:p>
              <a:pPr marL="252460" lvl="1" indent="-126230">
                <a:buFont typeface="Arial"/>
                <a:buChar char="•"/>
              </a:pPr>
              <a:r>
                <a:rPr lang="en-US" sz="2400" dirty="0"/>
                <a:t>Advancing the Movement’s Goals: This contributes to reducing gender-based violence, increasing SRHR awareness, and building long-term community leadership. </a:t>
              </a:r>
            </a:p>
          </p:txBody>
        </p:sp>
      </p:grpSp>
      <p:sp>
        <p:nvSpPr>
          <p:cNvPr id="15" name="Freeform 15"/>
          <p:cNvSpPr/>
          <p:nvPr/>
        </p:nvSpPr>
        <p:spPr>
          <a:xfrm>
            <a:off x="9320346" y="2400300"/>
            <a:ext cx="7960894" cy="6072472"/>
          </a:xfrm>
          <a:custGeom>
            <a:avLst/>
            <a:gdLst/>
            <a:ahLst/>
            <a:cxnLst/>
            <a:rect l="l" t="t" r="r" b="b"/>
            <a:pathLst>
              <a:path w="7960894" h="6072472">
                <a:moveTo>
                  <a:pt x="0" y="0"/>
                </a:moveTo>
                <a:lnTo>
                  <a:pt x="7960894" y="0"/>
                </a:lnTo>
                <a:lnTo>
                  <a:pt x="7960894" y="6072472"/>
                </a:lnTo>
                <a:lnTo>
                  <a:pt x="0" y="6072472"/>
                </a:lnTo>
                <a:lnTo>
                  <a:pt x="0" y="0"/>
                </a:lnTo>
                <a:close/>
              </a:path>
            </a:pathLst>
          </a:custGeom>
          <a:blipFill>
            <a:blip r:embed="rId4"/>
            <a:stretch>
              <a:fillRect l="-852" r="-852"/>
            </a:stretch>
          </a:blipFill>
        </p:spPr>
        <p:txBody>
          <a:bodyPr/>
          <a:lstStyle/>
          <a:p>
            <a:endParaRPr lang="en-ZA"/>
          </a:p>
        </p:txBody>
      </p:sp>
      <p:sp>
        <p:nvSpPr>
          <p:cNvPr id="16" name="TextBox 16"/>
          <p:cNvSpPr txBox="1"/>
          <p:nvPr/>
        </p:nvSpPr>
        <p:spPr>
          <a:xfrm>
            <a:off x="83325" y="9603667"/>
            <a:ext cx="18105110" cy="615010"/>
          </a:xfrm>
          <a:prstGeom prst="rect">
            <a:avLst/>
          </a:prstGeom>
        </p:spPr>
        <p:txBody>
          <a:bodyPr lIns="0" tIns="0" rIns="0" bIns="0" rtlCol="0" anchor="t">
            <a:spAutoFit/>
          </a:bodyPr>
          <a:lstStyle/>
          <a:p>
            <a:pPr algn="ctr">
              <a:lnSpc>
                <a:spcPts val="4622"/>
              </a:lnSpc>
            </a:pPr>
            <a:r>
              <a:rPr lang="en-US" sz="3600" i="1" spc="450">
                <a:solidFill>
                  <a:srgbClr val="FFFFFF"/>
                </a:solidFill>
                <a:latin typeface="Tahoma"/>
                <a:ea typeface="Tahoma"/>
                <a:cs typeface="Tahoma"/>
                <a:sym typeface="Tahoma"/>
              </a:rPr>
              <a:t>Voice and Choice Summit 2026    \    Voice and Choice Summit 2026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9669"/>
            <a:chOff x="0" y="0"/>
            <a:chExt cx="24384000" cy="226225"/>
          </a:xfrm>
        </p:grpSpPr>
        <p:sp>
          <p:nvSpPr>
            <p:cNvPr id="3" name="Freeform 3"/>
            <p:cNvSpPr/>
            <p:nvPr/>
          </p:nvSpPr>
          <p:spPr>
            <a:xfrm>
              <a:off x="0" y="0"/>
              <a:ext cx="24384000" cy="226187"/>
            </a:xfrm>
            <a:custGeom>
              <a:avLst/>
              <a:gdLst/>
              <a:ahLst/>
              <a:cxnLst/>
              <a:rect l="l" t="t" r="r" b="b"/>
              <a:pathLst>
                <a:path w="24384000" h="226187">
                  <a:moveTo>
                    <a:pt x="0" y="0"/>
                  </a:moveTo>
                  <a:lnTo>
                    <a:pt x="24384000" y="0"/>
                  </a:lnTo>
                  <a:lnTo>
                    <a:pt x="24384000" y="226187"/>
                  </a:lnTo>
                  <a:lnTo>
                    <a:pt x="0" y="226187"/>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4" name="Group 4"/>
          <p:cNvGrpSpPr/>
          <p:nvPr/>
        </p:nvGrpSpPr>
        <p:grpSpPr>
          <a:xfrm>
            <a:off x="0" y="9546831"/>
            <a:ext cx="18288000" cy="777240"/>
            <a:chOff x="0" y="0"/>
            <a:chExt cx="24384000" cy="1036320"/>
          </a:xfrm>
        </p:grpSpPr>
        <p:sp>
          <p:nvSpPr>
            <p:cNvPr id="5" name="Freeform 5"/>
            <p:cNvSpPr/>
            <p:nvPr/>
          </p:nvSpPr>
          <p:spPr>
            <a:xfrm>
              <a:off x="0" y="0"/>
              <a:ext cx="24384000" cy="1036320"/>
            </a:xfrm>
            <a:custGeom>
              <a:avLst/>
              <a:gdLst/>
              <a:ahLst/>
              <a:cxnLst/>
              <a:rect l="l" t="t" r="r" b="b"/>
              <a:pathLst>
                <a:path w="24384000" h="1036320">
                  <a:moveTo>
                    <a:pt x="0" y="0"/>
                  </a:moveTo>
                  <a:lnTo>
                    <a:pt x="24384000" y="0"/>
                  </a:lnTo>
                  <a:lnTo>
                    <a:pt x="24384000" y="1036320"/>
                  </a:lnTo>
                  <a:lnTo>
                    <a:pt x="0" y="1036320"/>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6" name="Group 6"/>
          <p:cNvGrpSpPr/>
          <p:nvPr/>
        </p:nvGrpSpPr>
        <p:grpSpPr>
          <a:xfrm>
            <a:off x="-3" y="369237"/>
            <a:ext cx="18287990" cy="1267701"/>
            <a:chOff x="0" y="0"/>
            <a:chExt cx="24383987" cy="1690268"/>
          </a:xfrm>
        </p:grpSpPr>
        <p:sp>
          <p:nvSpPr>
            <p:cNvPr id="7" name="Freeform 7"/>
            <p:cNvSpPr/>
            <p:nvPr/>
          </p:nvSpPr>
          <p:spPr>
            <a:xfrm>
              <a:off x="0" y="0"/>
              <a:ext cx="24383992" cy="1690272"/>
            </a:xfrm>
            <a:custGeom>
              <a:avLst/>
              <a:gdLst/>
              <a:ahLst/>
              <a:cxnLst/>
              <a:rect l="l" t="t" r="r" b="b"/>
              <a:pathLst>
                <a:path w="24383992" h="1690272">
                  <a:moveTo>
                    <a:pt x="0" y="0"/>
                  </a:moveTo>
                  <a:lnTo>
                    <a:pt x="24383992" y="0"/>
                  </a:lnTo>
                  <a:lnTo>
                    <a:pt x="24383992" y="1690272"/>
                  </a:lnTo>
                  <a:lnTo>
                    <a:pt x="0" y="1690272"/>
                  </a:lnTo>
                  <a:close/>
                </a:path>
              </a:pathLst>
            </a:custGeom>
            <a:blipFill>
              <a:blip r:embed="rId2">
                <a:alphaModFix amt="0"/>
              </a:blip>
              <a:stretch>
                <a:fillRect t="-231092" b="-231092"/>
              </a:stretch>
            </a:blipFill>
          </p:spPr>
          <p:txBody>
            <a:bodyPr/>
            <a:lstStyle/>
            <a:p>
              <a:endParaRPr lang="en-ZA"/>
            </a:p>
          </p:txBody>
        </p:sp>
        <p:sp>
          <p:nvSpPr>
            <p:cNvPr id="8" name="TextBox 8"/>
            <p:cNvSpPr txBox="1"/>
            <p:nvPr/>
          </p:nvSpPr>
          <p:spPr>
            <a:xfrm>
              <a:off x="0" y="-9525"/>
              <a:ext cx="24383987" cy="1699793"/>
            </a:xfrm>
            <a:prstGeom prst="rect">
              <a:avLst/>
            </a:prstGeom>
          </p:spPr>
          <p:txBody>
            <a:bodyPr lIns="0" tIns="0" rIns="0" bIns="0" rtlCol="0" anchor="ctr"/>
            <a:lstStyle/>
            <a:p>
              <a:pPr algn="ctr">
                <a:lnSpc>
                  <a:spcPts val="7920"/>
                </a:lnSpc>
              </a:pPr>
              <a:r>
                <a:rPr lang="en-US" sz="6600" b="1" spc="-40">
                  <a:solidFill>
                    <a:srgbClr val="000000"/>
                  </a:solidFill>
                  <a:latin typeface="TT Rounds Condensed Bold"/>
                  <a:ea typeface="TT Rounds Condensed Bold"/>
                  <a:cs typeface="TT Rounds Condensed Bold"/>
                  <a:sym typeface="TT Rounds Condensed Bold"/>
                </a:rPr>
                <a:t>Sustainability</a:t>
              </a:r>
            </a:p>
          </p:txBody>
        </p:sp>
      </p:grpSp>
      <p:grpSp>
        <p:nvGrpSpPr>
          <p:cNvPr id="9" name="Group 9"/>
          <p:cNvGrpSpPr/>
          <p:nvPr/>
        </p:nvGrpSpPr>
        <p:grpSpPr>
          <a:xfrm>
            <a:off x="9320346" y="1636938"/>
            <a:ext cx="8959539" cy="7499423"/>
            <a:chOff x="0" y="0"/>
            <a:chExt cx="11946052" cy="9999231"/>
          </a:xfrm>
        </p:grpSpPr>
        <p:sp>
          <p:nvSpPr>
            <p:cNvPr id="10" name="Freeform 10"/>
            <p:cNvSpPr/>
            <p:nvPr/>
          </p:nvSpPr>
          <p:spPr>
            <a:xfrm>
              <a:off x="-1524" y="-1524"/>
              <a:ext cx="11949049" cy="10002266"/>
            </a:xfrm>
            <a:custGeom>
              <a:avLst/>
              <a:gdLst/>
              <a:ahLst/>
              <a:cxnLst/>
              <a:rect l="l" t="t" r="r" b="b"/>
              <a:pathLst>
                <a:path w="11949049" h="10002266">
                  <a:moveTo>
                    <a:pt x="1524" y="0"/>
                  </a:moveTo>
                  <a:lnTo>
                    <a:pt x="11947525" y="0"/>
                  </a:lnTo>
                  <a:cubicBezTo>
                    <a:pt x="11948414" y="0"/>
                    <a:pt x="11949049" y="762"/>
                    <a:pt x="11949049" y="1524"/>
                  </a:cubicBezTo>
                  <a:lnTo>
                    <a:pt x="11949049" y="10000742"/>
                  </a:lnTo>
                  <a:cubicBezTo>
                    <a:pt x="11949049" y="10001631"/>
                    <a:pt x="11948287" y="10002266"/>
                    <a:pt x="11947525" y="10002266"/>
                  </a:cubicBezTo>
                  <a:lnTo>
                    <a:pt x="1524" y="10002266"/>
                  </a:lnTo>
                  <a:cubicBezTo>
                    <a:pt x="635" y="10002266"/>
                    <a:pt x="0" y="10001504"/>
                    <a:pt x="0" y="10000742"/>
                  </a:cubicBezTo>
                  <a:lnTo>
                    <a:pt x="0" y="1524"/>
                  </a:lnTo>
                  <a:cubicBezTo>
                    <a:pt x="0" y="635"/>
                    <a:pt x="762" y="0"/>
                    <a:pt x="1524" y="0"/>
                  </a:cubicBezTo>
                  <a:moveTo>
                    <a:pt x="1524" y="3048"/>
                  </a:moveTo>
                  <a:lnTo>
                    <a:pt x="1524" y="1524"/>
                  </a:lnTo>
                  <a:lnTo>
                    <a:pt x="3048" y="1524"/>
                  </a:lnTo>
                  <a:lnTo>
                    <a:pt x="3048" y="10000742"/>
                  </a:lnTo>
                  <a:lnTo>
                    <a:pt x="1524" y="10000742"/>
                  </a:lnTo>
                  <a:lnTo>
                    <a:pt x="1524" y="9999218"/>
                  </a:lnTo>
                  <a:lnTo>
                    <a:pt x="11947525" y="9999218"/>
                  </a:lnTo>
                  <a:lnTo>
                    <a:pt x="11947525" y="10000742"/>
                  </a:lnTo>
                  <a:lnTo>
                    <a:pt x="11946001" y="10000742"/>
                  </a:lnTo>
                  <a:lnTo>
                    <a:pt x="11946001" y="1524"/>
                  </a:lnTo>
                  <a:lnTo>
                    <a:pt x="11947525" y="1524"/>
                  </a:lnTo>
                  <a:lnTo>
                    <a:pt x="11947525" y="3048"/>
                  </a:lnTo>
                  <a:lnTo>
                    <a:pt x="1524" y="3048"/>
                  </a:lnTo>
                  <a:close/>
                </a:path>
              </a:pathLst>
            </a:custGeom>
            <a:solidFill>
              <a:srgbClr val="000000"/>
            </a:solidFill>
          </p:spPr>
          <p:txBody>
            <a:bodyPr/>
            <a:lstStyle/>
            <a:p>
              <a:endParaRPr lang="en-ZA"/>
            </a:p>
          </p:txBody>
        </p:sp>
        <p:sp>
          <p:nvSpPr>
            <p:cNvPr id="11" name="TextBox 11"/>
            <p:cNvSpPr txBox="1"/>
            <p:nvPr/>
          </p:nvSpPr>
          <p:spPr>
            <a:xfrm>
              <a:off x="0" y="-85725"/>
              <a:ext cx="11946052" cy="10084956"/>
            </a:xfrm>
            <a:prstGeom prst="rect">
              <a:avLst/>
            </a:prstGeom>
          </p:spPr>
          <p:txBody>
            <a:bodyPr lIns="50800" tIns="50800" rIns="50800" bIns="50800" rtlCol="0" anchor="t"/>
            <a:lstStyle/>
            <a:p>
              <a:pPr algn="l">
                <a:lnSpc>
                  <a:spcPts val="5040"/>
                </a:lnSpc>
              </a:pPr>
              <a:r>
                <a:rPr lang="en-US" sz="4200" dirty="0">
                  <a:solidFill>
                    <a:srgbClr val="000000"/>
                  </a:solidFill>
                  <a:latin typeface="Calibri (MS)"/>
                  <a:ea typeface="Calibri (MS)"/>
                  <a:cs typeface="Calibri (MS)"/>
                  <a:sym typeface="Calibri (MS)"/>
                </a:rPr>
                <a:t>Evidence: Include Photos or videos</a:t>
              </a:r>
            </a:p>
            <a:p>
              <a:pPr algn="l">
                <a:lnSpc>
                  <a:spcPts val="5040"/>
                </a:lnSpc>
              </a:pPr>
              <a:endParaRPr lang="en-US" sz="4200" dirty="0">
                <a:solidFill>
                  <a:srgbClr val="000000"/>
                </a:solidFill>
                <a:latin typeface="Calibri (MS)"/>
                <a:ea typeface="Calibri (MS)"/>
                <a:cs typeface="Calibri (MS)"/>
                <a:sym typeface="Calibri (MS)"/>
              </a:endParaRPr>
            </a:p>
          </p:txBody>
        </p:sp>
      </p:grpSp>
      <p:grpSp>
        <p:nvGrpSpPr>
          <p:cNvPr id="12" name="Group 12"/>
          <p:cNvGrpSpPr/>
          <p:nvPr/>
        </p:nvGrpSpPr>
        <p:grpSpPr>
          <a:xfrm>
            <a:off x="352701" y="1636938"/>
            <a:ext cx="8791299" cy="7552306"/>
            <a:chOff x="0" y="0"/>
            <a:chExt cx="11721732" cy="10069741"/>
          </a:xfrm>
        </p:grpSpPr>
        <p:sp>
          <p:nvSpPr>
            <p:cNvPr id="13" name="Freeform 13"/>
            <p:cNvSpPr/>
            <p:nvPr/>
          </p:nvSpPr>
          <p:spPr>
            <a:xfrm>
              <a:off x="-1524" y="-1524"/>
              <a:ext cx="11724767" cy="10072751"/>
            </a:xfrm>
            <a:custGeom>
              <a:avLst/>
              <a:gdLst/>
              <a:ahLst/>
              <a:cxnLst/>
              <a:rect l="l" t="t" r="r" b="b"/>
              <a:pathLst>
                <a:path w="11724767" h="10072751">
                  <a:moveTo>
                    <a:pt x="1524" y="0"/>
                  </a:moveTo>
                  <a:lnTo>
                    <a:pt x="11723243" y="0"/>
                  </a:lnTo>
                  <a:cubicBezTo>
                    <a:pt x="11724132" y="0"/>
                    <a:pt x="11724767" y="762"/>
                    <a:pt x="11724767" y="1524"/>
                  </a:cubicBezTo>
                  <a:lnTo>
                    <a:pt x="11724767" y="10071227"/>
                  </a:lnTo>
                  <a:cubicBezTo>
                    <a:pt x="11724767" y="10072116"/>
                    <a:pt x="11724005" y="10072751"/>
                    <a:pt x="11723243" y="10072751"/>
                  </a:cubicBezTo>
                  <a:lnTo>
                    <a:pt x="1524" y="10072751"/>
                  </a:lnTo>
                  <a:cubicBezTo>
                    <a:pt x="635" y="10072751"/>
                    <a:pt x="0" y="10071989"/>
                    <a:pt x="0" y="10071227"/>
                  </a:cubicBezTo>
                  <a:lnTo>
                    <a:pt x="0" y="1524"/>
                  </a:lnTo>
                  <a:cubicBezTo>
                    <a:pt x="0" y="635"/>
                    <a:pt x="762" y="0"/>
                    <a:pt x="1524" y="0"/>
                  </a:cubicBezTo>
                  <a:moveTo>
                    <a:pt x="1524" y="3048"/>
                  </a:moveTo>
                  <a:lnTo>
                    <a:pt x="1524" y="1524"/>
                  </a:lnTo>
                  <a:lnTo>
                    <a:pt x="3048" y="1524"/>
                  </a:lnTo>
                  <a:lnTo>
                    <a:pt x="3048" y="10071227"/>
                  </a:lnTo>
                  <a:lnTo>
                    <a:pt x="1524" y="10071227"/>
                  </a:lnTo>
                  <a:lnTo>
                    <a:pt x="1524" y="10069703"/>
                  </a:lnTo>
                  <a:lnTo>
                    <a:pt x="11723243" y="10069703"/>
                  </a:lnTo>
                  <a:lnTo>
                    <a:pt x="11723243" y="10071227"/>
                  </a:lnTo>
                  <a:lnTo>
                    <a:pt x="11721719" y="10071227"/>
                  </a:lnTo>
                  <a:lnTo>
                    <a:pt x="11721719" y="1524"/>
                  </a:lnTo>
                  <a:lnTo>
                    <a:pt x="11723243" y="1524"/>
                  </a:lnTo>
                  <a:lnTo>
                    <a:pt x="11723243" y="3048"/>
                  </a:lnTo>
                  <a:lnTo>
                    <a:pt x="1524" y="3048"/>
                  </a:lnTo>
                  <a:close/>
                </a:path>
              </a:pathLst>
            </a:custGeom>
            <a:blipFill>
              <a:blip r:embed="rId2"/>
              <a:stretch>
                <a:fillRect l="-60192" t="15" r="-60192" b="14"/>
              </a:stretch>
            </a:blipFill>
          </p:spPr>
          <p:txBody>
            <a:bodyPr/>
            <a:lstStyle/>
            <a:p>
              <a:endParaRPr lang="en-ZA"/>
            </a:p>
          </p:txBody>
        </p:sp>
        <p:sp>
          <p:nvSpPr>
            <p:cNvPr id="14" name="TextBox 14"/>
            <p:cNvSpPr txBox="1"/>
            <p:nvPr/>
          </p:nvSpPr>
          <p:spPr>
            <a:xfrm>
              <a:off x="0" y="0"/>
              <a:ext cx="11721732" cy="10069741"/>
            </a:xfrm>
            <a:prstGeom prst="rect">
              <a:avLst/>
            </a:prstGeom>
          </p:spPr>
          <p:txBody>
            <a:bodyPr lIns="50800" tIns="50800" rIns="50800" bIns="50800" rtlCol="0" anchor="t"/>
            <a:lstStyle/>
            <a:p>
              <a:pPr algn="l">
                <a:lnSpc>
                  <a:spcPct val="150000"/>
                </a:lnSpc>
              </a:pPr>
              <a:r>
                <a:rPr lang="en-US" sz="2400" b="1" dirty="0">
                  <a:solidFill>
                    <a:srgbClr val="000000"/>
                  </a:solidFill>
                  <a:latin typeface="Calibri (MS) Bold"/>
                  <a:ea typeface="Calibri (MS) Bold"/>
                  <a:cs typeface="Calibri (MS) Bold"/>
                  <a:sym typeface="Calibri (MS) Bold"/>
                </a:rPr>
                <a:t>What sustainability measures were put in place for the work?</a:t>
              </a:r>
            </a:p>
            <a:p>
              <a:pPr marL="502206" lvl="1" indent="-251103" algn="l">
                <a:lnSpc>
                  <a:spcPct val="150000"/>
                </a:lnSpc>
                <a:buFont typeface="Arial"/>
                <a:buChar char="•"/>
              </a:pPr>
              <a:r>
                <a:rPr lang="en-US" sz="2400" b="1" dirty="0">
                  <a:solidFill>
                    <a:srgbClr val="000000"/>
                  </a:solidFill>
                  <a:latin typeface="Calibri (MS) Bold"/>
                  <a:ea typeface="Calibri (MS) Bold"/>
                  <a:cs typeface="Calibri (MS) Bold"/>
                  <a:sym typeface="Calibri (MS) Bold"/>
                </a:rPr>
                <a:t>How do you intend to sustain the work or scale up?</a:t>
              </a:r>
            </a:p>
            <a:p>
              <a:pPr marL="502206" lvl="1" indent="-251103" algn="l">
                <a:lnSpc>
                  <a:spcPct val="150000"/>
                </a:lnSpc>
                <a:buFont typeface="Arial"/>
                <a:buChar char="•"/>
              </a:pPr>
              <a:r>
                <a:rPr lang="en-US" sz="2400" dirty="0"/>
                <a:t>Continue linking SRHR education with skills training for women such as baking, soap making, sewing, and other livelihood opportunities to strengthen long-term impact. </a:t>
              </a:r>
            </a:p>
            <a:p>
              <a:pPr marL="502206" lvl="1" indent="-251103">
                <a:lnSpc>
                  <a:spcPct val="150000"/>
                </a:lnSpc>
                <a:buFont typeface="Arial"/>
                <a:buChar char="•"/>
              </a:pPr>
              <a:r>
                <a:rPr lang="en-US" sz="2400" dirty="0"/>
                <a:t>Replicate the </a:t>
              </a:r>
              <a:r>
                <a:rPr lang="en-US" sz="2400" b="1" dirty="0"/>
                <a:t>SRHR and gender dialogue sessions</a:t>
              </a:r>
              <a:r>
                <a:rPr lang="en-US" sz="2400" dirty="0"/>
                <a:t> with additional groups of men, boys, women, and traditional leaders in other communities.</a:t>
              </a:r>
            </a:p>
            <a:p>
              <a:pPr marL="502206" lvl="1" indent="-251103">
                <a:lnSpc>
                  <a:spcPct val="150000"/>
                </a:lnSpc>
                <a:buFont typeface="Arial"/>
                <a:buChar char="•"/>
              </a:pPr>
              <a:r>
                <a:rPr lang="en-US" sz="2400" dirty="0"/>
                <a:t>Support trained men and boys to become peer educators, helping them lead conversations on SRHR, positive masculinity, and gender equality.</a:t>
              </a:r>
            </a:p>
            <a:p>
              <a:pPr marL="703088" lvl="1" indent="-351544" algn="just">
                <a:lnSpc>
                  <a:spcPts val="3776"/>
                </a:lnSpc>
              </a:pPr>
              <a:endParaRPr lang="en-US" sz="2400" dirty="0">
                <a:solidFill>
                  <a:srgbClr val="000000"/>
                </a:solidFill>
                <a:latin typeface="Calibri (MS)"/>
                <a:ea typeface="Calibri (MS)"/>
                <a:cs typeface="Calibri (MS)"/>
                <a:sym typeface="Calibri (MS)"/>
              </a:endParaRPr>
            </a:p>
            <a:p>
              <a:pPr marL="502206" lvl="1" indent="-251103" algn="l">
                <a:lnSpc>
                  <a:spcPts val="2697"/>
                </a:lnSpc>
              </a:pPr>
              <a:endParaRPr lang="en-US" sz="2775" dirty="0">
                <a:solidFill>
                  <a:srgbClr val="000000"/>
                </a:solidFill>
                <a:latin typeface="Calibri (MS)"/>
                <a:ea typeface="Calibri (MS)"/>
                <a:cs typeface="Calibri (MS)"/>
                <a:sym typeface="Calibri (MS)"/>
              </a:endParaRPr>
            </a:p>
          </p:txBody>
        </p:sp>
      </p:grpSp>
      <p:sp>
        <p:nvSpPr>
          <p:cNvPr id="16" name="TextBox 16"/>
          <p:cNvSpPr txBox="1"/>
          <p:nvPr/>
        </p:nvSpPr>
        <p:spPr>
          <a:xfrm>
            <a:off x="83325" y="9603667"/>
            <a:ext cx="18105110" cy="615010"/>
          </a:xfrm>
          <a:prstGeom prst="rect">
            <a:avLst/>
          </a:prstGeom>
        </p:spPr>
        <p:txBody>
          <a:bodyPr lIns="0" tIns="0" rIns="0" bIns="0" rtlCol="0" anchor="t">
            <a:spAutoFit/>
          </a:bodyPr>
          <a:lstStyle/>
          <a:p>
            <a:pPr algn="ctr">
              <a:lnSpc>
                <a:spcPts val="4622"/>
              </a:lnSpc>
            </a:pPr>
            <a:r>
              <a:rPr lang="en-US" sz="3600" i="1" spc="450">
                <a:solidFill>
                  <a:srgbClr val="FFFFFF"/>
                </a:solidFill>
                <a:latin typeface="Tahoma"/>
                <a:ea typeface="Tahoma"/>
                <a:cs typeface="Tahoma"/>
                <a:sym typeface="Tahoma"/>
              </a:rPr>
              <a:t>Voice and Choice Summit 2026    \    Voice and Choice Summit 2026 </a:t>
            </a:r>
          </a:p>
        </p:txBody>
      </p:sp>
      <p:sp>
        <p:nvSpPr>
          <p:cNvPr id="17" name="AutoShape 2">
            <a:extLst>
              <a:ext uri="{FF2B5EF4-FFF2-40B4-BE49-F238E27FC236}">
                <a16:creationId xmlns:a16="http://schemas.microsoft.com/office/drawing/2014/main" id="{FE4F5019-EB18-E735-25CE-2CFE16269893}"/>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18" name="Picture 17">
            <a:extLst>
              <a:ext uri="{FF2B5EF4-FFF2-40B4-BE49-F238E27FC236}">
                <a16:creationId xmlns:a16="http://schemas.microsoft.com/office/drawing/2014/main" id="{935E6C95-DDAE-A5D7-227E-6C5F5471094F}"/>
              </a:ext>
            </a:extLst>
          </p:cNvPr>
          <p:cNvPicPr>
            <a:picLocks noChangeAspect="1"/>
          </p:cNvPicPr>
          <p:nvPr/>
        </p:nvPicPr>
        <p:blipFill>
          <a:blip r:embed="rId3"/>
          <a:stretch>
            <a:fillRect/>
          </a:stretch>
        </p:blipFill>
        <p:spPr>
          <a:xfrm>
            <a:off x="9387968" y="2298608"/>
            <a:ext cx="8359072" cy="626930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9669"/>
            <a:chOff x="0" y="0"/>
            <a:chExt cx="24384000" cy="226225"/>
          </a:xfrm>
        </p:grpSpPr>
        <p:sp>
          <p:nvSpPr>
            <p:cNvPr id="3" name="Freeform 3"/>
            <p:cNvSpPr/>
            <p:nvPr/>
          </p:nvSpPr>
          <p:spPr>
            <a:xfrm>
              <a:off x="0" y="0"/>
              <a:ext cx="24384000" cy="226187"/>
            </a:xfrm>
            <a:custGeom>
              <a:avLst/>
              <a:gdLst/>
              <a:ahLst/>
              <a:cxnLst/>
              <a:rect l="l" t="t" r="r" b="b"/>
              <a:pathLst>
                <a:path w="24384000" h="226187">
                  <a:moveTo>
                    <a:pt x="0" y="0"/>
                  </a:moveTo>
                  <a:lnTo>
                    <a:pt x="24384000" y="0"/>
                  </a:lnTo>
                  <a:lnTo>
                    <a:pt x="24384000" y="226187"/>
                  </a:lnTo>
                  <a:lnTo>
                    <a:pt x="0" y="226187"/>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4" name="Group 4"/>
          <p:cNvGrpSpPr/>
          <p:nvPr/>
        </p:nvGrpSpPr>
        <p:grpSpPr>
          <a:xfrm>
            <a:off x="0" y="9546831"/>
            <a:ext cx="18288000" cy="777240"/>
            <a:chOff x="0" y="0"/>
            <a:chExt cx="24384000" cy="1036320"/>
          </a:xfrm>
        </p:grpSpPr>
        <p:sp>
          <p:nvSpPr>
            <p:cNvPr id="5" name="Freeform 5"/>
            <p:cNvSpPr/>
            <p:nvPr/>
          </p:nvSpPr>
          <p:spPr>
            <a:xfrm>
              <a:off x="0" y="0"/>
              <a:ext cx="24384000" cy="1036320"/>
            </a:xfrm>
            <a:custGeom>
              <a:avLst/>
              <a:gdLst/>
              <a:ahLst/>
              <a:cxnLst/>
              <a:rect l="l" t="t" r="r" b="b"/>
              <a:pathLst>
                <a:path w="24384000" h="1036320">
                  <a:moveTo>
                    <a:pt x="0" y="0"/>
                  </a:moveTo>
                  <a:lnTo>
                    <a:pt x="24384000" y="0"/>
                  </a:lnTo>
                  <a:lnTo>
                    <a:pt x="24384000" y="1036320"/>
                  </a:lnTo>
                  <a:lnTo>
                    <a:pt x="0" y="1036320"/>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6" name="Group 6"/>
          <p:cNvGrpSpPr/>
          <p:nvPr/>
        </p:nvGrpSpPr>
        <p:grpSpPr>
          <a:xfrm>
            <a:off x="-3" y="369237"/>
            <a:ext cx="18287990" cy="1267701"/>
            <a:chOff x="0" y="0"/>
            <a:chExt cx="24383987" cy="1690268"/>
          </a:xfrm>
        </p:grpSpPr>
        <p:sp>
          <p:nvSpPr>
            <p:cNvPr id="7" name="Freeform 7"/>
            <p:cNvSpPr/>
            <p:nvPr/>
          </p:nvSpPr>
          <p:spPr>
            <a:xfrm>
              <a:off x="0" y="0"/>
              <a:ext cx="24383992" cy="1690272"/>
            </a:xfrm>
            <a:custGeom>
              <a:avLst/>
              <a:gdLst/>
              <a:ahLst/>
              <a:cxnLst/>
              <a:rect l="l" t="t" r="r" b="b"/>
              <a:pathLst>
                <a:path w="24383992" h="1690272">
                  <a:moveTo>
                    <a:pt x="0" y="0"/>
                  </a:moveTo>
                  <a:lnTo>
                    <a:pt x="24383992" y="0"/>
                  </a:lnTo>
                  <a:lnTo>
                    <a:pt x="24383992" y="1690272"/>
                  </a:lnTo>
                  <a:lnTo>
                    <a:pt x="0" y="1690272"/>
                  </a:lnTo>
                  <a:close/>
                </a:path>
              </a:pathLst>
            </a:custGeom>
            <a:blipFill>
              <a:blip r:embed="rId2">
                <a:alphaModFix amt="0"/>
              </a:blip>
              <a:stretch>
                <a:fillRect t="-231092" b="-231092"/>
              </a:stretch>
            </a:blipFill>
          </p:spPr>
          <p:txBody>
            <a:bodyPr/>
            <a:lstStyle/>
            <a:p>
              <a:endParaRPr lang="en-ZA"/>
            </a:p>
          </p:txBody>
        </p:sp>
        <p:sp>
          <p:nvSpPr>
            <p:cNvPr id="8" name="TextBox 8"/>
            <p:cNvSpPr txBox="1"/>
            <p:nvPr/>
          </p:nvSpPr>
          <p:spPr>
            <a:xfrm>
              <a:off x="0" y="-9525"/>
              <a:ext cx="24383987" cy="1699793"/>
            </a:xfrm>
            <a:prstGeom prst="rect">
              <a:avLst/>
            </a:prstGeom>
          </p:spPr>
          <p:txBody>
            <a:bodyPr lIns="0" tIns="0" rIns="0" bIns="0" rtlCol="0" anchor="ctr"/>
            <a:lstStyle/>
            <a:p>
              <a:pPr algn="ctr">
                <a:lnSpc>
                  <a:spcPts val="7920"/>
                </a:lnSpc>
              </a:pPr>
              <a:r>
                <a:rPr lang="en-US" sz="6600" b="1" spc="-40">
                  <a:solidFill>
                    <a:srgbClr val="000000"/>
                  </a:solidFill>
                  <a:latin typeface="TT Rounds Condensed Bold"/>
                  <a:ea typeface="TT Rounds Condensed Bold"/>
                  <a:cs typeface="TT Rounds Condensed Bold"/>
                  <a:sym typeface="TT Rounds Condensed Bold"/>
                </a:rPr>
                <a:t>Beneficiaries</a:t>
              </a:r>
            </a:p>
          </p:txBody>
        </p:sp>
      </p:grpSp>
      <p:grpSp>
        <p:nvGrpSpPr>
          <p:cNvPr id="9" name="Group 9"/>
          <p:cNvGrpSpPr/>
          <p:nvPr/>
        </p:nvGrpSpPr>
        <p:grpSpPr>
          <a:xfrm>
            <a:off x="9320346" y="1636938"/>
            <a:ext cx="8959539" cy="7499423"/>
            <a:chOff x="0" y="0"/>
            <a:chExt cx="11946052" cy="9999231"/>
          </a:xfrm>
        </p:grpSpPr>
        <p:sp>
          <p:nvSpPr>
            <p:cNvPr id="10" name="Freeform 10"/>
            <p:cNvSpPr/>
            <p:nvPr/>
          </p:nvSpPr>
          <p:spPr>
            <a:xfrm>
              <a:off x="-1524" y="-1524"/>
              <a:ext cx="11949049" cy="10002266"/>
            </a:xfrm>
            <a:custGeom>
              <a:avLst/>
              <a:gdLst/>
              <a:ahLst/>
              <a:cxnLst/>
              <a:rect l="l" t="t" r="r" b="b"/>
              <a:pathLst>
                <a:path w="11949049" h="10002266">
                  <a:moveTo>
                    <a:pt x="1524" y="0"/>
                  </a:moveTo>
                  <a:lnTo>
                    <a:pt x="11947525" y="0"/>
                  </a:lnTo>
                  <a:cubicBezTo>
                    <a:pt x="11948414" y="0"/>
                    <a:pt x="11949049" y="762"/>
                    <a:pt x="11949049" y="1524"/>
                  </a:cubicBezTo>
                  <a:lnTo>
                    <a:pt x="11949049" y="10000742"/>
                  </a:lnTo>
                  <a:cubicBezTo>
                    <a:pt x="11949049" y="10001631"/>
                    <a:pt x="11948287" y="10002266"/>
                    <a:pt x="11947525" y="10002266"/>
                  </a:cubicBezTo>
                  <a:lnTo>
                    <a:pt x="1524" y="10002266"/>
                  </a:lnTo>
                  <a:cubicBezTo>
                    <a:pt x="635" y="10002266"/>
                    <a:pt x="0" y="10001504"/>
                    <a:pt x="0" y="10000742"/>
                  </a:cubicBezTo>
                  <a:lnTo>
                    <a:pt x="0" y="1524"/>
                  </a:lnTo>
                  <a:cubicBezTo>
                    <a:pt x="0" y="635"/>
                    <a:pt x="762" y="0"/>
                    <a:pt x="1524" y="0"/>
                  </a:cubicBezTo>
                  <a:moveTo>
                    <a:pt x="1524" y="3048"/>
                  </a:moveTo>
                  <a:lnTo>
                    <a:pt x="1524" y="1524"/>
                  </a:lnTo>
                  <a:lnTo>
                    <a:pt x="3048" y="1524"/>
                  </a:lnTo>
                  <a:lnTo>
                    <a:pt x="3048" y="10000742"/>
                  </a:lnTo>
                  <a:lnTo>
                    <a:pt x="1524" y="10000742"/>
                  </a:lnTo>
                  <a:lnTo>
                    <a:pt x="1524" y="9999218"/>
                  </a:lnTo>
                  <a:lnTo>
                    <a:pt x="11947525" y="9999218"/>
                  </a:lnTo>
                  <a:lnTo>
                    <a:pt x="11947525" y="10000742"/>
                  </a:lnTo>
                  <a:lnTo>
                    <a:pt x="11946001" y="10000742"/>
                  </a:lnTo>
                  <a:lnTo>
                    <a:pt x="11946001" y="1524"/>
                  </a:lnTo>
                  <a:lnTo>
                    <a:pt x="11947525" y="1524"/>
                  </a:lnTo>
                  <a:lnTo>
                    <a:pt x="11947525" y="3048"/>
                  </a:lnTo>
                  <a:lnTo>
                    <a:pt x="1524" y="3048"/>
                  </a:lnTo>
                  <a:close/>
                </a:path>
              </a:pathLst>
            </a:custGeom>
            <a:solidFill>
              <a:srgbClr val="000000"/>
            </a:solidFill>
          </p:spPr>
          <p:txBody>
            <a:bodyPr/>
            <a:lstStyle/>
            <a:p>
              <a:endParaRPr lang="en-ZA"/>
            </a:p>
          </p:txBody>
        </p:sp>
        <p:sp>
          <p:nvSpPr>
            <p:cNvPr id="11" name="TextBox 11"/>
            <p:cNvSpPr txBox="1"/>
            <p:nvPr/>
          </p:nvSpPr>
          <p:spPr>
            <a:xfrm>
              <a:off x="0" y="-85725"/>
              <a:ext cx="11946052" cy="10084956"/>
            </a:xfrm>
            <a:prstGeom prst="rect">
              <a:avLst/>
            </a:prstGeom>
          </p:spPr>
          <p:txBody>
            <a:bodyPr lIns="50800" tIns="50800" rIns="50800" bIns="50800" rtlCol="0" anchor="t"/>
            <a:lstStyle/>
            <a:p>
              <a:pPr algn="l">
                <a:lnSpc>
                  <a:spcPts val="5040"/>
                </a:lnSpc>
              </a:pPr>
              <a:r>
                <a:rPr lang="en-US" sz="4200" dirty="0">
                  <a:solidFill>
                    <a:srgbClr val="000000"/>
                  </a:solidFill>
                  <a:latin typeface="Calibri (MS)"/>
                  <a:ea typeface="Calibri (MS)"/>
                  <a:cs typeface="Calibri (MS)"/>
                  <a:sym typeface="Calibri (MS)"/>
                </a:rPr>
                <a:t>Evidence : Include Photos or videos</a:t>
              </a:r>
            </a:p>
            <a:p>
              <a:pPr algn="l">
                <a:lnSpc>
                  <a:spcPts val="5040"/>
                </a:lnSpc>
              </a:pPr>
              <a:endParaRPr lang="en-US" sz="4200" dirty="0">
                <a:solidFill>
                  <a:srgbClr val="000000"/>
                </a:solidFill>
                <a:latin typeface="Calibri (MS)"/>
                <a:ea typeface="Calibri (MS)"/>
                <a:cs typeface="Calibri (MS)"/>
                <a:sym typeface="Calibri (MS)"/>
              </a:endParaRPr>
            </a:p>
          </p:txBody>
        </p:sp>
      </p:grpSp>
      <p:grpSp>
        <p:nvGrpSpPr>
          <p:cNvPr id="12" name="Group 12"/>
          <p:cNvGrpSpPr/>
          <p:nvPr/>
        </p:nvGrpSpPr>
        <p:grpSpPr>
          <a:xfrm>
            <a:off x="352701" y="1636938"/>
            <a:ext cx="8791299" cy="7552306"/>
            <a:chOff x="0" y="0"/>
            <a:chExt cx="11721732" cy="10069741"/>
          </a:xfrm>
        </p:grpSpPr>
        <p:sp>
          <p:nvSpPr>
            <p:cNvPr id="13" name="Freeform 13"/>
            <p:cNvSpPr/>
            <p:nvPr/>
          </p:nvSpPr>
          <p:spPr>
            <a:xfrm>
              <a:off x="-1524" y="-1524"/>
              <a:ext cx="11724767" cy="10072751"/>
            </a:xfrm>
            <a:custGeom>
              <a:avLst/>
              <a:gdLst/>
              <a:ahLst/>
              <a:cxnLst/>
              <a:rect l="l" t="t" r="r" b="b"/>
              <a:pathLst>
                <a:path w="11724767" h="10072751">
                  <a:moveTo>
                    <a:pt x="1524" y="0"/>
                  </a:moveTo>
                  <a:lnTo>
                    <a:pt x="11723243" y="0"/>
                  </a:lnTo>
                  <a:cubicBezTo>
                    <a:pt x="11724132" y="0"/>
                    <a:pt x="11724767" y="762"/>
                    <a:pt x="11724767" y="1524"/>
                  </a:cubicBezTo>
                  <a:lnTo>
                    <a:pt x="11724767" y="10071227"/>
                  </a:lnTo>
                  <a:cubicBezTo>
                    <a:pt x="11724767" y="10072116"/>
                    <a:pt x="11724005" y="10072751"/>
                    <a:pt x="11723243" y="10072751"/>
                  </a:cubicBezTo>
                  <a:lnTo>
                    <a:pt x="1524" y="10072751"/>
                  </a:lnTo>
                  <a:cubicBezTo>
                    <a:pt x="635" y="10072751"/>
                    <a:pt x="0" y="10071989"/>
                    <a:pt x="0" y="10071227"/>
                  </a:cubicBezTo>
                  <a:lnTo>
                    <a:pt x="0" y="1524"/>
                  </a:lnTo>
                  <a:cubicBezTo>
                    <a:pt x="0" y="635"/>
                    <a:pt x="762" y="0"/>
                    <a:pt x="1524" y="0"/>
                  </a:cubicBezTo>
                  <a:moveTo>
                    <a:pt x="1524" y="3048"/>
                  </a:moveTo>
                  <a:lnTo>
                    <a:pt x="1524" y="1524"/>
                  </a:lnTo>
                  <a:lnTo>
                    <a:pt x="3048" y="1524"/>
                  </a:lnTo>
                  <a:lnTo>
                    <a:pt x="3048" y="10071227"/>
                  </a:lnTo>
                  <a:lnTo>
                    <a:pt x="1524" y="10071227"/>
                  </a:lnTo>
                  <a:lnTo>
                    <a:pt x="1524" y="10069703"/>
                  </a:lnTo>
                  <a:lnTo>
                    <a:pt x="11723243" y="10069703"/>
                  </a:lnTo>
                  <a:lnTo>
                    <a:pt x="11723243" y="10071227"/>
                  </a:lnTo>
                  <a:lnTo>
                    <a:pt x="11721719" y="10071227"/>
                  </a:lnTo>
                  <a:lnTo>
                    <a:pt x="11721719" y="1524"/>
                  </a:lnTo>
                  <a:lnTo>
                    <a:pt x="11723243" y="1524"/>
                  </a:lnTo>
                  <a:lnTo>
                    <a:pt x="11723243" y="3048"/>
                  </a:lnTo>
                  <a:lnTo>
                    <a:pt x="1524" y="3048"/>
                  </a:lnTo>
                  <a:close/>
                </a:path>
              </a:pathLst>
            </a:custGeom>
            <a:blipFill>
              <a:blip r:embed="rId2"/>
              <a:stretch>
                <a:fillRect l="-60192" t="15" r="-60192" b="14"/>
              </a:stretch>
            </a:blipFill>
          </p:spPr>
          <p:txBody>
            <a:bodyPr/>
            <a:lstStyle/>
            <a:p>
              <a:endParaRPr lang="en-ZA"/>
            </a:p>
          </p:txBody>
        </p:sp>
        <p:sp>
          <p:nvSpPr>
            <p:cNvPr id="14" name="TextBox 14"/>
            <p:cNvSpPr txBox="1"/>
            <p:nvPr/>
          </p:nvSpPr>
          <p:spPr>
            <a:xfrm>
              <a:off x="0" y="9525"/>
              <a:ext cx="11721732" cy="10060216"/>
            </a:xfrm>
            <a:prstGeom prst="rect">
              <a:avLst/>
            </a:prstGeom>
          </p:spPr>
          <p:txBody>
            <a:bodyPr lIns="50800" tIns="50800" rIns="50800" bIns="50800" rtlCol="0" anchor="t"/>
            <a:lstStyle/>
            <a:p>
              <a:pPr algn="l">
                <a:lnSpc>
                  <a:spcPts val="3776"/>
                </a:lnSpc>
              </a:pPr>
              <a:r>
                <a:rPr lang="en-US" sz="3885" b="1" dirty="0">
                  <a:solidFill>
                    <a:srgbClr val="000000"/>
                  </a:solidFill>
                  <a:latin typeface="Calibri (MS) Bold"/>
                  <a:ea typeface="Calibri (MS) Bold"/>
                  <a:cs typeface="Calibri (MS) Bold"/>
                  <a:sym typeface="Calibri (MS) Bold"/>
                </a:rPr>
                <a:t>Number of;</a:t>
              </a:r>
            </a:p>
            <a:p>
              <a:pPr marL="703088" lvl="1" indent="-351544" algn="l">
                <a:lnSpc>
                  <a:spcPts val="3776"/>
                </a:lnSpc>
                <a:buFont typeface="Arial"/>
                <a:buChar char="•"/>
              </a:pPr>
              <a:r>
                <a:rPr lang="en-US" sz="3885" dirty="0">
                  <a:solidFill>
                    <a:srgbClr val="000000"/>
                  </a:solidFill>
                  <a:latin typeface="Calibri (MS)"/>
                  <a:ea typeface="Calibri (MS)"/>
                  <a:cs typeface="Calibri (MS)"/>
                  <a:sym typeface="Calibri (MS)"/>
                </a:rPr>
                <a:t>Female – Direct beneficiaries- </a:t>
              </a:r>
              <a:r>
                <a:rPr lang="en-US" sz="3885" dirty="0">
                  <a:solidFill>
                    <a:srgbClr val="FF0000"/>
                  </a:solidFill>
                  <a:latin typeface="Calibri (MS)"/>
                  <a:ea typeface="Calibri (MS)"/>
                  <a:cs typeface="Calibri (MS)"/>
                  <a:sym typeface="Calibri (MS)"/>
                </a:rPr>
                <a:t>641</a:t>
              </a:r>
            </a:p>
            <a:p>
              <a:pPr marL="703088" lvl="1" indent="-351544" algn="l">
                <a:lnSpc>
                  <a:spcPts val="3776"/>
                </a:lnSpc>
                <a:buFont typeface="Arial"/>
                <a:buChar char="•"/>
              </a:pPr>
              <a:r>
                <a:rPr lang="en-US" sz="3885" dirty="0">
                  <a:solidFill>
                    <a:srgbClr val="000000"/>
                  </a:solidFill>
                  <a:latin typeface="Calibri (MS)"/>
                  <a:ea typeface="Calibri (MS)"/>
                  <a:cs typeface="Calibri (MS)"/>
                  <a:sym typeface="Calibri (MS)"/>
                </a:rPr>
                <a:t>Male – Direct beneficiaries-</a:t>
              </a:r>
              <a:r>
                <a:rPr lang="en-US" sz="3885" dirty="0">
                  <a:solidFill>
                    <a:srgbClr val="FF0000"/>
                  </a:solidFill>
                  <a:latin typeface="Calibri (MS)"/>
                  <a:ea typeface="Calibri (MS)"/>
                  <a:cs typeface="Calibri (MS)"/>
                  <a:sym typeface="Calibri (MS)"/>
                </a:rPr>
                <a:t>409</a:t>
              </a:r>
            </a:p>
            <a:p>
              <a:pPr marL="703088" lvl="1" indent="-351544" algn="l">
                <a:lnSpc>
                  <a:spcPts val="3776"/>
                </a:lnSpc>
                <a:buFont typeface="Arial"/>
                <a:buChar char="•"/>
              </a:pPr>
              <a:r>
                <a:rPr lang="en-US" sz="3885" dirty="0">
                  <a:solidFill>
                    <a:srgbClr val="000000"/>
                  </a:solidFill>
                  <a:latin typeface="Calibri (MS)"/>
                  <a:ea typeface="Calibri (MS)"/>
                  <a:cs typeface="Calibri (MS)"/>
                  <a:sym typeface="Calibri (MS)"/>
                </a:rPr>
                <a:t>Female – Indirect beneficiaries (e.g. through other networks)-</a:t>
              </a:r>
              <a:r>
                <a:rPr lang="en-US" sz="3885" dirty="0">
                  <a:solidFill>
                    <a:srgbClr val="FF0000"/>
                  </a:solidFill>
                  <a:latin typeface="Calibri (MS)"/>
                  <a:ea typeface="Calibri (MS)"/>
                  <a:cs typeface="Calibri (MS)"/>
                  <a:sym typeface="Calibri (MS)"/>
                </a:rPr>
                <a:t>360</a:t>
              </a:r>
            </a:p>
            <a:p>
              <a:pPr marL="703088" lvl="1" indent="-351544" algn="l">
                <a:lnSpc>
                  <a:spcPts val="3776"/>
                </a:lnSpc>
                <a:buFont typeface="Arial"/>
                <a:buChar char="•"/>
              </a:pPr>
              <a:r>
                <a:rPr lang="en-US" sz="3885" dirty="0">
                  <a:solidFill>
                    <a:srgbClr val="000000"/>
                  </a:solidFill>
                  <a:latin typeface="Calibri (MS)"/>
                  <a:ea typeface="Calibri (MS)"/>
                  <a:cs typeface="Calibri (MS)"/>
                  <a:sym typeface="Calibri (MS)"/>
                </a:rPr>
                <a:t>Male – Indirect beneficiaries (e.g. through other networks)- </a:t>
              </a:r>
              <a:r>
                <a:rPr lang="en-US" sz="3885" dirty="0">
                  <a:solidFill>
                    <a:srgbClr val="FF0000"/>
                  </a:solidFill>
                  <a:latin typeface="Calibri (MS)"/>
                  <a:ea typeface="Calibri (MS)"/>
                  <a:cs typeface="Calibri (MS)"/>
                  <a:sym typeface="Calibri (MS)"/>
                </a:rPr>
                <a:t>140</a:t>
              </a:r>
            </a:p>
            <a:p>
              <a:pPr marL="703088" lvl="1" indent="-351544" algn="l">
                <a:lnSpc>
                  <a:spcPts val="3776"/>
                </a:lnSpc>
                <a:buFont typeface="Arial"/>
                <a:buChar char="•"/>
              </a:pPr>
              <a:r>
                <a:rPr lang="en-US" sz="3885" dirty="0">
                  <a:solidFill>
                    <a:srgbClr val="000000"/>
                  </a:solidFill>
                  <a:latin typeface="Calibri (MS)"/>
                  <a:ea typeface="Calibri (MS)"/>
                  <a:cs typeface="Calibri (MS)"/>
                  <a:sym typeface="Calibri (MS)"/>
                </a:rPr>
                <a:t>Female – Online beneficiaries (e.g. website access, mailing lists, scholarly articles) </a:t>
              </a:r>
              <a:r>
                <a:rPr lang="en-US" sz="3885" dirty="0">
                  <a:solidFill>
                    <a:srgbClr val="FF0000"/>
                  </a:solidFill>
                  <a:latin typeface="Calibri (MS)"/>
                  <a:ea typeface="Calibri (MS)"/>
                  <a:cs typeface="Calibri (MS)"/>
                  <a:sym typeface="Calibri (MS)"/>
                </a:rPr>
                <a:t>22143</a:t>
              </a:r>
            </a:p>
            <a:p>
              <a:pPr marL="703088" lvl="1" indent="-351544" algn="l">
                <a:lnSpc>
                  <a:spcPts val="3776"/>
                </a:lnSpc>
                <a:buFont typeface="Arial"/>
                <a:buChar char="•"/>
              </a:pPr>
              <a:r>
                <a:rPr lang="en-US" sz="3885" dirty="0">
                  <a:solidFill>
                    <a:srgbClr val="000000"/>
                  </a:solidFill>
                  <a:latin typeface="Calibri (MS)"/>
                  <a:ea typeface="Calibri (MS)"/>
                  <a:cs typeface="Calibri (MS)"/>
                  <a:sym typeface="Calibri (MS)"/>
                </a:rPr>
                <a:t>Male – Online beneficiaries (e.g. website access, mailing lists, scholarly articles) </a:t>
              </a:r>
              <a:r>
                <a:rPr lang="en-US" sz="3885" dirty="0">
                  <a:solidFill>
                    <a:srgbClr val="FF0000"/>
                  </a:solidFill>
                  <a:latin typeface="Calibri (MS)"/>
                  <a:ea typeface="Calibri (MS)"/>
                  <a:cs typeface="Calibri (MS)"/>
                  <a:sym typeface="Calibri (MS)"/>
                </a:rPr>
                <a:t>10905</a:t>
              </a:r>
            </a:p>
          </p:txBody>
        </p:sp>
      </p:grpSp>
      <p:sp>
        <p:nvSpPr>
          <p:cNvPr id="16" name="TextBox 16"/>
          <p:cNvSpPr txBox="1"/>
          <p:nvPr/>
        </p:nvSpPr>
        <p:spPr>
          <a:xfrm>
            <a:off x="83325" y="9603667"/>
            <a:ext cx="18105110" cy="615010"/>
          </a:xfrm>
          <a:prstGeom prst="rect">
            <a:avLst/>
          </a:prstGeom>
        </p:spPr>
        <p:txBody>
          <a:bodyPr lIns="0" tIns="0" rIns="0" bIns="0" rtlCol="0" anchor="t">
            <a:spAutoFit/>
          </a:bodyPr>
          <a:lstStyle/>
          <a:p>
            <a:pPr algn="ctr">
              <a:lnSpc>
                <a:spcPts val="4622"/>
              </a:lnSpc>
            </a:pPr>
            <a:r>
              <a:rPr lang="en-US" sz="3600" i="1" spc="450">
                <a:solidFill>
                  <a:srgbClr val="FFFFFF"/>
                </a:solidFill>
                <a:latin typeface="Tahoma"/>
                <a:ea typeface="Tahoma"/>
                <a:cs typeface="Tahoma"/>
                <a:sym typeface="Tahoma"/>
              </a:rPr>
              <a:t>Voice and Choice Summit 2026    \    Voice and Choice Summit 2026 </a:t>
            </a:r>
          </a:p>
        </p:txBody>
      </p:sp>
      <p:sp>
        <p:nvSpPr>
          <p:cNvPr id="17" name="AutoShape 2">
            <a:extLst>
              <a:ext uri="{FF2B5EF4-FFF2-40B4-BE49-F238E27FC236}">
                <a16:creationId xmlns:a16="http://schemas.microsoft.com/office/drawing/2014/main" id="{1F5CCE09-596D-2D8C-7FE9-91B9938DB194}"/>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18" name="Picture 17">
            <a:extLst>
              <a:ext uri="{FF2B5EF4-FFF2-40B4-BE49-F238E27FC236}">
                <a16:creationId xmlns:a16="http://schemas.microsoft.com/office/drawing/2014/main" id="{D2E076FB-B8E9-B089-C489-0DBC5E102D86}"/>
              </a:ext>
            </a:extLst>
          </p:cNvPr>
          <p:cNvPicPr>
            <a:picLocks noChangeAspect="1"/>
          </p:cNvPicPr>
          <p:nvPr/>
        </p:nvPicPr>
        <p:blipFill>
          <a:blip r:embed="rId3"/>
          <a:stretch>
            <a:fillRect/>
          </a:stretch>
        </p:blipFill>
        <p:spPr>
          <a:xfrm>
            <a:off x="9470470" y="2198937"/>
            <a:ext cx="7175500" cy="538162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9669"/>
            <a:chOff x="0" y="0"/>
            <a:chExt cx="24384000" cy="226225"/>
          </a:xfrm>
        </p:grpSpPr>
        <p:sp>
          <p:nvSpPr>
            <p:cNvPr id="3" name="Freeform 3"/>
            <p:cNvSpPr/>
            <p:nvPr/>
          </p:nvSpPr>
          <p:spPr>
            <a:xfrm>
              <a:off x="0" y="0"/>
              <a:ext cx="24384000" cy="226187"/>
            </a:xfrm>
            <a:custGeom>
              <a:avLst/>
              <a:gdLst/>
              <a:ahLst/>
              <a:cxnLst/>
              <a:rect l="l" t="t" r="r" b="b"/>
              <a:pathLst>
                <a:path w="24384000" h="226187">
                  <a:moveTo>
                    <a:pt x="0" y="0"/>
                  </a:moveTo>
                  <a:lnTo>
                    <a:pt x="24384000" y="0"/>
                  </a:lnTo>
                  <a:lnTo>
                    <a:pt x="24384000" y="226187"/>
                  </a:lnTo>
                  <a:lnTo>
                    <a:pt x="0" y="226187"/>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4" name="Group 4"/>
          <p:cNvGrpSpPr/>
          <p:nvPr/>
        </p:nvGrpSpPr>
        <p:grpSpPr>
          <a:xfrm>
            <a:off x="0" y="9546831"/>
            <a:ext cx="18288000" cy="777240"/>
            <a:chOff x="0" y="0"/>
            <a:chExt cx="24384000" cy="1036320"/>
          </a:xfrm>
        </p:grpSpPr>
        <p:sp>
          <p:nvSpPr>
            <p:cNvPr id="5" name="Freeform 5"/>
            <p:cNvSpPr/>
            <p:nvPr/>
          </p:nvSpPr>
          <p:spPr>
            <a:xfrm>
              <a:off x="0" y="0"/>
              <a:ext cx="24384000" cy="1036320"/>
            </a:xfrm>
            <a:custGeom>
              <a:avLst/>
              <a:gdLst/>
              <a:ahLst/>
              <a:cxnLst/>
              <a:rect l="l" t="t" r="r" b="b"/>
              <a:pathLst>
                <a:path w="24384000" h="1036320">
                  <a:moveTo>
                    <a:pt x="0" y="0"/>
                  </a:moveTo>
                  <a:lnTo>
                    <a:pt x="24384000" y="0"/>
                  </a:lnTo>
                  <a:lnTo>
                    <a:pt x="24384000" y="1036320"/>
                  </a:lnTo>
                  <a:lnTo>
                    <a:pt x="0" y="1036320"/>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6" name="Group 6"/>
          <p:cNvGrpSpPr/>
          <p:nvPr/>
        </p:nvGrpSpPr>
        <p:grpSpPr>
          <a:xfrm>
            <a:off x="-3" y="369237"/>
            <a:ext cx="18287990" cy="1267701"/>
            <a:chOff x="0" y="0"/>
            <a:chExt cx="24383987" cy="1690268"/>
          </a:xfrm>
        </p:grpSpPr>
        <p:sp>
          <p:nvSpPr>
            <p:cNvPr id="7" name="Freeform 7"/>
            <p:cNvSpPr/>
            <p:nvPr/>
          </p:nvSpPr>
          <p:spPr>
            <a:xfrm>
              <a:off x="0" y="0"/>
              <a:ext cx="24383992" cy="1690272"/>
            </a:xfrm>
            <a:custGeom>
              <a:avLst/>
              <a:gdLst/>
              <a:ahLst/>
              <a:cxnLst/>
              <a:rect l="l" t="t" r="r" b="b"/>
              <a:pathLst>
                <a:path w="24383992" h="1690272">
                  <a:moveTo>
                    <a:pt x="0" y="0"/>
                  </a:moveTo>
                  <a:lnTo>
                    <a:pt x="24383992" y="0"/>
                  </a:lnTo>
                  <a:lnTo>
                    <a:pt x="24383992" y="1690272"/>
                  </a:lnTo>
                  <a:lnTo>
                    <a:pt x="0" y="1690272"/>
                  </a:lnTo>
                  <a:close/>
                </a:path>
              </a:pathLst>
            </a:custGeom>
            <a:blipFill>
              <a:blip r:embed="rId2">
                <a:alphaModFix amt="0"/>
              </a:blip>
              <a:stretch>
                <a:fillRect t="-231092" b="-231092"/>
              </a:stretch>
            </a:blipFill>
          </p:spPr>
          <p:txBody>
            <a:bodyPr/>
            <a:lstStyle/>
            <a:p>
              <a:endParaRPr lang="en-ZA"/>
            </a:p>
          </p:txBody>
        </p:sp>
        <p:sp>
          <p:nvSpPr>
            <p:cNvPr id="8" name="TextBox 8"/>
            <p:cNvSpPr txBox="1"/>
            <p:nvPr/>
          </p:nvSpPr>
          <p:spPr>
            <a:xfrm>
              <a:off x="0" y="-9525"/>
              <a:ext cx="24383987" cy="1699793"/>
            </a:xfrm>
            <a:prstGeom prst="rect">
              <a:avLst/>
            </a:prstGeom>
          </p:spPr>
          <p:txBody>
            <a:bodyPr lIns="0" tIns="0" rIns="0" bIns="0" rtlCol="0" anchor="ctr"/>
            <a:lstStyle/>
            <a:p>
              <a:pPr algn="ctr">
                <a:lnSpc>
                  <a:spcPts val="7920"/>
                </a:lnSpc>
              </a:pPr>
              <a:r>
                <a:rPr lang="en-US" sz="6600" b="1" spc="409">
                  <a:solidFill>
                    <a:srgbClr val="000000"/>
                  </a:solidFill>
                  <a:latin typeface="TT Rounds Condensed Bold"/>
                  <a:ea typeface="TT Rounds Condensed Bold"/>
                  <a:cs typeface="TT Rounds Condensed Bold"/>
                  <a:sym typeface="TT Rounds Condensed Bold"/>
                </a:rPr>
                <a:t>Challenges &amp; Lessons learnt</a:t>
              </a:r>
            </a:p>
          </p:txBody>
        </p:sp>
      </p:grpSp>
      <p:grpSp>
        <p:nvGrpSpPr>
          <p:cNvPr id="9" name="Group 9"/>
          <p:cNvGrpSpPr/>
          <p:nvPr/>
        </p:nvGrpSpPr>
        <p:grpSpPr>
          <a:xfrm>
            <a:off x="9320346" y="1636938"/>
            <a:ext cx="8959539" cy="7499423"/>
            <a:chOff x="0" y="0"/>
            <a:chExt cx="11946052" cy="9999231"/>
          </a:xfrm>
        </p:grpSpPr>
        <p:sp>
          <p:nvSpPr>
            <p:cNvPr id="10" name="Freeform 10"/>
            <p:cNvSpPr/>
            <p:nvPr/>
          </p:nvSpPr>
          <p:spPr>
            <a:xfrm>
              <a:off x="-1524" y="-1524"/>
              <a:ext cx="11949049" cy="10002266"/>
            </a:xfrm>
            <a:custGeom>
              <a:avLst/>
              <a:gdLst/>
              <a:ahLst/>
              <a:cxnLst/>
              <a:rect l="l" t="t" r="r" b="b"/>
              <a:pathLst>
                <a:path w="11949049" h="10002266">
                  <a:moveTo>
                    <a:pt x="1524" y="0"/>
                  </a:moveTo>
                  <a:lnTo>
                    <a:pt x="11947525" y="0"/>
                  </a:lnTo>
                  <a:cubicBezTo>
                    <a:pt x="11948414" y="0"/>
                    <a:pt x="11949049" y="762"/>
                    <a:pt x="11949049" y="1524"/>
                  </a:cubicBezTo>
                  <a:lnTo>
                    <a:pt x="11949049" y="10000742"/>
                  </a:lnTo>
                  <a:cubicBezTo>
                    <a:pt x="11949049" y="10001631"/>
                    <a:pt x="11948287" y="10002266"/>
                    <a:pt x="11947525" y="10002266"/>
                  </a:cubicBezTo>
                  <a:lnTo>
                    <a:pt x="1524" y="10002266"/>
                  </a:lnTo>
                  <a:cubicBezTo>
                    <a:pt x="635" y="10002266"/>
                    <a:pt x="0" y="10001504"/>
                    <a:pt x="0" y="10000742"/>
                  </a:cubicBezTo>
                  <a:lnTo>
                    <a:pt x="0" y="1524"/>
                  </a:lnTo>
                  <a:cubicBezTo>
                    <a:pt x="0" y="635"/>
                    <a:pt x="762" y="0"/>
                    <a:pt x="1524" y="0"/>
                  </a:cubicBezTo>
                  <a:moveTo>
                    <a:pt x="1524" y="3048"/>
                  </a:moveTo>
                  <a:lnTo>
                    <a:pt x="1524" y="1524"/>
                  </a:lnTo>
                  <a:lnTo>
                    <a:pt x="3048" y="1524"/>
                  </a:lnTo>
                  <a:lnTo>
                    <a:pt x="3048" y="10000742"/>
                  </a:lnTo>
                  <a:lnTo>
                    <a:pt x="1524" y="10000742"/>
                  </a:lnTo>
                  <a:lnTo>
                    <a:pt x="1524" y="9999218"/>
                  </a:lnTo>
                  <a:lnTo>
                    <a:pt x="11947525" y="9999218"/>
                  </a:lnTo>
                  <a:lnTo>
                    <a:pt x="11947525" y="10000742"/>
                  </a:lnTo>
                  <a:lnTo>
                    <a:pt x="11946001" y="10000742"/>
                  </a:lnTo>
                  <a:lnTo>
                    <a:pt x="11946001" y="1524"/>
                  </a:lnTo>
                  <a:lnTo>
                    <a:pt x="11947525" y="1524"/>
                  </a:lnTo>
                  <a:lnTo>
                    <a:pt x="11947525" y="3048"/>
                  </a:lnTo>
                  <a:lnTo>
                    <a:pt x="1524" y="3048"/>
                  </a:lnTo>
                  <a:close/>
                </a:path>
              </a:pathLst>
            </a:custGeom>
            <a:solidFill>
              <a:srgbClr val="000000"/>
            </a:solidFill>
          </p:spPr>
          <p:txBody>
            <a:bodyPr/>
            <a:lstStyle/>
            <a:p>
              <a:endParaRPr lang="en-ZA"/>
            </a:p>
          </p:txBody>
        </p:sp>
        <p:sp>
          <p:nvSpPr>
            <p:cNvPr id="11" name="TextBox 11"/>
            <p:cNvSpPr txBox="1"/>
            <p:nvPr/>
          </p:nvSpPr>
          <p:spPr>
            <a:xfrm>
              <a:off x="0" y="-76200"/>
              <a:ext cx="11946052" cy="10075431"/>
            </a:xfrm>
            <a:prstGeom prst="rect">
              <a:avLst/>
            </a:prstGeom>
          </p:spPr>
          <p:txBody>
            <a:bodyPr lIns="50800" tIns="50800" rIns="50800" bIns="50800" rtlCol="0" anchor="t"/>
            <a:lstStyle/>
            <a:p>
              <a:pPr algn="l">
                <a:lnSpc>
                  <a:spcPts val="4284"/>
                </a:lnSpc>
              </a:pPr>
              <a:r>
                <a:rPr lang="en-US" sz="3570" dirty="0">
                  <a:solidFill>
                    <a:srgbClr val="000000"/>
                  </a:solidFill>
                  <a:latin typeface="Calibri (MS)"/>
                  <a:ea typeface="Calibri (MS)"/>
                  <a:cs typeface="Calibri (MS)"/>
                  <a:sym typeface="Calibri (MS)"/>
                </a:rPr>
                <a:t>What lessons have you learnt?</a:t>
              </a:r>
            </a:p>
            <a:p>
              <a:pPr>
                <a:lnSpc>
                  <a:spcPts val="4284"/>
                </a:lnSpc>
              </a:pPr>
              <a:r>
                <a:rPr lang="en-US" sz="2400" b="1" dirty="0"/>
                <a:t>Change is Possible</a:t>
              </a:r>
              <a:br>
                <a:rPr lang="en-US" sz="2400" dirty="0"/>
              </a:br>
              <a:r>
                <a:rPr lang="en-US" sz="2400" dirty="0"/>
                <a:t>Meaningful community change can be achieved even when working with limited or zero budget through commitment and creativity.</a:t>
              </a:r>
            </a:p>
            <a:p>
              <a:pPr>
                <a:lnSpc>
                  <a:spcPts val="4284"/>
                </a:lnSpc>
              </a:pPr>
              <a:r>
                <a:rPr lang="en-US" sz="2400" b="1" dirty="0"/>
                <a:t>Power of Partnership</a:t>
              </a:r>
              <a:br>
                <a:rPr lang="en-US" sz="2400" dirty="0"/>
              </a:br>
              <a:r>
                <a:rPr lang="en-US" sz="2400" dirty="0"/>
                <a:t>Collaborating with community members, traditional leaders, and local organizations strengthened the impact of the interventions.</a:t>
              </a:r>
            </a:p>
            <a:p>
              <a:pPr>
                <a:lnSpc>
                  <a:spcPts val="4284"/>
                </a:lnSpc>
              </a:pPr>
              <a:r>
                <a:rPr lang="en-US" sz="2400" b="1" dirty="0"/>
                <a:t>Community Ownership Matters</a:t>
              </a:r>
              <a:br>
                <a:rPr lang="en-US" sz="2400" dirty="0"/>
              </a:br>
              <a:r>
                <a:rPr lang="en-US" sz="2400" dirty="0"/>
                <a:t>When men, boys, and women actively participate, they become champions who promote SRHR awareness and gender equality in their communities.</a:t>
              </a:r>
            </a:p>
            <a:p>
              <a:pPr>
                <a:lnSpc>
                  <a:spcPts val="4284"/>
                </a:lnSpc>
              </a:pPr>
              <a:r>
                <a:rPr lang="en-US" sz="2400" b="1" dirty="0"/>
                <a:t>Small Actions Create Lasting Impact</a:t>
              </a:r>
              <a:br>
                <a:rPr lang="en-US" sz="2400" dirty="0"/>
              </a:br>
              <a:r>
                <a:rPr lang="en-US" sz="2400" dirty="0"/>
                <a:t>Even simple interventions such as dialogues, awareness sessions, and skills sharing can lead to sustainable change</a:t>
              </a:r>
              <a:endParaRPr lang="en-US" sz="2400" dirty="0">
                <a:solidFill>
                  <a:srgbClr val="000000"/>
                </a:solidFill>
                <a:latin typeface="Calibri (MS)"/>
                <a:ea typeface="Calibri (MS)"/>
                <a:cs typeface="Calibri (MS)"/>
                <a:sym typeface="Calibri (MS)"/>
              </a:endParaRPr>
            </a:p>
          </p:txBody>
        </p:sp>
      </p:grpSp>
      <p:sp>
        <p:nvSpPr>
          <p:cNvPr id="12" name="TextBox 12"/>
          <p:cNvSpPr txBox="1"/>
          <p:nvPr/>
        </p:nvSpPr>
        <p:spPr>
          <a:xfrm>
            <a:off x="83325" y="9603667"/>
            <a:ext cx="18105110" cy="615010"/>
          </a:xfrm>
          <a:prstGeom prst="rect">
            <a:avLst/>
          </a:prstGeom>
        </p:spPr>
        <p:txBody>
          <a:bodyPr lIns="0" tIns="0" rIns="0" bIns="0" rtlCol="0" anchor="t">
            <a:spAutoFit/>
          </a:bodyPr>
          <a:lstStyle/>
          <a:p>
            <a:pPr algn="ctr">
              <a:lnSpc>
                <a:spcPts val="4622"/>
              </a:lnSpc>
            </a:pPr>
            <a:r>
              <a:rPr lang="en-US" sz="3600" i="1" spc="450">
                <a:solidFill>
                  <a:srgbClr val="FFFFFF"/>
                </a:solidFill>
                <a:latin typeface="Tahoma"/>
                <a:ea typeface="Tahoma"/>
                <a:cs typeface="Tahoma"/>
                <a:sym typeface="Tahoma"/>
              </a:rPr>
              <a:t>Voice and Choice Summit 2026    \    Voice and Choice Summit 2026 </a:t>
            </a:r>
          </a:p>
        </p:txBody>
      </p:sp>
      <p:grpSp>
        <p:nvGrpSpPr>
          <p:cNvPr id="13" name="Group 13"/>
          <p:cNvGrpSpPr/>
          <p:nvPr/>
        </p:nvGrpSpPr>
        <p:grpSpPr>
          <a:xfrm>
            <a:off x="352701" y="1636938"/>
            <a:ext cx="8791299" cy="7552306"/>
            <a:chOff x="0" y="0"/>
            <a:chExt cx="11721732" cy="10069741"/>
          </a:xfrm>
        </p:grpSpPr>
        <p:sp>
          <p:nvSpPr>
            <p:cNvPr id="14" name="Freeform 14"/>
            <p:cNvSpPr/>
            <p:nvPr/>
          </p:nvSpPr>
          <p:spPr>
            <a:xfrm>
              <a:off x="-1524" y="-1524"/>
              <a:ext cx="11724767" cy="10072751"/>
            </a:xfrm>
            <a:custGeom>
              <a:avLst/>
              <a:gdLst/>
              <a:ahLst/>
              <a:cxnLst/>
              <a:rect l="l" t="t" r="r" b="b"/>
              <a:pathLst>
                <a:path w="11724767" h="10072751">
                  <a:moveTo>
                    <a:pt x="1524" y="0"/>
                  </a:moveTo>
                  <a:lnTo>
                    <a:pt x="11723243" y="0"/>
                  </a:lnTo>
                  <a:cubicBezTo>
                    <a:pt x="11724132" y="0"/>
                    <a:pt x="11724767" y="762"/>
                    <a:pt x="11724767" y="1524"/>
                  </a:cubicBezTo>
                  <a:lnTo>
                    <a:pt x="11724767" y="10071227"/>
                  </a:lnTo>
                  <a:cubicBezTo>
                    <a:pt x="11724767" y="10072116"/>
                    <a:pt x="11724005" y="10072751"/>
                    <a:pt x="11723243" y="10072751"/>
                  </a:cubicBezTo>
                  <a:lnTo>
                    <a:pt x="1524" y="10072751"/>
                  </a:lnTo>
                  <a:cubicBezTo>
                    <a:pt x="635" y="10072751"/>
                    <a:pt x="0" y="10071989"/>
                    <a:pt x="0" y="10071227"/>
                  </a:cubicBezTo>
                  <a:lnTo>
                    <a:pt x="0" y="1524"/>
                  </a:lnTo>
                  <a:cubicBezTo>
                    <a:pt x="0" y="635"/>
                    <a:pt x="762" y="0"/>
                    <a:pt x="1524" y="0"/>
                  </a:cubicBezTo>
                  <a:moveTo>
                    <a:pt x="1524" y="3048"/>
                  </a:moveTo>
                  <a:lnTo>
                    <a:pt x="1524" y="1524"/>
                  </a:lnTo>
                  <a:lnTo>
                    <a:pt x="3048" y="1524"/>
                  </a:lnTo>
                  <a:lnTo>
                    <a:pt x="3048" y="10071227"/>
                  </a:lnTo>
                  <a:lnTo>
                    <a:pt x="1524" y="10071227"/>
                  </a:lnTo>
                  <a:lnTo>
                    <a:pt x="1524" y="10069703"/>
                  </a:lnTo>
                  <a:lnTo>
                    <a:pt x="11723243" y="10069703"/>
                  </a:lnTo>
                  <a:lnTo>
                    <a:pt x="11723243" y="10071227"/>
                  </a:lnTo>
                  <a:lnTo>
                    <a:pt x="11721719" y="10071227"/>
                  </a:lnTo>
                  <a:lnTo>
                    <a:pt x="11721719" y="1524"/>
                  </a:lnTo>
                  <a:lnTo>
                    <a:pt x="11723243" y="1524"/>
                  </a:lnTo>
                  <a:lnTo>
                    <a:pt x="11723243" y="3048"/>
                  </a:lnTo>
                  <a:lnTo>
                    <a:pt x="1524" y="3048"/>
                  </a:lnTo>
                  <a:close/>
                </a:path>
              </a:pathLst>
            </a:custGeom>
            <a:blipFill>
              <a:blip r:embed="rId2"/>
              <a:stretch>
                <a:fillRect l="-60192" t="15" r="-60192" b="14"/>
              </a:stretch>
            </a:blipFill>
          </p:spPr>
          <p:txBody>
            <a:bodyPr/>
            <a:lstStyle/>
            <a:p>
              <a:endParaRPr lang="en-ZA"/>
            </a:p>
          </p:txBody>
        </p:sp>
        <p:sp>
          <p:nvSpPr>
            <p:cNvPr id="15" name="TextBox 15"/>
            <p:cNvSpPr txBox="1"/>
            <p:nvPr/>
          </p:nvSpPr>
          <p:spPr>
            <a:xfrm>
              <a:off x="0" y="-38100"/>
              <a:ext cx="11721732" cy="10107841"/>
            </a:xfrm>
            <a:prstGeom prst="rect">
              <a:avLst/>
            </a:prstGeom>
          </p:spPr>
          <p:txBody>
            <a:bodyPr lIns="50800" tIns="50800" rIns="50800" bIns="50800" rtlCol="0" anchor="t"/>
            <a:lstStyle/>
            <a:p>
              <a:pPr algn="l">
                <a:lnSpc>
                  <a:spcPts val="4536"/>
                </a:lnSpc>
              </a:pPr>
              <a:r>
                <a:rPr lang="en-US" sz="4200" b="1" dirty="0">
                  <a:solidFill>
                    <a:srgbClr val="000000"/>
                  </a:solidFill>
                  <a:latin typeface="Calibri (MS)"/>
                  <a:ea typeface="Calibri (MS)"/>
                  <a:cs typeface="Calibri (MS)"/>
                  <a:sym typeface="Calibri (MS)"/>
                </a:rPr>
                <a:t>Challenges &amp; mitigation</a:t>
              </a:r>
            </a:p>
            <a:p>
              <a:pPr>
                <a:lnSpc>
                  <a:spcPts val="4536"/>
                </a:lnSpc>
              </a:pPr>
              <a:r>
                <a:rPr lang="en-US" sz="4400" dirty="0"/>
                <a:t>Limited Resources: Implementing the program with little or no budget made it difficult to expand activities and reach more participants.</a:t>
              </a:r>
            </a:p>
            <a:p>
              <a:pPr>
                <a:lnSpc>
                  <a:spcPts val="4536"/>
                </a:lnSpc>
              </a:pPr>
              <a:endParaRPr lang="en-US" sz="4400" dirty="0">
                <a:solidFill>
                  <a:srgbClr val="000000"/>
                </a:solidFill>
                <a:latin typeface="Calibri (MS)"/>
                <a:ea typeface="Calibri (MS)"/>
                <a:cs typeface="Calibri (MS)"/>
                <a:sym typeface="Calibri (MS)"/>
              </a:endParaRPr>
            </a:p>
            <a:p>
              <a:pPr>
                <a:lnSpc>
                  <a:spcPts val="4536"/>
                </a:lnSpc>
              </a:pPr>
              <a:r>
                <a:rPr lang="en-US" sz="4400" dirty="0"/>
                <a:t>Deeply Rooted Social Norms: Some community members still hold strong traditional beliefs about gender roles and SRHR, which can slow down attitude and behavior change.</a:t>
              </a:r>
              <a:endParaRPr lang="en-US" sz="4200" dirty="0">
                <a:solidFill>
                  <a:srgbClr val="000000"/>
                </a:solidFill>
                <a:latin typeface="Calibri (MS)"/>
                <a:ea typeface="Calibri (MS)"/>
                <a:cs typeface="Calibri (MS)"/>
                <a:sym typeface="Calibri (MS)"/>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8F3ECD972E8E41B9495D5AEDAE7986" ma:contentTypeVersion="16" ma:contentTypeDescription="Create a new document." ma:contentTypeScope="" ma:versionID="d103da91a01d0d4d36f0a8fa93a5bda2">
  <xsd:schema xmlns:xsd="http://www.w3.org/2001/XMLSchema" xmlns:xs="http://www.w3.org/2001/XMLSchema" xmlns:p="http://schemas.microsoft.com/office/2006/metadata/properties" xmlns:ns2="0d0128bf-0240-4a00-b00a-ea9f2cdab004" xmlns:ns3="5c72703c-1067-4fa7-89cc-ef245258de7b" targetNamespace="http://schemas.microsoft.com/office/2006/metadata/properties" ma:root="true" ma:fieldsID="951381d568948a2b3bc63ab6b0cc8801" ns2:_="" ns3:_="">
    <xsd:import namespace="0d0128bf-0240-4a00-b00a-ea9f2cdab004"/>
    <xsd:import namespace="5c72703c-1067-4fa7-89cc-ef245258de7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0128bf-0240-4a00-b00a-ea9f2cdab0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300de80-7531-40b2-a37f-f138d0f80c3d"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72703c-1067-4fa7-89cc-ef245258de7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9bc4b65e-775a-4a0b-8a3f-ec286c64b49d}" ma:internalName="TaxCatchAll" ma:showField="CatchAllData" ma:web="5c72703c-1067-4fa7-89cc-ef245258de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d0128bf-0240-4a00-b00a-ea9f2cdab004">
      <Terms xmlns="http://schemas.microsoft.com/office/infopath/2007/PartnerControls"/>
    </lcf76f155ced4ddcb4097134ff3c332f>
    <TaxCatchAll xmlns="5c72703c-1067-4fa7-89cc-ef245258de7b" xsi:nil="true"/>
  </documentManagement>
</p:properties>
</file>

<file path=customXml/itemProps1.xml><?xml version="1.0" encoding="utf-8"?>
<ds:datastoreItem xmlns:ds="http://schemas.openxmlformats.org/officeDocument/2006/customXml" ds:itemID="{56A603FB-F5CC-4AE2-8F12-25BD95D22DFA}"/>
</file>

<file path=customXml/itemProps2.xml><?xml version="1.0" encoding="utf-8"?>
<ds:datastoreItem xmlns:ds="http://schemas.openxmlformats.org/officeDocument/2006/customXml" ds:itemID="{D3906307-083D-484D-8D17-500FDC616D41}"/>
</file>

<file path=customXml/itemProps3.xml><?xml version="1.0" encoding="utf-8"?>
<ds:datastoreItem xmlns:ds="http://schemas.openxmlformats.org/officeDocument/2006/customXml" ds:itemID="{89997DAC-C2A7-4F44-995F-CCB032008BAE}"/>
</file>

<file path=docProps/app.xml><?xml version="1.0" encoding="utf-8"?>
<Properties xmlns="http://schemas.openxmlformats.org/officeDocument/2006/extended-properties" xmlns:vt="http://schemas.openxmlformats.org/officeDocument/2006/docPropsVTypes">
  <TotalTime>4197</TotalTime>
  <Words>1363</Words>
  <Application>Microsoft Office PowerPoint</Application>
  <PresentationFormat>Custom</PresentationFormat>
  <Paragraphs>107</Paragraphs>
  <Slides>10</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vt:i4>
      </vt:variant>
    </vt:vector>
  </HeadingPairs>
  <TitlesOfParts>
    <vt:vector size="22" baseType="lpstr">
      <vt:lpstr>TT Rounds Condensed Bold</vt:lpstr>
      <vt:lpstr>Raleway Bold</vt:lpstr>
      <vt:lpstr>TT Rounds Condensed Bold Italics</vt:lpstr>
      <vt:lpstr>Aptos</vt:lpstr>
      <vt:lpstr>Tahoma Bold</vt:lpstr>
      <vt:lpstr>Calibri (MS) Bold</vt:lpstr>
      <vt:lpstr>Tahoma</vt:lpstr>
      <vt:lpstr>Calibri</vt:lpstr>
      <vt:lpstr>Arial</vt:lpstr>
      <vt:lpstr>Raleway</vt:lpstr>
      <vt:lpstr>Calibri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Phola</dc:creator>
  <cp:lastModifiedBy>Carren</cp:lastModifiedBy>
  <cp:revision>4</cp:revision>
  <dcterms:created xsi:type="dcterms:W3CDTF">2006-08-16T00:00:00Z</dcterms:created>
  <dcterms:modified xsi:type="dcterms:W3CDTF">2026-03-16T07:11:37Z</dcterms:modified>
  <dc:identifier>DAHDFuaXKjU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0x010100438F3ECD972E8E41B9495D5AEDAE7986</vt:lpwstr>
  </property>
</Properties>
</file>