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slides/slide2.xml" ContentType="application/vnd.openxmlformats-officedocument.presentationml.slide+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s/slide3.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slides/slide7.xml" ContentType="application/vnd.openxmlformats-officedocument.presentationml.slide+xml"/>
  <Override PartName="/ppt/slideLayouts/slideLayout8.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s/slide1.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Calibri (MS)" panose="020B0604020202020204" charset="0"/>
      <p:regular r:id="rId13"/>
    </p:embeddedFont>
    <p:embeddedFont>
      <p:font typeface="Calibri (MS) Bold" panose="020B0604020202020204" charset="0"/>
      <p:regular r:id="rId14"/>
    </p:embeddedFont>
    <p:embeddedFont>
      <p:font typeface="Raleway Bold" panose="020B0604020202020204" charset="0"/>
      <p:regular r:id="rId15"/>
    </p:embeddedFont>
    <p:embeddedFont>
      <p:font typeface="Tahoma" panose="020B0604030504040204" pitchFamily="34" charset="0"/>
      <p:regular r:id="rId16"/>
      <p:bold r:id="rId17"/>
    </p:embeddedFont>
    <p:embeddedFont>
      <p:font typeface="Tahoma Bold" panose="020B0804030504040204" pitchFamily="34" charset="0"/>
      <p:regular r:id="rId18"/>
      <p:bold r:id="rId19"/>
    </p:embeddedFont>
    <p:embeddedFont>
      <p:font typeface="TT Rounds Condensed Bold" panose="020B0604020202020204" charset="0"/>
      <p:regular r:id="rId20"/>
    </p:embeddedFont>
    <p:embeddedFont>
      <p:font typeface="TT Rounds Condensed Bold Italics"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50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EAFC9-CAD4-4A16-8079-A3B06A3202DE}" type="datetimeFigureOut">
              <a:rPr lang="en-ZA" smtClean="0"/>
              <a:t>2026/03/11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95C39-449C-4906-9EF4-24174638CD9B}" type="slidenum">
              <a:rPr lang="en-ZA" smtClean="0"/>
              <a:t>‹#›</a:t>
            </a:fld>
            <a:endParaRPr lang="en-ZA"/>
          </a:p>
        </p:txBody>
      </p:sp>
    </p:spTree>
    <p:extLst>
      <p:ext uri="{BB962C8B-B14F-4D97-AF65-F5344CB8AC3E}">
        <p14:creationId xmlns:p14="http://schemas.microsoft.com/office/powerpoint/2010/main" val="1104789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A695C39-449C-4906-9EF4-24174638CD9B}" type="slidenum">
              <a:rPr lang="en-ZA" smtClean="0"/>
              <a:t>6</a:t>
            </a:fld>
            <a:endParaRPr lang="en-ZA"/>
          </a:p>
        </p:txBody>
      </p:sp>
    </p:spTree>
    <p:extLst>
      <p:ext uri="{BB962C8B-B14F-4D97-AF65-F5344CB8AC3E}">
        <p14:creationId xmlns:p14="http://schemas.microsoft.com/office/powerpoint/2010/main" val="531216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48476" y="666912"/>
            <a:ext cx="12133059" cy="1791519"/>
            <a:chOff x="0" y="0"/>
            <a:chExt cx="16177412" cy="2388692"/>
          </a:xfrm>
        </p:grpSpPr>
        <p:sp>
          <p:nvSpPr>
            <p:cNvPr id="3" name="Freeform 3"/>
            <p:cNvSpPr/>
            <p:nvPr/>
          </p:nvSpPr>
          <p:spPr>
            <a:xfrm>
              <a:off x="0" y="0"/>
              <a:ext cx="16177388" cy="2388743"/>
            </a:xfrm>
            <a:custGeom>
              <a:avLst/>
              <a:gdLst/>
              <a:ahLst/>
              <a:cxnLst/>
              <a:rect l="l" t="t" r="r" b="b"/>
              <a:pathLst>
                <a:path w="16177388" h="2388743">
                  <a:moveTo>
                    <a:pt x="0" y="0"/>
                  </a:moveTo>
                  <a:lnTo>
                    <a:pt x="16177388" y="0"/>
                  </a:lnTo>
                  <a:lnTo>
                    <a:pt x="16177388" y="2388743"/>
                  </a:lnTo>
                  <a:lnTo>
                    <a:pt x="0" y="2388743"/>
                  </a:lnTo>
                  <a:lnTo>
                    <a:pt x="0" y="0"/>
                  </a:lnTo>
                  <a:close/>
                </a:path>
              </a:pathLst>
            </a:custGeom>
            <a:blipFill>
              <a:blip r:embed="rId2"/>
              <a:stretch>
                <a:fillRect b="2"/>
              </a:stretch>
            </a:blipFill>
          </p:spPr>
          <p:txBody>
            <a:bodyPr/>
            <a:lstStyle/>
            <a:p>
              <a:endParaRPr lang="en-ZA"/>
            </a:p>
          </p:txBody>
        </p:sp>
      </p:grpSp>
      <p:grpSp>
        <p:nvGrpSpPr>
          <p:cNvPr id="4" name="Group 4"/>
          <p:cNvGrpSpPr/>
          <p:nvPr/>
        </p:nvGrpSpPr>
        <p:grpSpPr>
          <a:xfrm>
            <a:off x="0" y="0"/>
            <a:ext cx="18288000" cy="169669"/>
            <a:chOff x="0" y="0"/>
            <a:chExt cx="24384000" cy="226225"/>
          </a:xfrm>
        </p:grpSpPr>
        <p:sp>
          <p:nvSpPr>
            <p:cNvPr id="5" name="Freeform 5"/>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0" y="9546831"/>
            <a:ext cx="18288000" cy="777240"/>
            <a:chOff x="0" y="0"/>
            <a:chExt cx="24384000" cy="1036320"/>
          </a:xfrm>
        </p:grpSpPr>
        <p:sp>
          <p:nvSpPr>
            <p:cNvPr id="7" name="Freeform 7"/>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sp>
        <p:nvSpPr>
          <p:cNvPr id="8" name="TextBox 8"/>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grpSp>
        <p:nvGrpSpPr>
          <p:cNvPr id="9" name="Group 9"/>
          <p:cNvGrpSpPr/>
          <p:nvPr/>
        </p:nvGrpSpPr>
        <p:grpSpPr>
          <a:xfrm>
            <a:off x="1" y="3876113"/>
            <a:ext cx="18288000" cy="3965810"/>
            <a:chOff x="0" y="0"/>
            <a:chExt cx="24384000" cy="5287747"/>
          </a:xfrm>
        </p:grpSpPr>
        <p:sp>
          <p:nvSpPr>
            <p:cNvPr id="10" name="Freeform 10"/>
            <p:cNvSpPr/>
            <p:nvPr/>
          </p:nvSpPr>
          <p:spPr>
            <a:xfrm>
              <a:off x="0" y="0"/>
              <a:ext cx="24384000" cy="5287792"/>
            </a:xfrm>
            <a:custGeom>
              <a:avLst/>
              <a:gdLst/>
              <a:ahLst/>
              <a:cxnLst/>
              <a:rect l="l" t="t" r="r" b="b"/>
              <a:pathLst>
                <a:path w="24384000" h="5287792">
                  <a:moveTo>
                    <a:pt x="24384000" y="0"/>
                  </a:moveTo>
                  <a:lnTo>
                    <a:pt x="24384000" y="930021"/>
                  </a:lnTo>
                  <a:lnTo>
                    <a:pt x="24181436" y="967867"/>
                  </a:lnTo>
                  <a:cubicBezTo>
                    <a:pt x="20638136" y="1714373"/>
                    <a:pt x="14556105" y="5500878"/>
                    <a:pt x="10638282" y="5278374"/>
                  </a:cubicBezTo>
                  <a:cubicBezTo>
                    <a:pt x="6594094" y="5048758"/>
                    <a:pt x="4757801" y="2724150"/>
                    <a:pt x="0" y="3613785"/>
                  </a:cubicBezTo>
                  <a:lnTo>
                    <a:pt x="44577" y="2702687"/>
                  </a:lnTo>
                  <a:cubicBezTo>
                    <a:pt x="2512695" y="2570607"/>
                    <a:pt x="6802247" y="4779772"/>
                    <a:pt x="10660507" y="4905248"/>
                  </a:cubicBezTo>
                  <a:cubicBezTo>
                    <a:pt x="16518637" y="4972177"/>
                    <a:pt x="19577304" y="1895348"/>
                    <a:pt x="21737828" y="779653"/>
                  </a:cubicBezTo>
                  <a:cubicBezTo>
                    <a:pt x="22818217" y="221742"/>
                    <a:pt x="23633937" y="42926"/>
                    <a:pt x="24209756" y="3302"/>
                  </a:cubicBezTo>
                  <a:close/>
                </a:path>
              </a:pathLst>
            </a:custGeom>
            <a:solidFill>
              <a:srgbClr val="FFFFFF">
                <a:alpha val="14118"/>
              </a:srgbClr>
            </a:solidFill>
          </p:spPr>
          <p:txBody>
            <a:bodyPr/>
            <a:lstStyle/>
            <a:p>
              <a:endParaRPr lang="en-ZA"/>
            </a:p>
          </p:txBody>
        </p:sp>
      </p:grpSp>
      <p:grpSp>
        <p:nvGrpSpPr>
          <p:cNvPr id="11" name="Group 11"/>
          <p:cNvGrpSpPr/>
          <p:nvPr/>
        </p:nvGrpSpPr>
        <p:grpSpPr>
          <a:xfrm>
            <a:off x="2525325" y="2804779"/>
            <a:ext cx="13716000" cy="2717111"/>
            <a:chOff x="0" y="0"/>
            <a:chExt cx="18288000" cy="3622815"/>
          </a:xfrm>
        </p:grpSpPr>
        <p:sp>
          <p:nvSpPr>
            <p:cNvPr id="12" name="Freeform 12"/>
            <p:cNvSpPr/>
            <p:nvPr/>
          </p:nvSpPr>
          <p:spPr>
            <a:xfrm>
              <a:off x="0" y="0"/>
              <a:ext cx="18288000" cy="3622814"/>
            </a:xfrm>
            <a:custGeom>
              <a:avLst/>
              <a:gdLst/>
              <a:ahLst/>
              <a:cxnLst/>
              <a:rect l="l" t="t" r="r" b="b"/>
              <a:pathLst>
                <a:path w="18288000" h="3622814">
                  <a:moveTo>
                    <a:pt x="0" y="0"/>
                  </a:moveTo>
                  <a:lnTo>
                    <a:pt x="18288000" y="0"/>
                  </a:lnTo>
                  <a:lnTo>
                    <a:pt x="18288000" y="3622814"/>
                  </a:lnTo>
                  <a:lnTo>
                    <a:pt x="0" y="3622814"/>
                  </a:lnTo>
                  <a:close/>
                </a:path>
              </a:pathLst>
            </a:custGeom>
            <a:blipFill>
              <a:blip r:embed="rId3">
                <a:alphaModFix amt="0"/>
              </a:blip>
              <a:stretch>
                <a:fillRect t="-48360" b="-48360"/>
              </a:stretch>
            </a:blipFill>
          </p:spPr>
          <p:txBody>
            <a:bodyPr/>
            <a:lstStyle/>
            <a:p>
              <a:endParaRPr lang="en-ZA"/>
            </a:p>
          </p:txBody>
        </p:sp>
        <p:sp>
          <p:nvSpPr>
            <p:cNvPr id="13" name="TextBox 13"/>
            <p:cNvSpPr txBox="1"/>
            <p:nvPr/>
          </p:nvSpPr>
          <p:spPr>
            <a:xfrm>
              <a:off x="0" y="95250"/>
              <a:ext cx="18288000" cy="3527565"/>
            </a:xfrm>
            <a:prstGeom prst="rect">
              <a:avLst/>
            </a:prstGeom>
          </p:spPr>
          <p:txBody>
            <a:bodyPr lIns="0" tIns="0" rIns="0" bIns="0" rtlCol="0" anchor="b"/>
            <a:lstStyle/>
            <a:p>
              <a:pPr algn="ctr">
                <a:lnSpc>
                  <a:spcPts val="8748"/>
                </a:lnSpc>
              </a:pPr>
              <a:r>
                <a:rPr lang="en-US" sz="8100" b="1" i="1">
                  <a:solidFill>
                    <a:srgbClr val="0D0D0D"/>
                  </a:solidFill>
                  <a:latin typeface="Tahoma Bold"/>
                  <a:ea typeface="Tahoma Bold"/>
                  <a:cs typeface="Tahoma Bold"/>
                  <a:sym typeface="Tahoma Bold"/>
                </a:rPr>
                <a:t>Voice and Choice</a:t>
              </a:r>
            </a:p>
            <a:p>
              <a:pPr algn="ctr">
                <a:lnSpc>
                  <a:spcPts val="8748"/>
                </a:lnSpc>
              </a:pPr>
              <a:r>
                <a:rPr lang="en-US" sz="8100" b="1" i="1">
                  <a:solidFill>
                    <a:srgbClr val="0D0D0D"/>
                  </a:solidFill>
                  <a:latin typeface="Tahoma Bold"/>
                  <a:ea typeface="Tahoma Bold"/>
                  <a:cs typeface="Tahoma Bold"/>
                  <a:sym typeface="Tahoma Bold"/>
                </a:rPr>
                <a:t>Summit 2026-</a:t>
              </a:r>
              <a:r>
                <a:rPr lang="en-US" sz="8100" i="1">
                  <a:solidFill>
                    <a:srgbClr val="0D0D0D"/>
                  </a:solidFill>
                  <a:latin typeface="Tahoma"/>
                  <a:ea typeface="Tahoma"/>
                  <a:cs typeface="Tahoma"/>
                  <a:sym typeface="Tahoma"/>
                </a:rPr>
                <a:t>Story of Change Category</a:t>
              </a:r>
            </a:p>
          </p:txBody>
        </p:sp>
      </p:grpSp>
      <p:sp>
        <p:nvSpPr>
          <p:cNvPr id="14" name="TextBox 14"/>
          <p:cNvSpPr txBox="1"/>
          <p:nvPr/>
        </p:nvSpPr>
        <p:spPr>
          <a:xfrm>
            <a:off x="1245165" y="5470950"/>
            <a:ext cx="16276320" cy="1872307"/>
          </a:xfrm>
          <a:prstGeom prst="rect">
            <a:avLst/>
          </a:prstGeom>
        </p:spPr>
        <p:txBody>
          <a:bodyPr lIns="0" tIns="0" rIns="0" bIns="0" rtlCol="0" anchor="t">
            <a:spAutoFit/>
          </a:bodyPr>
          <a:lstStyle/>
          <a:p>
            <a:pPr algn="ctr">
              <a:lnSpc>
                <a:spcPts val="5040"/>
              </a:lnSpc>
            </a:pPr>
            <a:r>
              <a:rPr lang="en-US" sz="4200" b="1" dirty="0">
                <a:solidFill>
                  <a:srgbClr val="FF0000"/>
                </a:solidFill>
                <a:latin typeface="Calibri (MS) Bold"/>
                <a:ea typeface="Calibri (MS) Bold"/>
                <a:cs typeface="Calibri (MS) Bold"/>
                <a:sym typeface="Calibri (MS) Bold"/>
              </a:rPr>
              <a:t>Title/Name of the Story</a:t>
            </a:r>
          </a:p>
          <a:p>
            <a:pPr algn="ctr">
              <a:lnSpc>
                <a:spcPts val="3240"/>
              </a:lnSpc>
            </a:pPr>
            <a:r>
              <a:rPr lang="en-US" sz="2800" dirty="0">
                <a:solidFill>
                  <a:srgbClr val="FF0000"/>
                </a:solidFill>
              </a:rPr>
              <a:t>Engaging Communities for Menstrual Health and SRHR</a:t>
            </a:r>
            <a:endParaRPr lang="en-US" sz="2700" b="1" dirty="0">
              <a:solidFill>
                <a:srgbClr val="FF0000"/>
              </a:solidFill>
              <a:latin typeface="Raleway Bold"/>
              <a:ea typeface="Raleway Bold"/>
              <a:cs typeface="Raleway Bold"/>
              <a:sym typeface="Raleway Bold"/>
            </a:endParaRPr>
          </a:p>
          <a:p>
            <a:pPr algn="ctr">
              <a:lnSpc>
                <a:spcPts val="3240"/>
              </a:lnSpc>
            </a:pPr>
            <a:r>
              <a:rPr lang="en-US" sz="2700" dirty="0">
                <a:solidFill>
                  <a:srgbClr val="FF0000"/>
                </a:solidFill>
                <a:latin typeface="Calibri (MS)"/>
                <a:ea typeface="Calibri (MS)"/>
                <a:cs typeface="Calibri (MS)"/>
                <a:sym typeface="Calibri (MS)"/>
              </a:rPr>
              <a:t>(South Africa, Johannesburg, 16 March 2026- Denise </a:t>
            </a:r>
            <a:r>
              <a:rPr lang="en-US" sz="2700" dirty="0" err="1">
                <a:solidFill>
                  <a:srgbClr val="FF0000"/>
                </a:solidFill>
                <a:latin typeface="Calibri (MS)"/>
                <a:ea typeface="Calibri (MS)"/>
                <a:cs typeface="Calibri (MS)"/>
                <a:sym typeface="Calibri (MS)"/>
              </a:rPr>
              <a:t>Mazhandu</a:t>
            </a:r>
            <a:r>
              <a:rPr lang="en-US" sz="2700" dirty="0">
                <a:solidFill>
                  <a:srgbClr val="FF0000"/>
                </a:solidFill>
                <a:latin typeface="Calibri (MS)"/>
                <a:ea typeface="Calibri (MS)"/>
                <a:cs typeface="Calibri (MS)"/>
                <a:sym typeface="Calibri (MS)"/>
              </a:rPr>
              <a:t>)</a:t>
            </a:r>
          </a:p>
          <a:p>
            <a:pPr algn="ctr">
              <a:lnSpc>
                <a:spcPts val="3240"/>
              </a:lnSpc>
            </a:pPr>
            <a:endParaRPr lang="en-US" sz="2700" dirty="0">
              <a:solidFill>
                <a:srgbClr val="FF0000"/>
              </a:solidFill>
              <a:latin typeface="Calibri (MS)"/>
              <a:ea typeface="Calibri (MS)"/>
              <a:cs typeface="Calibri (MS)"/>
              <a:sym typeface="Calibri (MS)"/>
            </a:endParaRPr>
          </a:p>
        </p:txBody>
      </p:sp>
      <p:grpSp>
        <p:nvGrpSpPr>
          <p:cNvPr id="15" name="Group 15"/>
          <p:cNvGrpSpPr/>
          <p:nvPr/>
        </p:nvGrpSpPr>
        <p:grpSpPr>
          <a:xfrm>
            <a:off x="14583556" y="704707"/>
            <a:ext cx="1955968" cy="1345825"/>
            <a:chOff x="0" y="0"/>
            <a:chExt cx="2607958" cy="1794434"/>
          </a:xfrm>
        </p:grpSpPr>
        <p:sp>
          <p:nvSpPr>
            <p:cNvPr id="16" name="Freeform 16"/>
            <p:cNvSpPr/>
            <p:nvPr/>
          </p:nvSpPr>
          <p:spPr>
            <a:xfrm>
              <a:off x="0" y="0"/>
              <a:ext cx="2607945" cy="1794383"/>
            </a:xfrm>
            <a:custGeom>
              <a:avLst/>
              <a:gdLst/>
              <a:ahLst/>
              <a:cxnLst/>
              <a:rect l="l" t="t" r="r" b="b"/>
              <a:pathLst>
                <a:path w="2607945" h="1794383">
                  <a:moveTo>
                    <a:pt x="0" y="0"/>
                  </a:moveTo>
                  <a:lnTo>
                    <a:pt x="2607945" y="0"/>
                  </a:lnTo>
                  <a:lnTo>
                    <a:pt x="2607945" y="1794383"/>
                  </a:lnTo>
                  <a:lnTo>
                    <a:pt x="0" y="1794383"/>
                  </a:lnTo>
                  <a:close/>
                </a:path>
              </a:pathLst>
            </a:custGeom>
            <a:solidFill>
              <a:srgbClr val="FFFFFF"/>
            </a:solidFill>
          </p:spPr>
          <p:txBody>
            <a:bodyPr/>
            <a:lstStyle/>
            <a:p>
              <a:endParaRPr lang="en-ZA"/>
            </a:p>
          </p:txBody>
        </p:sp>
        <p:sp>
          <p:nvSpPr>
            <p:cNvPr id="17" name="Freeform 17"/>
            <p:cNvSpPr/>
            <p:nvPr/>
          </p:nvSpPr>
          <p:spPr>
            <a:xfrm>
              <a:off x="-1524" y="-1524"/>
              <a:ext cx="2610993" cy="1797431"/>
            </a:xfrm>
            <a:custGeom>
              <a:avLst/>
              <a:gdLst/>
              <a:ahLst/>
              <a:cxnLst/>
              <a:rect l="l" t="t" r="r" b="b"/>
              <a:pathLst>
                <a:path w="2610993" h="1797431">
                  <a:moveTo>
                    <a:pt x="1524" y="0"/>
                  </a:moveTo>
                  <a:lnTo>
                    <a:pt x="2609469" y="0"/>
                  </a:lnTo>
                  <a:cubicBezTo>
                    <a:pt x="2610358" y="0"/>
                    <a:pt x="2610993" y="762"/>
                    <a:pt x="2610993" y="1524"/>
                  </a:cubicBezTo>
                  <a:lnTo>
                    <a:pt x="2610993" y="1795907"/>
                  </a:lnTo>
                  <a:cubicBezTo>
                    <a:pt x="2610993" y="1796796"/>
                    <a:pt x="2610231" y="1797431"/>
                    <a:pt x="2609469" y="1797431"/>
                  </a:cubicBezTo>
                  <a:lnTo>
                    <a:pt x="1524" y="1797431"/>
                  </a:lnTo>
                  <a:cubicBezTo>
                    <a:pt x="635" y="1797431"/>
                    <a:pt x="0" y="1796669"/>
                    <a:pt x="0" y="1795907"/>
                  </a:cubicBezTo>
                  <a:lnTo>
                    <a:pt x="0" y="1524"/>
                  </a:lnTo>
                  <a:cubicBezTo>
                    <a:pt x="0" y="635"/>
                    <a:pt x="762" y="0"/>
                    <a:pt x="1524" y="0"/>
                  </a:cubicBezTo>
                  <a:moveTo>
                    <a:pt x="1524" y="3048"/>
                  </a:moveTo>
                  <a:lnTo>
                    <a:pt x="1524" y="1524"/>
                  </a:lnTo>
                  <a:lnTo>
                    <a:pt x="3048" y="1524"/>
                  </a:lnTo>
                  <a:lnTo>
                    <a:pt x="3048" y="1795907"/>
                  </a:lnTo>
                  <a:lnTo>
                    <a:pt x="1524" y="1795907"/>
                  </a:lnTo>
                  <a:lnTo>
                    <a:pt x="1524" y="1794383"/>
                  </a:lnTo>
                  <a:lnTo>
                    <a:pt x="2609469" y="1794383"/>
                  </a:lnTo>
                  <a:lnTo>
                    <a:pt x="2609469" y="1795907"/>
                  </a:lnTo>
                  <a:lnTo>
                    <a:pt x="2607945" y="1795907"/>
                  </a:lnTo>
                  <a:lnTo>
                    <a:pt x="2607945" y="1524"/>
                  </a:lnTo>
                  <a:lnTo>
                    <a:pt x="2609469" y="1524"/>
                  </a:lnTo>
                  <a:lnTo>
                    <a:pt x="2609469" y="3048"/>
                  </a:lnTo>
                  <a:lnTo>
                    <a:pt x="1524" y="3048"/>
                  </a:lnTo>
                  <a:close/>
                </a:path>
              </a:pathLst>
            </a:custGeom>
            <a:solidFill>
              <a:srgbClr val="FF0000"/>
            </a:solidFill>
          </p:spPr>
          <p:txBody>
            <a:bodyPr/>
            <a:lstStyle/>
            <a:p>
              <a:endParaRPr lang="en-ZA"/>
            </a:p>
          </p:txBody>
        </p:sp>
      </p:grpSp>
      <p:grpSp>
        <p:nvGrpSpPr>
          <p:cNvPr id="18" name="Group 18"/>
          <p:cNvGrpSpPr/>
          <p:nvPr/>
        </p:nvGrpSpPr>
        <p:grpSpPr>
          <a:xfrm>
            <a:off x="14583556" y="496795"/>
            <a:ext cx="2446772" cy="1486757"/>
            <a:chOff x="0" y="0"/>
            <a:chExt cx="3262363" cy="1982343"/>
          </a:xfrm>
        </p:grpSpPr>
        <p:sp>
          <p:nvSpPr>
            <p:cNvPr id="19" name="Freeform 19" descr="A logo for a young women  AI-generated content may be incorrect."/>
            <p:cNvSpPr/>
            <p:nvPr/>
          </p:nvSpPr>
          <p:spPr>
            <a:xfrm>
              <a:off x="0" y="0"/>
              <a:ext cx="3262376" cy="1982343"/>
            </a:xfrm>
            <a:custGeom>
              <a:avLst/>
              <a:gdLst/>
              <a:ahLst/>
              <a:cxnLst/>
              <a:rect l="l" t="t" r="r" b="b"/>
              <a:pathLst>
                <a:path w="3262376" h="1982343">
                  <a:moveTo>
                    <a:pt x="0" y="0"/>
                  </a:moveTo>
                  <a:lnTo>
                    <a:pt x="3262376" y="0"/>
                  </a:lnTo>
                  <a:lnTo>
                    <a:pt x="3262376" y="1982343"/>
                  </a:lnTo>
                  <a:lnTo>
                    <a:pt x="0" y="1982343"/>
                  </a:lnTo>
                  <a:lnTo>
                    <a:pt x="0" y="0"/>
                  </a:lnTo>
                  <a:close/>
                </a:path>
              </a:pathLst>
            </a:custGeom>
            <a:blipFill>
              <a:blip r:embed="rId4"/>
              <a:stretch>
                <a:fillRect/>
              </a:stretch>
            </a:blipFill>
          </p:spPr>
          <p:txBody>
            <a:bodyPr/>
            <a:lstStyle/>
            <a:p>
              <a:endParaRPr lang="en-ZA"/>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i="1" spc="409">
                  <a:solidFill>
                    <a:srgbClr val="000000"/>
                  </a:solidFill>
                  <a:latin typeface="TT Rounds Condensed Bold Italics"/>
                  <a:ea typeface="TT Rounds Condensed Bold Italics"/>
                  <a:cs typeface="TT Rounds Condensed Bold Italics"/>
                  <a:sym typeface="TT Rounds Condensed Bold Italics"/>
                </a:rPr>
                <a:t>Next Steps</a:t>
              </a:r>
            </a:p>
          </p:txBody>
        </p:sp>
      </p:grpSp>
      <p:sp>
        <p:nvSpPr>
          <p:cNvPr id="9" name="TextBox 9"/>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grpSp>
        <p:nvGrpSpPr>
          <p:cNvPr id="10" name="Group 10"/>
          <p:cNvGrpSpPr/>
          <p:nvPr/>
        </p:nvGrpSpPr>
        <p:grpSpPr>
          <a:xfrm>
            <a:off x="352701" y="1636938"/>
            <a:ext cx="16873423" cy="7552306"/>
            <a:chOff x="0" y="0"/>
            <a:chExt cx="22497898" cy="10069741"/>
          </a:xfrm>
        </p:grpSpPr>
        <p:sp>
          <p:nvSpPr>
            <p:cNvPr id="11" name="Freeform 11"/>
            <p:cNvSpPr/>
            <p:nvPr/>
          </p:nvSpPr>
          <p:spPr>
            <a:xfrm>
              <a:off x="-1524" y="-1524"/>
              <a:ext cx="22500971" cy="10072751"/>
            </a:xfrm>
            <a:custGeom>
              <a:avLst/>
              <a:gdLst/>
              <a:ahLst/>
              <a:cxnLst/>
              <a:rect l="l" t="t" r="r" b="b"/>
              <a:pathLst>
                <a:path w="22500971" h="10072751">
                  <a:moveTo>
                    <a:pt x="1524" y="0"/>
                  </a:moveTo>
                  <a:lnTo>
                    <a:pt x="22499447" y="0"/>
                  </a:lnTo>
                  <a:cubicBezTo>
                    <a:pt x="22500337" y="0"/>
                    <a:pt x="22500971" y="762"/>
                    <a:pt x="22500971" y="1524"/>
                  </a:cubicBezTo>
                  <a:lnTo>
                    <a:pt x="22500971" y="10071227"/>
                  </a:lnTo>
                  <a:cubicBezTo>
                    <a:pt x="22500971" y="10072116"/>
                    <a:pt x="22500210" y="10072751"/>
                    <a:pt x="22499447"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22499447" y="10069703"/>
                  </a:lnTo>
                  <a:lnTo>
                    <a:pt x="22499447" y="10071227"/>
                  </a:lnTo>
                  <a:lnTo>
                    <a:pt x="22497923" y="10071227"/>
                  </a:lnTo>
                  <a:lnTo>
                    <a:pt x="22497923" y="1524"/>
                  </a:lnTo>
                  <a:lnTo>
                    <a:pt x="22499447" y="1524"/>
                  </a:lnTo>
                  <a:lnTo>
                    <a:pt x="22499447" y="3048"/>
                  </a:lnTo>
                  <a:lnTo>
                    <a:pt x="1524" y="3048"/>
                  </a:lnTo>
                  <a:close/>
                </a:path>
              </a:pathLst>
            </a:custGeom>
            <a:blipFill>
              <a:blip r:embed="rId2"/>
              <a:stretch>
                <a:fillRect l="-7419" t="15" r="-7418" b="14"/>
              </a:stretch>
            </a:blipFill>
          </p:spPr>
          <p:txBody>
            <a:bodyPr/>
            <a:lstStyle/>
            <a:p>
              <a:endParaRPr lang="en-ZA"/>
            </a:p>
          </p:txBody>
        </p:sp>
        <p:sp>
          <p:nvSpPr>
            <p:cNvPr id="12" name="TextBox 12"/>
            <p:cNvSpPr txBox="1"/>
            <p:nvPr/>
          </p:nvSpPr>
          <p:spPr>
            <a:xfrm>
              <a:off x="0" y="-38100"/>
              <a:ext cx="22497898" cy="10107841"/>
            </a:xfrm>
            <a:prstGeom prst="rect">
              <a:avLst/>
            </a:prstGeom>
          </p:spPr>
          <p:txBody>
            <a:bodyPr lIns="50800" tIns="50800" rIns="50800" bIns="50800" rtlCol="0" anchor="t"/>
            <a:lstStyle/>
            <a:p>
              <a:pPr algn="l">
                <a:lnSpc>
                  <a:spcPts val="4536"/>
                </a:lnSpc>
              </a:pPr>
              <a:r>
                <a:rPr lang="en-US" sz="3600" dirty="0">
                  <a:solidFill>
                    <a:srgbClr val="000000"/>
                  </a:solidFill>
                  <a:latin typeface="Calibri (MS)"/>
                  <a:ea typeface="Calibri (MS)"/>
                  <a:cs typeface="Calibri (MS)"/>
                  <a:sym typeface="Calibri (MS)"/>
                </a:rPr>
                <a:t>What are your plans?</a:t>
              </a:r>
            </a:p>
            <a:p>
              <a:pPr algn="l">
                <a:lnSpc>
                  <a:spcPts val="4536"/>
                </a:lnSpc>
              </a:pPr>
              <a:r>
                <a:rPr lang="en-US" sz="4200" dirty="0" err="1">
                  <a:solidFill>
                    <a:srgbClr val="000000"/>
                  </a:solidFill>
                  <a:latin typeface="Calibri (MS)"/>
                  <a:ea typeface="Calibri (MS)"/>
                  <a:cs typeface="Calibri (MS)"/>
                  <a:sym typeface="Calibri (MS)"/>
                </a:rPr>
                <a:t>Strengthenig</a:t>
              </a:r>
              <a:r>
                <a:rPr lang="en-US" sz="4200" dirty="0">
                  <a:solidFill>
                    <a:srgbClr val="000000"/>
                  </a:solidFill>
                  <a:latin typeface="Calibri (MS)"/>
                  <a:ea typeface="Calibri (MS)"/>
                  <a:cs typeface="Calibri (MS)"/>
                  <a:sym typeface="Calibri (MS)"/>
                </a:rPr>
                <a:t> data collection and analysis to better measure impact and guide future interventions</a:t>
              </a:r>
            </a:p>
            <a:p>
              <a:pPr algn="l">
                <a:lnSpc>
                  <a:spcPts val="4536"/>
                </a:lnSpc>
              </a:pPr>
              <a:endParaRPr lang="en-US" sz="4200" dirty="0">
                <a:solidFill>
                  <a:srgbClr val="000000"/>
                </a:solidFill>
                <a:latin typeface="Calibri (MS)"/>
                <a:ea typeface="Calibri (MS)"/>
                <a:cs typeface="Calibri (MS)"/>
                <a:sym typeface="Calibri (MS)"/>
              </a:endParaRPr>
            </a:p>
            <a:p>
              <a:pPr algn="l">
                <a:lnSpc>
                  <a:spcPts val="4536"/>
                </a:lnSpc>
              </a:pPr>
              <a:r>
                <a:rPr lang="en-US" sz="4200" dirty="0">
                  <a:solidFill>
                    <a:srgbClr val="000000"/>
                  </a:solidFill>
                  <a:latin typeface="Calibri (MS)"/>
                  <a:ea typeface="Calibri (MS)"/>
                  <a:cs typeface="Calibri (MS)"/>
                  <a:sym typeface="Calibri (MS)"/>
                </a:rPr>
                <a:t>Conduct multiple follow-up engagements with beneficiary groups to deepen reflection and improve outcomes.</a:t>
              </a:r>
            </a:p>
            <a:p>
              <a:pPr algn="l">
                <a:lnSpc>
                  <a:spcPts val="4536"/>
                </a:lnSpc>
              </a:pPr>
              <a:endParaRPr lang="en-US" sz="4200" dirty="0">
                <a:solidFill>
                  <a:srgbClr val="000000"/>
                </a:solidFill>
                <a:latin typeface="Calibri (MS)"/>
                <a:ea typeface="Calibri (MS)"/>
                <a:cs typeface="Calibri (MS)"/>
                <a:sym typeface="Calibri (MS)"/>
              </a:endParaRPr>
            </a:p>
            <a:p>
              <a:pPr algn="l">
                <a:lnSpc>
                  <a:spcPts val="4536"/>
                </a:lnSpc>
              </a:pPr>
              <a:r>
                <a:rPr lang="en-US" sz="4200" dirty="0">
                  <a:solidFill>
                    <a:srgbClr val="000000"/>
                  </a:solidFill>
                  <a:latin typeface="Calibri (MS)"/>
                  <a:ea typeface="Calibri (MS)"/>
                  <a:cs typeface="Calibri (MS)"/>
                  <a:sym typeface="Calibri (MS)"/>
                </a:rPr>
                <a:t>Continue community interventions and support for beneficiaries</a:t>
              </a:r>
            </a:p>
            <a:p>
              <a:pPr algn="l">
                <a:lnSpc>
                  <a:spcPts val="4536"/>
                </a:lnSpc>
              </a:pPr>
              <a:endParaRPr lang="en-US" sz="4200" dirty="0">
                <a:solidFill>
                  <a:srgbClr val="000000"/>
                </a:solidFill>
                <a:latin typeface="Calibri (MS)"/>
                <a:ea typeface="Calibri (MS)"/>
                <a:cs typeface="Calibri (MS)"/>
                <a:sym typeface="Calibri (MS)"/>
              </a:endParaRPr>
            </a:p>
            <a:p>
              <a:pPr algn="l">
                <a:lnSpc>
                  <a:spcPts val="4536"/>
                </a:lnSpc>
              </a:pPr>
              <a:r>
                <a:rPr lang="en-US" sz="4200" dirty="0">
                  <a:solidFill>
                    <a:srgbClr val="000000"/>
                  </a:solidFill>
                  <a:latin typeface="Calibri (MS)"/>
                  <a:ea typeface="Calibri (MS)"/>
                  <a:cs typeface="Calibri (MS)"/>
                  <a:sym typeface="Calibri (MS)"/>
                </a:rPr>
                <a:t>Build partnerships with other organization to expand conversations and increase the reach of the initiative.</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Background</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0084956"/>
            </a:xfrm>
            <a:prstGeom prst="rect">
              <a:avLst/>
            </a:prstGeom>
          </p:spPr>
          <p:txBody>
            <a:bodyPr lIns="50800" tIns="50800" rIns="50800" bIns="50800" rtlCol="0" anchor="t"/>
            <a:lstStyle/>
            <a:p>
              <a:pPr algn="l">
                <a:lnSpc>
                  <a:spcPts val="5040"/>
                </a:lnSpc>
              </a:pPr>
              <a:r>
                <a:rPr lang="en-US" sz="4200">
                  <a:solidFill>
                    <a:srgbClr val="000000"/>
                  </a:solidFill>
                  <a:latin typeface="Calibri (MS)"/>
                  <a:ea typeface="Calibri (MS)"/>
                  <a:cs typeface="Calibri (MS)"/>
                  <a:sym typeface="Calibri (MS)"/>
                </a:rPr>
                <a:t>Evidence: Include Photos or videos</a:t>
              </a:r>
            </a:p>
          </p:txBody>
        </p:sp>
      </p:grpSp>
      <p:grpSp>
        <p:nvGrpSpPr>
          <p:cNvPr id="12" name="Group 12"/>
          <p:cNvGrpSpPr/>
          <p:nvPr/>
        </p:nvGrpSpPr>
        <p:grpSpPr>
          <a:xfrm>
            <a:off x="352701" y="1636938"/>
            <a:ext cx="8791299" cy="7552306"/>
            <a:chOff x="0" y="0"/>
            <a:chExt cx="11721732" cy="10069741"/>
          </a:xfrm>
        </p:grpSpPr>
        <p:sp>
          <p:nvSpPr>
            <p:cNvPr id="13" name="Freeform 13"/>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2"/>
              <a:stretch>
                <a:fillRect l="-60192" t="15" r="-60192" b="14"/>
              </a:stretch>
            </a:blipFill>
          </p:spPr>
          <p:txBody>
            <a:bodyPr/>
            <a:lstStyle/>
            <a:p>
              <a:endParaRPr lang="en-ZA"/>
            </a:p>
          </p:txBody>
        </p:sp>
        <p:sp>
          <p:nvSpPr>
            <p:cNvPr id="14" name="TextBox 14"/>
            <p:cNvSpPr txBox="1"/>
            <p:nvPr/>
          </p:nvSpPr>
          <p:spPr>
            <a:xfrm>
              <a:off x="0" y="-28575"/>
              <a:ext cx="11721732" cy="10098316"/>
            </a:xfrm>
            <a:prstGeom prst="rect">
              <a:avLst/>
            </a:prstGeom>
          </p:spPr>
          <p:txBody>
            <a:bodyPr lIns="50800" tIns="50800" rIns="50800" bIns="50800" rtlCol="0" anchor="t"/>
            <a:lstStyle/>
            <a:p>
              <a:pPr marL="407194" lvl="1" indent="-203597" algn="l">
                <a:lnSpc>
                  <a:spcPts val="2430"/>
                </a:lnSpc>
                <a:buFont typeface="Arial"/>
                <a:buChar char="•"/>
              </a:pPr>
              <a:r>
                <a:rPr lang="en-US" sz="2400" b="1" dirty="0">
                  <a:solidFill>
                    <a:srgbClr val="000000"/>
                  </a:solidFill>
                  <a:latin typeface="Calibri (MS) Bold"/>
                  <a:ea typeface="Calibri (MS) Bold"/>
                  <a:cs typeface="Calibri (MS) Bold"/>
                  <a:sym typeface="Calibri (MS) Bold"/>
                </a:rPr>
                <a:t>What were the key objectives of the project?</a:t>
              </a:r>
            </a:p>
            <a:p>
              <a:pPr marL="407194" lvl="1" indent="-203597" algn="l">
                <a:lnSpc>
                  <a:spcPts val="2430"/>
                </a:lnSpc>
                <a:buFont typeface="Arial"/>
                <a:buChar char="•"/>
              </a:pPr>
              <a:endParaRPr lang="en-US" sz="2400" b="1" dirty="0">
                <a:solidFill>
                  <a:srgbClr val="000000"/>
                </a:solidFill>
                <a:latin typeface="Calibri (MS) Bold"/>
                <a:ea typeface="Calibri (MS) Bold"/>
                <a:cs typeface="Calibri (MS) Bold"/>
                <a:sym typeface="Calibri (MS) Bold"/>
              </a:endParaRPr>
            </a:p>
            <a:p>
              <a:pPr marL="285750" indent="-285750">
                <a:buFont typeface="Arial" panose="020B0604020202020204" pitchFamily="34" charset="0"/>
                <a:buChar char="•"/>
              </a:pPr>
              <a:r>
                <a:rPr lang="en-US" sz="2400" dirty="0"/>
                <a:t>Train young women and men as </a:t>
              </a:r>
              <a:r>
                <a:rPr lang="en-US" sz="2400" b="1" dirty="0"/>
                <a:t>SRHR and menstrual health ambassadors</a:t>
              </a:r>
              <a:r>
                <a:rPr lang="en-US" sz="2400" dirty="0"/>
                <a:t>.</a:t>
              </a:r>
            </a:p>
            <a:p>
              <a:pPr marL="285750" indent="-285750">
                <a:buFont typeface="Arial" panose="020B0604020202020204" pitchFamily="34" charset="0"/>
                <a:buChar char="•"/>
              </a:pPr>
              <a:r>
                <a:rPr lang="en-US" sz="2400" dirty="0"/>
                <a:t>Increase </a:t>
              </a:r>
              <a:r>
                <a:rPr lang="en-US" sz="2400" b="1" dirty="0"/>
                <a:t>community awareness on menstrual health, SRHR, and GBV prevention</a:t>
              </a:r>
              <a:r>
                <a:rPr lang="en-US" sz="2400" dirty="0"/>
                <a:t>.</a:t>
              </a:r>
            </a:p>
            <a:p>
              <a:pPr marL="285750" indent="-285750">
                <a:buFont typeface="Arial" panose="020B0604020202020204" pitchFamily="34" charset="0"/>
                <a:buChar char="•"/>
              </a:pPr>
              <a:r>
                <a:rPr lang="en-US" sz="2400" b="1" dirty="0"/>
                <a:t>Engage men and boys</a:t>
              </a:r>
              <a:r>
                <a:rPr lang="en-US" sz="2400" dirty="0"/>
                <a:t> in menstrual health and gender justice conversations.</a:t>
              </a:r>
            </a:p>
            <a:p>
              <a:pPr marL="285750" indent="-285750">
                <a:buFont typeface="Arial" panose="020B0604020202020204" pitchFamily="34" charset="0"/>
                <a:buChar char="•"/>
              </a:pPr>
              <a:r>
                <a:rPr lang="en-US" sz="2400" dirty="0"/>
                <a:t>Expand </a:t>
              </a:r>
              <a:r>
                <a:rPr lang="en-US" sz="2400" b="1" dirty="0"/>
                <a:t>grassroots outreach</a:t>
              </a:r>
              <a:r>
                <a:rPr lang="en-US" sz="2400" dirty="0"/>
                <a:t> in underserved communities.</a:t>
              </a:r>
            </a:p>
            <a:p>
              <a:pPr marL="285750" indent="-285750">
                <a:buFont typeface="Arial" panose="020B0604020202020204" pitchFamily="34" charset="0"/>
                <a:buChar char="•"/>
              </a:pPr>
              <a:r>
                <a:rPr lang="en-US" sz="2400" dirty="0"/>
                <a:t>Strengthen </a:t>
              </a:r>
              <a:r>
                <a:rPr lang="en-US" sz="2400" b="1" dirty="0"/>
                <a:t>inclusive advocacy</a:t>
              </a:r>
              <a:r>
                <a:rPr lang="en-US" sz="2400" dirty="0"/>
                <a:t> for women, girls, and LGBTQI+ communities.</a:t>
              </a:r>
            </a:p>
            <a:p>
              <a:pPr marL="285750" indent="-285750">
                <a:buFont typeface="Arial" panose="020B0604020202020204" pitchFamily="34" charset="0"/>
                <a:buChar char="•"/>
              </a:pPr>
              <a:endParaRPr lang="en-US" sz="2400" b="1" dirty="0"/>
            </a:p>
            <a:p>
              <a:pPr marL="190024" lvl="1" algn="l">
                <a:lnSpc>
                  <a:spcPts val="2268"/>
                </a:lnSpc>
              </a:pPr>
              <a:r>
                <a:rPr lang="en-US" sz="2400" b="1" dirty="0">
                  <a:solidFill>
                    <a:srgbClr val="000000"/>
                  </a:solidFill>
                  <a:latin typeface="Calibri (MS) Bold"/>
                  <a:ea typeface="Calibri (MS) Bold"/>
                  <a:cs typeface="Calibri (MS) Bold"/>
                  <a:sym typeface="Calibri (MS) Bold"/>
                </a:rPr>
                <a:t>What were the situation before</a:t>
              </a:r>
            </a:p>
            <a:p>
              <a:pPr marL="162877" lvl="1" algn="l">
                <a:lnSpc>
                  <a:spcPts val="1944"/>
                </a:lnSpc>
              </a:pPr>
              <a:endParaRPr lang="en-US" sz="2400" dirty="0">
                <a:solidFill>
                  <a:srgbClr val="000000"/>
                </a:solidFill>
                <a:latin typeface="Calibri (MS)"/>
                <a:ea typeface="Calibri (MS)"/>
                <a:cs typeface="Calibri (MS)"/>
                <a:sym typeface="Calibri (MS)"/>
              </a:endParaRPr>
            </a:p>
            <a:p>
              <a:pPr marL="505777" lvl="1" indent="-342900" algn="l">
                <a:lnSpc>
                  <a:spcPts val="1944"/>
                </a:lnSpc>
                <a:buFont typeface="Arial" panose="020B0604020202020204" pitchFamily="34" charset="0"/>
                <a:buChar char="•"/>
              </a:pPr>
              <a:r>
                <a:rPr lang="en-US" sz="2400" dirty="0">
                  <a:solidFill>
                    <a:srgbClr val="000000"/>
                  </a:solidFill>
                  <a:latin typeface="Calibri (MS)"/>
                  <a:ea typeface="Calibri (MS)"/>
                  <a:cs typeface="Calibri (MS)"/>
                  <a:sym typeface="Calibri (MS)"/>
                </a:rPr>
                <a:t>Limited awareness of menstrual health and SRHR in low-income communities</a:t>
              </a:r>
            </a:p>
            <a:p>
              <a:pPr marL="505777" lvl="1" indent="-342900" algn="l">
                <a:lnSpc>
                  <a:spcPts val="1944"/>
                </a:lnSpc>
                <a:buFont typeface="Arial" panose="020B0604020202020204" pitchFamily="34" charset="0"/>
                <a:buChar char="•"/>
              </a:pPr>
              <a:r>
                <a:rPr lang="en-US" sz="2400" dirty="0">
                  <a:solidFill>
                    <a:srgbClr val="000000"/>
                  </a:solidFill>
                  <a:latin typeface="Calibri (MS)"/>
                  <a:ea typeface="Calibri (MS)"/>
                  <a:cs typeface="Calibri (MS)"/>
                  <a:sym typeface="Calibri (MS)"/>
                </a:rPr>
                <a:t>Men and boys are rarely involved in menstrual health  and GBV discussions</a:t>
              </a:r>
            </a:p>
            <a:p>
              <a:pPr marL="505777" lvl="1" indent="-342900" algn="l">
                <a:lnSpc>
                  <a:spcPts val="1944"/>
                </a:lnSpc>
                <a:buFont typeface="Arial" panose="020B0604020202020204" pitchFamily="34" charset="0"/>
                <a:buChar char="•"/>
              </a:pPr>
              <a:r>
                <a:rPr lang="en-US" sz="2400" dirty="0">
                  <a:solidFill>
                    <a:srgbClr val="000000"/>
                  </a:solidFill>
                  <a:latin typeface="Calibri (MS)"/>
                  <a:ea typeface="Calibri (MS)"/>
                  <a:cs typeface="Calibri (MS)"/>
                  <a:sym typeface="Calibri (MS)"/>
                </a:rPr>
                <a:t>Few trained community advocates to share accurate SRHR</a:t>
              </a:r>
            </a:p>
            <a:p>
              <a:pPr marL="505777" lvl="1" indent="-342900" algn="l">
                <a:lnSpc>
                  <a:spcPts val="1944"/>
                </a:lnSpc>
                <a:buFont typeface="Arial" panose="020B0604020202020204" pitchFamily="34" charset="0"/>
                <a:buChar char="•"/>
              </a:pPr>
              <a:r>
                <a:rPr lang="en-US" sz="2400" dirty="0">
                  <a:solidFill>
                    <a:srgbClr val="000000"/>
                  </a:solidFill>
                  <a:latin typeface="Calibri (MS)"/>
                  <a:ea typeface="Calibri (MS)"/>
                  <a:cs typeface="Calibri (MS)"/>
                  <a:sym typeface="Calibri (MS)"/>
                </a:rPr>
                <a:t>Restricted organizational capacity and resources for outreach  activities</a:t>
              </a:r>
            </a:p>
            <a:p>
              <a:pPr marL="505777" lvl="1" indent="-342900" algn="l">
                <a:lnSpc>
                  <a:spcPts val="1944"/>
                </a:lnSpc>
                <a:buFont typeface="Arial" panose="020B0604020202020204" pitchFamily="34" charset="0"/>
                <a:buChar char="•"/>
              </a:pPr>
              <a:r>
                <a:rPr lang="en-US" sz="2400" dirty="0">
                  <a:solidFill>
                    <a:srgbClr val="000000"/>
                  </a:solidFill>
                  <a:latin typeface="Calibri (MS)"/>
                  <a:ea typeface="Calibri (MS)"/>
                  <a:cs typeface="Calibri (MS)"/>
                  <a:sym typeface="Calibri (MS)"/>
                </a:rPr>
                <a:t>No structural programmes previously.</a:t>
              </a:r>
            </a:p>
            <a:p>
              <a:pPr marL="505777" lvl="1" indent="-342900" algn="l">
                <a:lnSpc>
                  <a:spcPts val="1944"/>
                </a:lnSpc>
                <a:buFont typeface="Arial" panose="020B0604020202020204" pitchFamily="34" charset="0"/>
                <a:buChar char="•"/>
              </a:pPr>
              <a:r>
                <a:rPr lang="en-US" sz="2400" dirty="0">
                  <a:solidFill>
                    <a:srgbClr val="000000"/>
                  </a:solidFill>
                  <a:latin typeface="Calibri (MS)"/>
                  <a:ea typeface="Calibri (MS)"/>
                  <a:cs typeface="Calibri (MS)"/>
                  <a:sym typeface="Calibri (MS)"/>
                </a:rPr>
                <a:t>Poor data collection </a:t>
              </a:r>
            </a:p>
            <a:p>
              <a:pPr marL="505777" lvl="1" indent="-342900" algn="l">
                <a:lnSpc>
                  <a:spcPts val="1944"/>
                </a:lnSpc>
                <a:buFont typeface="Arial" panose="020B0604020202020204" pitchFamily="34" charset="0"/>
                <a:buChar char="•"/>
              </a:pPr>
              <a:endParaRPr lang="en-US" dirty="0">
                <a:solidFill>
                  <a:srgbClr val="000000"/>
                </a:solidFill>
                <a:latin typeface="Calibri (MS)"/>
                <a:ea typeface="Calibri (MS)"/>
                <a:cs typeface="Calibri (MS)"/>
                <a:sym typeface="Calibri (MS)"/>
              </a:endParaRPr>
            </a:p>
            <a:p>
              <a:pPr marL="325755" lvl="1" indent="-162878" algn="l">
                <a:lnSpc>
                  <a:spcPts val="1944"/>
                </a:lnSpc>
                <a:buFont typeface="Arial"/>
                <a:buChar char="•"/>
              </a:pPr>
              <a:r>
                <a:rPr lang="en-US" sz="2400" b="1" dirty="0">
                  <a:solidFill>
                    <a:srgbClr val="000000"/>
                  </a:solidFill>
                  <a:latin typeface="Calibri (MS) Bold"/>
                  <a:ea typeface="Calibri (MS) Bold"/>
                  <a:cs typeface="Calibri (MS) Bold"/>
                  <a:sym typeface="Calibri (MS) Bold"/>
                </a:rPr>
                <a:t>The project was and is still implemented in the Northen Johannesburg</a:t>
              </a:r>
              <a:endParaRPr lang="en-US" b="1" dirty="0">
                <a:solidFill>
                  <a:srgbClr val="000000"/>
                </a:solidFill>
                <a:latin typeface="Calibri (MS) Bold"/>
                <a:ea typeface="Calibri (MS) Bold"/>
                <a:cs typeface="Calibri (MS) Bold"/>
                <a:sym typeface="Calibri (MS) Bold"/>
              </a:endParaRPr>
            </a:p>
            <a:p>
              <a:pPr marL="325755" lvl="1" indent="-162878" algn="l">
                <a:lnSpc>
                  <a:spcPts val="1944"/>
                </a:lnSpc>
                <a:buFont typeface="Arial"/>
                <a:buChar char="•"/>
              </a:pPr>
              <a:endParaRPr lang="en-US" sz="2400" b="1" dirty="0">
                <a:solidFill>
                  <a:srgbClr val="000000"/>
                </a:solidFill>
                <a:latin typeface="Calibri (MS) Bold"/>
                <a:ea typeface="Calibri (MS) Bold"/>
                <a:cs typeface="Calibri (MS) Bold"/>
                <a:sym typeface="Calibri (MS) Bold"/>
              </a:endParaRPr>
            </a:p>
            <a:p>
              <a:pPr marL="325755" lvl="1" indent="-162878" algn="l">
                <a:lnSpc>
                  <a:spcPts val="1944"/>
                </a:lnSpc>
                <a:buFont typeface="Arial"/>
                <a:buChar char="•"/>
              </a:pPr>
              <a:endParaRPr lang="en-US" sz="2400" b="1" dirty="0">
                <a:solidFill>
                  <a:srgbClr val="000000"/>
                </a:solidFill>
                <a:latin typeface="Calibri (MS) Bold"/>
                <a:ea typeface="Calibri (MS) Bold"/>
                <a:cs typeface="Calibri (MS) Bold"/>
                <a:sym typeface="Calibri (MS) Bold"/>
              </a:endParaRPr>
            </a:p>
          </p:txBody>
        </p:sp>
      </p:grpSp>
      <p:sp>
        <p:nvSpPr>
          <p:cNvPr id="15" name="Freeform 15"/>
          <p:cNvSpPr/>
          <p:nvPr/>
        </p:nvSpPr>
        <p:spPr>
          <a:xfrm>
            <a:off x="9324696" y="2270531"/>
            <a:ext cx="7685698" cy="5997169"/>
          </a:xfrm>
          <a:custGeom>
            <a:avLst/>
            <a:gdLst/>
            <a:ahLst/>
            <a:cxnLst/>
            <a:rect l="l" t="t" r="r" b="b"/>
            <a:pathLst>
              <a:path w="7685698" h="5764273">
                <a:moveTo>
                  <a:pt x="0" y="0"/>
                </a:moveTo>
                <a:lnTo>
                  <a:pt x="7685697" y="0"/>
                </a:lnTo>
                <a:lnTo>
                  <a:pt x="7685697" y="5764273"/>
                </a:lnTo>
                <a:lnTo>
                  <a:pt x="0" y="5764273"/>
                </a:lnTo>
                <a:lnTo>
                  <a:pt x="0" y="0"/>
                </a:lnTo>
                <a:close/>
              </a:path>
            </a:pathLst>
          </a:custGeom>
          <a:blipFill>
            <a:blip r:embed="rId3"/>
            <a:stretch>
              <a:fillRect/>
            </a:stretch>
          </a:blipFill>
        </p:spPr>
        <p:txBody>
          <a:bodyPr/>
          <a:lstStyle/>
          <a:p>
            <a:endParaRPr lang="en-ZA"/>
          </a:p>
        </p:txBody>
      </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Background</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0084956"/>
            </a:xfrm>
            <a:prstGeom prst="rect">
              <a:avLst/>
            </a:prstGeom>
          </p:spPr>
          <p:txBody>
            <a:bodyPr lIns="50800" tIns="50800" rIns="50800" bIns="50800" rtlCol="0" anchor="t"/>
            <a:lstStyle/>
            <a:p>
              <a:pPr algn="l">
                <a:lnSpc>
                  <a:spcPts val="5040"/>
                </a:lnSpc>
              </a:pPr>
              <a:r>
                <a:rPr lang="en-US" sz="4200" dirty="0">
                  <a:solidFill>
                    <a:srgbClr val="000000"/>
                  </a:solidFill>
                  <a:latin typeface="Calibri (MS)"/>
                  <a:ea typeface="Calibri (MS)"/>
                  <a:cs typeface="Calibri (MS)"/>
                  <a:sym typeface="Calibri (MS)"/>
                </a:rPr>
                <a:t>Evidence: Include Photos or videos</a:t>
              </a:r>
            </a:p>
            <a:p>
              <a:pPr algn="l">
                <a:lnSpc>
                  <a:spcPts val="5040"/>
                </a:lnSpc>
              </a:pPr>
              <a:endParaRPr lang="en-US" sz="4200" dirty="0">
                <a:solidFill>
                  <a:srgbClr val="000000"/>
                </a:solidFill>
                <a:latin typeface="Calibri (MS)"/>
                <a:ea typeface="Calibri (MS)"/>
                <a:cs typeface="Calibri (MS)"/>
                <a:sym typeface="Calibri (MS)"/>
              </a:endParaRPr>
            </a:p>
          </p:txBody>
        </p:sp>
      </p:grpSp>
      <p:grpSp>
        <p:nvGrpSpPr>
          <p:cNvPr id="12" name="Group 12"/>
          <p:cNvGrpSpPr/>
          <p:nvPr/>
        </p:nvGrpSpPr>
        <p:grpSpPr>
          <a:xfrm>
            <a:off x="520932" y="1636938"/>
            <a:ext cx="8791299" cy="7552306"/>
            <a:chOff x="0" y="0"/>
            <a:chExt cx="11721732" cy="10069741"/>
          </a:xfrm>
        </p:grpSpPr>
        <p:sp>
          <p:nvSpPr>
            <p:cNvPr id="13" name="Freeform 13"/>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2"/>
              <a:stretch>
                <a:fillRect l="-60192" t="15" r="-60192" b="14"/>
              </a:stretch>
            </a:blipFill>
          </p:spPr>
          <p:txBody>
            <a:bodyPr/>
            <a:lstStyle/>
            <a:p>
              <a:endParaRPr lang="en-ZA"/>
            </a:p>
          </p:txBody>
        </p:sp>
        <p:sp>
          <p:nvSpPr>
            <p:cNvPr id="14" name="TextBox 14"/>
            <p:cNvSpPr txBox="1"/>
            <p:nvPr/>
          </p:nvSpPr>
          <p:spPr>
            <a:xfrm>
              <a:off x="0" y="-28575"/>
              <a:ext cx="11721732" cy="10098316"/>
            </a:xfrm>
            <a:prstGeom prst="rect">
              <a:avLst/>
            </a:prstGeom>
          </p:spPr>
          <p:txBody>
            <a:bodyPr lIns="50800" tIns="50800" rIns="50800" bIns="50800" rtlCol="0" anchor="t"/>
            <a:lstStyle/>
            <a:p>
              <a:pPr marL="203597" lvl="1" algn="l">
                <a:lnSpc>
                  <a:spcPts val="2430"/>
                </a:lnSpc>
              </a:pPr>
              <a:r>
                <a:rPr lang="en-US" sz="2250" b="1" dirty="0">
                  <a:solidFill>
                    <a:srgbClr val="000000"/>
                  </a:solidFill>
                  <a:latin typeface="Calibri (MS) Bold"/>
                  <a:ea typeface="Calibri (MS) Bold"/>
                  <a:cs typeface="Calibri (MS) Bold"/>
                  <a:sym typeface="Calibri (MS) Bold"/>
                </a:rPr>
                <a:t>Who was most affected by the problem and how?</a:t>
              </a:r>
            </a:p>
            <a:p>
              <a:pPr marL="203597" lvl="1" algn="l">
                <a:lnSpc>
                  <a:spcPts val="2430"/>
                </a:lnSpc>
              </a:pPr>
              <a:endParaRPr lang="en-US" sz="2250" b="1" dirty="0">
                <a:solidFill>
                  <a:srgbClr val="000000"/>
                </a:solidFill>
                <a:latin typeface="Calibri (MS) Bold"/>
                <a:ea typeface="Calibri (MS) Bold"/>
                <a:cs typeface="Calibri (MS) Bold"/>
                <a:sym typeface="Calibri (MS) Bold"/>
              </a:endParaRPr>
            </a:p>
            <a:p>
              <a:pPr marL="407194" lvl="1" indent="-203597" algn="l">
                <a:lnSpc>
                  <a:spcPts val="2430"/>
                </a:lnSpc>
                <a:buFont typeface="Arial"/>
                <a:buChar char="•"/>
              </a:pPr>
              <a:r>
                <a:rPr lang="en-US" sz="2250" dirty="0">
                  <a:solidFill>
                    <a:srgbClr val="000000"/>
                  </a:solidFill>
                  <a:latin typeface="Calibri (MS)"/>
                  <a:ea typeface="Calibri (MS)"/>
                  <a:cs typeface="Calibri (MS)"/>
                  <a:sym typeface="Calibri (MS)"/>
                </a:rPr>
                <a:t>Adolescent girls and young women in low-income communities were the most affected</a:t>
              </a:r>
            </a:p>
            <a:p>
              <a:pPr marL="407194" lvl="1" indent="-203597" algn="l">
                <a:lnSpc>
                  <a:spcPts val="2430"/>
                </a:lnSpc>
                <a:buFont typeface="Arial"/>
                <a:buChar char="•"/>
              </a:pPr>
              <a:r>
                <a:rPr lang="en-US" sz="2250" dirty="0">
                  <a:solidFill>
                    <a:srgbClr val="000000"/>
                  </a:solidFill>
                  <a:latin typeface="Calibri (MS)"/>
                  <a:ea typeface="Calibri (MS)"/>
                  <a:cs typeface="Calibri (MS)"/>
                  <a:sym typeface="Calibri (MS)"/>
                </a:rPr>
                <a:t>Lack of access to safe and affordable sanitary products resulting in missed school days, reduced learning opportunities and limited participation in socio and economic activities</a:t>
              </a:r>
            </a:p>
            <a:p>
              <a:pPr marL="407194" lvl="1" indent="-203597" algn="l">
                <a:lnSpc>
                  <a:spcPts val="2430"/>
                </a:lnSpc>
                <a:buFont typeface="Arial"/>
                <a:buChar char="•"/>
              </a:pPr>
              <a:r>
                <a:rPr lang="en-US" sz="2250" dirty="0">
                  <a:solidFill>
                    <a:srgbClr val="000000"/>
                  </a:solidFill>
                  <a:latin typeface="Calibri (MS)"/>
                  <a:ea typeface="Calibri (MS)"/>
                  <a:cs typeface="Calibri (MS)"/>
                  <a:sym typeface="Calibri (MS)"/>
                </a:rPr>
                <a:t>Limited knowledge of menstrual and reproductive health</a:t>
              </a:r>
            </a:p>
            <a:p>
              <a:pPr marL="407194" lvl="1" indent="-203597" algn="l">
                <a:lnSpc>
                  <a:spcPts val="2430"/>
                </a:lnSpc>
                <a:buFont typeface="Arial"/>
                <a:buChar char="•"/>
              </a:pPr>
              <a:r>
                <a:rPr lang="en-US" sz="2250" dirty="0">
                  <a:solidFill>
                    <a:srgbClr val="000000"/>
                  </a:solidFill>
                  <a:latin typeface="Calibri (MS)"/>
                  <a:ea typeface="Calibri (MS)"/>
                  <a:cs typeface="Calibri (MS)"/>
                  <a:sym typeface="Calibri (MS)"/>
                </a:rPr>
                <a:t>Absence of supportive community engagement and prevailing harmful gender norms further marginalized girls, reducing their confidence and opportunities for leadership or advocacy</a:t>
              </a:r>
            </a:p>
            <a:p>
              <a:pPr marL="407194" lvl="1" indent="-203597" algn="l">
                <a:lnSpc>
                  <a:spcPts val="2430"/>
                </a:lnSpc>
                <a:buFont typeface="Arial"/>
                <a:buChar char="•"/>
              </a:pPr>
              <a:r>
                <a:rPr lang="en-US" sz="2250" b="1" dirty="0">
                  <a:solidFill>
                    <a:srgbClr val="000000"/>
                  </a:solidFill>
                  <a:latin typeface="Calibri (MS) Bold"/>
                  <a:ea typeface="Calibri (MS) Bold"/>
                  <a:cs typeface="Calibri (MS) Bold"/>
                  <a:sym typeface="Calibri (MS) Bold"/>
                </a:rPr>
                <a:t>What issue(s) did the project address?</a:t>
              </a:r>
            </a:p>
            <a:p>
              <a:pPr marL="407194" lvl="1" indent="-203597" algn="l">
                <a:lnSpc>
                  <a:spcPts val="2430"/>
                </a:lnSpc>
                <a:buFont typeface="Arial"/>
                <a:buChar char="•"/>
              </a:pPr>
              <a:r>
                <a:rPr lang="en-US" sz="2250" dirty="0">
                  <a:solidFill>
                    <a:srgbClr val="000000"/>
                  </a:solidFill>
                  <a:latin typeface="Calibri (MS)"/>
                  <a:ea typeface="Calibri (MS)"/>
                  <a:cs typeface="Calibri (MS)"/>
                  <a:sym typeface="Calibri (MS)"/>
                </a:rPr>
                <a:t>Period poverty- providing access to safe and affordable sanitary products</a:t>
              </a:r>
            </a:p>
            <a:p>
              <a:pPr marL="407194" lvl="1" indent="-203597" algn="l">
                <a:lnSpc>
                  <a:spcPts val="2430"/>
                </a:lnSpc>
                <a:buFont typeface="Arial"/>
                <a:buChar char="•"/>
              </a:pPr>
              <a:r>
                <a:rPr lang="en-US" sz="2250" dirty="0">
                  <a:solidFill>
                    <a:srgbClr val="000000"/>
                  </a:solidFill>
                  <a:latin typeface="Calibri (MS)"/>
                  <a:ea typeface="Calibri (MS)"/>
                  <a:cs typeface="Calibri (MS)"/>
                  <a:sym typeface="Calibri (MS)"/>
                </a:rPr>
                <a:t>Lack of menstrual and sexual/reproductive health right</a:t>
              </a:r>
            </a:p>
            <a:p>
              <a:pPr marL="407194" lvl="1" indent="-203597" algn="l">
                <a:lnSpc>
                  <a:spcPts val="2430"/>
                </a:lnSpc>
                <a:buFont typeface="Arial"/>
                <a:buChar char="•"/>
              </a:pPr>
              <a:r>
                <a:rPr lang="en-US" sz="2250" dirty="0">
                  <a:solidFill>
                    <a:srgbClr val="000000"/>
                  </a:solidFill>
                  <a:latin typeface="Calibri (MS)"/>
                  <a:ea typeface="Calibri (MS)"/>
                  <a:cs typeface="Calibri (MS)"/>
                  <a:sym typeface="Calibri (MS)"/>
                </a:rPr>
                <a:t>Harmful gender norms by involving men and boys </a:t>
              </a:r>
            </a:p>
            <a:p>
              <a:pPr marL="407194" lvl="1" indent="-203597" algn="l">
                <a:lnSpc>
                  <a:spcPts val="2430"/>
                </a:lnSpc>
                <a:buFont typeface="Arial"/>
                <a:buChar char="•"/>
              </a:pPr>
              <a:r>
                <a:rPr lang="en-US" sz="2250" dirty="0">
                  <a:solidFill>
                    <a:srgbClr val="000000"/>
                  </a:solidFill>
                  <a:latin typeface="Calibri (MS)"/>
                  <a:ea typeface="Calibri (MS)"/>
                  <a:cs typeface="Calibri (MS)"/>
                  <a:sym typeface="Calibri (MS)"/>
                </a:rPr>
                <a:t>New ways of collecting data using the Gender Attitude Survey form</a:t>
              </a:r>
            </a:p>
            <a:p>
              <a:pPr marL="407194" lvl="1" indent="-203597" algn="l">
                <a:lnSpc>
                  <a:spcPts val="2430"/>
                </a:lnSpc>
              </a:pPr>
              <a:endParaRPr lang="en-US" sz="2250" dirty="0">
                <a:solidFill>
                  <a:srgbClr val="000000"/>
                </a:solidFill>
                <a:latin typeface="Calibri (MS)"/>
                <a:ea typeface="Calibri (MS)"/>
                <a:cs typeface="Calibri (MS)"/>
                <a:sym typeface="Calibri (MS)"/>
              </a:endParaRPr>
            </a:p>
            <a:p>
              <a:pPr marL="407194" lvl="1" indent="-203597" algn="l">
                <a:lnSpc>
                  <a:spcPts val="2430"/>
                </a:lnSpc>
              </a:pPr>
              <a:endParaRPr lang="en-US" sz="2250" dirty="0">
                <a:solidFill>
                  <a:srgbClr val="000000"/>
                </a:solidFill>
                <a:latin typeface="Calibri (MS)"/>
                <a:ea typeface="Calibri (MS)"/>
                <a:cs typeface="Calibri (MS)"/>
                <a:sym typeface="Calibri (MS)"/>
              </a:endParaRPr>
            </a:p>
          </p:txBody>
        </p:sp>
      </p:grpSp>
      <p:sp>
        <p:nvSpPr>
          <p:cNvPr id="15" name="Freeform 15"/>
          <p:cNvSpPr/>
          <p:nvPr/>
        </p:nvSpPr>
        <p:spPr>
          <a:xfrm>
            <a:off x="10210800" y="2734544"/>
            <a:ext cx="6882713" cy="5239915"/>
          </a:xfrm>
          <a:custGeom>
            <a:avLst/>
            <a:gdLst/>
            <a:ahLst/>
            <a:cxnLst/>
            <a:rect l="l" t="t" r="r" b="b"/>
            <a:pathLst>
              <a:path w="7553691" h="5970671">
                <a:moveTo>
                  <a:pt x="0" y="0"/>
                </a:moveTo>
                <a:lnTo>
                  <a:pt x="7553691" y="0"/>
                </a:lnTo>
                <a:lnTo>
                  <a:pt x="7553691" y="5970671"/>
                </a:lnTo>
                <a:lnTo>
                  <a:pt x="0" y="5970671"/>
                </a:lnTo>
                <a:lnTo>
                  <a:pt x="0" y="0"/>
                </a:lnTo>
                <a:close/>
              </a:path>
            </a:pathLst>
          </a:custGeom>
          <a:blipFill>
            <a:blip r:embed="rId3"/>
            <a:stretch>
              <a:fillRect r="-5390"/>
            </a:stretch>
          </a:blipFill>
        </p:spPr>
        <p:txBody>
          <a:bodyPr/>
          <a:lstStyle/>
          <a:p>
            <a:endParaRPr lang="en-ZA"/>
          </a:p>
        </p:txBody>
      </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8115" y="3454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Change</a:t>
              </a:r>
            </a:p>
          </p:txBody>
        </p:sp>
      </p:grpSp>
      <p:grpSp>
        <p:nvGrpSpPr>
          <p:cNvPr id="9" name="Group 9"/>
          <p:cNvGrpSpPr/>
          <p:nvPr/>
        </p:nvGrpSpPr>
        <p:grpSpPr>
          <a:xfrm>
            <a:off x="9320346" y="1110339"/>
            <a:ext cx="8959539" cy="8416509"/>
            <a:chOff x="0" y="0"/>
            <a:chExt cx="11946052" cy="11222012"/>
          </a:xfrm>
        </p:grpSpPr>
        <p:sp>
          <p:nvSpPr>
            <p:cNvPr id="10" name="Freeform 10"/>
            <p:cNvSpPr/>
            <p:nvPr/>
          </p:nvSpPr>
          <p:spPr>
            <a:xfrm>
              <a:off x="-1524" y="-1524"/>
              <a:ext cx="11949049" cy="11225022"/>
            </a:xfrm>
            <a:custGeom>
              <a:avLst/>
              <a:gdLst/>
              <a:ahLst/>
              <a:cxnLst/>
              <a:rect l="l" t="t" r="r" b="b"/>
              <a:pathLst>
                <a:path w="11949049" h="11225022">
                  <a:moveTo>
                    <a:pt x="1524" y="0"/>
                  </a:moveTo>
                  <a:lnTo>
                    <a:pt x="11947525" y="0"/>
                  </a:lnTo>
                  <a:cubicBezTo>
                    <a:pt x="11948414" y="0"/>
                    <a:pt x="11949049" y="762"/>
                    <a:pt x="11949049" y="1524"/>
                  </a:cubicBezTo>
                  <a:lnTo>
                    <a:pt x="11949049" y="11223498"/>
                  </a:lnTo>
                  <a:cubicBezTo>
                    <a:pt x="11949049" y="11224387"/>
                    <a:pt x="11948287" y="11225022"/>
                    <a:pt x="11947525" y="11225022"/>
                  </a:cubicBezTo>
                  <a:lnTo>
                    <a:pt x="1524" y="11225022"/>
                  </a:lnTo>
                  <a:cubicBezTo>
                    <a:pt x="635" y="11225022"/>
                    <a:pt x="0" y="11224260"/>
                    <a:pt x="0" y="11223498"/>
                  </a:cubicBezTo>
                  <a:lnTo>
                    <a:pt x="0" y="1524"/>
                  </a:lnTo>
                  <a:cubicBezTo>
                    <a:pt x="0" y="635"/>
                    <a:pt x="762" y="0"/>
                    <a:pt x="1524" y="0"/>
                  </a:cubicBezTo>
                  <a:moveTo>
                    <a:pt x="1524" y="3048"/>
                  </a:moveTo>
                  <a:lnTo>
                    <a:pt x="1524" y="1524"/>
                  </a:lnTo>
                  <a:lnTo>
                    <a:pt x="3048" y="1524"/>
                  </a:lnTo>
                  <a:lnTo>
                    <a:pt x="3048" y="11223498"/>
                  </a:lnTo>
                  <a:lnTo>
                    <a:pt x="1524" y="11223498"/>
                  </a:lnTo>
                  <a:lnTo>
                    <a:pt x="1524" y="11221974"/>
                  </a:lnTo>
                  <a:lnTo>
                    <a:pt x="11947525" y="11221974"/>
                  </a:lnTo>
                  <a:lnTo>
                    <a:pt x="11947525" y="11223498"/>
                  </a:lnTo>
                  <a:lnTo>
                    <a:pt x="11946001" y="11223498"/>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1307737"/>
            </a:xfrm>
            <a:prstGeom prst="rect">
              <a:avLst/>
            </a:prstGeom>
          </p:spPr>
          <p:txBody>
            <a:bodyPr lIns="50800" tIns="50800" rIns="50800" bIns="50800" rtlCol="0" anchor="t"/>
            <a:lstStyle/>
            <a:p>
              <a:pPr algn="l">
                <a:lnSpc>
                  <a:spcPts val="5040"/>
                </a:lnSpc>
              </a:pPr>
              <a:r>
                <a:rPr lang="en-US" sz="4200">
                  <a:solidFill>
                    <a:srgbClr val="000000"/>
                  </a:solidFill>
                  <a:latin typeface="Calibri (MS)"/>
                  <a:ea typeface="Calibri (MS)"/>
                  <a:cs typeface="Calibri (MS)"/>
                  <a:sym typeface="Calibri (MS)"/>
                </a:rPr>
                <a:t>Evidence: Include Photos or videos   </a:t>
              </a:r>
            </a:p>
          </p:txBody>
        </p:sp>
      </p:grpSp>
      <p:grpSp>
        <p:nvGrpSpPr>
          <p:cNvPr id="12" name="Group 12"/>
          <p:cNvGrpSpPr/>
          <p:nvPr/>
        </p:nvGrpSpPr>
        <p:grpSpPr>
          <a:xfrm>
            <a:off x="351558" y="1109205"/>
            <a:ext cx="8959520" cy="8418767"/>
            <a:chOff x="-1524" y="-1524"/>
            <a:chExt cx="11946027" cy="11225022"/>
          </a:xfrm>
        </p:grpSpPr>
        <p:sp>
          <p:nvSpPr>
            <p:cNvPr id="13" name="Freeform 13"/>
            <p:cNvSpPr/>
            <p:nvPr/>
          </p:nvSpPr>
          <p:spPr>
            <a:xfrm>
              <a:off x="-1524" y="-1524"/>
              <a:ext cx="11724767" cy="11225022"/>
            </a:xfrm>
            <a:custGeom>
              <a:avLst/>
              <a:gdLst/>
              <a:ahLst/>
              <a:cxnLst/>
              <a:rect l="l" t="t" r="r" b="b"/>
              <a:pathLst>
                <a:path w="11724767" h="11225022">
                  <a:moveTo>
                    <a:pt x="1524" y="0"/>
                  </a:moveTo>
                  <a:lnTo>
                    <a:pt x="11723243" y="0"/>
                  </a:lnTo>
                  <a:cubicBezTo>
                    <a:pt x="11724132" y="0"/>
                    <a:pt x="11724767" y="762"/>
                    <a:pt x="11724767" y="1524"/>
                  </a:cubicBezTo>
                  <a:lnTo>
                    <a:pt x="11724767" y="11223498"/>
                  </a:lnTo>
                  <a:cubicBezTo>
                    <a:pt x="11724767" y="11224387"/>
                    <a:pt x="11724005" y="11225022"/>
                    <a:pt x="11723243" y="11225022"/>
                  </a:cubicBezTo>
                  <a:lnTo>
                    <a:pt x="1524" y="11225022"/>
                  </a:lnTo>
                  <a:cubicBezTo>
                    <a:pt x="635" y="11225022"/>
                    <a:pt x="0" y="11224260"/>
                    <a:pt x="0" y="11223498"/>
                  </a:cubicBezTo>
                  <a:lnTo>
                    <a:pt x="0" y="1524"/>
                  </a:lnTo>
                  <a:cubicBezTo>
                    <a:pt x="0" y="635"/>
                    <a:pt x="762" y="0"/>
                    <a:pt x="1524" y="0"/>
                  </a:cubicBezTo>
                  <a:moveTo>
                    <a:pt x="1524" y="3048"/>
                  </a:moveTo>
                  <a:lnTo>
                    <a:pt x="1524" y="1524"/>
                  </a:lnTo>
                  <a:lnTo>
                    <a:pt x="3048" y="1524"/>
                  </a:lnTo>
                  <a:lnTo>
                    <a:pt x="3048" y="11223498"/>
                  </a:lnTo>
                  <a:lnTo>
                    <a:pt x="1524" y="11223498"/>
                  </a:lnTo>
                  <a:lnTo>
                    <a:pt x="1524" y="11221974"/>
                  </a:lnTo>
                  <a:lnTo>
                    <a:pt x="11723243" y="11221974"/>
                  </a:lnTo>
                  <a:lnTo>
                    <a:pt x="11723243" y="11223498"/>
                  </a:lnTo>
                  <a:lnTo>
                    <a:pt x="11721719" y="11223498"/>
                  </a:lnTo>
                  <a:lnTo>
                    <a:pt x="11721719" y="1524"/>
                  </a:lnTo>
                  <a:lnTo>
                    <a:pt x="11723243" y="1524"/>
                  </a:lnTo>
                  <a:lnTo>
                    <a:pt x="11723243" y="3048"/>
                  </a:lnTo>
                  <a:lnTo>
                    <a:pt x="1524" y="3048"/>
                  </a:lnTo>
                  <a:close/>
                </a:path>
              </a:pathLst>
            </a:custGeom>
            <a:blipFill>
              <a:blip r:embed="rId2"/>
              <a:stretch>
                <a:fillRect l="-72801" t="13" r="-72802" b="13"/>
              </a:stretch>
            </a:blipFill>
          </p:spPr>
          <p:txBody>
            <a:bodyPr/>
            <a:lstStyle/>
            <a:p>
              <a:endParaRPr lang="en-ZA"/>
            </a:p>
          </p:txBody>
        </p:sp>
        <p:sp>
          <p:nvSpPr>
            <p:cNvPr id="14" name="TextBox 14"/>
            <p:cNvSpPr txBox="1"/>
            <p:nvPr/>
          </p:nvSpPr>
          <p:spPr>
            <a:xfrm>
              <a:off x="0" y="0"/>
              <a:ext cx="11944503" cy="11222012"/>
            </a:xfrm>
            <a:prstGeom prst="rect">
              <a:avLst/>
            </a:prstGeom>
          </p:spPr>
          <p:txBody>
            <a:bodyPr lIns="50800" tIns="50800" rIns="50800" bIns="50800" rtlCol="0" anchor="t"/>
            <a:lstStyle/>
            <a:p>
              <a:pPr algn="l"/>
              <a:r>
                <a:rPr lang="en-US" sz="2000" dirty="0">
                  <a:solidFill>
                    <a:srgbClr val="000000"/>
                  </a:solidFill>
                  <a:latin typeface="Calibri (MS)"/>
                  <a:ea typeface="Calibri (MS)"/>
                  <a:cs typeface="Calibri (MS)"/>
                  <a:sym typeface="Calibri (MS)"/>
                </a:rPr>
                <a:t> </a:t>
              </a:r>
              <a:r>
                <a:rPr lang="en-US" sz="2800" b="1" dirty="0">
                  <a:solidFill>
                    <a:srgbClr val="000000"/>
                  </a:solidFill>
                  <a:latin typeface="Calibri (MS) Bold"/>
                  <a:ea typeface="Calibri (MS) Bold"/>
                  <a:cs typeface="Calibri (MS) Bold"/>
                  <a:sym typeface="Calibri (MS) Bold"/>
                </a:rPr>
                <a:t>• What activities or actions brought about the change?</a:t>
              </a:r>
            </a:p>
            <a:p>
              <a:pPr algn="l"/>
              <a:endParaRPr lang="en-US" sz="2800" b="1" dirty="0">
                <a:solidFill>
                  <a:srgbClr val="000000"/>
                </a:solidFill>
                <a:latin typeface="Calibri (MS) Bold"/>
                <a:ea typeface="Calibri (MS) Bold"/>
                <a:cs typeface="Calibri (MS) Bold"/>
                <a:sym typeface="Calibri (MS) Bold"/>
              </a:endParaRPr>
            </a:p>
            <a:p>
              <a:pPr marL="342900" indent="-342900">
                <a:buFont typeface="Arial" panose="020B0604020202020204" pitchFamily="34" charset="0"/>
                <a:buChar char="•"/>
              </a:pPr>
              <a:r>
                <a:rPr lang="en-US" sz="2000" b="1" dirty="0">
                  <a:solidFill>
                    <a:srgbClr val="000000"/>
                  </a:solidFill>
                  <a:latin typeface="Calibri (MS) Bold"/>
                  <a:ea typeface="Calibri (MS) Bold"/>
                  <a:cs typeface="Calibri (MS) Bold"/>
                  <a:sym typeface="Calibri (MS) Bold"/>
                </a:rPr>
                <a:t> </a:t>
              </a:r>
              <a:r>
                <a:rPr lang="en-US" dirty="0"/>
                <a:t>The </a:t>
              </a:r>
              <a:r>
                <a:rPr lang="en-US" dirty="0" err="1"/>
                <a:t>organisation</a:t>
              </a:r>
              <a:r>
                <a:rPr lang="en-US" dirty="0"/>
                <a:t> welcomed a new fellow through the </a:t>
              </a:r>
              <a:r>
                <a:rPr lang="en-US" b="1" dirty="0"/>
                <a:t>RWVL Fellowship</a:t>
              </a:r>
              <a:r>
                <a:rPr lang="en-US" dirty="0"/>
                <a:t>, who brought fresh ideas and innovation. The fellow supported the development of </a:t>
              </a:r>
              <a:r>
                <a:rPr lang="en-US" b="1" dirty="0"/>
                <a:t>structured </a:t>
              </a:r>
              <a:r>
                <a:rPr lang="en-US" b="1" dirty="0" err="1"/>
                <a:t>organisational</a:t>
              </a:r>
              <a:r>
                <a:rPr lang="en-US" b="1" dirty="0"/>
                <a:t> </a:t>
              </a:r>
              <a:r>
                <a:rPr lang="en-US" b="1" dirty="0" err="1"/>
                <a:t>programmes</a:t>
              </a:r>
              <a:r>
                <a:rPr lang="en-US" dirty="0"/>
                <a:t>. This has helped expand initiatives such as </a:t>
              </a:r>
              <a:r>
                <a:rPr lang="en-US" b="1" dirty="0"/>
                <a:t>Project H.I.M, Khanya Ntombi, and Bloom Beyond GBV</a:t>
              </a:r>
              <a:r>
                <a:rPr lang="en-US" dirty="0"/>
                <a:t>.</a:t>
              </a:r>
              <a:r>
                <a:rPr lang="en-US" b="1" dirty="0">
                  <a:solidFill>
                    <a:srgbClr val="000000"/>
                  </a:solidFill>
                  <a:latin typeface="Calibri (MS) Bold"/>
                  <a:ea typeface="Calibri (MS) Bold"/>
                  <a:cs typeface="Calibri (MS) Bold"/>
                  <a:sym typeface="Calibri (MS) Bold"/>
                </a:rPr>
                <a:t>    </a:t>
              </a:r>
            </a:p>
            <a:p>
              <a:pPr marL="351544" lvl="1" indent="-175772" algn="l">
                <a:buFont typeface="Arial"/>
                <a:buChar char="•"/>
              </a:pPr>
              <a:endParaRPr lang="en-US" dirty="0">
                <a:solidFill>
                  <a:srgbClr val="000000"/>
                </a:solidFill>
                <a:latin typeface="Calibri (MS)"/>
                <a:ea typeface="Calibri (MS)"/>
                <a:cs typeface="Calibri (MS)"/>
                <a:sym typeface="Calibri (MS)"/>
              </a:endParaRPr>
            </a:p>
            <a:p>
              <a:pPr marL="351544" lvl="1" indent="-175772" algn="l">
                <a:buFont typeface="Arial"/>
                <a:buChar char="•"/>
              </a:pPr>
              <a:r>
                <a:rPr lang="en-US" dirty="0">
                  <a:solidFill>
                    <a:srgbClr val="000000"/>
                  </a:solidFill>
                  <a:latin typeface="Calibri (MS)"/>
                  <a:ea typeface="Calibri (MS)"/>
                  <a:cs typeface="Calibri (MS)"/>
                  <a:sym typeface="Calibri (MS)"/>
                </a:rPr>
                <a:t>Moreover, change came about through intentional community engagement, dialogue, and capacity-building initiatives that created safe spaces for reflection, learning, and accountability. We engaged men, boys, community leaders, and the LGBQTI+ community, topics around harmful norms around masculinity and silence around GBV were openly challenged. Increased knowledge on SRHR and GBV strengthened confidence, shifted attitudes, and encouraged participants to take ownership as advocates within their communities.</a:t>
              </a:r>
            </a:p>
            <a:p>
              <a:pPr marL="175772" lvl="1" algn="l"/>
              <a:endParaRPr lang="en-US" dirty="0">
                <a:solidFill>
                  <a:srgbClr val="000000"/>
                </a:solidFill>
                <a:latin typeface="Calibri (MS)"/>
                <a:ea typeface="Calibri (MS)"/>
                <a:cs typeface="Calibri (MS)"/>
                <a:sym typeface="Calibri (MS)"/>
              </a:endParaRPr>
            </a:p>
            <a:p>
              <a:pPr marL="175772" lvl="1" algn="l"/>
              <a:r>
                <a:rPr lang="en-US" b="1" dirty="0">
                  <a:solidFill>
                    <a:srgbClr val="000000"/>
                  </a:solidFill>
                  <a:latin typeface="Calibri (MS) Bold"/>
                  <a:ea typeface="Calibri (MS) Bold"/>
                  <a:cs typeface="Calibri (MS) Bold"/>
                  <a:sym typeface="Calibri (MS) Bold"/>
                </a:rPr>
                <a:t>What activities or actions brought about the change?</a:t>
              </a:r>
            </a:p>
            <a:p>
              <a:pPr marL="461522" lvl="1" indent="-285750" algn="l">
                <a:buFont typeface="Arial" panose="020B0604020202020204" pitchFamily="34" charset="0"/>
                <a:buChar char="•"/>
              </a:pPr>
              <a:r>
                <a:rPr lang="en-US" b="1" dirty="0">
                  <a:solidFill>
                    <a:srgbClr val="000000"/>
                  </a:solidFill>
                  <a:latin typeface="Calibri (MS) Bold"/>
                  <a:ea typeface="Calibri (MS) Bold"/>
                  <a:cs typeface="Calibri (MS) Bold"/>
                  <a:sym typeface="Calibri (MS) Bold"/>
                </a:rPr>
                <a:t>Distributed dignity packs to young people in schools and as well low income communities of Norther Johannesburg</a:t>
              </a:r>
            </a:p>
            <a:p>
              <a:pPr marL="351544" lvl="1" indent="-175772" algn="l">
                <a:buFont typeface="Arial"/>
                <a:buChar char="•"/>
              </a:pPr>
              <a:r>
                <a:rPr lang="en-US" dirty="0">
                  <a:solidFill>
                    <a:srgbClr val="000000"/>
                  </a:solidFill>
                  <a:latin typeface="Calibri (MS)"/>
                  <a:ea typeface="Calibri (MS)"/>
                  <a:cs typeface="Calibri (MS)"/>
                  <a:sym typeface="Calibri (MS)"/>
                </a:rPr>
                <a:t>Facilitated an interactive SRHR and GBV sessions with men and boys including the 75 men and boys from a rehabilitation </a:t>
              </a:r>
              <a:r>
                <a:rPr lang="en-US" dirty="0" err="1">
                  <a:solidFill>
                    <a:srgbClr val="000000"/>
                  </a:solidFill>
                  <a:latin typeface="Calibri (MS)"/>
                  <a:ea typeface="Calibri (MS)"/>
                  <a:cs typeface="Calibri (MS)"/>
                  <a:sym typeface="Calibri (MS)"/>
                </a:rPr>
                <a:t>centre</a:t>
              </a:r>
              <a:r>
                <a:rPr lang="en-US" dirty="0">
                  <a:solidFill>
                    <a:srgbClr val="000000"/>
                  </a:solidFill>
                  <a:latin typeface="Calibri (MS)"/>
                  <a:ea typeface="Calibri (MS)"/>
                  <a:cs typeface="Calibri (MS)"/>
                  <a:sym typeface="Calibri (MS)"/>
                </a:rPr>
                <a:t> in Roodepoort</a:t>
              </a:r>
            </a:p>
            <a:p>
              <a:pPr marL="351544" lvl="1" indent="-175772" algn="l">
                <a:buFont typeface="Arial"/>
                <a:buChar char="•"/>
              </a:pPr>
              <a:r>
                <a:rPr lang="en-US" dirty="0">
                  <a:solidFill>
                    <a:srgbClr val="000000"/>
                  </a:solidFill>
                  <a:latin typeface="Calibri (MS)"/>
                  <a:ea typeface="Calibri (MS)"/>
                  <a:cs typeface="Calibri (MS)"/>
                  <a:sym typeface="Calibri (MS)"/>
                </a:rPr>
                <a:t>To conducted a follow-up session to reinforce learning and deepen commitment among participants</a:t>
              </a:r>
            </a:p>
            <a:p>
              <a:pPr marL="351544" lvl="1" indent="-175772" algn="l">
                <a:buFont typeface="Arial"/>
                <a:buChar char="•"/>
              </a:pPr>
              <a:r>
                <a:rPr lang="en-US" dirty="0">
                  <a:solidFill>
                    <a:srgbClr val="000000"/>
                  </a:solidFill>
                  <a:latin typeface="Calibri (MS)"/>
                  <a:ea typeface="Calibri (MS)"/>
                  <a:cs typeface="Calibri (MS)"/>
                  <a:sym typeface="Calibri (MS)"/>
                </a:rPr>
                <a:t>Facilitated to community leaders, young people  in Jerusalem on SRHR, GBV, and community mobilization strategies</a:t>
              </a:r>
            </a:p>
            <a:p>
              <a:pPr marL="351544" lvl="1" indent="-175772" algn="l">
                <a:buFont typeface="Arial"/>
                <a:buChar char="•"/>
              </a:pPr>
              <a:r>
                <a:rPr lang="en-US" dirty="0">
                  <a:solidFill>
                    <a:srgbClr val="000000"/>
                  </a:solidFill>
                  <a:latin typeface="Calibri (MS)"/>
                  <a:ea typeface="Calibri (MS)"/>
                  <a:cs typeface="Calibri (MS)"/>
                  <a:sym typeface="Calibri (MS)"/>
                </a:rPr>
                <a:t>Initiated advocacy implementation within communities in partner with the Region C forum group</a:t>
              </a:r>
            </a:p>
            <a:p>
              <a:pPr marL="351544" lvl="1" indent="-175772" algn="l">
                <a:buFont typeface="Arial"/>
                <a:buChar char="•"/>
              </a:pPr>
              <a:r>
                <a:rPr lang="en-US" dirty="0">
                  <a:solidFill>
                    <a:srgbClr val="000000"/>
                  </a:solidFill>
                  <a:latin typeface="Calibri (MS)"/>
                  <a:ea typeface="Calibri (MS)"/>
                  <a:cs typeface="Calibri (MS)"/>
                  <a:sym typeface="Calibri (MS)"/>
                </a:rPr>
                <a:t>Empowered the LGBQTI+ community through a stakeholder-led empowerment session</a:t>
              </a:r>
            </a:p>
            <a:p>
              <a:pPr marL="351544" lvl="1" indent="-175772" algn="l">
                <a:buFont typeface="Arial"/>
                <a:buChar char="•"/>
              </a:pPr>
              <a:r>
                <a:rPr lang="en-US" dirty="0">
                  <a:solidFill>
                    <a:srgbClr val="000000"/>
                  </a:solidFill>
                  <a:latin typeface="Calibri (MS)"/>
                  <a:ea typeface="Calibri (MS)"/>
                  <a:cs typeface="Calibri (MS)"/>
                  <a:sym typeface="Calibri (MS)"/>
                </a:rPr>
                <a:t>To introduced plans for data collection training to strengthen evidence-based advocacy</a:t>
              </a:r>
            </a:p>
            <a:p>
              <a:pPr marL="351544" lvl="1" indent="-175772" algn="l">
                <a:buFont typeface="Arial"/>
                <a:buChar char="•"/>
              </a:pPr>
              <a:r>
                <a:rPr lang="en-US" dirty="0">
                  <a:solidFill>
                    <a:srgbClr val="000000"/>
                  </a:solidFill>
                  <a:latin typeface="Calibri (MS)"/>
                  <a:ea typeface="Calibri (MS)"/>
                  <a:cs typeface="Calibri (MS)"/>
                  <a:sym typeface="Calibri (MS)"/>
                </a:rPr>
                <a:t>Encouraged men and boys to act as SRHR and GBV champions, providing peer guidance and leadership</a:t>
              </a:r>
            </a:p>
            <a:p>
              <a:pPr marL="351544" lvl="1" indent="-175772" algn="l">
                <a:lnSpc>
                  <a:spcPts val="1888"/>
                </a:lnSpc>
              </a:pPr>
              <a:endParaRPr lang="en-US" sz="1942" dirty="0">
                <a:solidFill>
                  <a:srgbClr val="000000"/>
                </a:solidFill>
                <a:latin typeface="Calibri (MS)"/>
                <a:ea typeface="Calibri (MS)"/>
                <a:cs typeface="Calibri (MS)"/>
                <a:sym typeface="Calibri (MS)"/>
              </a:endParaRPr>
            </a:p>
          </p:txBody>
        </p:sp>
      </p:grpSp>
      <p:sp>
        <p:nvSpPr>
          <p:cNvPr id="15" name="Freeform 15"/>
          <p:cNvSpPr/>
          <p:nvPr/>
        </p:nvSpPr>
        <p:spPr>
          <a:xfrm>
            <a:off x="9320346" y="1974053"/>
            <a:ext cx="7938954" cy="6338894"/>
          </a:xfrm>
          <a:custGeom>
            <a:avLst/>
            <a:gdLst/>
            <a:ahLst/>
            <a:cxnLst/>
            <a:rect l="l" t="t" r="r" b="b"/>
            <a:pathLst>
              <a:path w="7938954" h="6338894">
                <a:moveTo>
                  <a:pt x="0" y="0"/>
                </a:moveTo>
                <a:lnTo>
                  <a:pt x="7938954" y="0"/>
                </a:lnTo>
                <a:lnTo>
                  <a:pt x="7938954" y="6338894"/>
                </a:lnTo>
                <a:lnTo>
                  <a:pt x="0" y="6338894"/>
                </a:lnTo>
                <a:lnTo>
                  <a:pt x="0" y="0"/>
                </a:lnTo>
                <a:close/>
              </a:path>
            </a:pathLst>
          </a:custGeom>
          <a:blipFill>
            <a:blip r:embed="rId3"/>
            <a:stretch>
              <a:fillRect t="-57562" b="-9426"/>
            </a:stretch>
          </a:blipFill>
        </p:spPr>
        <p:txBody>
          <a:bodyPr/>
          <a:lstStyle/>
          <a:p>
            <a:endParaRPr lang="en-ZA"/>
          </a:p>
        </p:txBody>
      </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The change</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0084956"/>
            </a:xfrm>
            <a:prstGeom prst="rect">
              <a:avLst/>
            </a:prstGeom>
          </p:spPr>
          <p:txBody>
            <a:bodyPr lIns="50800" tIns="50800" rIns="50800" bIns="50800" rtlCol="0" anchor="t"/>
            <a:lstStyle/>
            <a:p>
              <a:pPr algn="l">
                <a:lnSpc>
                  <a:spcPts val="5040"/>
                </a:lnSpc>
              </a:pPr>
              <a:r>
                <a:rPr lang="en-US" sz="4200">
                  <a:solidFill>
                    <a:srgbClr val="000000"/>
                  </a:solidFill>
                  <a:latin typeface="Calibri (MS)"/>
                  <a:ea typeface="Calibri (MS)"/>
                  <a:cs typeface="Calibri (MS)"/>
                  <a:sym typeface="Calibri (MS)"/>
                </a:rPr>
                <a:t>Evidence: Include Photos or videos</a:t>
              </a:r>
            </a:p>
          </p:txBody>
        </p:sp>
      </p:grpSp>
      <p:grpSp>
        <p:nvGrpSpPr>
          <p:cNvPr id="12" name="Group 12"/>
          <p:cNvGrpSpPr/>
          <p:nvPr/>
        </p:nvGrpSpPr>
        <p:grpSpPr>
          <a:xfrm>
            <a:off x="529047" y="1994525"/>
            <a:ext cx="8791299" cy="7552306"/>
            <a:chOff x="0" y="0"/>
            <a:chExt cx="11721732" cy="10069741"/>
          </a:xfrm>
        </p:grpSpPr>
        <p:sp>
          <p:nvSpPr>
            <p:cNvPr id="13" name="Freeform 13"/>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2"/>
              <a:stretch>
                <a:fillRect l="-60192" t="15" r="-60192" b="14"/>
              </a:stretch>
            </a:blipFill>
          </p:spPr>
          <p:txBody>
            <a:bodyPr/>
            <a:lstStyle/>
            <a:p>
              <a:endParaRPr lang="en-ZA"/>
            </a:p>
          </p:txBody>
        </p:sp>
        <p:sp>
          <p:nvSpPr>
            <p:cNvPr id="14" name="TextBox 14"/>
            <p:cNvSpPr txBox="1"/>
            <p:nvPr/>
          </p:nvSpPr>
          <p:spPr>
            <a:xfrm>
              <a:off x="0" y="-19050"/>
              <a:ext cx="11721732" cy="10088791"/>
            </a:xfrm>
            <a:prstGeom prst="rect">
              <a:avLst/>
            </a:prstGeom>
          </p:spPr>
          <p:txBody>
            <a:bodyPr lIns="50800" tIns="50800" rIns="50800" bIns="50800" rtlCol="0" anchor="t"/>
            <a:lstStyle/>
            <a:p>
              <a:pPr algn="l"/>
              <a:r>
                <a:rPr lang="en-US" sz="2000" b="1" dirty="0">
                  <a:solidFill>
                    <a:srgbClr val="000000"/>
                  </a:solidFill>
                  <a:latin typeface="Calibri (MS)"/>
                  <a:ea typeface="Calibri (MS)"/>
                  <a:cs typeface="Calibri (MS)"/>
                  <a:sym typeface="Calibri (MS)"/>
                </a:rPr>
                <a:t>Who led and participated in bringing about the change.</a:t>
              </a:r>
            </a:p>
            <a:p>
              <a:pPr algn="l"/>
              <a:endParaRPr lang="en-US" sz="2000" b="1" dirty="0">
                <a:solidFill>
                  <a:srgbClr val="000000"/>
                </a:solidFill>
                <a:latin typeface="Calibri (MS)"/>
                <a:ea typeface="Calibri (MS)"/>
                <a:cs typeface="Calibri (MS)"/>
                <a:sym typeface="Calibri (MS)"/>
              </a:endParaRPr>
            </a:p>
            <a:p>
              <a:pPr marL="342900" indent="-342900" algn="l">
                <a:buFont typeface="Arial" panose="020B0604020202020204" pitchFamily="34" charset="0"/>
                <a:buChar char="•"/>
              </a:pPr>
              <a:r>
                <a:rPr lang="en-US" sz="2000" dirty="0">
                  <a:solidFill>
                    <a:srgbClr val="000000"/>
                  </a:solidFill>
                  <a:latin typeface="Calibri (MS)"/>
                  <a:ea typeface="Calibri (MS)"/>
                  <a:cs typeface="Calibri (MS)"/>
                  <a:sym typeface="Calibri (MS)"/>
                </a:rPr>
                <a:t>The session was led by a the TOFYWD team and the WOSSO fellow who facilitated the dialogue and guided the discussions.</a:t>
              </a:r>
            </a:p>
            <a:p>
              <a:pPr marL="342900" indent="-342900" algn="l">
                <a:buFont typeface="Arial" panose="020B0604020202020204" pitchFamily="34" charset="0"/>
                <a:buChar char="•"/>
              </a:pPr>
              <a:r>
                <a:rPr lang="en-US" sz="2000" dirty="0">
                  <a:solidFill>
                    <a:srgbClr val="000000"/>
                  </a:solidFill>
                  <a:latin typeface="Calibri (MS)"/>
                  <a:ea typeface="Calibri (MS)"/>
                  <a:cs typeface="Calibri (MS)"/>
                  <a:sym typeface="Calibri (MS)"/>
                </a:rPr>
                <a:t>Participants actively engaged in the process and contributed their perspectives and experiences.</a:t>
              </a:r>
            </a:p>
            <a:p>
              <a:pPr marL="342900" indent="-342900" algn="l">
                <a:buFont typeface="Arial" panose="020B0604020202020204" pitchFamily="34" charset="0"/>
                <a:buChar char="•"/>
              </a:pPr>
              <a:r>
                <a:rPr lang="en-US" sz="2000" dirty="0">
                  <a:solidFill>
                    <a:srgbClr val="000000"/>
                  </a:solidFill>
                  <a:latin typeface="Calibri (MS)"/>
                  <a:ea typeface="Calibri (MS)"/>
                  <a:cs typeface="Calibri (MS)"/>
                  <a:sym typeface="Calibri (MS)"/>
                </a:rPr>
                <a:t>They will now take the learning forward into their communities and homes to drive continued change.</a:t>
              </a:r>
            </a:p>
            <a:p>
              <a:pPr algn="l"/>
              <a:endParaRPr lang="en-US" sz="2000" dirty="0">
                <a:solidFill>
                  <a:srgbClr val="000000"/>
                </a:solidFill>
                <a:latin typeface="Calibri (MS)"/>
                <a:ea typeface="Calibri (MS)"/>
                <a:cs typeface="Calibri (MS)"/>
                <a:sym typeface="Calibri (MS)"/>
              </a:endParaRPr>
            </a:p>
            <a:p>
              <a:pPr algn="l"/>
              <a:r>
                <a:rPr lang="en-US" sz="2000" b="1" dirty="0">
                  <a:solidFill>
                    <a:srgbClr val="000000"/>
                  </a:solidFill>
                  <a:latin typeface="Calibri (MS)"/>
                  <a:ea typeface="Calibri (MS)"/>
                  <a:cs typeface="Calibri (MS)"/>
                  <a:sym typeface="Calibri (MS)"/>
                </a:rPr>
                <a:t>• Describe what the change was, when and where it happened</a:t>
              </a:r>
            </a:p>
            <a:p>
              <a:pPr algn="l"/>
              <a:r>
                <a:rPr lang="en-US" sz="2000" b="1" dirty="0">
                  <a:solidFill>
                    <a:srgbClr val="000000"/>
                  </a:solidFill>
                  <a:latin typeface="Calibri (MS)"/>
                  <a:ea typeface="Calibri (MS)"/>
                  <a:cs typeface="Calibri (MS)"/>
                  <a:sym typeface="Calibri (MS)"/>
                </a:rPr>
                <a:t>• Was the change positive or negative?</a:t>
              </a:r>
            </a:p>
            <a:p>
              <a:pPr algn="l"/>
              <a:r>
                <a:rPr lang="en-US" sz="2000" b="1" dirty="0">
                  <a:solidFill>
                    <a:srgbClr val="000000"/>
                  </a:solidFill>
                  <a:latin typeface="Calibri (MS)"/>
                  <a:ea typeface="Calibri (MS)"/>
                  <a:cs typeface="Calibri (MS)"/>
                  <a:sym typeface="Calibri (MS)"/>
                </a:rPr>
                <a:t>• Who benefited, and in what way?</a:t>
              </a:r>
            </a:p>
            <a:p>
              <a:pPr algn="l"/>
              <a:r>
                <a:rPr lang="en-US" sz="2000" b="1" dirty="0">
                  <a:solidFill>
                    <a:srgbClr val="000000"/>
                  </a:solidFill>
                  <a:latin typeface="Calibri (MS)"/>
                  <a:ea typeface="Calibri (MS)"/>
                  <a:cs typeface="Calibri (MS)"/>
                  <a:sym typeface="Calibri (MS)"/>
                </a:rPr>
                <a:t>• What is the situation now?</a:t>
              </a:r>
            </a:p>
            <a:p>
              <a:pPr marL="325755" lvl="1" indent="-162878" algn="l">
                <a:buFont typeface="Arial"/>
                <a:buChar char="•"/>
              </a:pPr>
              <a:r>
                <a:rPr lang="en-US" sz="2000" dirty="0">
                  <a:solidFill>
                    <a:srgbClr val="000000"/>
                  </a:solidFill>
                  <a:latin typeface="Calibri (MS)"/>
                  <a:ea typeface="Calibri (MS)"/>
                  <a:cs typeface="Calibri (MS)"/>
                  <a:sym typeface="Calibri (MS)"/>
                </a:rPr>
                <a:t>During the session held in the community space, participants began to re-author their stories around power, responsibility, and gender equality. What once felt like fixed norms were questioned, and new possibilities for action and accountability were named.</a:t>
              </a:r>
            </a:p>
            <a:p>
              <a:pPr marL="325755" lvl="1" indent="-162878" algn="l">
                <a:buFont typeface="Arial"/>
                <a:buChar char="•"/>
              </a:pPr>
              <a:r>
                <a:rPr lang="en-US" sz="2000" dirty="0">
                  <a:solidFill>
                    <a:srgbClr val="000000"/>
                  </a:solidFill>
                  <a:latin typeface="Calibri (MS)"/>
                  <a:ea typeface="Calibri (MS)"/>
                  <a:cs typeface="Calibri (MS)"/>
                  <a:sym typeface="Calibri (MS)"/>
                </a:rPr>
                <a:t>This was a positive shift, as participants moved from silence and observation to agency and intention. They are now carrying these alternative stories into their homes and communities, strengthening conversations and small daily actions that reflect change.</a:t>
              </a:r>
            </a:p>
            <a:p>
              <a:pPr marL="325755" lvl="1" indent="-162878" algn="l">
                <a:lnSpc>
                  <a:spcPts val="1944"/>
                </a:lnSpc>
              </a:pPr>
              <a:endParaRPr lang="en-US" sz="1800" dirty="0">
                <a:solidFill>
                  <a:srgbClr val="000000"/>
                </a:solidFill>
                <a:latin typeface="Calibri (MS)"/>
                <a:ea typeface="Calibri (MS)"/>
                <a:cs typeface="Calibri (MS)"/>
                <a:sym typeface="Calibri (MS)"/>
              </a:endParaRPr>
            </a:p>
            <a:p>
              <a:pPr marL="325755" lvl="1" indent="-162878" algn="l">
                <a:lnSpc>
                  <a:spcPts val="1944"/>
                </a:lnSpc>
              </a:pPr>
              <a:endParaRPr lang="en-US" sz="1800" dirty="0">
                <a:solidFill>
                  <a:srgbClr val="000000"/>
                </a:solidFill>
                <a:latin typeface="Calibri (MS)"/>
                <a:ea typeface="Calibri (MS)"/>
                <a:cs typeface="Calibri (MS)"/>
                <a:sym typeface="Calibri (MS)"/>
              </a:endParaRPr>
            </a:p>
          </p:txBody>
        </p:sp>
      </p:grpSp>
      <p:sp>
        <p:nvSpPr>
          <p:cNvPr id="15" name="Freeform 15"/>
          <p:cNvSpPr/>
          <p:nvPr/>
        </p:nvSpPr>
        <p:spPr>
          <a:xfrm>
            <a:off x="9318098" y="2427755"/>
            <a:ext cx="7062654" cy="5879008"/>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3"/>
            <a:stretch>
              <a:fillRect/>
            </a:stretch>
          </a:blipFill>
        </p:spPr>
        <p:txBody>
          <a:bodyPr/>
          <a:lstStyle/>
          <a:p>
            <a:endParaRPr lang="en-ZA"/>
          </a:p>
        </p:txBody>
      </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3">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Significance of Change</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0084956"/>
            </a:xfrm>
            <a:prstGeom prst="rect">
              <a:avLst/>
            </a:prstGeom>
          </p:spPr>
          <p:txBody>
            <a:bodyPr lIns="50800" tIns="50800" rIns="50800" bIns="50800" rtlCol="0" anchor="t"/>
            <a:lstStyle/>
            <a:p>
              <a:pPr algn="l">
                <a:lnSpc>
                  <a:spcPts val="5040"/>
                </a:lnSpc>
              </a:pPr>
              <a:r>
                <a:rPr lang="en-US" sz="4200">
                  <a:solidFill>
                    <a:srgbClr val="000000"/>
                  </a:solidFill>
                  <a:latin typeface="Calibri (MS)"/>
                  <a:ea typeface="Calibri (MS)"/>
                  <a:cs typeface="Calibri (MS)"/>
                  <a:sym typeface="Calibri (MS)"/>
                </a:rPr>
                <a:t>Evidence: Include Photos or videos</a:t>
              </a:r>
            </a:p>
          </p:txBody>
        </p:sp>
      </p:grpSp>
      <p:grpSp>
        <p:nvGrpSpPr>
          <p:cNvPr id="12" name="Group 12"/>
          <p:cNvGrpSpPr/>
          <p:nvPr/>
        </p:nvGrpSpPr>
        <p:grpSpPr>
          <a:xfrm>
            <a:off x="351558" y="1635795"/>
            <a:ext cx="8793575" cy="7963901"/>
            <a:chOff x="-1524" y="-1524"/>
            <a:chExt cx="11724767" cy="10618534"/>
          </a:xfrm>
        </p:grpSpPr>
        <p:sp>
          <p:nvSpPr>
            <p:cNvPr id="13" name="Freeform 13"/>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3"/>
              <a:stretch>
                <a:fillRect l="-60192" t="15" r="-60192" b="14"/>
              </a:stretch>
            </a:blipFill>
          </p:spPr>
          <p:txBody>
            <a:bodyPr/>
            <a:lstStyle/>
            <a:p>
              <a:endParaRPr lang="en-ZA"/>
            </a:p>
          </p:txBody>
        </p:sp>
        <p:sp>
          <p:nvSpPr>
            <p:cNvPr id="14" name="TextBox 14"/>
            <p:cNvSpPr txBox="1"/>
            <p:nvPr/>
          </p:nvSpPr>
          <p:spPr>
            <a:xfrm>
              <a:off x="0" y="9525"/>
              <a:ext cx="11721732" cy="10607485"/>
            </a:xfrm>
            <a:prstGeom prst="rect">
              <a:avLst/>
            </a:prstGeom>
          </p:spPr>
          <p:txBody>
            <a:bodyPr lIns="50800" tIns="50800" rIns="50800" bIns="50800" rtlCol="0" anchor="t"/>
            <a:lstStyle/>
            <a:p>
              <a:pPr marL="252460" lvl="1" indent="-126230" algn="l">
                <a:buFont typeface="Arial"/>
                <a:buChar char="•"/>
              </a:pPr>
              <a:r>
                <a:rPr lang="en-US" sz="1600" b="1" dirty="0">
                  <a:solidFill>
                    <a:srgbClr val="000000"/>
                  </a:solidFill>
                  <a:latin typeface="Calibri (MS) Bold"/>
                  <a:ea typeface="Calibri (MS) Bold"/>
                  <a:cs typeface="Calibri (MS) Bold"/>
                  <a:sym typeface="Calibri (MS) Bold"/>
                </a:rPr>
                <a:t>Please provide further information on what this change means for the movement and its goals</a:t>
              </a:r>
            </a:p>
            <a:p>
              <a:pPr marL="252460" lvl="1" indent="-126230" algn="l">
                <a:buFont typeface="Arial"/>
                <a:buChar char="•"/>
              </a:pPr>
              <a:endParaRPr lang="en-US" sz="1200" b="1" dirty="0">
                <a:solidFill>
                  <a:srgbClr val="000000"/>
                </a:solidFill>
                <a:latin typeface="Calibri (MS) Bold"/>
                <a:ea typeface="Calibri (MS) Bold"/>
                <a:cs typeface="Calibri (MS) Bold"/>
                <a:sym typeface="Calibri (MS) Bold"/>
              </a:endParaRPr>
            </a:p>
            <a:p>
              <a:pPr marL="252460" lvl="1" indent="-126230" algn="l">
                <a:buFont typeface="Arial"/>
                <a:buChar char="•"/>
              </a:pPr>
              <a:r>
                <a:rPr lang="en-US" dirty="0">
                  <a:solidFill>
                    <a:srgbClr val="000000"/>
                  </a:solidFill>
                  <a:latin typeface="Calibri (MS)"/>
                  <a:ea typeface="Calibri (MS)"/>
                  <a:cs typeface="Calibri (MS)"/>
                  <a:sym typeface="Calibri (MS)"/>
                </a:rPr>
                <a:t>The transformation among men and boys in Roodepoort marks a critical shift for the SRHR and GBV movement. The   was designed to position men not as passive participants, but as </a:t>
              </a:r>
              <a:r>
                <a:rPr lang="en-US" b="1" dirty="0">
                  <a:solidFill>
                    <a:srgbClr val="000000"/>
                  </a:solidFill>
                  <a:latin typeface="Calibri (MS) Bold"/>
                  <a:ea typeface="Calibri (MS) Bold"/>
                  <a:cs typeface="Calibri (MS) Bold"/>
                  <a:sym typeface="Calibri (MS) Bold"/>
                </a:rPr>
                <a:t>go-to leaders and trusted voices</a:t>
              </a:r>
              <a:r>
                <a:rPr lang="en-US" dirty="0">
                  <a:solidFill>
                    <a:srgbClr val="000000"/>
                  </a:solidFill>
                  <a:latin typeface="Calibri (MS)"/>
                  <a:ea typeface="Calibri (MS)"/>
                  <a:cs typeface="Calibri (MS)"/>
                  <a:sym typeface="Calibri (MS)"/>
                </a:rPr>
                <a:t> within their communities. This goal is now taking shape.</a:t>
              </a:r>
            </a:p>
            <a:p>
              <a:pPr marL="252460" lvl="1" indent="-126230" algn="l">
                <a:buFont typeface="Arial"/>
                <a:buChar char="•"/>
              </a:pPr>
              <a:r>
                <a:rPr lang="en-US" dirty="0">
                  <a:solidFill>
                    <a:srgbClr val="000000"/>
                  </a:solidFill>
                  <a:latin typeface="Calibri (MS)"/>
                  <a:ea typeface="Calibri (MS)"/>
                  <a:cs typeface="Calibri (MS)"/>
                  <a:sym typeface="Calibri (MS)"/>
                </a:rPr>
                <a:t>Men who participated in the sessions have become approachable figures when: Violent incidents occur in the community, Other men need guidance on relationships, consent, or SRHR issues</a:t>
              </a:r>
            </a:p>
            <a:p>
              <a:pPr marL="252460" lvl="1" indent="-126230" algn="l">
                <a:buFont typeface="Arial"/>
                <a:buChar char="•"/>
              </a:pPr>
              <a:r>
                <a:rPr lang="en-US" dirty="0">
                  <a:solidFill>
                    <a:srgbClr val="000000"/>
                  </a:solidFill>
                  <a:latin typeface="Calibri (MS)"/>
                  <a:ea typeface="Calibri (MS)"/>
                  <a:cs typeface="Calibri (MS)"/>
                  <a:sym typeface="Calibri (MS)"/>
                </a:rPr>
                <a:t>Harmful stereotypes about masculinity and sexual health arise</a:t>
              </a:r>
            </a:p>
            <a:p>
              <a:pPr marL="252460" lvl="1" indent="-126230" algn="l">
                <a:buFont typeface="Arial"/>
                <a:buChar char="•"/>
              </a:pPr>
              <a:r>
                <a:rPr lang="en-US" dirty="0">
                  <a:solidFill>
                    <a:srgbClr val="000000"/>
                  </a:solidFill>
                  <a:latin typeface="Calibri (MS)"/>
                  <a:ea typeface="Calibri (MS)"/>
                  <a:cs typeface="Calibri (MS)"/>
                  <a:sym typeface="Calibri (MS)"/>
                </a:rPr>
                <a:t>By stepping into these roles, they are actively challenging toxic masculinity and breaking the silence around Sexual and Reproductive Health and Rights (SRHR). Instead of reinforcing stigma, they are helping normalize conversations about consent, accountability, emotional wellbeing, and respectful partnerships.</a:t>
              </a:r>
            </a:p>
            <a:p>
              <a:pPr marL="252460" lvl="1" indent="-126230" algn="l">
                <a:buFont typeface="Arial"/>
                <a:buChar char="•"/>
              </a:pPr>
              <a:r>
                <a:rPr lang="en-US" dirty="0">
                  <a:solidFill>
                    <a:srgbClr val="000000"/>
                  </a:solidFill>
                  <a:latin typeface="Calibri (MS)"/>
                  <a:ea typeface="Calibri (MS)"/>
                  <a:cs typeface="Calibri (MS)"/>
                  <a:sym typeface="Calibri (MS)"/>
                </a:rPr>
                <a:t>A powerful outcome emerged during the sessions at the rehabilitation center: participants identified other men within the group as safe individuals with whom they could share their grievances and personal struggles. This is a significant milestone. It reflects the program's intention to build a </a:t>
              </a:r>
              <a:r>
                <a:rPr lang="en-US" b="1" dirty="0">
                  <a:solidFill>
                    <a:srgbClr val="000000"/>
                  </a:solidFill>
                  <a:latin typeface="Calibri (MS) Bold"/>
                  <a:ea typeface="Calibri (MS) Bold"/>
                  <a:cs typeface="Calibri (MS) Bold"/>
                  <a:sym typeface="Calibri (MS) Bold"/>
                </a:rPr>
                <a:t>brotherhood model</a:t>
              </a:r>
              <a:r>
                <a:rPr lang="en-US" dirty="0">
                  <a:solidFill>
                    <a:srgbClr val="000000"/>
                  </a:solidFill>
                  <a:latin typeface="Calibri (MS)"/>
                  <a:ea typeface="Calibri (MS)"/>
                  <a:cs typeface="Calibri (MS)"/>
                  <a:sym typeface="Calibri (MS)"/>
                </a:rPr>
                <a:t> — a supportive community where men speak freely, hold each other accountable, and redefine strength as vulnerability and responsibility.</a:t>
              </a:r>
            </a:p>
            <a:p>
              <a:pPr marL="252460" lvl="1" indent="-126230" algn="l">
                <a:buFont typeface="Arial"/>
                <a:buChar char="•"/>
              </a:pPr>
              <a:r>
                <a:rPr lang="en-US" dirty="0">
                  <a:solidFill>
                    <a:srgbClr val="000000"/>
                  </a:solidFill>
                  <a:latin typeface="Calibri (MS)"/>
                  <a:ea typeface="Calibri (MS)"/>
                  <a:cs typeface="Calibri (MS)"/>
                  <a:sym typeface="Calibri (MS)"/>
                </a:rPr>
                <a:t>For the movement, this means:</a:t>
              </a:r>
            </a:p>
            <a:p>
              <a:pPr marL="252460" lvl="1" indent="-126230" algn="l">
                <a:buFont typeface="Arial"/>
                <a:buChar char="•"/>
              </a:pPr>
              <a:r>
                <a:rPr lang="en-US" dirty="0">
                  <a:solidFill>
                    <a:srgbClr val="000000"/>
                  </a:solidFill>
                  <a:latin typeface="Calibri (MS)"/>
                  <a:ea typeface="Calibri (MS)"/>
                  <a:cs typeface="Calibri (MS)"/>
                  <a:sym typeface="Calibri (MS)"/>
                </a:rPr>
                <a:t>Community-led advocacy is beginning to sustain itself</a:t>
              </a:r>
            </a:p>
            <a:p>
              <a:pPr marL="252460" lvl="1" indent="-126230" algn="l">
                <a:buFont typeface="Arial"/>
                <a:buChar char="•"/>
              </a:pPr>
              <a:r>
                <a:rPr lang="en-US" dirty="0">
                  <a:solidFill>
                    <a:srgbClr val="000000"/>
                  </a:solidFill>
                  <a:latin typeface="Calibri (MS)"/>
                  <a:ea typeface="Calibri (MS)"/>
                  <a:cs typeface="Calibri (MS)"/>
                  <a:sym typeface="Calibri (MS)"/>
                </a:rPr>
                <a:t>Men are becoming allies in preventing GBV</a:t>
              </a:r>
            </a:p>
            <a:p>
              <a:pPr marL="252460" lvl="1" indent="-126230" algn="l">
                <a:buFont typeface="Arial"/>
                <a:buChar char="•"/>
              </a:pPr>
              <a:r>
                <a:rPr lang="en-US" dirty="0">
                  <a:solidFill>
                    <a:srgbClr val="000000"/>
                  </a:solidFill>
                  <a:latin typeface="Calibri (MS)"/>
                  <a:ea typeface="Calibri (MS)"/>
                  <a:cs typeface="Calibri (MS)"/>
                  <a:sym typeface="Calibri (MS)"/>
                </a:rPr>
                <a:t>SRHR conversations are shifting from taboo to everyday dialogue</a:t>
              </a:r>
            </a:p>
            <a:p>
              <a:pPr marL="252460" lvl="1" indent="-126230" algn="l">
                <a:buFont typeface="Arial"/>
                <a:buChar char="•"/>
              </a:pPr>
              <a:r>
                <a:rPr lang="en-US" dirty="0">
                  <a:solidFill>
                    <a:srgbClr val="000000"/>
                  </a:solidFill>
                  <a:latin typeface="Calibri (MS)"/>
                  <a:ea typeface="Calibri (MS)"/>
                  <a:cs typeface="Calibri (MS)"/>
                  <a:sym typeface="Calibri (MS)"/>
                </a:rPr>
                <a:t>Leadership is being localized and owned by the community</a:t>
              </a:r>
            </a:p>
            <a:p>
              <a:pPr marL="252460" lvl="1" indent="-126230" algn="l">
                <a:buFont typeface="Arial"/>
                <a:buChar char="•"/>
              </a:pPr>
              <a:r>
                <a:rPr lang="en-US" dirty="0">
                  <a:solidFill>
                    <a:srgbClr val="000000"/>
                  </a:solidFill>
                  <a:latin typeface="Calibri (MS)"/>
                  <a:ea typeface="Calibri (MS)"/>
                  <a:cs typeface="Calibri (MS)"/>
                  <a:sym typeface="Calibri (MS)"/>
                </a:rPr>
                <a:t>This change strengthens the long-term goal of creating safer, more equitable communities where men actively protect, advocate, and model positive masculinity aligned with SRHR principles.</a:t>
              </a:r>
            </a:p>
            <a:p>
              <a:pPr marL="252460" lvl="1" indent="-126230" algn="l">
                <a:lnSpc>
                  <a:spcPts val="1205"/>
                </a:lnSpc>
              </a:pPr>
              <a:endParaRPr lang="en-US" sz="1200" dirty="0">
                <a:solidFill>
                  <a:srgbClr val="000000"/>
                </a:solidFill>
                <a:latin typeface="Calibri (MS)"/>
                <a:ea typeface="Calibri (MS)"/>
                <a:cs typeface="Calibri (MS)"/>
                <a:sym typeface="Calibri (MS)"/>
              </a:endParaRPr>
            </a:p>
            <a:p>
              <a:pPr marL="252460" lvl="1" indent="-126230" algn="l">
                <a:lnSpc>
                  <a:spcPts val="1205"/>
                </a:lnSpc>
                <a:buFont typeface="Arial"/>
                <a:buChar char="•"/>
              </a:pPr>
              <a:r>
                <a:rPr lang="en-US" sz="1395" dirty="0">
                  <a:solidFill>
                    <a:srgbClr val="000000"/>
                  </a:solidFill>
                  <a:latin typeface="Calibri (MS)"/>
                  <a:ea typeface="Calibri (MS)"/>
                  <a:cs typeface="Calibri (MS)"/>
                  <a:sym typeface="Calibri (MS)"/>
                </a:rPr>
                <a:t>What effect this change may have on the next steps in this area of work.</a:t>
              </a:r>
            </a:p>
          </p:txBody>
        </p:sp>
      </p:grpSp>
      <p:sp>
        <p:nvSpPr>
          <p:cNvPr id="15" name="Freeform 15"/>
          <p:cNvSpPr/>
          <p:nvPr/>
        </p:nvSpPr>
        <p:spPr>
          <a:xfrm>
            <a:off x="9320346" y="2400300"/>
            <a:ext cx="7960894" cy="6072472"/>
          </a:xfrm>
          <a:custGeom>
            <a:avLst/>
            <a:gdLst/>
            <a:ahLst/>
            <a:cxnLst/>
            <a:rect l="l" t="t" r="r" b="b"/>
            <a:pathLst>
              <a:path w="7960894" h="6072472">
                <a:moveTo>
                  <a:pt x="0" y="0"/>
                </a:moveTo>
                <a:lnTo>
                  <a:pt x="7960894" y="0"/>
                </a:lnTo>
                <a:lnTo>
                  <a:pt x="7960894" y="6072472"/>
                </a:lnTo>
                <a:lnTo>
                  <a:pt x="0" y="6072472"/>
                </a:lnTo>
                <a:lnTo>
                  <a:pt x="0" y="0"/>
                </a:lnTo>
                <a:close/>
              </a:path>
            </a:pathLst>
          </a:custGeom>
          <a:blipFill>
            <a:blip r:embed="rId4"/>
            <a:stretch>
              <a:fillRect l="-852" r="-852"/>
            </a:stretch>
          </a:blipFill>
        </p:spPr>
        <p:txBody>
          <a:bodyPr/>
          <a:lstStyle/>
          <a:p>
            <a:endParaRPr lang="en-ZA"/>
          </a:p>
        </p:txBody>
      </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Sustainability</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0084956"/>
            </a:xfrm>
            <a:prstGeom prst="rect">
              <a:avLst/>
            </a:prstGeom>
          </p:spPr>
          <p:txBody>
            <a:bodyPr lIns="50800" tIns="50800" rIns="50800" bIns="50800" rtlCol="0" anchor="t"/>
            <a:lstStyle/>
            <a:p>
              <a:pPr algn="l">
                <a:lnSpc>
                  <a:spcPts val="5040"/>
                </a:lnSpc>
              </a:pPr>
              <a:r>
                <a:rPr lang="en-US" sz="4200">
                  <a:solidFill>
                    <a:srgbClr val="000000"/>
                  </a:solidFill>
                  <a:latin typeface="Calibri (MS)"/>
                  <a:ea typeface="Calibri (MS)"/>
                  <a:cs typeface="Calibri (MS)"/>
                  <a:sym typeface="Calibri (MS)"/>
                </a:rPr>
                <a:t>Evidence: Include Photos or videos</a:t>
              </a:r>
            </a:p>
            <a:p>
              <a:pPr algn="l">
                <a:lnSpc>
                  <a:spcPts val="5040"/>
                </a:lnSpc>
              </a:pPr>
              <a:endParaRPr lang="en-US" sz="4200">
                <a:solidFill>
                  <a:srgbClr val="000000"/>
                </a:solidFill>
                <a:latin typeface="Calibri (MS)"/>
                <a:ea typeface="Calibri (MS)"/>
                <a:cs typeface="Calibri (MS)"/>
                <a:sym typeface="Calibri (MS)"/>
              </a:endParaRPr>
            </a:p>
          </p:txBody>
        </p:sp>
      </p:grpSp>
      <p:grpSp>
        <p:nvGrpSpPr>
          <p:cNvPr id="12" name="Group 12"/>
          <p:cNvGrpSpPr/>
          <p:nvPr/>
        </p:nvGrpSpPr>
        <p:grpSpPr>
          <a:xfrm>
            <a:off x="352701" y="1636938"/>
            <a:ext cx="8791299" cy="7552306"/>
            <a:chOff x="0" y="0"/>
            <a:chExt cx="11721732" cy="10069741"/>
          </a:xfrm>
        </p:grpSpPr>
        <p:sp>
          <p:nvSpPr>
            <p:cNvPr id="13" name="Freeform 13"/>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2"/>
              <a:stretch>
                <a:fillRect l="-60192" t="15" r="-60192" b="14"/>
              </a:stretch>
            </a:blipFill>
          </p:spPr>
          <p:txBody>
            <a:bodyPr/>
            <a:lstStyle/>
            <a:p>
              <a:endParaRPr lang="en-ZA"/>
            </a:p>
          </p:txBody>
        </p:sp>
        <p:sp>
          <p:nvSpPr>
            <p:cNvPr id="14" name="TextBox 14"/>
            <p:cNvSpPr txBox="1"/>
            <p:nvPr/>
          </p:nvSpPr>
          <p:spPr>
            <a:xfrm>
              <a:off x="0" y="0"/>
              <a:ext cx="11721732" cy="10069741"/>
            </a:xfrm>
            <a:prstGeom prst="rect">
              <a:avLst/>
            </a:prstGeom>
          </p:spPr>
          <p:txBody>
            <a:bodyPr lIns="50800" tIns="50800" rIns="50800" bIns="50800" rtlCol="0" anchor="t"/>
            <a:lstStyle/>
            <a:p>
              <a:pPr algn="l">
                <a:lnSpc>
                  <a:spcPct val="150000"/>
                </a:lnSpc>
              </a:pPr>
              <a:r>
                <a:rPr lang="en-US" sz="2400" b="1" dirty="0">
                  <a:solidFill>
                    <a:srgbClr val="000000"/>
                  </a:solidFill>
                  <a:latin typeface="Calibri (MS) Bold"/>
                  <a:ea typeface="Calibri (MS) Bold"/>
                  <a:cs typeface="Calibri (MS) Bold"/>
                  <a:sym typeface="Calibri (MS) Bold"/>
                </a:rPr>
                <a:t>What sustainability measures were put in place for the work?</a:t>
              </a:r>
            </a:p>
            <a:p>
              <a:pPr marL="502206" lvl="1" indent="-251103" algn="l">
                <a:lnSpc>
                  <a:spcPct val="150000"/>
                </a:lnSpc>
                <a:buFont typeface="Arial"/>
                <a:buChar char="•"/>
              </a:pPr>
              <a:r>
                <a:rPr lang="en-US" sz="2400" b="1" dirty="0">
                  <a:solidFill>
                    <a:srgbClr val="000000"/>
                  </a:solidFill>
                  <a:latin typeface="Calibri (MS) Bold"/>
                  <a:ea typeface="Calibri (MS) Bold"/>
                  <a:cs typeface="Calibri (MS) Bold"/>
                  <a:sym typeface="Calibri (MS) Bold"/>
                </a:rPr>
                <a:t>How do you intend to sustain the work or scale up?</a:t>
              </a:r>
            </a:p>
            <a:p>
              <a:pPr marL="502206" lvl="1" indent="-251103" algn="l">
                <a:lnSpc>
                  <a:spcPct val="150000"/>
                </a:lnSpc>
                <a:buFont typeface="Arial"/>
                <a:buChar char="•"/>
              </a:pPr>
              <a:r>
                <a:rPr lang="en-US" sz="2400" dirty="0">
                  <a:solidFill>
                    <a:srgbClr val="000000"/>
                  </a:solidFill>
                  <a:latin typeface="Calibri (MS)"/>
                  <a:ea typeface="Calibri (MS)"/>
                  <a:cs typeface="Calibri (MS)"/>
                  <a:sym typeface="Calibri (MS)"/>
                </a:rPr>
                <a:t>To sustain the work, the project will strengthen data collection and analysis in order to better understand the impact and guide future interventions. Based on the experience from the session, more than one engagement will be conducted with the groups, allowing enough time for deeper reflection and stronger outcomes.</a:t>
              </a:r>
            </a:p>
            <a:p>
              <a:pPr marL="502206" lvl="1" indent="-251103" algn="l">
                <a:lnSpc>
                  <a:spcPct val="150000"/>
                </a:lnSpc>
                <a:buFont typeface="Arial"/>
                <a:buChar char="•"/>
              </a:pPr>
              <a:r>
                <a:rPr lang="en-US" sz="2400" dirty="0">
                  <a:solidFill>
                    <a:srgbClr val="000000"/>
                  </a:solidFill>
                  <a:latin typeface="Calibri (MS)"/>
                  <a:ea typeface="Calibri (MS)"/>
                  <a:cs typeface="Calibri (MS)"/>
                  <a:sym typeface="Calibri (MS)"/>
                </a:rPr>
                <a:t>The Organization for Young Women’s Dignity (TOFYWD) will continue supporting the work by providing further interventions with the beneficiaries. Partnerships with other organizations will also be established to facilitate additional conversations and expand the reach of the initiative.</a:t>
              </a:r>
            </a:p>
            <a:p>
              <a:pPr marL="703088" lvl="1" indent="-351544" algn="l">
                <a:lnSpc>
                  <a:spcPts val="3776"/>
                </a:lnSpc>
              </a:pPr>
              <a:endParaRPr lang="en-US" sz="2775" dirty="0">
                <a:solidFill>
                  <a:srgbClr val="000000"/>
                </a:solidFill>
                <a:latin typeface="Calibri (MS)"/>
                <a:ea typeface="Calibri (MS)"/>
                <a:cs typeface="Calibri (MS)"/>
                <a:sym typeface="Calibri (MS)"/>
              </a:endParaRPr>
            </a:p>
            <a:p>
              <a:pPr marL="502206" lvl="1" indent="-251103" algn="l">
                <a:lnSpc>
                  <a:spcPts val="2697"/>
                </a:lnSpc>
              </a:pPr>
              <a:endParaRPr lang="en-US" sz="2775" dirty="0">
                <a:solidFill>
                  <a:srgbClr val="000000"/>
                </a:solidFill>
                <a:latin typeface="Calibri (MS)"/>
                <a:ea typeface="Calibri (MS)"/>
                <a:cs typeface="Calibri (MS)"/>
                <a:sym typeface="Calibri (MS)"/>
              </a:endParaRPr>
            </a:p>
          </p:txBody>
        </p:sp>
      </p:grpSp>
      <p:sp>
        <p:nvSpPr>
          <p:cNvPr id="15" name="Freeform 15"/>
          <p:cNvSpPr/>
          <p:nvPr/>
        </p:nvSpPr>
        <p:spPr>
          <a:xfrm>
            <a:off x="9320346" y="2606549"/>
            <a:ext cx="7960894" cy="5970671"/>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3"/>
            <a:stretch>
              <a:fillRect/>
            </a:stretch>
          </a:blipFill>
        </p:spPr>
        <p:txBody>
          <a:bodyPr/>
          <a:lstStyle/>
          <a:p>
            <a:endParaRPr lang="en-ZA"/>
          </a:p>
        </p:txBody>
      </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
                  <a:solidFill>
                    <a:srgbClr val="000000"/>
                  </a:solidFill>
                  <a:latin typeface="TT Rounds Condensed Bold"/>
                  <a:ea typeface="TT Rounds Condensed Bold"/>
                  <a:cs typeface="TT Rounds Condensed Bold"/>
                  <a:sym typeface="TT Rounds Condensed Bold"/>
                </a:rPr>
                <a:t>Beneficiaries</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85725"/>
              <a:ext cx="11946052" cy="10084956"/>
            </a:xfrm>
            <a:prstGeom prst="rect">
              <a:avLst/>
            </a:prstGeom>
          </p:spPr>
          <p:txBody>
            <a:bodyPr lIns="50800" tIns="50800" rIns="50800" bIns="50800" rtlCol="0" anchor="t"/>
            <a:lstStyle/>
            <a:p>
              <a:pPr algn="l">
                <a:lnSpc>
                  <a:spcPts val="5040"/>
                </a:lnSpc>
              </a:pPr>
              <a:r>
                <a:rPr lang="en-US" sz="4200">
                  <a:solidFill>
                    <a:srgbClr val="000000"/>
                  </a:solidFill>
                  <a:latin typeface="Calibri (MS)"/>
                  <a:ea typeface="Calibri (MS)"/>
                  <a:cs typeface="Calibri (MS)"/>
                  <a:sym typeface="Calibri (MS)"/>
                </a:rPr>
                <a:t>Evidence : Include Photos or videos</a:t>
              </a:r>
            </a:p>
            <a:p>
              <a:pPr algn="l">
                <a:lnSpc>
                  <a:spcPts val="5040"/>
                </a:lnSpc>
              </a:pPr>
              <a:endParaRPr lang="en-US" sz="4200">
                <a:solidFill>
                  <a:srgbClr val="000000"/>
                </a:solidFill>
                <a:latin typeface="Calibri (MS)"/>
                <a:ea typeface="Calibri (MS)"/>
                <a:cs typeface="Calibri (MS)"/>
                <a:sym typeface="Calibri (MS)"/>
              </a:endParaRPr>
            </a:p>
          </p:txBody>
        </p:sp>
      </p:grpSp>
      <p:grpSp>
        <p:nvGrpSpPr>
          <p:cNvPr id="12" name="Group 12"/>
          <p:cNvGrpSpPr/>
          <p:nvPr/>
        </p:nvGrpSpPr>
        <p:grpSpPr>
          <a:xfrm>
            <a:off x="352701" y="1636938"/>
            <a:ext cx="8791299" cy="7552306"/>
            <a:chOff x="0" y="0"/>
            <a:chExt cx="11721732" cy="10069741"/>
          </a:xfrm>
        </p:grpSpPr>
        <p:sp>
          <p:nvSpPr>
            <p:cNvPr id="13" name="Freeform 13"/>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2"/>
              <a:stretch>
                <a:fillRect l="-60192" t="15" r="-60192" b="14"/>
              </a:stretch>
            </a:blipFill>
          </p:spPr>
          <p:txBody>
            <a:bodyPr/>
            <a:lstStyle/>
            <a:p>
              <a:endParaRPr lang="en-ZA"/>
            </a:p>
          </p:txBody>
        </p:sp>
        <p:sp>
          <p:nvSpPr>
            <p:cNvPr id="14" name="TextBox 14"/>
            <p:cNvSpPr txBox="1"/>
            <p:nvPr/>
          </p:nvSpPr>
          <p:spPr>
            <a:xfrm>
              <a:off x="0" y="9525"/>
              <a:ext cx="11721732" cy="10060216"/>
            </a:xfrm>
            <a:prstGeom prst="rect">
              <a:avLst/>
            </a:prstGeom>
          </p:spPr>
          <p:txBody>
            <a:bodyPr lIns="50800" tIns="50800" rIns="50800" bIns="50800" rtlCol="0" anchor="t"/>
            <a:lstStyle/>
            <a:p>
              <a:pPr algn="l">
                <a:lnSpc>
                  <a:spcPts val="3776"/>
                </a:lnSpc>
              </a:pPr>
              <a:r>
                <a:rPr lang="en-US" sz="3885" b="1" dirty="0">
                  <a:solidFill>
                    <a:srgbClr val="000000"/>
                  </a:solidFill>
                  <a:latin typeface="Calibri (MS) Bold"/>
                  <a:ea typeface="Calibri (MS) Bold"/>
                  <a:cs typeface="Calibri (MS) Bold"/>
                  <a:sym typeface="Calibri (MS) Bold"/>
                </a:rPr>
                <a:t>Number of;</a:t>
              </a:r>
            </a:p>
            <a:p>
              <a:pPr marL="703088" lvl="1" indent="-351544" algn="l">
                <a:lnSpc>
                  <a:spcPts val="3776"/>
                </a:lnSpc>
                <a:buFont typeface="Arial"/>
                <a:buChar char="•"/>
              </a:pPr>
              <a:r>
                <a:rPr lang="en-US" sz="3885" dirty="0">
                  <a:solidFill>
                    <a:srgbClr val="000000"/>
                  </a:solidFill>
                  <a:latin typeface="Calibri (MS)"/>
                  <a:ea typeface="Calibri (MS)"/>
                  <a:cs typeface="Calibri (MS)"/>
                  <a:sym typeface="Calibri (MS)"/>
                </a:rPr>
                <a:t>Female – Direct beneficiaries</a:t>
              </a:r>
            </a:p>
            <a:p>
              <a:pPr marL="703088" lvl="1" indent="-351544" algn="l">
                <a:lnSpc>
                  <a:spcPts val="3776"/>
                </a:lnSpc>
                <a:buFont typeface="Arial"/>
                <a:buChar char="•"/>
              </a:pPr>
              <a:r>
                <a:rPr lang="en-US" sz="3885" dirty="0">
                  <a:solidFill>
                    <a:srgbClr val="000000"/>
                  </a:solidFill>
                  <a:latin typeface="Calibri (MS)"/>
                  <a:ea typeface="Calibri (MS)"/>
                  <a:cs typeface="Calibri (MS)"/>
                  <a:sym typeface="Calibri (MS)"/>
                </a:rPr>
                <a:t>Male – Direct beneficiaries</a:t>
              </a:r>
            </a:p>
            <a:p>
              <a:pPr marL="703088" lvl="1" indent="-351544" algn="l">
                <a:lnSpc>
                  <a:spcPts val="3776"/>
                </a:lnSpc>
                <a:buFont typeface="Arial"/>
                <a:buChar char="•"/>
              </a:pPr>
              <a:r>
                <a:rPr lang="en-US" sz="3885" dirty="0">
                  <a:solidFill>
                    <a:srgbClr val="000000"/>
                  </a:solidFill>
                  <a:latin typeface="Calibri (MS)"/>
                  <a:ea typeface="Calibri (MS)"/>
                  <a:cs typeface="Calibri (MS)"/>
                  <a:sym typeface="Calibri (MS)"/>
                </a:rPr>
                <a:t>Female – Indirect beneficiaries ( through other networks)</a:t>
              </a:r>
            </a:p>
            <a:p>
              <a:pPr marL="703088" lvl="1" indent="-351544" algn="l">
                <a:lnSpc>
                  <a:spcPts val="3776"/>
                </a:lnSpc>
                <a:buFont typeface="Arial"/>
                <a:buChar char="•"/>
              </a:pPr>
              <a:r>
                <a:rPr lang="en-US" sz="3885" dirty="0">
                  <a:solidFill>
                    <a:srgbClr val="000000"/>
                  </a:solidFill>
                  <a:latin typeface="Calibri (MS)"/>
                  <a:ea typeface="Calibri (MS)"/>
                  <a:cs typeface="Calibri (MS)"/>
                  <a:sym typeface="Calibri (MS)"/>
                </a:rPr>
                <a:t>Male – Indirect beneficiaries (e.g. through other networks)</a:t>
              </a:r>
            </a:p>
            <a:p>
              <a:pPr marL="703088" lvl="1" indent="-351544" algn="l">
                <a:lnSpc>
                  <a:spcPts val="3776"/>
                </a:lnSpc>
                <a:buFont typeface="Arial"/>
                <a:buChar char="•"/>
              </a:pPr>
              <a:r>
                <a:rPr lang="en-US" sz="3885" dirty="0">
                  <a:solidFill>
                    <a:srgbClr val="000000"/>
                  </a:solidFill>
                  <a:latin typeface="Calibri (MS)"/>
                  <a:ea typeface="Calibri (MS)"/>
                  <a:cs typeface="Calibri (MS)"/>
                  <a:sym typeface="Calibri (MS)"/>
                </a:rPr>
                <a:t>Female – Online beneficiaries (e.g. website access, mailing lists, scholarly articles)</a:t>
              </a:r>
            </a:p>
            <a:p>
              <a:pPr marL="703088" lvl="1" indent="-351544" algn="l">
                <a:lnSpc>
                  <a:spcPts val="3776"/>
                </a:lnSpc>
                <a:buFont typeface="Arial"/>
                <a:buChar char="•"/>
              </a:pPr>
              <a:r>
                <a:rPr lang="en-US" sz="3885" dirty="0">
                  <a:solidFill>
                    <a:srgbClr val="000000"/>
                  </a:solidFill>
                  <a:latin typeface="Calibri (MS)"/>
                  <a:ea typeface="Calibri (MS)"/>
                  <a:cs typeface="Calibri (MS)"/>
                  <a:sym typeface="Calibri (MS)"/>
                </a:rPr>
                <a:t>Male – Online beneficiaries (e.g. website access, mailing lists, scholarly articles)</a:t>
              </a:r>
            </a:p>
          </p:txBody>
        </p:sp>
      </p:grpSp>
      <p:sp>
        <p:nvSpPr>
          <p:cNvPr id="15" name="Freeform 15"/>
          <p:cNvSpPr/>
          <p:nvPr/>
        </p:nvSpPr>
        <p:spPr>
          <a:xfrm>
            <a:off x="9320346" y="2452987"/>
            <a:ext cx="7938954" cy="5868992"/>
          </a:xfrm>
          <a:custGeom>
            <a:avLst/>
            <a:gdLst/>
            <a:ahLst/>
            <a:cxnLst/>
            <a:rect l="l" t="t" r="r" b="b"/>
            <a:pathLst>
              <a:path w="7938954" h="5868992">
                <a:moveTo>
                  <a:pt x="0" y="0"/>
                </a:moveTo>
                <a:lnTo>
                  <a:pt x="7938954" y="0"/>
                </a:lnTo>
                <a:lnTo>
                  <a:pt x="7938954" y="5868992"/>
                </a:lnTo>
                <a:lnTo>
                  <a:pt x="0" y="5868992"/>
                </a:lnTo>
                <a:lnTo>
                  <a:pt x="0" y="0"/>
                </a:lnTo>
                <a:close/>
              </a:path>
            </a:pathLst>
          </a:custGeom>
          <a:blipFill>
            <a:blip r:embed="rId3"/>
            <a:stretch>
              <a:fillRect t="-67618" b="-12740"/>
            </a:stretch>
          </a:blipFill>
        </p:spPr>
        <p:txBody>
          <a:bodyPr/>
          <a:lstStyle/>
          <a:p>
            <a:endParaRPr lang="en-ZA"/>
          </a:p>
        </p:txBody>
      </p:sp>
      <p:sp>
        <p:nvSpPr>
          <p:cNvPr id="16" name="TextBox 16"/>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669"/>
            <a:chOff x="0" y="0"/>
            <a:chExt cx="24384000" cy="226225"/>
          </a:xfrm>
        </p:grpSpPr>
        <p:sp>
          <p:nvSpPr>
            <p:cNvPr id="3" name="Freeform 3"/>
            <p:cNvSpPr/>
            <p:nvPr/>
          </p:nvSpPr>
          <p:spPr>
            <a:xfrm>
              <a:off x="0" y="0"/>
              <a:ext cx="24384000" cy="226187"/>
            </a:xfrm>
            <a:custGeom>
              <a:avLst/>
              <a:gdLst/>
              <a:ahLst/>
              <a:cxnLst/>
              <a:rect l="l" t="t" r="r" b="b"/>
              <a:pathLst>
                <a:path w="24384000" h="226187">
                  <a:moveTo>
                    <a:pt x="0" y="0"/>
                  </a:moveTo>
                  <a:lnTo>
                    <a:pt x="24384000" y="0"/>
                  </a:lnTo>
                  <a:lnTo>
                    <a:pt x="24384000" y="226187"/>
                  </a:lnTo>
                  <a:lnTo>
                    <a:pt x="0" y="226187"/>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4" name="Group 4"/>
          <p:cNvGrpSpPr/>
          <p:nvPr/>
        </p:nvGrpSpPr>
        <p:grpSpPr>
          <a:xfrm>
            <a:off x="0" y="9546831"/>
            <a:ext cx="18288000" cy="777240"/>
            <a:chOff x="0" y="0"/>
            <a:chExt cx="24384000" cy="1036320"/>
          </a:xfrm>
        </p:grpSpPr>
        <p:sp>
          <p:nvSpPr>
            <p:cNvPr id="5" name="Freeform 5"/>
            <p:cNvSpPr/>
            <p:nvPr/>
          </p:nvSpPr>
          <p:spPr>
            <a:xfrm>
              <a:off x="0" y="0"/>
              <a:ext cx="24384000" cy="1036320"/>
            </a:xfrm>
            <a:custGeom>
              <a:avLst/>
              <a:gdLst/>
              <a:ahLst/>
              <a:cxnLst/>
              <a:rect l="l" t="t" r="r" b="b"/>
              <a:pathLst>
                <a:path w="24384000" h="1036320">
                  <a:moveTo>
                    <a:pt x="0" y="0"/>
                  </a:moveTo>
                  <a:lnTo>
                    <a:pt x="24384000" y="0"/>
                  </a:lnTo>
                  <a:lnTo>
                    <a:pt x="24384000" y="1036320"/>
                  </a:lnTo>
                  <a:lnTo>
                    <a:pt x="0" y="1036320"/>
                  </a:lnTo>
                  <a:close/>
                </a:path>
              </a:pathLst>
            </a:custGeom>
            <a:gradFill rotWithShape="1">
              <a:gsLst>
                <a:gs pos="5000">
                  <a:srgbClr val="F7DA06">
                    <a:alpha val="100000"/>
                  </a:srgbClr>
                </a:gs>
                <a:gs pos="22000">
                  <a:srgbClr val="A57FA6">
                    <a:alpha val="100000"/>
                  </a:srgbClr>
                </a:gs>
                <a:gs pos="40000">
                  <a:srgbClr val="7D59A5">
                    <a:alpha val="100000"/>
                  </a:srgbClr>
                </a:gs>
                <a:gs pos="58000">
                  <a:srgbClr val="00FF00">
                    <a:alpha val="100000"/>
                  </a:srgbClr>
                </a:gs>
                <a:gs pos="77000">
                  <a:srgbClr val="E37191">
                    <a:alpha val="100000"/>
                  </a:srgbClr>
                </a:gs>
                <a:gs pos="96000">
                  <a:srgbClr val="7B2C42">
                    <a:alpha val="100000"/>
                  </a:srgbClr>
                </a:gs>
              </a:gsLst>
              <a:lin ang="10800000"/>
            </a:gradFill>
          </p:spPr>
          <p:txBody>
            <a:bodyPr/>
            <a:lstStyle/>
            <a:p>
              <a:endParaRPr lang="en-ZA"/>
            </a:p>
          </p:txBody>
        </p:sp>
      </p:grpSp>
      <p:grpSp>
        <p:nvGrpSpPr>
          <p:cNvPr id="6" name="Group 6"/>
          <p:cNvGrpSpPr/>
          <p:nvPr/>
        </p:nvGrpSpPr>
        <p:grpSpPr>
          <a:xfrm>
            <a:off x="-3" y="369237"/>
            <a:ext cx="18287990" cy="1267701"/>
            <a:chOff x="0" y="0"/>
            <a:chExt cx="24383987" cy="1690268"/>
          </a:xfrm>
        </p:grpSpPr>
        <p:sp>
          <p:nvSpPr>
            <p:cNvPr id="7" name="Freeform 7"/>
            <p:cNvSpPr/>
            <p:nvPr/>
          </p:nvSpPr>
          <p:spPr>
            <a:xfrm>
              <a:off x="0" y="0"/>
              <a:ext cx="24383992" cy="1690272"/>
            </a:xfrm>
            <a:custGeom>
              <a:avLst/>
              <a:gdLst/>
              <a:ahLst/>
              <a:cxnLst/>
              <a:rect l="l" t="t" r="r" b="b"/>
              <a:pathLst>
                <a:path w="24383992" h="1690272">
                  <a:moveTo>
                    <a:pt x="0" y="0"/>
                  </a:moveTo>
                  <a:lnTo>
                    <a:pt x="24383992" y="0"/>
                  </a:lnTo>
                  <a:lnTo>
                    <a:pt x="24383992" y="1690272"/>
                  </a:lnTo>
                  <a:lnTo>
                    <a:pt x="0" y="1690272"/>
                  </a:lnTo>
                  <a:close/>
                </a:path>
              </a:pathLst>
            </a:custGeom>
            <a:blipFill>
              <a:blip r:embed="rId2">
                <a:alphaModFix amt="0"/>
              </a:blip>
              <a:stretch>
                <a:fillRect t="-231092" b="-231092"/>
              </a:stretch>
            </a:blipFill>
          </p:spPr>
          <p:txBody>
            <a:bodyPr/>
            <a:lstStyle/>
            <a:p>
              <a:endParaRPr lang="en-ZA"/>
            </a:p>
          </p:txBody>
        </p:sp>
        <p:sp>
          <p:nvSpPr>
            <p:cNvPr id="8" name="TextBox 8"/>
            <p:cNvSpPr txBox="1"/>
            <p:nvPr/>
          </p:nvSpPr>
          <p:spPr>
            <a:xfrm>
              <a:off x="0" y="-9525"/>
              <a:ext cx="24383987" cy="1699793"/>
            </a:xfrm>
            <a:prstGeom prst="rect">
              <a:avLst/>
            </a:prstGeom>
          </p:spPr>
          <p:txBody>
            <a:bodyPr lIns="0" tIns="0" rIns="0" bIns="0" rtlCol="0" anchor="ctr"/>
            <a:lstStyle/>
            <a:p>
              <a:pPr algn="ctr">
                <a:lnSpc>
                  <a:spcPts val="7920"/>
                </a:lnSpc>
              </a:pPr>
              <a:r>
                <a:rPr lang="en-US" sz="6600" b="1" spc="409">
                  <a:solidFill>
                    <a:srgbClr val="000000"/>
                  </a:solidFill>
                  <a:latin typeface="TT Rounds Condensed Bold"/>
                  <a:ea typeface="TT Rounds Condensed Bold"/>
                  <a:cs typeface="TT Rounds Condensed Bold"/>
                  <a:sym typeface="TT Rounds Condensed Bold"/>
                </a:rPr>
                <a:t>Challenges &amp; Lessons learnt</a:t>
              </a:r>
            </a:p>
          </p:txBody>
        </p:sp>
      </p:grpSp>
      <p:grpSp>
        <p:nvGrpSpPr>
          <p:cNvPr id="9" name="Group 9"/>
          <p:cNvGrpSpPr/>
          <p:nvPr/>
        </p:nvGrpSpPr>
        <p:grpSpPr>
          <a:xfrm>
            <a:off x="9320346" y="1636938"/>
            <a:ext cx="8959539" cy="7499423"/>
            <a:chOff x="0" y="0"/>
            <a:chExt cx="11946052" cy="9999231"/>
          </a:xfrm>
        </p:grpSpPr>
        <p:sp>
          <p:nvSpPr>
            <p:cNvPr id="10" name="Freeform 10"/>
            <p:cNvSpPr/>
            <p:nvPr/>
          </p:nvSpPr>
          <p:spPr>
            <a:xfrm>
              <a:off x="-1524" y="-1524"/>
              <a:ext cx="11949049" cy="10002266"/>
            </a:xfrm>
            <a:custGeom>
              <a:avLst/>
              <a:gdLst/>
              <a:ahLst/>
              <a:cxnLst/>
              <a:rect l="l" t="t" r="r" b="b"/>
              <a:pathLst>
                <a:path w="11949049" h="10002266">
                  <a:moveTo>
                    <a:pt x="1524" y="0"/>
                  </a:moveTo>
                  <a:lnTo>
                    <a:pt x="11947525" y="0"/>
                  </a:lnTo>
                  <a:cubicBezTo>
                    <a:pt x="11948414" y="0"/>
                    <a:pt x="11949049" y="762"/>
                    <a:pt x="11949049" y="1524"/>
                  </a:cubicBezTo>
                  <a:lnTo>
                    <a:pt x="11949049" y="10000742"/>
                  </a:lnTo>
                  <a:cubicBezTo>
                    <a:pt x="11949049" y="10001631"/>
                    <a:pt x="11948287" y="10002266"/>
                    <a:pt x="11947525" y="10002266"/>
                  </a:cubicBezTo>
                  <a:lnTo>
                    <a:pt x="1524" y="10002266"/>
                  </a:lnTo>
                  <a:cubicBezTo>
                    <a:pt x="635" y="10002266"/>
                    <a:pt x="0" y="10001504"/>
                    <a:pt x="0" y="10000742"/>
                  </a:cubicBezTo>
                  <a:lnTo>
                    <a:pt x="0" y="1524"/>
                  </a:lnTo>
                  <a:cubicBezTo>
                    <a:pt x="0" y="635"/>
                    <a:pt x="762" y="0"/>
                    <a:pt x="1524" y="0"/>
                  </a:cubicBezTo>
                  <a:moveTo>
                    <a:pt x="1524" y="3048"/>
                  </a:moveTo>
                  <a:lnTo>
                    <a:pt x="1524" y="1524"/>
                  </a:lnTo>
                  <a:lnTo>
                    <a:pt x="3048" y="1524"/>
                  </a:lnTo>
                  <a:lnTo>
                    <a:pt x="3048" y="10000742"/>
                  </a:lnTo>
                  <a:lnTo>
                    <a:pt x="1524" y="10000742"/>
                  </a:lnTo>
                  <a:lnTo>
                    <a:pt x="1524" y="9999218"/>
                  </a:lnTo>
                  <a:lnTo>
                    <a:pt x="11947525" y="9999218"/>
                  </a:lnTo>
                  <a:lnTo>
                    <a:pt x="11947525" y="10000742"/>
                  </a:lnTo>
                  <a:lnTo>
                    <a:pt x="11946001" y="10000742"/>
                  </a:lnTo>
                  <a:lnTo>
                    <a:pt x="11946001" y="1524"/>
                  </a:lnTo>
                  <a:lnTo>
                    <a:pt x="11947525" y="1524"/>
                  </a:lnTo>
                  <a:lnTo>
                    <a:pt x="11947525" y="3048"/>
                  </a:lnTo>
                  <a:lnTo>
                    <a:pt x="1524" y="3048"/>
                  </a:lnTo>
                  <a:close/>
                </a:path>
              </a:pathLst>
            </a:custGeom>
            <a:solidFill>
              <a:srgbClr val="000000"/>
            </a:solidFill>
          </p:spPr>
          <p:txBody>
            <a:bodyPr/>
            <a:lstStyle/>
            <a:p>
              <a:endParaRPr lang="en-ZA"/>
            </a:p>
          </p:txBody>
        </p:sp>
        <p:sp>
          <p:nvSpPr>
            <p:cNvPr id="11" name="TextBox 11"/>
            <p:cNvSpPr txBox="1"/>
            <p:nvPr/>
          </p:nvSpPr>
          <p:spPr>
            <a:xfrm>
              <a:off x="0" y="-76200"/>
              <a:ext cx="11946052" cy="10075431"/>
            </a:xfrm>
            <a:prstGeom prst="rect">
              <a:avLst/>
            </a:prstGeom>
          </p:spPr>
          <p:txBody>
            <a:bodyPr lIns="50800" tIns="50800" rIns="50800" bIns="50800" rtlCol="0" anchor="t"/>
            <a:lstStyle/>
            <a:p>
              <a:pPr algn="l">
                <a:lnSpc>
                  <a:spcPts val="4284"/>
                </a:lnSpc>
              </a:pPr>
              <a:r>
                <a:rPr lang="en-US" sz="2400" dirty="0">
                  <a:solidFill>
                    <a:srgbClr val="000000"/>
                  </a:solidFill>
                  <a:latin typeface="Calibri (MS)"/>
                  <a:ea typeface="Calibri (MS)"/>
                  <a:cs typeface="Calibri (MS)"/>
                  <a:sym typeface="Calibri (MS)"/>
                </a:rPr>
                <a:t>What lessons have you learnt?</a:t>
              </a:r>
            </a:p>
            <a:p>
              <a:pPr marL="646081" lvl="1" indent="-323040" algn="l">
                <a:lnSpc>
                  <a:spcPts val="4284"/>
                </a:lnSpc>
                <a:buFont typeface="Arial"/>
                <a:buChar char="•"/>
              </a:pPr>
              <a:r>
                <a:rPr lang="en-US" sz="2400" dirty="0">
                  <a:solidFill>
                    <a:srgbClr val="000000"/>
                  </a:solidFill>
                  <a:latin typeface="Calibri (MS)"/>
                  <a:ea typeface="Calibri (MS)"/>
                  <a:cs typeface="Calibri (MS)"/>
                  <a:sym typeface="Calibri (MS)"/>
                </a:rPr>
                <a:t>A key lesson learned is the importance of flexibility, collaboration, and adequate time when working with communities. Limited resources and complex social contexts highlighted the need to build strong partnerships and to plan multiple engagements rather than single sessions to achieve deeper impact.</a:t>
              </a:r>
            </a:p>
            <a:p>
              <a:pPr marL="646081" lvl="1" indent="-323040" algn="l">
                <a:lnSpc>
                  <a:spcPts val="4284"/>
                </a:lnSpc>
                <a:buFont typeface="Arial"/>
                <a:buChar char="•"/>
              </a:pPr>
              <a:r>
                <a:rPr lang="en-US" sz="2400" dirty="0">
                  <a:solidFill>
                    <a:srgbClr val="000000"/>
                  </a:solidFill>
                  <a:latin typeface="Calibri (MS)"/>
                  <a:ea typeface="Calibri (MS)"/>
                  <a:cs typeface="Calibri (MS)"/>
                  <a:sym typeface="Calibri (MS)"/>
                </a:rPr>
                <a:t>The experience also reinforced the importance of prioritizing safety and trust when working in high-risk communities, as well as strengthening data collection and reflection to better understand the change that is happening and guide future interventions.</a:t>
              </a:r>
            </a:p>
            <a:p>
              <a:pPr marL="646081" lvl="1" indent="-323040" algn="l">
                <a:lnSpc>
                  <a:spcPts val="4284"/>
                </a:lnSpc>
              </a:pPr>
              <a:endParaRPr lang="en-US" sz="3570" dirty="0">
                <a:solidFill>
                  <a:srgbClr val="000000"/>
                </a:solidFill>
                <a:latin typeface="Calibri (MS)"/>
                <a:ea typeface="Calibri (MS)"/>
                <a:cs typeface="Calibri (MS)"/>
                <a:sym typeface="Calibri (MS)"/>
              </a:endParaRPr>
            </a:p>
          </p:txBody>
        </p:sp>
      </p:grpSp>
      <p:sp>
        <p:nvSpPr>
          <p:cNvPr id="12" name="TextBox 12"/>
          <p:cNvSpPr txBox="1"/>
          <p:nvPr/>
        </p:nvSpPr>
        <p:spPr>
          <a:xfrm>
            <a:off x="83325" y="9603667"/>
            <a:ext cx="18105110" cy="615010"/>
          </a:xfrm>
          <a:prstGeom prst="rect">
            <a:avLst/>
          </a:prstGeom>
        </p:spPr>
        <p:txBody>
          <a:bodyPr lIns="0" tIns="0" rIns="0" bIns="0" rtlCol="0" anchor="t">
            <a:spAutoFit/>
          </a:bodyPr>
          <a:lstStyle/>
          <a:p>
            <a:pPr algn="ctr">
              <a:lnSpc>
                <a:spcPts val="4622"/>
              </a:lnSpc>
            </a:pPr>
            <a:r>
              <a:rPr lang="en-US" sz="3600" i="1" spc="450">
                <a:solidFill>
                  <a:srgbClr val="FFFFFF"/>
                </a:solidFill>
                <a:latin typeface="Tahoma"/>
                <a:ea typeface="Tahoma"/>
                <a:cs typeface="Tahoma"/>
                <a:sym typeface="Tahoma"/>
              </a:rPr>
              <a:t>Voice and Choice Summit 2026    \    Voice and Choice Summit 2026 </a:t>
            </a:r>
          </a:p>
        </p:txBody>
      </p:sp>
      <p:grpSp>
        <p:nvGrpSpPr>
          <p:cNvPr id="13" name="Group 13"/>
          <p:cNvGrpSpPr/>
          <p:nvPr/>
        </p:nvGrpSpPr>
        <p:grpSpPr>
          <a:xfrm>
            <a:off x="352701" y="1636938"/>
            <a:ext cx="8791299" cy="7552306"/>
            <a:chOff x="0" y="0"/>
            <a:chExt cx="11721732" cy="10069741"/>
          </a:xfrm>
        </p:grpSpPr>
        <p:sp>
          <p:nvSpPr>
            <p:cNvPr id="14" name="Freeform 14"/>
            <p:cNvSpPr/>
            <p:nvPr/>
          </p:nvSpPr>
          <p:spPr>
            <a:xfrm>
              <a:off x="-1524" y="-1524"/>
              <a:ext cx="11724767" cy="10072751"/>
            </a:xfrm>
            <a:custGeom>
              <a:avLst/>
              <a:gdLst/>
              <a:ahLst/>
              <a:cxnLst/>
              <a:rect l="l" t="t" r="r" b="b"/>
              <a:pathLst>
                <a:path w="11724767" h="10072751">
                  <a:moveTo>
                    <a:pt x="1524" y="0"/>
                  </a:moveTo>
                  <a:lnTo>
                    <a:pt x="11723243" y="0"/>
                  </a:lnTo>
                  <a:cubicBezTo>
                    <a:pt x="11724132" y="0"/>
                    <a:pt x="11724767" y="762"/>
                    <a:pt x="11724767" y="1524"/>
                  </a:cubicBezTo>
                  <a:lnTo>
                    <a:pt x="11724767" y="10071227"/>
                  </a:lnTo>
                  <a:cubicBezTo>
                    <a:pt x="11724767" y="10072116"/>
                    <a:pt x="11724005" y="10072751"/>
                    <a:pt x="11723243" y="10072751"/>
                  </a:cubicBezTo>
                  <a:lnTo>
                    <a:pt x="1524" y="10072751"/>
                  </a:lnTo>
                  <a:cubicBezTo>
                    <a:pt x="635" y="10072751"/>
                    <a:pt x="0" y="10071989"/>
                    <a:pt x="0" y="10071227"/>
                  </a:cubicBezTo>
                  <a:lnTo>
                    <a:pt x="0" y="1524"/>
                  </a:lnTo>
                  <a:cubicBezTo>
                    <a:pt x="0" y="635"/>
                    <a:pt x="762" y="0"/>
                    <a:pt x="1524" y="0"/>
                  </a:cubicBezTo>
                  <a:moveTo>
                    <a:pt x="1524" y="3048"/>
                  </a:moveTo>
                  <a:lnTo>
                    <a:pt x="1524" y="1524"/>
                  </a:lnTo>
                  <a:lnTo>
                    <a:pt x="3048" y="1524"/>
                  </a:lnTo>
                  <a:lnTo>
                    <a:pt x="3048" y="10071227"/>
                  </a:lnTo>
                  <a:lnTo>
                    <a:pt x="1524" y="10071227"/>
                  </a:lnTo>
                  <a:lnTo>
                    <a:pt x="1524" y="10069703"/>
                  </a:lnTo>
                  <a:lnTo>
                    <a:pt x="11723243" y="10069703"/>
                  </a:lnTo>
                  <a:lnTo>
                    <a:pt x="11723243" y="10071227"/>
                  </a:lnTo>
                  <a:lnTo>
                    <a:pt x="11721719" y="10071227"/>
                  </a:lnTo>
                  <a:lnTo>
                    <a:pt x="11721719" y="1524"/>
                  </a:lnTo>
                  <a:lnTo>
                    <a:pt x="11723243" y="1524"/>
                  </a:lnTo>
                  <a:lnTo>
                    <a:pt x="11723243" y="3048"/>
                  </a:lnTo>
                  <a:lnTo>
                    <a:pt x="1524" y="3048"/>
                  </a:lnTo>
                  <a:close/>
                </a:path>
              </a:pathLst>
            </a:custGeom>
            <a:blipFill>
              <a:blip r:embed="rId2"/>
              <a:stretch>
                <a:fillRect l="-60192" t="15" r="-60192" b="14"/>
              </a:stretch>
            </a:blipFill>
          </p:spPr>
          <p:txBody>
            <a:bodyPr/>
            <a:lstStyle/>
            <a:p>
              <a:endParaRPr lang="en-ZA"/>
            </a:p>
          </p:txBody>
        </p:sp>
        <p:sp>
          <p:nvSpPr>
            <p:cNvPr id="15" name="TextBox 15"/>
            <p:cNvSpPr txBox="1"/>
            <p:nvPr/>
          </p:nvSpPr>
          <p:spPr>
            <a:xfrm>
              <a:off x="0" y="-38100"/>
              <a:ext cx="11721732" cy="10107841"/>
            </a:xfrm>
            <a:prstGeom prst="rect">
              <a:avLst/>
            </a:prstGeom>
          </p:spPr>
          <p:txBody>
            <a:bodyPr lIns="50800" tIns="50800" rIns="50800" bIns="50800" rtlCol="0" anchor="t"/>
            <a:lstStyle/>
            <a:p>
              <a:pPr algn="l">
                <a:lnSpc>
                  <a:spcPts val="4536"/>
                </a:lnSpc>
              </a:pPr>
              <a:r>
                <a:rPr lang="en-US" sz="2400" dirty="0">
                  <a:solidFill>
                    <a:srgbClr val="000000"/>
                  </a:solidFill>
                  <a:latin typeface="Calibri (MS)"/>
                  <a:ea typeface="Calibri (MS)"/>
                  <a:cs typeface="Calibri (MS)"/>
                  <a:sym typeface="Calibri (MS)"/>
                </a:rPr>
                <a:t>Challenges &amp; mitigation</a:t>
              </a:r>
            </a:p>
            <a:p>
              <a:pPr algn="l">
                <a:lnSpc>
                  <a:spcPts val="4536"/>
                </a:lnSpc>
              </a:pPr>
              <a:r>
                <a:rPr lang="en-US" sz="2400" dirty="0">
                  <a:solidFill>
                    <a:srgbClr val="000000"/>
                  </a:solidFill>
                  <a:latin typeface="Calibri (MS)"/>
                  <a:ea typeface="Calibri (MS)"/>
                  <a:cs typeface="Calibri (MS)"/>
                  <a:sym typeface="Calibri (MS)"/>
                </a:rPr>
                <a:t>One of the main challenges in implementing these programs is financial limitations. The work is currently being carried out on a very tight budget, which restricts the full implementation of planned activities. To mitigate this, partnerships with other organizations are pursued to share resources, although this can sometimes affect the pace and scope of implementation.</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SharedWithUsers xmlns="5c72703c-1067-4fa7-89cc-ef245258de7b">
      <UserInfo>
        <DisplayName/>
        <AccountId xsi:nil="true"/>
        <AccountType/>
      </UserInfo>
    </SharedWithUsers>
  </documentManagement>
</p:properties>
</file>

<file path=customXml/itemProps1.xml><?xml version="1.0" encoding="utf-8"?>
<ds:datastoreItem xmlns:ds="http://schemas.openxmlformats.org/officeDocument/2006/customXml" ds:itemID="{ED68E2FB-F051-423D-B5AE-4B50AF0A5F8B}"/>
</file>

<file path=customXml/itemProps2.xml><?xml version="1.0" encoding="utf-8"?>
<ds:datastoreItem xmlns:ds="http://schemas.openxmlformats.org/officeDocument/2006/customXml" ds:itemID="{A9ABD7AC-CDD5-4D56-BBE8-15F4E5AAB7B0}"/>
</file>

<file path=customXml/itemProps3.xml><?xml version="1.0" encoding="utf-8"?>
<ds:datastoreItem xmlns:ds="http://schemas.openxmlformats.org/officeDocument/2006/customXml" ds:itemID="{012364B0-9C2F-4E91-A14D-2B5C81FE2B26}"/>
</file>

<file path=docProps/app.xml><?xml version="1.0" encoding="utf-8"?>
<Properties xmlns="http://schemas.openxmlformats.org/officeDocument/2006/extended-properties" xmlns:vt="http://schemas.openxmlformats.org/officeDocument/2006/docPropsVTypes">
  <TotalTime>502</TotalTime>
  <Words>1614</Words>
  <Application>Microsoft Office PowerPoint</Application>
  <PresentationFormat>Custom</PresentationFormat>
  <Paragraphs>127</Paragraphs>
  <Slides>10</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Calibri (MS)</vt:lpstr>
      <vt:lpstr>Tahoma Bold</vt:lpstr>
      <vt:lpstr>Aptos</vt:lpstr>
      <vt:lpstr>Calibri (MS) Bold</vt:lpstr>
      <vt:lpstr>Tahoma</vt:lpstr>
      <vt:lpstr>Calibri</vt:lpstr>
      <vt:lpstr>TT Rounds Condensed Bold Italics</vt:lpstr>
      <vt:lpstr>Arial</vt:lpstr>
      <vt:lpstr>TT Rounds Condensed Bold</vt:lpstr>
      <vt:lpstr>Raleway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Denise</dc:creator>
  <cp:lastModifiedBy>Thenjiwe Ngcobo - Women's Voice and Leadership SA</cp:lastModifiedBy>
  <cp:revision>4</cp:revision>
  <dcterms:created xsi:type="dcterms:W3CDTF">2006-08-16T00:00:00Z</dcterms:created>
  <dcterms:modified xsi:type="dcterms:W3CDTF">2026-03-11T07:00:25Z</dcterms:modified>
  <dc:identifier>DAHDFuaXKjU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Order">
    <vt:lpwstr>9642600.00000000</vt:lpwstr>
  </property>
  <property fmtid="{D5CDD505-2E9C-101B-9397-08002B2CF9AE}" pid="4" name="Processed">
    <vt:lpwstr>false</vt:lpwstr>
  </property>
  <property fmtid="{D5CDD505-2E9C-101B-9397-08002B2CF9AE}" pid="5" name="xd_ProgID">
    <vt:lpwstr/>
  </property>
  <property fmtid="{D5CDD505-2E9C-101B-9397-08002B2CF9AE}" pid="6" name="MediaServiceImageTags">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Putonline">
    <vt:lpwstr>false</vt:lpwstr>
  </property>
</Properties>
</file>