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7"/>
  </p:handoutMasterIdLst>
  <p:sldIdLst>
    <p:sldId id="256" r:id="rId5"/>
    <p:sldId id="290" r:id="rId6"/>
    <p:sldId id="304" r:id="rId7"/>
    <p:sldId id="305" r:id="rId8"/>
    <p:sldId id="307" r:id="rId9"/>
    <p:sldId id="308" r:id="rId10"/>
    <p:sldId id="309" r:id="rId11"/>
    <p:sldId id="310" r:id="rId12"/>
    <p:sldId id="316" r:id="rId13"/>
    <p:sldId id="311" r:id="rId14"/>
    <p:sldId id="314" r:id="rId15"/>
    <p:sldId id="31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6A3"/>
    <a:srgbClr val="B6A2D3"/>
    <a:srgbClr val="B7A3D3"/>
    <a:srgbClr val="BAA8D5"/>
    <a:srgbClr val="E9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3945" autoAdjust="0"/>
  </p:normalViewPr>
  <p:slideViewPr>
    <p:cSldViewPr>
      <p:cViewPr varScale="1">
        <p:scale>
          <a:sx n="67" d="100"/>
          <a:sy n="67" d="100"/>
        </p:scale>
        <p:origin x="1656"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75ABB-6DDB-4E13-B48C-52C512BE779E}" type="datetimeFigureOut">
              <a:rPr lang="en-ZA" smtClean="0"/>
              <a:t>2025/02/24</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289766-E76C-439E-89D8-DB7B96D12AA7}" type="slidenum">
              <a:rPr lang="en-ZA" smtClean="0"/>
              <a:t>‹#›</a:t>
            </a:fld>
            <a:endParaRPr lang="en-ZA"/>
          </a:p>
        </p:txBody>
      </p:sp>
    </p:spTree>
    <p:extLst>
      <p:ext uri="{BB962C8B-B14F-4D97-AF65-F5344CB8AC3E}">
        <p14:creationId xmlns:p14="http://schemas.microsoft.com/office/powerpoint/2010/main" val="16745331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24/2/2025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24/2/2025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24/2/2025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BDB4485F-ED24-47DB-AFF9-387090B6200D}" type="datetimeFigureOut">
              <a:rPr lang="en-ZW" smtClean="0"/>
              <a:t>24/2/2025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24/2/2025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BDB4485F-ED24-47DB-AFF9-387090B6200D}" type="datetimeFigureOut">
              <a:rPr lang="en-ZW" smtClean="0"/>
              <a:t>24/2/2025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BDB4485F-ED24-47DB-AFF9-387090B6200D}" type="datetimeFigureOut">
              <a:rPr lang="en-ZW" smtClean="0"/>
              <a:t>24/2/2025</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BDB4485F-ED24-47DB-AFF9-387090B6200D}" type="datetimeFigureOut">
              <a:rPr lang="en-ZW" smtClean="0"/>
              <a:t>24/2/2025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24/2/2025</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24/2/2025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24/2/2025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24/2/2025</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50D9F-51CE-6C9C-76EB-06266568F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 y="-28467"/>
            <a:ext cx="2651877" cy="6858000"/>
          </a:xfrm>
          <a:prstGeom prst="rect">
            <a:avLst/>
          </a:prstGeom>
        </p:spPr>
      </p:pic>
      <p:sp>
        <p:nvSpPr>
          <p:cNvPr id="16" name="Rectangle 14">
            <a:extLst>
              <a:ext uri="{FF2B5EF4-FFF2-40B4-BE49-F238E27FC236}">
                <a16:creationId xmlns:a16="http://schemas.microsoft.com/office/drawing/2014/main" id="{9A22D600-B52E-E04B-A9E7-57874D1B3DE2}"/>
              </a:ext>
            </a:extLst>
          </p:cNvPr>
          <p:cNvSpPr/>
          <p:nvPr/>
        </p:nvSpPr>
        <p:spPr>
          <a:xfrm rot="5400000">
            <a:off x="4351839"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4">
            <a:extLst>
              <a:ext uri="{FF2B5EF4-FFF2-40B4-BE49-F238E27FC236}">
                <a16:creationId xmlns:a16="http://schemas.microsoft.com/office/drawing/2014/main" id="{65239ED8-D9BC-9B07-2C66-1B0CADDD60CA}"/>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3139566" y="2456313"/>
            <a:ext cx="4125209" cy="3247043"/>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t>
            </a:r>
            <a:r>
              <a:rPr lang="en-US" sz="4100" b="1"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LEARNING </a:t>
            </a:r>
          </a:p>
          <a:p>
            <a:r>
              <a:rPr lang="en-US" sz="4100" b="1"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p>
          <a:p>
            <a:r>
              <a:rPr lang="en-US" sz="4100" b="1"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2025</a:t>
            </a:r>
          </a:p>
          <a:p>
            <a:endPar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endParaRPr>
          </a:p>
          <a:p>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p:blipFill>
        <p:spPr bwMode="auto">
          <a:xfrm>
            <a:off x="702484" y="1193928"/>
            <a:ext cx="1777379" cy="1692692"/>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p:blipFill>
        <p:spPr bwMode="auto">
          <a:xfrm>
            <a:off x="5044635" y="630534"/>
            <a:ext cx="1896004" cy="664866"/>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58330" y="486596"/>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B0E86D-BEBA-8DD5-5C76-03069FD92515}"/>
              </a:ext>
            </a:extLst>
          </p:cNvPr>
          <p:cNvSpPr txBox="1"/>
          <p:nvPr/>
        </p:nvSpPr>
        <p:spPr>
          <a:xfrm>
            <a:off x="1731597" y="4691441"/>
            <a:ext cx="6941148" cy="1631216"/>
          </a:xfrm>
          <a:prstGeom prst="rect">
            <a:avLst/>
          </a:prstGeom>
          <a:noFill/>
        </p:spPr>
        <p:txBody>
          <a:bodyPr wrap="square" rtlCol="0">
            <a:spAutoFit/>
          </a:bodyPr>
          <a:lstStyle/>
          <a:p>
            <a:pPr algn="ctr"/>
            <a:r>
              <a:rPr lang="en-ZW" sz="2800" b="1" dirty="0"/>
              <a:t>Story of Change Presentation </a:t>
            </a:r>
          </a:p>
          <a:p>
            <a:pPr algn="ctr"/>
            <a:r>
              <a:rPr lang="en-ZW" dirty="0"/>
              <a:t>South Africa, Johannesburg, 06 March 2025</a:t>
            </a:r>
          </a:p>
          <a:p>
            <a:pPr algn="ctr"/>
            <a:r>
              <a:rPr lang="en-ZW" b="1" dirty="0"/>
              <a:t>Presented By Zintle Khobeni de Lange</a:t>
            </a:r>
          </a:p>
          <a:p>
            <a:pPr algn="ctr"/>
            <a:endParaRPr lang="en-ZW" dirty="0">
              <a:solidFill>
                <a:srgbClr val="FF0000"/>
              </a:solidFill>
            </a:endParaRPr>
          </a:p>
          <a:p>
            <a:pPr algn="ctr"/>
            <a:endParaRPr lang="en-ZA" i="1" dirty="0">
              <a:solidFill>
                <a:srgbClr val="FF0000"/>
              </a:solidFill>
            </a:endParaRPr>
          </a:p>
        </p:txBody>
      </p:sp>
      <p:sp>
        <p:nvSpPr>
          <p:cNvPr id="10" name="TextBox 9">
            <a:extLst>
              <a:ext uri="{FF2B5EF4-FFF2-40B4-BE49-F238E27FC236}">
                <a16:creationId xmlns:a16="http://schemas.microsoft.com/office/drawing/2014/main" id="{403E2E81-9601-1970-B83A-F4245917F760}"/>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8BE3233A-B36A-4BCE-AE72-1A0AFB5C12CD}"/>
              </a:ext>
            </a:extLst>
          </p:cNvPr>
          <p:cNvGrpSpPr/>
          <p:nvPr/>
        </p:nvGrpSpPr>
        <p:grpSpPr>
          <a:xfrm>
            <a:off x="7287541" y="535343"/>
            <a:ext cx="1551660" cy="879583"/>
            <a:chOff x="2396808" y="5365982"/>
            <a:chExt cx="1379727" cy="879583"/>
          </a:xfrm>
        </p:grpSpPr>
        <p:sp>
          <p:nvSpPr>
            <p:cNvPr id="7" name="Rectangle 6">
              <a:extLst>
                <a:ext uri="{FF2B5EF4-FFF2-40B4-BE49-F238E27FC236}">
                  <a16:creationId xmlns:a16="http://schemas.microsoft.com/office/drawing/2014/main" id="{EA90D5C1-431C-BC63-374A-7F3B3EDFD82F}"/>
                </a:ext>
              </a:extLst>
            </p:cNvPr>
            <p:cNvSpPr/>
            <p:nvPr/>
          </p:nvSpPr>
          <p:spPr>
            <a:xfrm>
              <a:off x="2396808" y="5365982"/>
              <a:ext cx="1295400" cy="87958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98F50C7E-9B5F-13BE-52D1-3B48CB8C8B38}"/>
                </a:ext>
              </a:extLst>
            </p:cNvPr>
            <p:cNvSpPr txBox="1"/>
            <p:nvPr/>
          </p:nvSpPr>
          <p:spPr>
            <a:xfrm>
              <a:off x="2551781" y="5474056"/>
              <a:ext cx="1224754" cy="646331"/>
            </a:xfrm>
            <a:prstGeom prst="rect">
              <a:avLst/>
            </a:prstGeom>
            <a:noFill/>
          </p:spPr>
          <p:txBody>
            <a:bodyPr wrap="square" rtlCol="0">
              <a:spAutoFit/>
            </a:bodyPr>
            <a:lstStyle/>
            <a:p>
              <a:r>
                <a:rPr lang="en-US" dirty="0">
                  <a:solidFill>
                    <a:srgbClr val="FF0000"/>
                  </a:solidFill>
                </a:rPr>
                <a:t>Logo goes here</a:t>
              </a:r>
              <a:endParaRPr lang="en-ZA" dirty="0">
                <a:solidFill>
                  <a:srgbClr val="FF0000"/>
                </a:solidFill>
              </a:endParaRPr>
            </a:p>
          </p:txBody>
        </p:sp>
      </p:grpSp>
      <p:pic>
        <p:nvPicPr>
          <p:cNvPr id="14" name="Picture 13">
            <a:extLst>
              <a:ext uri="{FF2B5EF4-FFF2-40B4-BE49-F238E27FC236}">
                <a16:creationId xmlns:a16="http://schemas.microsoft.com/office/drawing/2014/main" id="{FB2B55A6-2FFB-9EE3-F2C3-0C062E3E55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2141"/>
          <a:stretch/>
        </p:blipFill>
        <p:spPr>
          <a:xfrm>
            <a:off x="2998697" y="299993"/>
            <a:ext cx="1877160" cy="1528807"/>
          </a:xfrm>
          <a:prstGeom prst="rect">
            <a:avLst/>
          </a:prstGeom>
        </p:spPr>
      </p:pic>
      <p:pic>
        <p:nvPicPr>
          <p:cNvPr id="15" name="Picture 14">
            <a:extLst>
              <a:ext uri="{FF2B5EF4-FFF2-40B4-BE49-F238E27FC236}">
                <a16:creationId xmlns:a16="http://schemas.microsoft.com/office/drawing/2014/main" id="{4B60F413-7316-BB9C-963E-10784A14FB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2758" y="1289748"/>
            <a:ext cx="1937953" cy="907269"/>
          </a:xfrm>
          <a:prstGeom prst="rect">
            <a:avLst/>
          </a:prstGeom>
        </p:spPr>
      </p:pic>
      <p:pic>
        <p:nvPicPr>
          <p:cNvPr id="3" name="Picture 2">
            <a:extLst>
              <a:ext uri="{FF2B5EF4-FFF2-40B4-BE49-F238E27FC236}">
                <a16:creationId xmlns:a16="http://schemas.microsoft.com/office/drawing/2014/main" id="{44713B8E-DAA6-5929-42DE-0C684F9C95FD}"/>
              </a:ext>
            </a:extLst>
          </p:cNvPr>
          <p:cNvPicPr>
            <a:picLocks noChangeAspect="1"/>
          </p:cNvPicPr>
          <p:nvPr/>
        </p:nvPicPr>
        <p:blipFill>
          <a:blip r:embed="rId8"/>
          <a:stretch>
            <a:fillRect/>
          </a:stretch>
        </p:blipFill>
        <p:spPr>
          <a:xfrm>
            <a:off x="7077087" y="102264"/>
            <a:ext cx="1877731" cy="1694835"/>
          </a:xfrm>
          <a:prstGeom prst="rect">
            <a:avLst/>
          </a:prstGeom>
        </p:spPr>
      </p:pic>
    </p:spTree>
    <p:extLst>
      <p:ext uri="{BB962C8B-B14F-4D97-AF65-F5344CB8AC3E}">
        <p14:creationId xmlns:p14="http://schemas.microsoft.com/office/powerpoint/2010/main" val="9833210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457199" y="1471774"/>
            <a:ext cx="8229600" cy="4632690"/>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are the main challenges you anticipate? How do you plan to overcome these challenges?</a:t>
            </a:r>
          </a:p>
          <a:p>
            <a:pPr>
              <a:buFont typeface="Calibri" panose="020F0502020204030204" pitchFamily="34" charset="0"/>
              <a:buChar char="•"/>
            </a:pPr>
            <a:endParaRPr lang="en-US" dirty="0"/>
          </a:p>
          <a:p>
            <a:pPr>
              <a:buFont typeface="Wingdings" panose="05000000000000000000" pitchFamily="2" charset="2"/>
              <a:buChar char="q"/>
            </a:pPr>
            <a:r>
              <a:rPr lang="en-GB" sz="1800" dirty="0"/>
              <a:t>Mistrust in formal reporting systems – Strengthen community-based reporting mechanisms.</a:t>
            </a:r>
          </a:p>
          <a:p>
            <a:pPr>
              <a:buFont typeface="Wingdings" panose="05000000000000000000" pitchFamily="2" charset="2"/>
              <a:buChar char="q"/>
            </a:pPr>
            <a:r>
              <a:rPr lang="en-GB" sz="1800" dirty="0"/>
              <a:t>Resource constraints – Leverage partnerships and media engagement to sustain momentum</a:t>
            </a:r>
            <a:endParaRPr lang="en-US" sz="1800" dirty="0"/>
          </a:p>
          <a:p>
            <a:pPr>
              <a:buFont typeface="Calibri" panose="020F0502020204030204" pitchFamily="34" charset="0"/>
              <a:buChar char="•"/>
            </a:pPr>
            <a:endParaRPr lang="en-US" dirty="0"/>
          </a:p>
          <a:p>
            <a:pPr>
              <a:buFont typeface="Calibri" panose="020F0502020204030204" pitchFamily="34" charset="0"/>
              <a:buChar char="•"/>
            </a:pPr>
            <a:endParaRPr lang="en-US" dirty="0"/>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566917"/>
            <a:ext cx="9144000" cy="609464"/>
          </a:xfrm>
        </p:spPr>
        <p:txBody>
          <a:bodyPr>
            <a:normAutofit/>
          </a:bodyPr>
          <a:lstStyle/>
          <a:p>
            <a:r>
              <a:rPr lang="en-US" sz="2800" b="1" dirty="0">
                <a:ln>
                  <a:solidFill>
                    <a:srgbClr val="7B56A3"/>
                  </a:solidFill>
                </a:ln>
                <a:solidFill>
                  <a:srgbClr val="7B56A3"/>
                </a:solidFill>
                <a:latin typeface="Century Gothic" panose="020B0502020202020204" pitchFamily="34" charset="0"/>
              </a:rPr>
              <a:t>Anticipated Challenges and Lessons to Learn</a:t>
            </a:r>
            <a:endParaRPr lang="en-ZW" sz="2800" b="1" dirty="0">
              <a:ln>
                <a:solidFill>
                  <a:srgbClr val="7B56A3"/>
                </a:solidFill>
              </a:ln>
              <a:solidFill>
                <a:srgbClr val="7B56A3"/>
              </a:solidFill>
              <a:latin typeface="Century Gothic" panose="020B0502020202020204" pitchFamily="34" charset="0"/>
            </a:endParaRPr>
          </a:p>
        </p:txBody>
      </p:sp>
    </p:spTree>
    <p:extLst>
      <p:ext uri="{BB962C8B-B14F-4D97-AF65-F5344CB8AC3E}">
        <p14:creationId xmlns:p14="http://schemas.microsoft.com/office/powerpoint/2010/main" val="319124832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457199" y="1236102"/>
            <a:ext cx="8229600" cy="486836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How will the work be sustained/kept going?</a:t>
            </a:r>
          </a:p>
          <a:p>
            <a:pPr marL="0" indent="0">
              <a:buNone/>
            </a:pPr>
            <a:endParaRPr lang="en-US" dirty="0"/>
          </a:p>
          <a:p>
            <a:pPr>
              <a:buFont typeface="Wingdings" panose="05000000000000000000" pitchFamily="2" charset="2"/>
              <a:buChar char="q"/>
            </a:pPr>
            <a:r>
              <a:rPr lang="en-GB" sz="2000" dirty="0"/>
              <a:t>Ongoing training programs and mentorship for survivors.</a:t>
            </a:r>
          </a:p>
          <a:p>
            <a:pPr>
              <a:buFont typeface="Wingdings" panose="05000000000000000000" pitchFamily="2" charset="2"/>
              <a:buChar char="q"/>
            </a:pPr>
            <a:r>
              <a:rPr lang="en-GB" sz="2000" dirty="0"/>
              <a:t>Strengthened community partnerships to continue advocacy beyond the project duration.</a:t>
            </a:r>
          </a:p>
          <a:p>
            <a:pPr marL="0" indent="0">
              <a:buNone/>
            </a:pPr>
            <a:endParaRPr lang="en-US" sz="2000" b="1" dirty="0"/>
          </a:p>
          <a:p>
            <a:pPr marL="0" indent="0">
              <a:buNone/>
            </a:pPr>
            <a:r>
              <a:rPr lang="en-US" sz="2000" b="1" dirty="0"/>
              <a:t>How will the work be shared or cascaded to other </a:t>
            </a:r>
            <a:r>
              <a:rPr lang="en-US" sz="2000" b="1" dirty="0" err="1"/>
              <a:t>organisations</a:t>
            </a:r>
            <a:r>
              <a:rPr lang="en-US" sz="2000" b="1" dirty="0"/>
              <a:t>?</a:t>
            </a:r>
          </a:p>
          <a:p>
            <a:pPr marL="0" indent="0">
              <a:buNone/>
            </a:pPr>
            <a:endParaRPr lang="en-US" sz="2000" b="1" dirty="0"/>
          </a:p>
          <a:p>
            <a:pPr>
              <a:buFont typeface="Wingdings" panose="05000000000000000000" pitchFamily="2" charset="2"/>
              <a:buChar char="q"/>
            </a:pPr>
            <a:r>
              <a:rPr lang="en-GB" sz="2000" dirty="0"/>
              <a:t>Documentation and sharing of best practices with other organizations to replicate and scale the model.</a:t>
            </a:r>
          </a:p>
          <a:p>
            <a:pPr marL="0" indent="0">
              <a:buNone/>
            </a:pPr>
            <a:endParaRPr lang="en-US" sz="2000" b="1" dirty="0"/>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sz="3200" b="1" dirty="0">
                <a:ln>
                  <a:solidFill>
                    <a:srgbClr val="7B56A3"/>
                  </a:solidFill>
                </a:ln>
                <a:solidFill>
                  <a:srgbClr val="7B56A3"/>
                </a:solidFill>
                <a:latin typeface="Century Gothic" panose="020B0502020202020204" pitchFamily="34" charset="0"/>
              </a:rPr>
              <a:t>SUSTAINABILITY AND REPLICATION</a:t>
            </a:r>
          </a:p>
        </p:txBody>
      </p:sp>
    </p:spTree>
    <p:extLst>
      <p:ext uri="{BB962C8B-B14F-4D97-AF65-F5344CB8AC3E}">
        <p14:creationId xmlns:p14="http://schemas.microsoft.com/office/powerpoint/2010/main" val="100765859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sz="3600" b="1" dirty="0">
                <a:ln>
                  <a:solidFill>
                    <a:srgbClr val="7B56A3"/>
                  </a:solidFill>
                </a:ln>
                <a:solidFill>
                  <a:srgbClr val="7B56A3"/>
                </a:solidFill>
                <a:latin typeface="Century Gothic" panose="020B0502020202020204" pitchFamily="34" charset="0"/>
              </a:rPr>
              <a:t>NEXT STEPS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154106" y="1258312"/>
            <a:ext cx="4417894" cy="5140063"/>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will be the key priorities moving forward?</a:t>
            </a:r>
          </a:p>
          <a:p>
            <a:pPr marL="0" indent="0">
              <a:buNone/>
            </a:pPr>
            <a:endParaRPr lang="en-US" sz="2000" b="1" dirty="0"/>
          </a:p>
          <a:p>
            <a:pPr>
              <a:buFont typeface="Wingdings" panose="05000000000000000000" pitchFamily="2" charset="2"/>
              <a:buChar char="q"/>
            </a:pPr>
            <a:r>
              <a:rPr lang="en-GB" sz="1800" dirty="0"/>
              <a:t>Expanding survivor-led paralegal training, community awareness programs and advocacy beyond the Cape Metro.</a:t>
            </a:r>
          </a:p>
          <a:p>
            <a:pPr marL="0" indent="0">
              <a:buNone/>
            </a:pPr>
            <a:endParaRPr lang="en-GB" sz="1800" dirty="0"/>
          </a:p>
          <a:p>
            <a:pPr>
              <a:buFont typeface="Wingdings" panose="05000000000000000000" pitchFamily="2" charset="2"/>
              <a:buChar char="q"/>
            </a:pPr>
            <a:r>
              <a:rPr lang="en-GB" sz="1800" dirty="0"/>
              <a:t>Strengthening engagement with policymakers for systemic reforms.</a:t>
            </a:r>
          </a:p>
          <a:p>
            <a:pPr marL="0" indent="0">
              <a:buNone/>
            </a:pPr>
            <a:endParaRPr lang="en-GB" sz="1800" dirty="0"/>
          </a:p>
          <a:p>
            <a:pPr>
              <a:buFont typeface="Wingdings" panose="05000000000000000000" pitchFamily="2" charset="2"/>
              <a:buChar char="q"/>
            </a:pPr>
            <a:r>
              <a:rPr lang="en-GB" sz="1800" dirty="0"/>
              <a:t>Securing additional funding to sustain and scale the initiative.</a:t>
            </a:r>
            <a:endParaRPr lang="en-US" sz="1800" dirty="0"/>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Include evidence here – photos/clippings</a:t>
            </a:r>
          </a:p>
        </p:txBody>
      </p:sp>
      <p:pic>
        <p:nvPicPr>
          <p:cNvPr id="2" name="Picture 1">
            <a:extLst>
              <a:ext uri="{FF2B5EF4-FFF2-40B4-BE49-F238E27FC236}">
                <a16:creationId xmlns:a16="http://schemas.microsoft.com/office/drawing/2014/main" id="{F7EF3534-56A0-972B-52D0-4C09955672DD}"/>
              </a:ext>
            </a:extLst>
          </p:cNvPr>
          <p:cNvPicPr>
            <a:picLocks noChangeAspect="1"/>
          </p:cNvPicPr>
          <p:nvPr/>
        </p:nvPicPr>
        <p:blipFill>
          <a:blip r:embed="rId2"/>
          <a:stretch>
            <a:fillRect/>
          </a:stretch>
        </p:blipFill>
        <p:spPr>
          <a:xfrm flipH="1">
            <a:off x="4667250" y="1256832"/>
            <a:ext cx="4038600" cy="2590800"/>
          </a:xfrm>
          <a:prstGeom prst="rect">
            <a:avLst/>
          </a:prstGeom>
        </p:spPr>
      </p:pic>
      <p:pic>
        <p:nvPicPr>
          <p:cNvPr id="3" name="Picture 2">
            <a:extLst>
              <a:ext uri="{FF2B5EF4-FFF2-40B4-BE49-F238E27FC236}">
                <a16:creationId xmlns:a16="http://schemas.microsoft.com/office/drawing/2014/main" id="{A98DE42D-534C-BB6E-4E56-7D093FF0CF32}"/>
              </a:ext>
            </a:extLst>
          </p:cNvPr>
          <p:cNvPicPr>
            <a:picLocks noChangeAspect="1"/>
          </p:cNvPicPr>
          <p:nvPr/>
        </p:nvPicPr>
        <p:blipFill>
          <a:blip r:embed="rId3"/>
          <a:stretch>
            <a:fillRect/>
          </a:stretch>
        </p:blipFill>
        <p:spPr>
          <a:xfrm>
            <a:off x="4667250" y="3847632"/>
            <a:ext cx="4031994" cy="2561334"/>
          </a:xfrm>
          <a:prstGeom prst="rect">
            <a:avLst/>
          </a:prstGeom>
        </p:spPr>
      </p:pic>
    </p:spTree>
    <p:extLst>
      <p:ext uri="{BB962C8B-B14F-4D97-AF65-F5344CB8AC3E}">
        <p14:creationId xmlns:p14="http://schemas.microsoft.com/office/powerpoint/2010/main" val="93318263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7274" y="2"/>
            <a:ext cx="9158548" cy="6857997"/>
            <a:chOff x="-7274" y="2"/>
            <a:chExt cx="9158548" cy="6857997"/>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44566" y="2051291"/>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570190"/>
            <a:ext cx="9144000" cy="215924"/>
          </a:xfrm>
        </p:spPr>
        <p:txBody>
          <a:bodyPr>
            <a:noAutofit/>
          </a:bodyPr>
          <a:lstStyle/>
          <a:p>
            <a:r>
              <a:rPr lang="en-ZW" sz="2800" b="1" dirty="0">
                <a:ln>
                  <a:solidFill>
                    <a:srgbClr val="7B56A3"/>
                  </a:solidFill>
                </a:ln>
                <a:solidFill>
                  <a:srgbClr val="7B56A3"/>
                </a:solidFill>
                <a:latin typeface="Century Gothic" panose="020B0502020202020204" pitchFamily="34" charset="0"/>
              </a:rPr>
              <a:t>SYNOPSIS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0" y="1084780"/>
            <a:ext cx="5188314" cy="5331501"/>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800" b="1" dirty="0"/>
              <a:t>Describe the change that will occur.</a:t>
            </a:r>
            <a:r>
              <a:rPr lang="en-US" sz="1800" i="1" dirty="0"/>
              <a:t> </a:t>
            </a:r>
          </a:p>
          <a:p>
            <a:pPr marL="0" lvl="0" indent="0">
              <a:buNone/>
            </a:pPr>
            <a:r>
              <a:rPr lang="en-US" sz="1800" b="1" dirty="0"/>
              <a:t>What the change will be?</a:t>
            </a:r>
          </a:p>
          <a:p>
            <a:pPr lvl="0">
              <a:buFont typeface="Wingdings" panose="05000000000000000000" pitchFamily="2" charset="2"/>
              <a:buChar char="q"/>
            </a:pPr>
            <a:r>
              <a:rPr lang="en-GB" sz="1400" dirty="0"/>
              <a:t>This project will build on the success of our previous WVL-funded initiative, which empowered GBV survivors with basic legal skills &amp; communities with human right education.</a:t>
            </a:r>
          </a:p>
          <a:p>
            <a:pPr lvl="0">
              <a:buFont typeface="Wingdings" panose="05000000000000000000" pitchFamily="2" charset="2"/>
              <a:buChar char="q"/>
            </a:pPr>
            <a:r>
              <a:rPr lang="en-GB" sz="1400" dirty="0"/>
              <a:t>Encouraged survivors to report their experiences, both formally and informally. </a:t>
            </a:r>
            <a:endParaRPr lang="en-US" sz="1400" dirty="0"/>
          </a:p>
          <a:p>
            <a:pPr marL="0" lvl="0" indent="0">
              <a:buNone/>
            </a:pPr>
            <a:r>
              <a:rPr lang="en-US" sz="1800" b="1" dirty="0"/>
              <a:t>When and where it will take place?</a:t>
            </a:r>
          </a:p>
          <a:p>
            <a:pPr lvl="0">
              <a:buFont typeface="Wingdings" panose="05000000000000000000" pitchFamily="2" charset="2"/>
              <a:buChar char="q"/>
            </a:pPr>
            <a:r>
              <a:rPr lang="en-GB" sz="1400" dirty="0"/>
              <a:t>The new phase will be implemented in the City of Cape Town, specifically targeting GBV hotspots in the Cape Metro. (</a:t>
            </a:r>
            <a:r>
              <a:rPr lang="en-GB" sz="1400" dirty="0" err="1"/>
              <a:t>Isivivana</a:t>
            </a:r>
            <a:r>
              <a:rPr lang="en-GB" sz="1400" dirty="0"/>
              <a:t> Centre)</a:t>
            </a:r>
          </a:p>
          <a:p>
            <a:pPr lvl="0">
              <a:buFont typeface="Wingdings" panose="05000000000000000000" pitchFamily="2" charset="2"/>
              <a:buChar char="q"/>
            </a:pPr>
            <a:r>
              <a:rPr lang="en-GB" sz="1400" dirty="0"/>
              <a:t>Implementation will take place over the grant period.</a:t>
            </a:r>
          </a:p>
          <a:p>
            <a:pPr lvl="0">
              <a:buFont typeface="Wingdings" panose="05000000000000000000" pitchFamily="2" charset="2"/>
              <a:buChar char="q"/>
            </a:pPr>
            <a:r>
              <a:rPr lang="en-GB" sz="1400" dirty="0"/>
              <a:t>The project will focus on increasing survivor support, capacity building, and public engagement to challenge GBV-related stigma and ensure that survivors can access justice and support services.</a:t>
            </a:r>
            <a:endParaRPr lang="en-US" sz="1400" dirty="0"/>
          </a:p>
          <a:p>
            <a:pPr marL="0" lvl="0" indent="0">
              <a:buNone/>
            </a:pPr>
            <a:r>
              <a:rPr lang="en-US" sz="1800" b="1" dirty="0"/>
              <a:t>Who will lead and participate in bringing about the change.</a:t>
            </a:r>
          </a:p>
          <a:p>
            <a:pPr lvl="0">
              <a:buFont typeface="Wingdings" panose="05000000000000000000" pitchFamily="2" charset="2"/>
              <a:buChar char="q"/>
            </a:pPr>
            <a:r>
              <a:rPr lang="en-GB" sz="1400" dirty="0"/>
              <a:t>Led by TGPSA, in collaboration with trained GBV survivors, local community-based organizations, and key stakeholders, including service providers and law enforcement.</a:t>
            </a:r>
            <a:endParaRPr lang="en-ZW" sz="1400" dirty="0"/>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5179893" y="1084780"/>
            <a:ext cx="3809999" cy="5318351"/>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Photo</a:t>
            </a:r>
            <a:endParaRPr lang="en-GB" dirty="0">
              <a:solidFill>
                <a:srgbClr val="FF0000"/>
              </a:solidFill>
            </a:endParaRPr>
          </a:p>
        </p:txBody>
      </p:sp>
      <p:pic>
        <p:nvPicPr>
          <p:cNvPr id="2" name="Picture 1">
            <a:extLst>
              <a:ext uri="{FF2B5EF4-FFF2-40B4-BE49-F238E27FC236}">
                <a16:creationId xmlns:a16="http://schemas.microsoft.com/office/drawing/2014/main" id="{335DEEDC-E33A-7F29-D0D3-2C06BAEF5739}"/>
              </a:ext>
            </a:extLst>
          </p:cNvPr>
          <p:cNvPicPr>
            <a:picLocks noChangeAspect="1"/>
          </p:cNvPicPr>
          <p:nvPr/>
        </p:nvPicPr>
        <p:blipFill>
          <a:blip r:embed="rId2"/>
          <a:stretch>
            <a:fillRect/>
          </a:stretch>
        </p:blipFill>
        <p:spPr>
          <a:xfrm>
            <a:off x="5188314" y="1069836"/>
            <a:ext cx="3955686" cy="5331501"/>
          </a:xfrm>
          <a:prstGeom prst="rect">
            <a:avLst/>
          </a:prstGeom>
        </p:spPr>
      </p:pic>
    </p:spTree>
    <p:extLst>
      <p:ext uri="{BB962C8B-B14F-4D97-AF65-F5344CB8AC3E}">
        <p14:creationId xmlns:p14="http://schemas.microsoft.com/office/powerpoint/2010/main" val="36954544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631675"/>
          </a:xfrm>
        </p:spPr>
        <p:txBody>
          <a:bodyPr>
            <a:normAutofit/>
          </a:bodyPr>
          <a:lstStyle/>
          <a:p>
            <a:r>
              <a:rPr lang="en-ZW" sz="3200" b="1" dirty="0">
                <a:ln>
                  <a:solidFill>
                    <a:srgbClr val="7B56A3"/>
                  </a:solidFill>
                </a:ln>
                <a:solidFill>
                  <a:srgbClr val="7B56A3"/>
                </a:solidFill>
                <a:latin typeface="Century Gothic" panose="020B0502020202020204" pitchFamily="34" charset="0"/>
              </a:rPr>
              <a:t>OBJECTIVES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457200" y="1258312"/>
            <a:ext cx="4038600" cy="5140063"/>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will the process/project aim to achieve?</a:t>
            </a:r>
          </a:p>
          <a:p>
            <a:pPr marL="0" indent="0">
              <a:buNone/>
            </a:pPr>
            <a:endParaRPr lang="en-US" sz="2000" b="1" dirty="0"/>
          </a:p>
          <a:p>
            <a:pPr>
              <a:buFont typeface="Wingdings" panose="05000000000000000000" pitchFamily="2" charset="2"/>
              <a:buChar char="q"/>
            </a:pPr>
            <a:r>
              <a:rPr lang="en-GB" sz="1800" dirty="0"/>
              <a:t>Expand survivor-led advocacy and support networks.</a:t>
            </a:r>
          </a:p>
          <a:p>
            <a:pPr>
              <a:buFont typeface="Wingdings" panose="05000000000000000000" pitchFamily="2" charset="2"/>
              <a:buChar char="q"/>
            </a:pPr>
            <a:r>
              <a:rPr lang="en-GB" sz="1800" dirty="0"/>
              <a:t>Increase reporting in GBV cases</a:t>
            </a:r>
          </a:p>
          <a:p>
            <a:pPr>
              <a:buFont typeface="Wingdings" panose="05000000000000000000" pitchFamily="2" charset="2"/>
              <a:buChar char="q"/>
            </a:pPr>
            <a:r>
              <a:rPr lang="en-GB" sz="1800" dirty="0"/>
              <a:t>Increase public awareness and reporting of GBV cases.</a:t>
            </a:r>
          </a:p>
          <a:p>
            <a:pPr>
              <a:buFont typeface="Wingdings" panose="05000000000000000000" pitchFamily="2" charset="2"/>
              <a:buChar char="q"/>
            </a:pPr>
            <a:r>
              <a:rPr lang="en-GB" sz="1800" dirty="0"/>
              <a:t>Provide capacity-building training for survivors and community members.</a:t>
            </a:r>
          </a:p>
          <a:p>
            <a:pPr>
              <a:buFont typeface="Wingdings" panose="05000000000000000000" pitchFamily="2" charset="2"/>
              <a:buChar char="q"/>
            </a:pPr>
            <a:r>
              <a:rPr lang="en-GB" sz="1800" dirty="0"/>
              <a:t>Advocate for fair and transparent survivor selection processes in GBV support programs to avoid political interference.</a:t>
            </a:r>
            <a:endParaRPr lang="en-ZW" sz="1800" dirty="0"/>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4648200" y="1258313"/>
            <a:ext cx="4038600" cy="514006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Photo</a:t>
            </a:r>
            <a:endParaRPr lang="en-GB" dirty="0">
              <a:solidFill>
                <a:srgbClr val="FF0000"/>
              </a:solidFill>
            </a:endParaRPr>
          </a:p>
        </p:txBody>
      </p:sp>
      <p:pic>
        <p:nvPicPr>
          <p:cNvPr id="5" name="Picture 4">
            <a:extLst>
              <a:ext uri="{FF2B5EF4-FFF2-40B4-BE49-F238E27FC236}">
                <a16:creationId xmlns:a16="http://schemas.microsoft.com/office/drawing/2014/main" id="{C71B0495-0D58-6B0D-81D7-5B03DC99C70F}"/>
              </a:ext>
            </a:extLst>
          </p:cNvPr>
          <p:cNvPicPr>
            <a:picLocks noChangeAspect="1"/>
          </p:cNvPicPr>
          <p:nvPr/>
        </p:nvPicPr>
        <p:blipFill>
          <a:blip r:embed="rId2"/>
          <a:stretch>
            <a:fillRect/>
          </a:stretch>
        </p:blipFill>
        <p:spPr>
          <a:xfrm>
            <a:off x="4664454" y="1281594"/>
            <a:ext cx="4022346" cy="2612599"/>
          </a:xfrm>
          <a:prstGeom prst="rect">
            <a:avLst/>
          </a:prstGeom>
        </p:spPr>
      </p:pic>
      <p:pic>
        <p:nvPicPr>
          <p:cNvPr id="6" name="Picture 5">
            <a:extLst>
              <a:ext uri="{FF2B5EF4-FFF2-40B4-BE49-F238E27FC236}">
                <a16:creationId xmlns:a16="http://schemas.microsoft.com/office/drawing/2014/main" id="{85F844F6-6ACE-F637-D676-B67CFF2647FD}"/>
              </a:ext>
            </a:extLst>
          </p:cNvPr>
          <p:cNvPicPr>
            <a:picLocks noChangeAspect="1"/>
          </p:cNvPicPr>
          <p:nvPr/>
        </p:nvPicPr>
        <p:blipFill>
          <a:blip r:embed="rId3"/>
          <a:stretch>
            <a:fillRect/>
          </a:stretch>
        </p:blipFill>
        <p:spPr>
          <a:xfrm>
            <a:off x="4674870" y="3912410"/>
            <a:ext cx="4022346" cy="2485965"/>
          </a:xfrm>
          <a:prstGeom prst="rect">
            <a:avLst/>
          </a:prstGeom>
        </p:spPr>
      </p:pic>
    </p:spTree>
    <p:extLst>
      <p:ext uri="{BB962C8B-B14F-4D97-AF65-F5344CB8AC3E}">
        <p14:creationId xmlns:p14="http://schemas.microsoft.com/office/powerpoint/2010/main" val="40408240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631676"/>
          </a:xfrm>
        </p:spPr>
        <p:txBody>
          <a:bodyPr>
            <a:normAutofit fontScale="90000"/>
          </a:bodyPr>
          <a:lstStyle/>
          <a:p>
            <a:r>
              <a:rPr lang="en-ZW" sz="3600" b="1" dirty="0">
                <a:ln>
                  <a:solidFill>
                    <a:srgbClr val="7B56A3"/>
                  </a:solidFill>
                </a:ln>
                <a:solidFill>
                  <a:srgbClr val="7B56A3"/>
                </a:solidFill>
                <a:latin typeface="Century Gothic" panose="020B0502020202020204" pitchFamily="34" charset="0"/>
              </a:rPr>
              <a:t>Planned Activities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228600" y="1258313"/>
            <a:ext cx="42672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600" b="1" dirty="0"/>
              <a:t>What evidence or means of verification will you have for this change?</a:t>
            </a:r>
            <a:r>
              <a:rPr lang="en-US" sz="1600" i="1" dirty="0"/>
              <a:t> </a:t>
            </a:r>
          </a:p>
          <a:p>
            <a:pPr marL="0" lvl="0" indent="0">
              <a:buNone/>
            </a:pPr>
            <a:endParaRPr lang="en-GB" sz="1600" b="1" dirty="0"/>
          </a:p>
          <a:p>
            <a:pPr marL="0" lvl="0" indent="0">
              <a:buNone/>
            </a:pPr>
            <a:r>
              <a:rPr lang="en-GB" sz="1600" b="1" dirty="0"/>
              <a:t>We will track progress through:</a:t>
            </a:r>
          </a:p>
          <a:p>
            <a:pPr marL="0" lvl="0" indent="0">
              <a:buNone/>
            </a:pPr>
            <a:endParaRPr lang="en-GB" sz="1600" b="1" dirty="0"/>
          </a:p>
          <a:p>
            <a:pPr lvl="0">
              <a:buFont typeface="Wingdings" panose="05000000000000000000" pitchFamily="2" charset="2"/>
              <a:buChar char="q"/>
            </a:pPr>
            <a:r>
              <a:rPr lang="en-GB" sz="1600" dirty="0"/>
              <a:t>Documentation of survivor testimonies and case referrals.</a:t>
            </a:r>
          </a:p>
          <a:p>
            <a:pPr lvl="0">
              <a:buFont typeface="Wingdings" panose="05000000000000000000" pitchFamily="2" charset="2"/>
              <a:buChar char="q"/>
            </a:pPr>
            <a:r>
              <a:rPr lang="en-GB" sz="1600" dirty="0"/>
              <a:t>Training reports and participant feedback.</a:t>
            </a:r>
          </a:p>
          <a:p>
            <a:pPr lvl="0">
              <a:buFont typeface="Wingdings" panose="05000000000000000000" pitchFamily="2" charset="2"/>
              <a:buChar char="q"/>
            </a:pPr>
            <a:r>
              <a:rPr lang="en-GB" sz="1600" dirty="0"/>
              <a:t>Media coverage, including social media engagement and traditional news reports.</a:t>
            </a:r>
          </a:p>
          <a:p>
            <a:pPr lvl="0">
              <a:buFont typeface="Wingdings" panose="05000000000000000000" pitchFamily="2" charset="2"/>
              <a:buChar char="q"/>
            </a:pPr>
            <a:r>
              <a:rPr lang="en-GB" sz="1600" dirty="0"/>
              <a:t>Policy and procedural changes in how GBV programs are implemented.</a:t>
            </a:r>
          </a:p>
          <a:p>
            <a:pPr lvl="0">
              <a:buFont typeface="Wingdings" panose="05000000000000000000" pitchFamily="2" charset="2"/>
              <a:buChar char="q"/>
            </a:pPr>
            <a:r>
              <a:rPr lang="en-GB" sz="1600" dirty="0"/>
              <a:t>Comparative analysis of reporting trends in targeted hotspots before and after the project.</a:t>
            </a:r>
            <a:endParaRPr lang="en-US" sz="1600" dirty="0"/>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Photo</a:t>
            </a:r>
            <a:endParaRPr lang="en-GB" dirty="0">
              <a:solidFill>
                <a:srgbClr val="FF0000"/>
              </a:solidFill>
            </a:endParaRPr>
          </a:p>
        </p:txBody>
      </p:sp>
      <p:pic>
        <p:nvPicPr>
          <p:cNvPr id="2" name="Picture 1">
            <a:extLst>
              <a:ext uri="{FF2B5EF4-FFF2-40B4-BE49-F238E27FC236}">
                <a16:creationId xmlns:a16="http://schemas.microsoft.com/office/drawing/2014/main" id="{C3533C4E-9E8F-66B0-5B8D-12D7E8D1C6E8}"/>
              </a:ext>
            </a:extLst>
          </p:cNvPr>
          <p:cNvPicPr>
            <a:picLocks noChangeAspect="1"/>
          </p:cNvPicPr>
          <p:nvPr/>
        </p:nvPicPr>
        <p:blipFill>
          <a:blip r:embed="rId2"/>
          <a:stretch>
            <a:fillRect/>
          </a:stretch>
        </p:blipFill>
        <p:spPr>
          <a:xfrm>
            <a:off x="4666548" y="1256832"/>
            <a:ext cx="4058352" cy="2476968"/>
          </a:xfrm>
          <a:prstGeom prst="rect">
            <a:avLst/>
          </a:prstGeom>
        </p:spPr>
      </p:pic>
      <p:pic>
        <p:nvPicPr>
          <p:cNvPr id="5" name="Picture 4">
            <a:extLst>
              <a:ext uri="{FF2B5EF4-FFF2-40B4-BE49-F238E27FC236}">
                <a16:creationId xmlns:a16="http://schemas.microsoft.com/office/drawing/2014/main" id="{F9036117-7C9D-A97A-983D-88EC8536BB36}"/>
              </a:ext>
            </a:extLst>
          </p:cNvPr>
          <p:cNvPicPr>
            <a:picLocks noChangeAspect="1"/>
          </p:cNvPicPr>
          <p:nvPr/>
        </p:nvPicPr>
        <p:blipFill>
          <a:blip r:embed="rId3"/>
          <a:stretch>
            <a:fillRect/>
          </a:stretch>
        </p:blipFill>
        <p:spPr>
          <a:xfrm>
            <a:off x="4648200" y="3752017"/>
            <a:ext cx="4024375" cy="2352448"/>
          </a:xfrm>
          <a:prstGeom prst="rect">
            <a:avLst/>
          </a:prstGeom>
        </p:spPr>
      </p:pic>
    </p:spTree>
    <p:extLst>
      <p:ext uri="{BB962C8B-B14F-4D97-AF65-F5344CB8AC3E}">
        <p14:creationId xmlns:p14="http://schemas.microsoft.com/office/powerpoint/2010/main" val="365115479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659355"/>
          </a:xfrm>
        </p:spPr>
        <p:txBody>
          <a:bodyPr>
            <a:normAutofit/>
          </a:bodyPr>
          <a:lstStyle/>
          <a:p>
            <a:r>
              <a:rPr lang="en-ZW" sz="2800" b="1" dirty="0">
                <a:ln>
                  <a:solidFill>
                    <a:srgbClr val="7B56A3"/>
                  </a:solidFill>
                </a:ln>
                <a:solidFill>
                  <a:srgbClr val="7B56A3"/>
                </a:solidFill>
                <a:latin typeface="Century Gothic" panose="020B0502020202020204" pitchFamily="34" charset="0"/>
              </a:rPr>
              <a:t>Contribution to change</a:t>
            </a:r>
          </a:p>
        </p:txBody>
      </p:sp>
      <p:sp>
        <p:nvSpPr>
          <p:cNvPr id="3" name="Rectangle 2"/>
          <p:cNvSpPr/>
          <p:nvPr/>
        </p:nvSpPr>
        <p:spPr>
          <a:xfrm>
            <a:off x="685800" y="1447800"/>
            <a:ext cx="7467600" cy="8032968"/>
          </a:xfrm>
          <a:prstGeom prst="rect">
            <a:avLst/>
          </a:prstGeom>
        </p:spPr>
        <p:txBody>
          <a:bodyPr wrap="square">
            <a:spAutoFit/>
          </a:bodyPr>
          <a:lstStyle/>
          <a:p>
            <a:r>
              <a:rPr lang="en-US" b="1" dirty="0"/>
              <a:t>What contribution will your organization make to this change?</a:t>
            </a:r>
            <a:r>
              <a:rPr lang="en-US" i="1" dirty="0"/>
              <a:t> Please describe the advocacy work and actions your organization plans to take to contribute to this change.</a:t>
            </a:r>
          </a:p>
          <a:p>
            <a:endParaRPr lang="en-US" i="1" dirty="0"/>
          </a:p>
          <a:p>
            <a:r>
              <a:rPr lang="en-GB" dirty="0"/>
              <a:t>Our organization will:</a:t>
            </a:r>
          </a:p>
          <a:p>
            <a:endParaRPr lang="en-GB" dirty="0"/>
          </a:p>
          <a:p>
            <a:endParaRPr lang="en-GB" dirty="0"/>
          </a:p>
          <a:p>
            <a:endParaRPr lang="en-GB" dirty="0"/>
          </a:p>
          <a:p>
            <a:endParaRPr lang="en-GB" dirty="0"/>
          </a:p>
          <a:p>
            <a:endParaRPr lang="en-GB" dirty="0"/>
          </a:p>
          <a:p>
            <a:endParaRPr lang="en-GB" dirty="0"/>
          </a:p>
          <a:p>
            <a:endParaRPr lang="en-GB" sz="2000" dirty="0"/>
          </a:p>
          <a:p>
            <a:pPr marL="342900" indent="-342900">
              <a:buFont typeface="Wingdings" panose="05000000000000000000" pitchFamily="2" charset="2"/>
              <a:buChar char="q"/>
            </a:pPr>
            <a:r>
              <a:rPr lang="en-GB" sz="1600" dirty="0"/>
              <a:t>Train new GBV survivor leaders to extend peer support and advocacy.</a:t>
            </a:r>
          </a:p>
          <a:p>
            <a:pPr marL="342900" indent="-342900">
              <a:buFont typeface="Wingdings" panose="05000000000000000000" pitchFamily="2" charset="2"/>
              <a:buChar char="q"/>
            </a:pPr>
            <a:r>
              <a:rPr lang="en-GB" sz="1600" dirty="0"/>
              <a:t> Facilitate community engagement sessions to shift attitudes around GBV.</a:t>
            </a:r>
          </a:p>
          <a:p>
            <a:pPr marL="342900" indent="-342900">
              <a:buFont typeface="Wingdings" panose="05000000000000000000" pitchFamily="2" charset="2"/>
              <a:buChar char="q"/>
            </a:pPr>
            <a:r>
              <a:rPr lang="en-GB" sz="1600" dirty="0"/>
              <a:t>Engage local media to amplify survivor voices and advocate for systemic change.</a:t>
            </a:r>
          </a:p>
          <a:p>
            <a:pPr marL="342900" indent="-342900">
              <a:buFont typeface="Wingdings" panose="05000000000000000000" pitchFamily="2" charset="2"/>
              <a:buChar char="q"/>
            </a:pPr>
            <a:r>
              <a:rPr lang="en-GB" sz="1600" dirty="0"/>
              <a:t>Work with relevant authorities to ensure that GBV survivors are not excluded from support programs due to political affiliations.</a:t>
            </a:r>
            <a:endParaRPr lang="en-US" sz="1600" dirty="0"/>
          </a:p>
          <a:p>
            <a:endParaRPr lang="en-US" sz="2000" i="1" dirty="0"/>
          </a:p>
          <a:p>
            <a:endParaRPr lang="en-US" sz="2000" i="1" dirty="0"/>
          </a:p>
          <a:p>
            <a:endParaRPr lang="en-US" sz="2000" i="1" dirty="0"/>
          </a:p>
          <a:p>
            <a:endParaRPr lang="en-US" sz="2000" i="1" dirty="0"/>
          </a:p>
          <a:p>
            <a:endParaRPr lang="en-US" sz="2000" i="1" dirty="0"/>
          </a:p>
          <a:p>
            <a:endParaRPr lang="en-US" sz="2000" i="1" dirty="0"/>
          </a:p>
          <a:p>
            <a:endParaRPr lang="en-US" sz="2000" i="1" dirty="0"/>
          </a:p>
          <a:p>
            <a:endParaRPr lang="en-US" sz="2000" i="1" dirty="0"/>
          </a:p>
          <a:p>
            <a:endParaRPr lang="en-US" sz="2000" i="1" dirty="0"/>
          </a:p>
          <a:p>
            <a:endParaRPr lang="en-US" sz="2000" i="1" dirty="0"/>
          </a:p>
        </p:txBody>
      </p:sp>
      <p:pic>
        <p:nvPicPr>
          <p:cNvPr id="6" name="Picture 5">
            <a:extLst>
              <a:ext uri="{FF2B5EF4-FFF2-40B4-BE49-F238E27FC236}">
                <a16:creationId xmlns:a16="http://schemas.microsoft.com/office/drawing/2014/main" id="{9269A92B-C9A9-50E9-0911-FDA665C2E849}"/>
              </a:ext>
            </a:extLst>
          </p:cNvPr>
          <p:cNvPicPr>
            <a:picLocks noChangeAspect="1"/>
          </p:cNvPicPr>
          <p:nvPr/>
        </p:nvPicPr>
        <p:blipFill>
          <a:blip r:embed="rId2"/>
          <a:stretch>
            <a:fillRect/>
          </a:stretch>
        </p:blipFill>
        <p:spPr>
          <a:xfrm>
            <a:off x="716280" y="2438400"/>
            <a:ext cx="3376356" cy="2250904"/>
          </a:xfrm>
          <a:prstGeom prst="rect">
            <a:avLst/>
          </a:prstGeom>
        </p:spPr>
      </p:pic>
      <p:pic>
        <p:nvPicPr>
          <p:cNvPr id="7" name="Picture 6">
            <a:extLst>
              <a:ext uri="{FF2B5EF4-FFF2-40B4-BE49-F238E27FC236}">
                <a16:creationId xmlns:a16="http://schemas.microsoft.com/office/drawing/2014/main" id="{ABBDC66E-C53E-83BC-43F5-F0C1B8D8460D}"/>
              </a:ext>
            </a:extLst>
          </p:cNvPr>
          <p:cNvPicPr>
            <a:picLocks noChangeAspect="1"/>
          </p:cNvPicPr>
          <p:nvPr/>
        </p:nvPicPr>
        <p:blipFill>
          <a:blip r:embed="rId3"/>
          <a:stretch>
            <a:fillRect/>
          </a:stretch>
        </p:blipFill>
        <p:spPr>
          <a:xfrm>
            <a:off x="4419600" y="2352504"/>
            <a:ext cx="3505200" cy="2336800"/>
          </a:xfrm>
          <a:prstGeom prst="rect">
            <a:avLst/>
          </a:prstGeom>
        </p:spPr>
      </p:pic>
    </p:spTree>
    <p:extLst>
      <p:ext uri="{BB962C8B-B14F-4D97-AF65-F5344CB8AC3E}">
        <p14:creationId xmlns:p14="http://schemas.microsoft.com/office/powerpoint/2010/main" val="167299703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US" sz="3200" b="1" dirty="0">
                <a:ln>
                  <a:solidFill>
                    <a:srgbClr val="7B56A3"/>
                  </a:solidFill>
                </a:ln>
                <a:solidFill>
                  <a:srgbClr val="7B56A3"/>
                </a:solidFill>
                <a:latin typeface="Century Gothic" panose="020B0502020202020204" pitchFamily="34" charset="0"/>
              </a:rPr>
              <a:t>Population Group this change will impact</a:t>
            </a:r>
            <a:endParaRPr lang="en-ZW" sz="3200" b="1" dirty="0">
              <a:ln>
                <a:solidFill>
                  <a:srgbClr val="7B56A3"/>
                </a:solidFill>
              </a:ln>
              <a:solidFill>
                <a:srgbClr val="7B56A3"/>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0D6747C9-32D5-CCC6-03BB-06036C28FEF9}"/>
              </a:ext>
            </a:extLst>
          </p:cNvPr>
          <p:cNvGraphicFramePr>
            <a:graphicFrameLocks noGrp="1"/>
          </p:cNvGraphicFramePr>
          <p:nvPr>
            <p:extLst>
              <p:ext uri="{D42A27DB-BD31-4B8C-83A1-F6EECF244321}">
                <p14:modId xmlns:p14="http://schemas.microsoft.com/office/powerpoint/2010/main" val="2936901307"/>
              </p:ext>
            </p:extLst>
          </p:nvPr>
        </p:nvGraphicFramePr>
        <p:xfrm>
          <a:off x="154106" y="1828800"/>
          <a:ext cx="8685096" cy="4569576"/>
        </p:xfrm>
        <a:graphic>
          <a:graphicData uri="http://schemas.openxmlformats.org/drawingml/2006/table">
            <a:tbl>
              <a:tblPr firstRow="1" firstCol="1" bandRow="1"/>
              <a:tblGrid>
                <a:gridCol w="3479031">
                  <a:extLst>
                    <a:ext uri="{9D8B030D-6E8A-4147-A177-3AD203B41FA5}">
                      <a16:colId xmlns:a16="http://schemas.microsoft.com/office/drawing/2014/main" val="20000"/>
                    </a:ext>
                  </a:extLst>
                </a:gridCol>
                <a:gridCol w="1407839">
                  <a:extLst>
                    <a:ext uri="{9D8B030D-6E8A-4147-A177-3AD203B41FA5}">
                      <a16:colId xmlns:a16="http://schemas.microsoft.com/office/drawing/2014/main" val="20001"/>
                    </a:ext>
                  </a:extLst>
                </a:gridCol>
                <a:gridCol w="1023560">
                  <a:extLst>
                    <a:ext uri="{9D8B030D-6E8A-4147-A177-3AD203B41FA5}">
                      <a16:colId xmlns:a16="http://schemas.microsoft.com/office/drawing/2014/main" val="20002"/>
                    </a:ext>
                  </a:extLst>
                </a:gridCol>
                <a:gridCol w="1378847">
                  <a:extLst>
                    <a:ext uri="{9D8B030D-6E8A-4147-A177-3AD203B41FA5}">
                      <a16:colId xmlns:a16="http://schemas.microsoft.com/office/drawing/2014/main" val="20003"/>
                    </a:ext>
                  </a:extLst>
                </a:gridCol>
                <a:gridCol w="1395819">
                  <a:extLst>
                    <a:ext uri="{9D8B030D-6E8A-4147-A177-3AD203B41FA5}">
                      <a16:colId xmlns:a16="http://schemas.microsoft.com/office/drawing/2014/main" val="20004"/>
                    </a:ext>
                  </a:extLst>
                </a:gridCol>
              </a:tblGrid>
              <a:tr h="868753">
                <a:tc>
                  <a:txBody>
                    <a:bodyPr/>
                    <a:lstStyle/>
                    <a:p>
                      <a:pPr marR="226695" algn="ctr">
                        <a:lnSpc>
                          <a:spcPct val="115000"/>
                        </a:lnSpc>
                        <a:spcAft>
                          <a:spcPts val="0"/>
                        </a:spcAft>
                      </a:pPr>
                      <a:r>
                        <a:rPr lang="en-ZA" sz="1800" b="1" dirty="0">
                          <a:effectLst/>
                          <a:latin typeface="Tahoma"/>
                          <a:ea typeface="Calibri"/>
                          <a:cs typeface="Times New Roman"/>
                        </a:rPr>
                        <a:t>Category</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Women</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Men</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Total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00000"/>
                        </a:lnSpc>
                        <a:spcAft>
                          <a:spcPts val="0"/>
                        </a:spcAft>
                      </a:pPr>
                      <a:r>
                        <a:rPr lang="en-ZA" sz="1800" b="1" dirty="0">
                          <a:effectLst/>
                          <a:latin typeface="Tahoma"/>
                          <a:ea typeface="Calibri"/>
                          <a:cs typeface="Times New Roman"/>
                        </a:rPr>
                        <a:t>  %    </a:t>
                      </a:r>
                    </a:p>
                    <a:p>
                      <a:pPr marR="226695" algn="ctr">
                        <a:lnSpc>
                          <a:spcPct val="100000"/>
                        </a:lnSpc>
                        <a:spcAft>
                          <a:spcPts val="0"/>
                        </a:spcAft>
                      </a:pPr>
                      <a:r>
                        <a:rPr lang="en-ZA" sz="1800" b="1" dirty="0">
                          <a:effectLst/>
                          <a:latin typeface="Tahoma"/>
                          <a:ea typeface="Calibri"/>
                          <a:cs typeface="Times New Roman"/>
                        </a:rPr>
                        <a:t> Women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605914">
                <a:tc>
                  <a:txBody>
                    <a:bodyPr/>
                    <a:lstStyle/>
                    <a:p>
                      <a:pPr marR="226695" algn="just">
                        <a:lnSpc>
                          <a:spcPct val="115000"/>
                        </a:lnSpc>
                        <a:spcAft>
                          <a:spcPts val="0"/>
                        </a:spcAft>
                      </a:pPr>
                      <a:r>
                        <a:rPr lang="en-ZA" sz="1800" dirty="0">
                          <a:effectLst/>
                          <a:latin typeface="Tahoma"/>
                          <a:ea typeface="Calibri"/>
                          <a:cs typeface="Times New Roman"/>
                        </a:rPr>
                        <a:t>Direct beneficiaries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GB" sz="1600" b="0" dirty="0">
                          <a:effectLst/>
                          <a:latin typeface="+mn-lt"/>
                          <a:ea typeface="Calibri"/>
                          <a:cs typeface="Times New Roman"/>
                        </a:rPr>
                        <a:t>1000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600" b="0" dirty="0">
                          <a:effectLst/>
                          <a:latin typeface="+mn-lt"/>
                          <a:ea typeface="Calibri"/>
                          <a:cs typeface="Times New Roman"/>
                        </a:rPr>
                        <a:t> 150</a:t>
                      </a:r>
                      <a:endParaRPr lang="en-GB" sz="1600" b="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600" b="0" dirty="0">
                          <a:effectLst/>
                          <a:latin typeface="+mn-lt"/>
                          <a:ea typeface="Calibri"/>
                          <a:cs typeface="Times New Roman"/>
                        </a:rPr>
                        <a:t> 1150</a:t>
                      </a:r>
                      <a:endParaRPr lang="en-GB" sz="1600" b="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86 %</a:t>
                      </a:r>
                      <a:endParaRPr lang="en-GB"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957834">
                <a:tc>
                  <a:txBody>
                    <a:bodyPr/>
                    <a:lstStyle/>
                    <a:p>
                      <a:pPr marR="226695" algn="l">
                        <a:lnSpc>
                          <a:spcPct val="115000"/>
                        </a:lnSpc>
                        <a:spcAft>
                          <a:spcPts val="0"/>
                        </a:spcAft>
                      </a:pPr>
                      <a:r>
                        <a:rPr lang="en-ZA" sz="1800" dirty="0">
                          <a:effectLst/>
                          <a:latin typeface="Tahoma"/>
                          <a:ea typeface="Calibri"/>
                          <a:cs typeface="Times New Roman"/>
                        </a:rPr>
                        <a:t>Indirect beneficiaries (e.g. through other networks)</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600" b="0" dirty="0">
                          <a:effectLst/>
                          <a:latin typeface="+mn-lt"/>
                          <a:ea typeface="Calibri"/>
                          <a:cs typeface="Times New Roman"/>
                        </a:rPr>
                        <a:t>250 </a:t>
                      </a:r>
                      <a:endParaRPr lang="en-GB" sz="1600" b="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600" b="0" dirty="0">
                          <a:effectLst/>
                          <a:latin typeface="+mn-lt"/>
                          <a:ea typeface="Calibri"/>
                          <a:cs typeface="Times New Roman"/>
                        </a:rPr>
                        <a:t>50 </a:t>
                      </a:r>
                      <a:endParaRPr lang="en-GB" sz="1600" b="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600" b="0" dirty="0">
                          <a:effectLst/>
                          <a:latin typeface="+mn-lt"/>
                          <a:ea typeface="Calibri"/>
                          <a:cs typeface="Times New Roman"/>
                        </a:rPr>
                        <a:t> 300</a:t>
                      </a:r>
                      <a:endParaRPr lang="en-GB" sz="1600" b="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83 %</a:t>
                      </a:r>
                      <a:endParaRPr lang="en-GB"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90002">
                <a:tc>
                  <a:txBody>
                    <a:bodyPr/>
                    <a:lstStyle/>
                    <a:p>
                      <a:pPr marR="226695" algn="l">
                        <a:lnSpc>
                          <a:spcPct val="115000"/>
                        </a:lnSpc>
                        <a:spcAft>
                          <a:spcPts val="0"/>
                        </a:spcAft>
                      </a:pPr>
                      <a:r>
                        <a:rPr lang="en-ZA" sz="1800" dirty="0">
                          <a:effectLst/>
                          <a:latin typeface="Tahoma"/>
                          <a:ea typeface="Calibri"/>
                          <a:cs typeface="Times New Roman"/>
                        </a:rPr>
                        <a:t>Online beneficiaries (e.g. website access, mailing lists, scholarly articles)</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600" b="0" dirty="0">
                          <a:effectLst/>
                          <a:latin typeface="+mn-lt"/>
                          <a:ea typeface="Calibri"/>
                          <a:cs typeface="Times New Roman"/>
                        </a:rPr>
                        <a:t> 500</a:t>
                      </a:r>
                      <a:endParaRPr lang="en-GB" sz="1600" b="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600" b="0" dirty="0">
                          <a:effectLst/>
                          <a:latin typeface="+mn-lt"/>
                          <a:ea typeface="Calibri"/>
                          <a:cs typeface="Times New Roman"/>
                        </a:rPr>
                        <a:t>100 </a:t>
                      </a:r>
                      <a:endParaRPr lang="en-GB" sz="1600" b="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600" b="0" dirty="0">
                          <a:effectLst/>
                          <a:latin typeface="+mn-lt"/>
                          <a:ea typeface="Calibri"/>
                          <a:cs typeface="Times New Roman"/>
                        </a:rPr>
                        <a:t>600 </a:t>
                      </a:r>
                      <a:endParaRPr lang="en-GB" sz="1600" b="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83 %</a:t>
                      </a:r>
                      <a:endParaRPr lang="en-GB"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747073">
                <a:tc>
                  <a:txBody>
                    <a:bodyPr/>
                    <a:lstStyle/>
                    <a:p>
                      <a:pPr marR="226695" algn="just">
                        <a:lnSpc>
                          <a:spcPct val="115000"/>
                        </a:lnSpc>
                        <a:spcAft>
                          <a:spcPts val="0"/>
                        </a:spcAft>
                      </a:pPr>
                      <a:r>
                        <a:rPr lang="en-ZA" sz="1800" b="1" dirty="0">
                          <a:effectLst/>
                          <a:latin typeface="Tahoma"/>
                          <a:ea typeface="Calibri"/>
                          <a:cs typeface="Times New Roman"/>
                        </a:rPr>
                        <a:t>Total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600" b="0" dirty="0">
                          <a:effectLst/>
                          <a:latin typeface="+mn-lt"/>
                          <a:ea typeface="Calibri"/>
                          <a:cs typeface="Times New Roman"/>
                        </a:rPr>
                        <a:t> 1750</a:t>
                      </a:r>
                      <a:endParaRPr lang="en-GB" sz="1600" b="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600" b="0" dirty="0">
                          <a:effectLst/>
                          <a:latin typeface="+mn-lt"/>
                          <a:ea typeface="Calibri"/>
                          <a:cs typeface="Times New Roman"/>
                        </a:rPr>
                        <a:t> 300</a:t>
                      </a:r>
                      <a:endParaRPr lang="en-GB" sz="1600" b="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600" b="0" dirty="0">
                          <a:effectLst/>
                          <a:latin typeface="+mn-lt"/>
                          <a:ea typeface="Calibri"/>
                          <a:cs typeface="Times New Roman"/>
                        </a:rPr>
                        <a:t> 2050</a:t>
                      </a:r>
                      <a:endParaRPr lang="en-GB" sz="1600" b="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85%</a:t>
                      </a:r>
                      <a:endParaRPr lang="en-GB" sz="1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129124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AAEAA8-BF7E-5252-C248-BA79BF02BFCC}"/>
              </a:ext>
            </a:extLst>
          </p:cNvPr>
          <p:cNvSpPr txBox="1">
            <a:spLocks/>
          </p:cNvSpPr>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800" b="1" dirty="0"/>
              <a:t>What will be the significance of the change?</a:t>
            </a:r>
            <a:r>
              <a:rPr lang="en-US" sz="1800" i="1" dirty="0"/>
              <a:t> Please provide further information on what this change will mean for the movement and its goals, and what effect this change may have on the next steps in this area of work.</a:t>
            </a:r>
          </a:p>
          <a:p>
            <a:pPr lvl="0"/>
            <a:endParaRPr lang="en-US" sz="1800" i="1" dirty="0"/>
          </a:p>
          <a:p>
            <a:pPr lvl="0">
              <a:buFont typeface="Wingdings" panose="05000000000000000000" pitchFamily="2" charset="2"/>
              <a:buChar char="q"/>
            </a:pPr>
            <a:r>
              <a:rPr lang="en-GB" sz="1800" dirty="0"/>
              <a:t>This project will strengthen survivor-centred GBV prevention and response mechanisms within Cape Town, ensuring that support is available to all survivors regardless of race or background. </a:t>
            </a:r>
          </a:p>
          <a:p>
            <a:pPr marL="0" lvl="0" indent="0">
              <a:buNone/>
            </a:pPr>
            <a:endParaRPr lang="en-GB" sz="1800" dirty="0"/>
          </a:p>
          <a:p>
            <a:pPr lvl="0">
              <a:buFont typeface="Wingdings" panose="05000000000000000000" pitchFamily="2" charset="2"/>
              <a:buChar char="q"/>
            </a:pPr>
            <a:r>
              <a:rPr lang="en-GB" sz="1800" dirty="0"/>
              <a:t>The initiative will also contribute to broader efforts to combat GBV through public participation, media advocacy, and survivor leadership. </a:t>
            </a:r>
          </a:p>
          <a:p>
            <a:pPr marL="0" lvl="0" indent="0">
              <a:buNone/>
            </a:pPr>
            <a:endParaRPr lang="en-GB" sz="1800" dirty="0"/>
          </a:p>
          <a:p>
            <a:pPr lvl="0">
              <a:buFont typeface="Wingdings" panose="05000000000000000000" pitchFamily="2" charset="2"/>
              <a:buChar char="q"/>
            </a:pPr>
            <a:r>
              <a:rPr lang="en-GB" sz="1800" dirty="0"/>
              <a:t>Lessons from this project have a potential to inform national strategies on GBV and improve survivor support in other peri-urban and rural areas.</a:t>
            </a:r>
            <a:endParaRPr lang="en-ZW" sz="1800" dirty="0"/>
          </a:p>
        </p:txBody>
      </p:sp>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sz="3600" b="1" dirty="0">
                <a:ln>
                  <a:solidFill>
                    <a:srgbClr val="7B56A3"/>
                  </a:solidFill>
                </a:ln>
                <a:solidFill>
                  <a:srgbClr val="7B56A3"/>
                </a:solidFill>
                <a:latin typeface="Century Gothic" panose="020B0502020202020204" pitchFamily="34" charset="0"/>
              </a:rPr>
              <a:t>Significance of change</a:t>
            </a:r>
          </a:p>
        </p:txBody>
      </p:sp>
    </p:spTree>
    <p:extLst>
      <p:ext uri="{BB962C8B-B14F-4D97-AF65-F5344CB8AC3E}">
        <p14:creationId xmlns:p14="http://schemas.microsoft.com/office/powerpoint/2010/main" val="193769098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845136"/>
          </a:xfrm>
        </p:spPr>
        <p:txBody>
          <a:bodyPr>
            <a:normAutofit/>
          </a:bodyPr>
          <a:lstStyle/>
          <a:p>
            <a:r>
              <a:rPr lang="en-ZW" sz="3600" b="1" dirty="0">
                <a:ln>
                  <a:solidFill>
                    <a:srgbClr val="7B56A3"/>
                  </a:solidFill>
                </a:ln>
                <a:solidFill>
                  <a:srgbClr val="7B56A3"/>
                </a:solidFill>
                <a:latin typeface="Century Gothic" panose="020B0502020202020204" pitchFamily="34" charset="0"/>
              </a:rPr>
              <a:t>RESULTS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274587" y="1258313"/>
            <a:ext cx="4221213"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Please share some of the results you aim to achieve.</a:t>
            </a:r>
          </a:p>
          <a:p>
            <a:pPr marL="0" indent="0">
              <a:buNone/>
            </a:pPr>
            <a:endParaRPr lang="en-US" sz="1800" b="1" dirty="0"/>
          </a:p>
          <a:p>
            <a:pPr>
              <a:buFont typeface="Wingdings" panose="05000000000000000000" pitchFamily="2" charset="2"/>
              <a:buChar char="q"/>
            </a:pPr>
            <a:r>
              <a:rPr lang="en-GB" sz="1600" b="1" dirty="0"/>
              <a:t>Women’s empowerment </a:t>
            </a:r>
            <a:r>
              <a:rPr lang="en-GB" sz="1600" dirty="0"/>
              <a:t>– More survivors will gain paralegal and leadership skills and become peer advocates.</a:t>
            </a:r>
          </a:p>
          <a:p>
            <a:pPr>
              <a:buFont typeface="Wingdings" panose="05000000000000000000" pitchFamily="2" charset="2"/>
              <a:buChar char="q"/>
            </a:pPr>
            <a:r>
              <a:rPr lang="en-GB" sz="1600" b="1" dirty="0"/>
              <a:t>Public participation </a:t>
            </a:r>
            <a:r>
              <a:rPr lang="en-GB" sz="1600" dirty="0"/>
              <a:t>– Increased community engagement in GBV prevention and response.</a:t>
            </a:r>
          </a:p>
          <a:p>
            <a:pPr>
              <a:buFont typeface="Wingdings" panose="05000000000000000000" pitchFamily="2" charset="2"/>
              <a:buChar char="q"/>
            </a:pPr>
            <a:r>
              <a:rPr lang="en-GB" sz="1600" b="1" dirty="0"/>
              <a:t>Media coverage </a:t>
            </a:r>
            <a:r>
              <a:rPr lang="en-GB" sz="1600" dirty="0"/>
              <a:t>– Greater visibility of GBV issues and survivor-led advocacy.</a:t>
            </a:r>
          </a:p>
          <a:p>
            <a:pPr>
              <a:buFont typeface="Wingdings" panose="05000000000000000000" pitchFamily="2" charset="2"/>
              <a:buChar char="q"/>
            </a:pPr>
            <a:r>
              <a:rPr lang="en-GB" sz="1600" b="1" dirty="0"/>
              <a:t>Capacity building </a:t>
            </a:r>
            <a:r>
              <a:rPr lang="en-GB" sz="1600" dirty="0"/>
              <a:t>– Expanded training for survivors, service providers, and community groups.</a:t>
            </a:r>
          </a:p>
          <a:p>
            <a:pPr>
              <a:buFont typeface="Wingdings" panose="05000000000000000000" pitchFamily="2" charset="2"/>
              <a:buChar char="q"/>
            </a:pPr>
            <a:r>
              <a:rPr lang="en-GB" sz="1600" b="1" dirty="0"/>
              <a:t>Changes in gender attitudes </a:t>
            </a:r>
            <a:r>
              <a:rPr lang="en-GB" sz="1600" dirty="0"/>
              <a:t>– Reduction of stigma and increased support for survivors</a:t>
            </a:r>
            <a:r>
              <a:rPr lang="en-GB" sz="1800" b="1" dirty="0"/>
              <a:t>.</a:t>
            </a:r>
            <a:endParaRPr lang="en-US" sz="1800" b="1" dirty="0"/>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50" dirty="0">
                <a:solidFill>
                  <a:srgbClr val="FF0000"/>
                </a:solidFill>
              </a:rPr>
              <a:t>Include evidence here – photos/clippings</a:t>
            </a:r>
          </a:p>
        </p:txBody>
      </p:sp>
      <p:pic>
        <p:nvPicPr>
          <p:cNvPr id="2" name="Picture 1">
            <a:extLst>
              <a:ext uri="{FF2B5EF4-FFF2-40B4-BE49-F238E27FC236}">
                <a16:creationId xmlns:a16="http://schemas.microsoft.com/office/drawing/2014/main" id="{865C1503-ADC6-2BDD-BCD0-7ABA6C2533EB}"/>
              </a:ext>
            </a:extLst>
          </p:cNvPr>
          <p:cNvPicPr>
            <a:picLocks noChangeAspect="1"/>
          </p:cNvPicPr>
          <p:nvPr/>
        </p:nvPicPr>
        <p:blipFill>
          <a:blip r:embed="rId2"/>
          <a:stretch>
            <a:fillRect/>
          </a:stretch>
        </p:blipFill>
        <p:spPr>
          <a:xfrm>
            <a:off x="4640580" y="1194598"/>
            <a:ext cx="4228833" cy="5058792"/>
          </a:xfrm>
          <a:prstGeom prst="rect">
            <a:avLst/>
          </a:prstGeom>
        </p:spPr>
      </p:pic>
    </p:spTree>
    <p:extLst>
      <p:ext uri="{BB962C8B-B14F-4D97-AF65-F5344CB8AC3E}">
        <p14:creationId xmlns:p14="http://schemas.microsoft.com/office/powerpoint/2010/main" val="36295993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4548" y="2"/>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0" y="331245"/>
            <a:ext cx="9144000" cy="454869"/>
          </a:xfrm>
        </p:spPr>
        <p:txBody>
          <a:bodyPr>
            <a:noAutofit/>
          </a:bodyPr>
          <a:lstStyle/>
          <a:p>
            <a:r>
              <a:rPr lang="en-ZW" sz="3600" b="1" dirty="0">
                <a:ln>
                  <a:solidFill>
                    <a:srgbClr val="7B56A3"/>
                  </a:solidFill>
                </a:ln>
                <a:solidFill>
                  <a:srgbClr val="7B56A3"/>
                </a:solidFill>
                <a:latin typeface="Century Gothic" panose="020B0502020202020204" pitchFamily="34" charset="0"/>
              </a:rPr>
              <a:t>Evidence</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0" y="845836"/>
            <a:ext cx="4967548" cy="5552539"/>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800" b="1" dirty="0"/>
              <a:t>What evidence or means of verification will you have for your organization's contribution to this change?</a:t>
            </a:r>
            <a:r>
              <a:rPr lang="en-US" sz="1800" i="1" dirty="0"/>
              <a:t> </a:t>
            </a:r>
          </a:p>
          <a:p>
            <a:pPr marL="0" lvl="0" indent="0">
              <a:buNone/>
            </a:pPr>
            <a:endParaRPr lang="en-US" sz="1800" b="1" i="1" dirty="0"/>
          </a:p>
          <a:p>
            <a:pPr marL="0" lvl="0" indent="0">
              <a:buNone/>
            </a:pPr>
            <a:r>
              <a:rPr lang="en-GB" sz="1200" b="1" dirty="0"/>
              <a:t>1. Survivor Engagement &amp; Leadership Development</a:t>
            </a:r>
          </a:p>
          <a:p>
            <a:pPr lvl="0">
              <a:buFont typeface="Wingdings" panose="05000000000000000000" pitchFamily="2" charset="2"/>
              <a:buChar char="q"/>
            </a:pPr>
            <a:r>
              <a:rPr lang="en-GB" sz="1200" dirty="0"/>
              <a:t>Training Reports &amp; Attendance Records: Tracking the number of survivors trained and the skills they acquire.</a:t>
            </a:r>
          </a:p>
          <a:p>
            <a:pPr lvl="0">
              <a:buFont typeface="Wingdings" panose="05000000000000000000" pitchFamily="2" charset="2"/>
              <a:buChar char="q"/>
            </a:pPr>
            <a:r>
              <a:rPr lang="en-GB" sz="1200" dirty="0"/>
              <a:t> Survivor Testimonies: Personal stories highlighting increased confidence, leadership, and support for other survivors.</a:t>
            </a:r>
          </a:p>
          <a:p>
            <a:pPr marL="0" lvl="0" indent="0">
              <a:buNone/>
            </a:pPr>
            <a:r>
              <a:rPr lang="en-GB" sz="1200" dirty="0"/>
              <a:t>2. </a:t>
            </a:r>
            <a:r>
              <a:rPr lang="en-GB" sz="1200" b="1" dirty="0"/>
              <a:t>Increased GBV Reporting &amp; Access to Support Services</a:t>
            </a:r>
          </a:p>
          <a:p>
            <a:pPr lvl="0">
              <a:buFont typeface="Wingdings" panose="05000000000000000000" pitchFamily="2" charset="2"/>
              <a:buChar char="q"/>
            </a:pPr>
            <a:r>
              <a:rPr lang="en-GB" sz="1200" dirty="0"/>
              <a:t>Referral Records: Documenting the number of survivors referred to legal, medical, and psychosocial services.</a:t>
            </a:r>
          </a:p>
          <a:p>
            <a:pPr lvl="0">
              <a:buFont typeface="Wingdings" panose="05000000000000000000" pitchFamily="2" charset="2"/>
              <a:buChar char="q"/>
            </a:pPr>
            <a:r>
              <a:rPr lang="en-GB" sz="1200" dirty="0"/>
              <a:t>Comparison Data: Analysis of GBV reporting rates before and after project implementation.</a:t>
            </a:r>
          </a:p>
          <a:p>
            <a:pPr marL="0" lvl="0" indent="0">
              <a:buNone/>
            </a:pPr>
            <a:r>
              <a:rPr lang="en-GB" sz="1200" dirty="0"/>
              <a:t>3. </a:t>
            </a:r>
            <a:r>
              <a:rPr lang="en-GB" sz="1200" b="1" dirty="0"/>
              <a:t>Community Engagement &amp; Awareness Raising</a:t>
            </a:r>
          </a:p>
          <a:p>
            <a:pPr lvl="0">
              <a:buFont typeface="Wingdings" panose="05000000000000000000" pitchFamily="2" charset="2"/>
              <a:buChar char="q"/>
            </a:pPr>
            <a:r>
              <a:rPr lang="en-GB" sz="1200" dirty="0"/>
              <a:t>Community Dialogue Reports: Feedback from participants on awareness sessions.</a:t>
            </a:r>
          </a:p>
          <a:p>
            <a:pPr lvl="0">
              <a:buFont typeface="Wingdings" panose="05000000000000000000" pitchFamily="2" charset="2"/>
              <a:buChar char="q"/>
            </a:pPr>
            <a:r>
              <a:rPr lang="en-GB" sz="1200" dirty="0"/>
              <a:t>Public Attitude Surveys: Assessing changes in gender perceptions and GBV awareness.</a:t>
            </a:r>
          </a:p>
          <a:p>
            <a:pPr marL="0" lvl="0" indent="0">
              <a:buNone/>
            </a:pPr>
            <a:r>
              <a:rPr lang="en-GB" sz="1200" dirty="0"/>
              <a:t>4. </a:t>
            </a:r>
            <a:r>
              <a:rPr lang="en-GB" sz="1200" b="1" dirty="0"/>
              <a:t>Media Coverage &amp; Public Advocacy</a:t>
            </a:r>
          </a:p>
          <a:p>
            <a:pPr lvl="0">
              <a:buFont typeface="Wingdings" panose="05000000000000000000" pitchFamily="2" charset="2"/>
              <a:buChar char="q"/>
            </a:pPr>
            <a:r>
              <a:rPr lang="en-GB" sz="1200" dirty="0"/>
              <a:t>News Articles &amp; Broadcasts: Coverage in newspapers, radio, TV, and online media.</a:t>
            </a:r>
          </a:p>
          <a:p>
            <a:pPr lvl="0">
              <a:buFont typeface="Wingdings" panose="05000000000000000000" pitchFamily="2" charset="2"/>
              <a:buChar char="q"/>
            </a:pPr>
            <a:r>
              <a:rPr lang="en-GB" sz="1200" dirty="0"/>
              <a:t>Social Media Analytics: Engagement metrics (likes, shares, comments) demonstrating public interest.</a:t>
            </a:r>
          </a:p>
          <a:p>
            <a:pPr marL="0" lvl="0" indent="0">
              <a:buNone/>
            </a:pPr>
            <a:endParaRPr lang="en-GB" sz="1200" b="1" dirty="0"/>
          </a:p>
          <a:p>
            <a:pPr marL="0" lvl="0" indent="0">
              <a:buNone/>
            </a:pPr>
            <a:r>
              <a:rPr lang="en-GB" sz="1200" b="1" dirty="0"/>
              <a:t>5. Institutional &amp; Policy Influence</a:t>
            </a:r>
          </a:p>
          <a:p>
            <a:pPr marL="0" lvl="0" indent="0">
              <a:buNone/>
            </a:pPr>
            <a:endParaRPr lang="en-GB" sz="1200" b="1" dirty="0"/>
          </a:p>
          <a:p>
            <a:pPr marL="0" lvl="0" indent="0">
              <a:buNone/>
            </a:pPr>
            <a:r>
              <a:rPr lang="en-GB" sz="1200" b="1" dirty="0"/>
              <a:t>    Policy or Procedural Changes: Modifications by local government or service providers due to advocacy efforts.</a:t>
            </a:r>
          </a:p>
          <a:p>
            <a:pPr marL="0" lvl="0" indent="0">
              <a:buNone/>
            </a:pPr>
            <a:r>
              <a:rPr lang="en-GB" sz="1200" b="1" dirty="0"/>
              <a:t>    Letters of Support: Endorsements from key stakeholders recognizing the </a:t>
            </a:r>
            <a:r>
              <a:rPr lang="en-GB" sz="1800" b="1" i="1" dirty="0"/>
              <a:t>impact of the project.</a:t>
            </a:r>
            <a:endParaRPr lang="en-ZW" sz="1800" b="1" i="1" dirty="0"/>
          </a:p>
        </p:txBody>
      </p:sp>
      <p:sp>
        <p:nvSpPr>
          <p:cNvPr id="43" name="Content Placeholder 4">
            <a:extLst>
              <a:ext uri="{FF2B5EF4-FFF2-40B4-BE49-F238E27FC236}">
                <a16:creationId xmlns:a16="http://schemas.microsoft.com/office/drawing/2014/main" id="{449580A2-9E5C-E6B7-6DA1-B6663C801AE7}"/>
              </a:ext>
            </a:extLst>
          </p:cNvPr>
          <p:cNvSpPr txBox="1">
            <a:spLocks/>
          </p:cNvSpPr>
          <p:nvPr/>
        </p:nvSpPr>
        <p:spPr>
          <a:xfrm>
            <a:off x="4967548" y="845835"/>
            <a:ext cx="4022344" cy="5552540"/>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50" dirty="0">
                <a:solidFill>
                  <a:srgbClr val="FF0000"/>
                </a:solidFill>
              </a:rPr>
              <a:t>Include evidence here – photos/clippings</a:t>
            </a:r>
          </a:p>
        </p:txBody>
      </p:sp>
      <p:pic>
        <p:nvPicPr>
          <p:cNvPr id="2" name="Picture 1">
            <a:extLst>
              <a:ext uri="{FF2B5EF4-FFF2-40B4-BE49-F238E27FC236}">
                <a16:creationId xmlns:a16="http://schemas.microsoft.com/office/drawing/2014/main" id="{5C31128D-2539-291A-4CA3-D74F6749A676}"/>
              </a:ext>
            </a:extLst>
          </p:cNvPr>
          <p:cNvPicPr>
            <a:picLocks noChangeAspect="1"/>
          </p:cNvPicPr>
          <p:nvPr/>
        </p:nvPicPr>
        <p:blipFill>
          <a:blip r:embed="rId2"/>
          <a:stretch>
            <a:fillRect/>
          </a:stretch>
        </p:blipFill>
        <p:spPr>
          <a:xfrm>
            <a:off x="4990408" y="852505"/>
            <a:ext cx="3999484" cy="2666323"/>
          </a:xfrm>
          <a:prstGeom prst="rect">
            <a:avLst/>
          </a:prstGeom>
        </p:spPr>
      </p:pic>
      <p:pic>
        <p:nvPicPr>
          <p:cNvPr id="3" name="Picture 2">
            <a:extLst>
              <a:ext uri="{FF2B5EF4-FFF2-40B4-BE49-F238E27FC236}">
                <a16:creationId xmlns:a16="http://schemas.microsoft.com/office/drawing/2014/main" id="{A61E36CF-1475-F761-0B13-102A0FF76724}"/>
              </a:ext>
            </a:extLst>
          </p:cNvPr>
          <p:cNvPicPr>
            <a:picLocks noChangeAspect="1"/>
          </p:cNvPicPr>
          <p:nvPr/>
        </p:nvPicPr>
        <p:blipFill>
          <a:blip r:embed="rId3"/>
          <a:stretch>
            <a:fillRect/>
          </a:stretch>
        </p:blipFill>
        <p:spPr>
          <a:xfrm>
            <a:off x="4967548" y="3518828"/>
            <a:ext cx="4022344" cy="2879547"/>
          </a:xfrm>
          <a:prstGeom prst="rect">
            <a:avLst/>
          </a:prstGeom>
        </p:spPr>
      </p:pic>
    </p:spTree>
    <p:extLst>
      <p:ext uri="{BB962C8B-B14F-4D97-AF65-F5344CB8AC3E}">
        <p14:creationId xmlns:p14="http://schemas.microsoft.com/office/powerpoint/2010/main" val="40875939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baaa1e52-d096-4578-884f-544177159c31">
      <Terms xmlns="http://schemas.microsoft.com/office/infopath/2007/PartnerControls"/>
    </lcf76f155ced4ddcb4097134ff3c332f>
    <URLLink xmlns="baaa1e52-d096-4578-884f-544177159c31">
      <Url xsi:nil="true"/>
      <Description xsi:nil="true"/>
    </URL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2" ma:contentTypeDescription="Create a new document." ma:contentTypeScope="" ma:versionID="b5038625d0b5da2e80d76c876b62d893">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65e6e97920b958a1f79a1f948a6d5b7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2EB84B-407E-436A-AA0E-69A0C3BD71AB}">
  <ds:schemaRefs>
    <ds:schemaRef ds:uri="http://purl.org/dc/terms/"/>
    <ds:schemaRef ds:uri="406893f5-2274-413a-be44-8f15a8803862"/>
    <ds:schemaRef ds:uri="5c72703c-1067-4fa7-89cc-ef245258de7b"/>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95EE0BA8-79D9-437F-BA78-4DB612B63075}"/>
</file>

<file path=customXml/itemProps3.xml><?xml version="1.0" encoding="utf-8"?>
<ds:datastoreItem xmlns:ds="http://schemas.openxmlformats.org/officeDocument/2006/customXml" ds:itemID="{A8316272-B14B-4FAE-AC70-6D3A4C63D4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20383</TotalTime>
  <Words>1186</Words>
  <Application>Microsoft Office PowerPoint</Application>
  <PresentationFormat>On-screen Show (4:3)</PresentationFormat>
  <Paragraphs>162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Tahoma</vt:lpstr>
      <vt:lpstr>Wingdings</vt:lpstr>
      <vt:lpstr>Office Theme</vt:lpstr>
      <vt:lpstr>PowerPoint Presentation</vt:lpstr>
      <vt:lpstr>SYNOPSIS</vt:lpstr>
      <vt:lpstr>OBJECTIVES</vt:lpstr>
      <vt:lpstr>Planned Activities</vt:lpstr>
      <vt:lpstr>Contribution to change</vt:lpstr>
      <vt:lpstr>Population Group this change will impact</vt:lpstr>
      <vt:lpstr>Significance of change</vt:lpstr>
      <vt:lpstr>RESULTS</vt:lpstr>
      <vt:lpstr>Evidence</vt:lpstr>
      <vt:lpstr>Anticipated Challenges and Lessons to Learn</vt:lpstr>
      <vt:lpstr>SUSTAINABILITY AND REPLICATION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Zintle Khobeni</cp:lastModifiedBy>
  <cp:revision>107</cp:revision>
  <dcterms:created xsi:type="dcterms:W3CDTF">2014-03-06T12:27:13Z</dcterms:created>
  <dcterms:modified xsi:type="dcterms:W3CDTF">2025-03-05T07:44:27Z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y fmtid="{D5CDD505-2E9C-101B-9397-08002B2CF9AE}" pid="3" name="MediaServiceImageTags">
    <vt:lpwstr/>
  </property>
</Properties>
</file>