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74" r:id="rId4"/>
    <p:sldId id="287" r:id="rId5"/>
    <p:sldId id="276" r:id="rId6"/>
    <p:sldId id="282" r:id="rId7"/>
    <p:sldId id="283" r:id="rId8"/>
    <p:sldId id="277" r:id="rId9"/>
    <p:sldId id="280" r:id="rId10"/>
    <p:sldId id="279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okerstudio.google.com/u/0/reporting/969c2b39-6f8c-4c7a-877c-9ff612a9ea63/page/GgV4" TargetMode="External"/><Relationship Id="rId2" Type="http://schemas.openxmlformats.org/officeDocument/2006/relationships/hyperlink" Target="https://lookerstudio.google.com/u/0/reporting/c2415fa4-4463-484c-af83-fe96a1d046b0/page/p_a9zbvtvay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334" y="1869851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Organisational Development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80934" y="3621335"/>
            <a:ext cx="10972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the Story of </a:t>
            </a:r>
            <a:r>
              <a:rPr lang="en-US" sz="2800" b="1" dirty="0" err="1">
                <a:solidFill>
                  <a:srgbClr val="FF0000"/>
                </a:solidFill>
              </a:rPr>
              <a:t>Organisational</a:t>
            </a:r>
            <a:r>
              <a:rPr lang="en-US" sz="2800" b="1" dirty="0">
                <a:solidFill>
                  <a:srgbClr val="FF0000"/>
                </a:solidFill>
              </a:rPr>
              <a:t> Change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A compelling, short title that captures the essence of the </a:t>
            </a:r>
            <a:r>
              <a:rPr lang="en-US" dirty="0" err="1">
                <a:solidFill>
                  <a:srgbClr val="FF0000"/>
                </a:solidFill>
              </a:rPr>
              <a:t>Organisational</a:t>
            </a:r>
            <a:r>
              <a:rPr lang="en-US" dirty="0">
                <a:solidFill>
                  <a:srgbClr val="FF0000"/>
                </a:solidFill>
              </a:rPr>
              <a:t> Change starting with the country and organisation name e.g. </a:t>
            </a:r>
            <a:r>
              <a:rPr lang="en-US">
                <a:solidFill>
                  <a:srgbClr val="FF0000"/>
                </a:solidFill>
              </a:rPr>
              <a:t>South Africa </a:t>
            </a:r>
            <a:r>
              <a:rPr lang="en-US" dirty="0">
                <a:solidFill>
                  <a:srgbClr val="FF0000"/>
                </a:solidFill>
              </a:rPr>
              <a:t>– Women’s Action Network: strengthening governance and financial systems to sustain women’s rights work”</a:t>
            </a:r>
            <a:endParaRPr lang="en-ZW" dirty="0">
              <a:solidFill>
                <a:srgbClr val="FF0000"/>
              </a:solidFill>
            </a:endParaRP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Sustainability</a:t>
            </a:r>
            <a:endParaRPr kumimoji="0" lang="en-ZW" sz="4400" b="1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ZA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vidence</a:t>
            </a:r>
            <a:r>
              <a:rPr kumimoji="0" lang="en-Z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Include Photos or videos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will the change be sustained in your organisation </a:t>
            </a:r>
          </a:p>
          <a:p>
            <a:r>
              <a:rPr lang="en-US" dirty="0"/>
              <a:t>What can be replicated by other grantees?</a:t>
            </a: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727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organizational challenges do you face? </a:t>
            </a:r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E6ADB-FCFB-DA5D-FD72-16EF63375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A3287F9-108B-074C-9CE7-6F4453AD691C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D764C8-0124-5BC2-7D31-FDDDC7CFAE63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49B8801-5CC9-B1EC-E26B-60303B862028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u="none" strike="noStrike" kern="1200" cap="none" spc="3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ODS Baseline Scores- find yours!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08008DC9-BA06-7369-5AA2-F58FB6FCD0D2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F7C1A01-171C-688E-C819-FE49D350D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88175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RWVL ODS Baseline Report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Marang ODS Baseline Report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0FE782-9524-20E5-BAF7-BF0FCC1543A9}"/>
              </a:ext>
            </a:extLst>
          </p:cNvPr>
          <p:cNvGraphicFramePr>
            <a:graphicFrameLocks noGrp="1"/>
          </p:cNvGraphicFramePr>
          <p:nvPr/>
        </p:nvGraphicFramePr>
        <p:xfrm>
          <a:off x="235131" y="2202025"/>
          <a:ext cx="11036249" cy="366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1589">
                  <a:extLst>
                    <a:ext uri="{9D8B030D-6E8A-4147-A177-3AD203B41FA5}">
                      <a16:colId xmlns:a16="http://schemas.microsoft.com/office/drawing/2014/main" val="2566344315"/>
                    </a:ext>
                  </a:extLst>
                </a:gridCol>
                <a:gridCol w="2204660">
                  <a:extLst>
                    <a:ext uri="{9D8B030D-6E8A-4147-A177-3AD203B41FA5}">
                      <a16:colId xmlns:a16="http://schemas.microsoft.com/office/drawing/2014/main" val="3185493418"/>
                    </a:ext>
                  </a:extLst>
                </a:gridCol>
              </a:tblGrid>
              <a:tr h="546297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Overall Score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107879"/>
                  </a:ext>
                </a:extLst>
              </a:tr>
              <a:tr h="546297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People and Leadership score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903976"/>
                  </a:ext>
                </a:extLst>
              </a:tr>
              <a:tr h="54629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Structures, Systems, and Processes Score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533137"/>
                  </a:ext>
                </a:extLst>
              </a:tr>
              <a:tr h="54629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Resilience, Care, and Security Score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033376"/>
                  </a:ext>
                </a:extLst>
              </a:tr>
              <a:tr h="74087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Finance and sustainability and social entrepreneurship Score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87049"/>
                  </a:ext>
                </a:extLst>
              </a:tr>
              <a:tr h="740870">
                <a:tc>
                  <a:txBody>
                    <a:bodyPr/>
                    <a:lstStyle/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Connections and Visibility Score</a:t>
                      </a:r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498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226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A8E692-9EA8-7C9C-F745-0B142435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5FDA67A-358B-9E66-645D-FF58B500162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5B27EB-7C45-6EA4-0E04-F9CBEA54BC4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706DD1E-29A2-AB8D-8903-4E8E84F3A62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66E7404-EC74-A551-44B2-799722FA617D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4A8993B-E843-68BE-DA1B-04E49461596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356042C-87BF-ABF0-F8A3-88794087C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How did the change come about?</a:t>
            </a:r>
          </a:p>
          <a:p>
            <a:r>
              <a:rPr lang="en-US" dirty="0"/>
              <a:t>Who led and participated in bringing about the change?</a:t>
            </a:r>
          </a:p>
          <a:p>
            <a:r>
              <a:rPr lang="en-US" dirty="0"/>
              <a:t>What actions were taken by the organisation to implement these changes across the organisation?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62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B5387C-6A5F-A94B-3F06-321097B11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EF8E35-BB9B-665A-0182-BECF08B86135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812533-D6C1-ED79-EC55-55DE34A685E0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237957D-BD9D-5C35-00CA-80689AB8FDEF}"/>
              </a:ext>
            </a:extLst>
          </p:cNvPr>
          <p:cNvSpPr>
            <a:spLocks noGrp="1"/>
          </p:cNvSpPr>
          <p:nvPr/>
        </p:nvSpPr>
        <p:spPr>
          <a:xfrm>
            <a:off x="-121300" y="125016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What has changed in the following areas since working with Gender Links.</a:t>
            </a:r>
            <a:endParaRPr lang="en-ZW" b="1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4A91CF60-FB78-633A-C19F-AC4DFD26E4C7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AC93A5-E8D4-A306-16E9-050B2D8A4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630390"/>
              </p:ext>
            </p:extLst>
          </p:nvPr>
        </p:nvGraphicFramePr>
        <p:xfrm>
          <a:off x="121304" y="813990"/>
          <a:ext cx="11949392" cy="51708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89618">
                  <a:extLst>
                    <a:ext uri="{9D8B030D-6E8A-4147-A177-3AD203B41FA5}">
                      <a16:colId xmlns:a16="http://schemas.microsoft.com/office/drawing/2014/main" val="3249727228"/>
                    </a:ext>
                  </a:extLst>
                </a:gridCol>
                <a:gridCol w="4491204">
                  <a:extLst>
                    <a:ext uri="{9D8B030D-6E8A-4147-A177-3AD203B41FA5}">
                      <a16:colId xmlns:a16="http://schemas.microsoft.com/office/drawing/2014/main" val="3222520754"/>
                    </a:ext>
                  </a:extLst>
                </a:gridCol>
                <a:gridCol w="3868570">
                  <a:extLst>
                    <a:ext uri="{9D8B030D-6E8A-4147-A177-3AD203B41FA5}">
                      <a16:colId xmlns:a16="http://schemas.microsoft.com/office/drawing/2014/main" val="3261248836"/>
                    </a:ext>
                  </a:extLst>
                </a:gridCol>
              </a:tblGrid>
              <a:tr h="46475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Before due diligence</a:t>
                      </a:r>
                      <a:endParaRPr lang="en-ZA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After due diligence</a:t>
                      </a:r>
                      <a:endParaRPr lang="en-ZA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717182"/>
                  </a:ext>
                </a:extLst>
              </a:tr>
              <a:tr h="5100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Financial system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368456"/>
                  </a:ext>
                </a:extLst>
              </a:tr>
              <a:tr h="5100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Separate bank account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922172"/>
                  </a:ext>
                </a:extLst>
              </a:tr>
              <a:tr h="8933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Two signatories to the account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56750"/>
                  </a:ext>
                </a:extLst>
              </a:tr>
              <a:tr h="8933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Financial documentation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741687"/>
                  </a:ext>
                </a:extLst>
              </a:tr>
              <a:tr h="8933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Monthly reconciliations and routines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970774"/>
                  </a:ext>
                </a:extLst>
              </a:tr>
              <a:tr h="8933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Fundraising and Sustainability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921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40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82A618-5553-E22B-048F-17E980795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FA926D-D969-557E-160C-A1A2E031DDD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6D12B7-0E61-8765-A05D-F27F4655222D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D964CB1-4E16-CBAE-4275-A671DD91551E}"/>
              </a:ext>
            </a:extLst>
          </p:cNvPr>
          <p:cNvSpPr>
            <a:spLocks noGrp="1"/>
          </p:cNvSpPr>
          <p:nvPr/>
        </p:nvSpPr>
        <p:spPr>
          <a:xfrm>
            <a:off x="-121300" y="125016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what has changed in the following areas since working with Gender Links.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196F413-9766-B700-A293-9351CB73C00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06FED5-FBAD-300B-2125-38F2EAD41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585399"/>
              </p:ext>
            </p:extLst>
          </p:nvPr>
        </p:nvGraphicFramePr>
        <p:xfrm>
          <a:off x="958845" y="1009932"/>
          <a:ext cx="10816387" cy="483332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49261">
                  <a:extLst>
                    <a:ext uri="{9D8B030D-6E8A-4147-A177-3AD203B41FA5}">
                      <a16:colId xmlns:a16="http://schemas.microsoft.com/office/drawing/2014/main" val="3249727228"/>
                    </a:ext>
                  </a:extLst>
                </a:gridCol>
                <a:gridCol w="4065362">
                  <a:extLst>
                    <a:ext uri="{9D8B030D-6E8A-4147-A177-3AD203B41FA5}">
                      <a16:colId xmlns:a16="http://schemas.microsoft.com/office/drawing/2014/main" val="3222520754"/>
                    </a:ext>
                  </a:extLst>
                </a:gridCol>
                <a:gridCol w="3501764">
                  <a:extLst>
                    <a:ext uri="{9D8B030D-6E8A-4147-A177-3AD203B41FA5}">
                      <a16:colId xmlns:a16="http://schemas.microsoft.com/office/drawing/2014/main" val="3261248836"/>
                    </a:ext>
                  </a:extLst>
                </a:gridCol>
              </a:tblGrid>
              <a:tr h="48222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Before due diligence</a:t>
                      </a:r>
                      <a:endParaRPr lang="en-ZA" sz="2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After due diligence</a:t>
                      </a:r>
                      <a:endParaRPr lang="en-ZA" sz="2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105752" marR="105752" marT="105752" marB="1057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717182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Safeguarding policy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441453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Human resources policy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264924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Finance policy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580380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Procurement policy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967852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Board functionality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164360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Anti-corruption/Fraud Policy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425654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Sexual Harassment Policy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56130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Monitoring and Evaluation Systems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46809"/>
                  </a:ext>
                </a:extLst>
              </a:tr>
              <a:tr h="276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Fundraising and Sustainability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70501" marR="70501" marT="70501" marB="705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921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23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2C222E-9CA8-8403-03F7-39AB7C43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5F48053-7FF7-EF86-7C65-74B4E9CDF8D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D8A7EE-1A4B-0C6D-EB46-8DFA22913D81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EE6B401-2653-D653-9B4D-8943BC87891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Significance/ Impact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62EBD83-7979-2E12-2991-37E8BEACF85B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4C54F62-A22A-20B2-66E0-37CF7AD7183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74CE9D1-7973-DCFC-ABB9-15BE7C35B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What is the significance of the change?</a:t>
            </a:r>
          </a:p>
          <a:p>
            <a:r>
              <a:rPr lang="en-US" dirty="0"/>
              <a:t>Please provide further information on what difference this change made to the organisation.</a:t>
            </a:r>
          </a:p>
        </p:txBody>
      </p:sp>
    </p:spTree>
    <p:extLst>
      <p:ext uri="{BB962C8B-B14F-4D97-AF65-F5344CB8AC3E}">
        <p14:creationId xmlns:p14="http://schemas.microsoft.com/office/powerpoint/2010/main" val="72033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Props1.xml><?xml version="1.0" encoding="utf-8"?>
<ds:datastoreItem xmlns:ds="http://schemas.openxmlformats.org/officeDocument/2006/customXml" ds:itemID="{2E1BFD9E-CFCD-4C71-A87B-6029EEFE10A7}"/>
</file>

<file path=customXml/itemProps2.xml><?xml version="1.0" encoding="utf-8"?>
<ds:datastoreItem xmlns:ds="http://schemas.openxmlformats.org/officeDocument/2006/customXml" ds:itemID="{33AACD3A-081F-48D3-B365-EDD5064F1595}"/>
</file>

<file path=customXml/itemProps3.xml><?xml version="1.0" encoding="utf-8"?>
<ds:datastoreItem xmlns:ds="http://schemas.openxmlformats.org/officeDocument/2006/customXml" ds:itemID="{50FD40B2-FDEC-46A9-BD34-756DD1F90933}"/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526</Words>
  <Application>Microsoft Office PowerPoint</Application>
  <PresentationFormat>Widescreen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2026-Organisational Development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Morna</cp:lastModifiedBy>
  <cp:revision>72</cp:revision>
  <dcterms:created xsi:type="dcterms:W3CDTF">2025-10-09T06:55:09Z</dcterms:created>
  <dcterms:modified xsi:type="dcterms:W3CDTF">2026-02-18T08:42:25Z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</Properties>
</file>