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74" r:id="rId6"/>
    <p:sldId id="283" r:id="rId7"/>
    <p:sldId id="288" r:id="rId8"/>
    <p:sldId id="282" r:id="rId9"/>
    <p:sldId id="289" r:id="rId10"/>
    <p:sldId id="276" r:id="rId11"/>
    <p:sldId id="290" r:id="rId12"/>
    <p:sldId id="277" r:id="rId13"/>
    <p:sldId id="284" r:id="rId14"/>
    <p:sldId id="285" r:id="rId15"/>
    <p:sldId id="280" r:id="rId16"/>
    <p:sldId id="292" r:id="rId17"/>
    <p:sldId id="28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17B060"/>
    <a:srgbClr val="F7DA06"/>
    <a:srgbClr val="E37191"/>
    <a:srgbClr val="A57FA6"/>
    <a:srgbClr val="7D59A5"/>
    <a:srgbClr val="FF0000"/>
    <a:srgbClr val="25B56A"/>
    <a:srgbClr val="7B2C42"/>
    <a:srgbClr val="D1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D42D9A-45B1-41B5-91A7-30DB0E65740A}" v="1" dt="2026-02-18T09:36:22.0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74" autoAdjust="0"/>
    <p:restoredTop sz="93634" autoAdjust="0"/>
  </p:normalViewPr>
  <p:slideViewPr>
    <p:cSldViewPr snapToGrid="0">
      <p:cViewPr varScale="1">
        <p:scale>
          <a:sx n="80" d="100"/>
          <a:sy n="80" d="100"/>
        </p:scale>
        <p:origin x="7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E2CE2-5A7E-4EE2-9250-484598939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62C76-4F4C-BDDA-A97A-165EB3359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4042E-3907-93CB-4E2E-55F85AE4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905BC-5A99-07E4-DD66-2ED4D4B6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2D9CB-D969-E8CA-BC4E-7974855A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61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B160-8340-37E5-9194-2F2A769E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EC659-D4C7-815D-9806-42DE933B4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70717-E0D3-22F2-A9A6-EB49979C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3E06-6483-7692-99D3-BF56E4FE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564DD-F12F-22CC-E23A-D3F4EBF3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633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12EF1F-5EB7-19ED-3053-C12F9E82D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F3B99-431D-CACD-E9F7-044331D74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3BFF-9C24-BC50-E529-8CB16AB7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CBEFD-866C-65D7-CE39-814194A5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7994-4C60-75E4-1FC9-C0CB02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201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4B42-CF62-4194-C72A-A7DBF745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7432-04B2-6FD3-F13F-E433CB0B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F369B-6E2C-44A2-C44B-960C6F79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5F7EB-37BA-CA88-4827-CE3D8582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77F02-BA4E-5071-883F-9D2A2624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596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7CA92-20F4-58C5-1C31-6408299D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1CA49-3BF8-BF14-7BED-F3F8A685F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032CD-4264-03DD-C589-9BA7870C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BCE3E-4B41-185A-7A35-D749F080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BEE40-9835-2DD0-9F62-8951777C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0607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3E565-4E9E-7B98-C1CE-10815FC47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2A0D1-4932-BA81-9435-966CB5555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E32DD-814D-29E3-D855-B03D34F1A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3B16A-F81E-2678-3268-D6193E502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FE573-B73D-A4EB-B1C9-80861D29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C6204-207C-1FC7-84B3-52869117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597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32DD5-FC51-03AA-C38C-084CEACA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525E9-5151-1739-016C-AB555B9EA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6984E-90A7-7C25-60E1-5CB82948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34B5A-FBC9-FAEE-AEF8-BE2AE2149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824E7-056E-E352-BF6D-0AD64D5A6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A11C77-DC7B-375C-FB80-E5D64EE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FD020-764F-4DBF-36AB-CECB52036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D402A-D7B1-FD7D-0E89-F9F80FFA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157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3B5F8-BCE2-C277-4A15-A31D4A1F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D8D650-16E4-2EFF-3E62-24FAFF8C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86D35-4D39-C2DE-D480-05B9A1D8B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E74BE-731C-6639-F730-3218D5AF6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7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A8641D-EAF8-569A-50B4-2AA6391B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501D3-C043-466F-1636-AC2D5479B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7BEF9-CAFC-0B9C-395B-6AB493495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1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A8E1-CF86-C610-970C-DAA48696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07325-E76B-28E6-548E-F69713A6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D414A-E527-E786-5515-CDC19AC6F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90575-141A-BBBF-46C3-C678A748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9A23C-8C33-FA22-3A9A-B651D2CD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C2CA9-CD5D-1DB2-0F88-FE30AC03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369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7C95D-49B8-B393-2C6C-C6CC80B2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8A346-B68E-8E6B-5F18-18CC7E951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DF0AE-4A4D-FDDB-C7AE-686EF72FE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A5C17-10A9-E7BB-2BDB-A88E49B77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19F9C-51AA-658B-3711-5F725398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E0C1C-F2C1-4D77-F475-CC1C99731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15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124A1C-250A-5E3D-0A23-FE958DB6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3F7C5-3EF1-5AF3-741A-8C49D5CCA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CBFC-55BE-DDB4-4B5B-7991616B1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38554-8BC3-B422-534E-2FD7D578B0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F892D-C923-EB87-001B-2596F909D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783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ACCD9B-E70C-ADFC-B920-EE6ADA6A2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D15BD-62CF-3020-9479-F9804A70CF0D}"/>
              </a:ext>
            </a:extLst>
          </p:cNvPr>
          <p:cNvGrpSpPr/>
          <p:nvPr/>
        </p:nvGrpSpPr>
        <p:grpSpPr>
          <a:xfrm>
            <a:off x="-5410" y="0"/>
            <a:ext cx="12197407" cy="6882714"/>
            <a:chOff x="-5410" y="0"/>
            <a:chExt cx="12197407" cy="688271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DEEB93-91E8-7F7B-7E25-06550DE1E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653" y="444608"/>
              <a:ext cx="8088706" cy="1194348"/>
            </a:xfrm>
            <a:prstGeom prst="rect">
              <a:avLst/>
            </a:prstGeom>
          </p:spPr>
        </p:pic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5CC5DF8-4FA2-D1E3-130A-E3E06CC5CBFE}"/>
                </a:ext>
              </a:extLst>
            </p:cNvPr>
            <p:cNvSpPr/>
            <p:nvPr/>
          </p:nvSpPr>
          <p:spPr>
            <a:xfrm>
              <a:off x="0" y="0"/>
              <a:ext cx="12191997" cy="113115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6BAE425-FDF9-457D-29C9-145C8024CBCF}"/>
                </a:ext>
              </a:extLst>
            </p:cNvPr>
            <p:cNvSpPr/>
            <p:nvPr/>
          </p:nvSpPr>
          <p:spPr>
            <a:xfrm>
              <a:off x="0" y="6364553"/>
              <a:ext cx="12191997" cy="518161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2" name="TextBox 9">
              <a:extLst>
                <a:ext uri="{FF2B5EF4-FFF2-40B4-BE49-F238E27FC236}">
                  <a16:creationId xmlns:a16="http://schemas.microsoft.com/office/drawing/2014/main" id="{403E2E81-9601-1970-B83A-F4245917F760}"/>
                </a:ext>
              </a:extLst>
            </p:cNvPr>
            <p:cNvSpPr txBox="1"/>
            <p:nvPr/>
          </p:nvSpPr>
          <p:spPr>
            <a:xfrm>
              <a:off x="-5410" y="6391015"/>
              <a:ext cx="12191996" cy="4519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US" sz="2400" i="1" spc="3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Voice and Choice Summit 2026    \    Voice and Choice Summit 2026 </a:t>
              </a:r>
              <a:endParaRPr lang="en-ZW" sz="2400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77A6DB-18A6-C55E-C0FB-4E1D2DAA6CBE}"/>
              </a:ext>
            </a:extLst>
          </p:cNvPr>
          <p:cNvSpPr/>
          <p:nvPr/>
        </p:nvSpPr>
        <p:spPr>
          <a:xfrm>
            <a:off x="1" y="2584078"/>
            <a:ext cx="12191999" cy="2643876"/>
          </a:xfrm>
          <a:custGeom>
            <a:avLst/>
            <a:gdLst>
              <a:gd name="connsiteX0" fmla="*/ 12191999 w 12191999"/>
              <a:gd name="connsiteY0" fmla="*/ 0 h 2643876"/>
              <a:gd name="connsiteX1" fmla="*/ 12191999 w 12191999"/>
              <a:gd name="connsiteY1" fmla="*/ 464989 h 2643876"/>
              <a:gd name="connsiteX2" fmla="*/ 12090690 w 12191999"/>
              <a:gd name="connsiteY2" fmla="*/ 483907 h 2643876"/>
              <a:gd name="connsiteX3" fmla="*/ 5319131 w 12191999"/>
              <a:gd name="connsiteY3" fmla="*/ 2639171 h 2643876"/>
              <a:gd name="connsiteX4" fmla="*/ 0 w 12191999"/>
              <a:gd name="connsiteY4" fmla="*/ 1806892 h 2643876"/>
              <a:gd name="connsiteX5" fmla="*/ 22303 w 12191999"/>
              <a:gd name="connsiteY5" fmla="*/ 1351345 h 2643876"/>
              <a:gd name="connsiteX6" fmla="*/ 5330284 w 12191999"/>
              <a:gd name="connsiteY6" fmla="*/ 2452625 h 2643876"/>
              <a:gd name="connsiteX7" fmla="*/ 10868965 w 12191999"/>
              <a:gd name="connsiteY7" fmla="*/ 389807 h 2643876"/>
              <a:gd name="connsiteX8" fmla="*/ 12104896 w 12191999"/>
              <a:gd name="connsiteY8" fmla="*/ 1644 h 2643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2643876">
                <a:moveTo>
                  <a:pt x="12191999" y="0"/>
                </a:moveTo>
                <a:lnTo>
                  <a:pt x="12191999" y="464989"/>
                </a:lnTo>
                <a:lnTo>
                  <a:pt x="12090690" y="483907"/>
                </a:lnTo>
                <a:cubicBezTo>
                  <a:pt x="10319058" y="857183"/>
                  <a:pt x="7278028" y="2750381"/>
                  <a:pt x="5319131" y="2639171"/>
                </a:cubicBezTo>
                <a:cubicBezTo>
                  <a:pt x="3297044" y="2524373"/>
                  <a:pt x="2378926" y="1362052"/>
                  <a:pt x="0" y="1806892"/>
                </a:cubicBezTo>
                <a:lnTo>
                  <a:pt x="22303" y="1351345"/>
                </a:lnTo>
                <a:cubicBezTo>
                  <a:pt x="1256371" y="1285276"/>
                  <a:pt x="3401123" y="2389872"/>
                  <a:pt x="5330284" y="2452625"/>
                </a:cubicBezTo>
                <a:cubicBezTo>
                  <a:pt x="8259338" y="2486108"/>
                  <a:pt x="9788675" y="947659"/>
                  <a:pt x="10868965" y="389807"/>
                </a:cubicBezTo>
                <a:cubicBezTo>
                  <a:pt x="11409110" y="110881"/>
                  <a:pt x="11816948" y="21434"/>
                  <a:pt x="12104896" y="1644"/>
                </a:cubicBezTo>
                <a:close/>
              </a:path>
            </a:pathLst>
          </a:cu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ZA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ED7C6B-3215-606E-4317-F8BF01F39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334" y="1869851"/>
            <a:ext cx="9144000" cy="1811407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</a:t>
            </a:r>
            <a:b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Summit 2026-</a:t>
            </a:r>
            <a:r>
              <a:rPr lang="en-ZA" dirty="0"/>
              <a:t>Marang Media LGBTIQ Category</a:t>
            </a:r>
            <a:endParaRPr lang="en-ZA" b="1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3DB0E86D-BEBA-8DD5-5C76-03069FD92515}"/>
              </a:ext>
            </a:extLst>
          </p:cNvPr>
          <p:cNvSpPr txBox="1"/>
          <p:nvPr/>
        </p:nvSpPr>
        <p:spPr>
          <a:xfrm>
            <a:off x="680934" y="3621335"/>
            <a:ext cx="1097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</a:rPr>
              <a:t>Title/Name of the Media Story</a:t>
            </a:r>
          </a:p>
          <a:p>
            <a:pPr algn="ctr"/>
            <a:endParaRPr lang="en-ZW" sz="800" dirty="0">
              <a:solidFill>
                <a:srgbClr val="FF0000"/>
              </a:solidFill>
            </a:endParaRP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Please use your own photos to make your presentation unique. </a:t>
            </a: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Quotes and any other visuals make your presentation more engaging!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949EF0D1-C3D3-A50D-E26B-5D7CDB04134B}"/>
              </a:ext>
            </a:extLst>
          </p:cNvPr>
          <p:cNvSpPr txBox="1">
            <a:spLocks/>
          </p:cNvSpPr>
          <p:nvPr/>
        </p:nvSpPr>
        <p:spPr>
          <a:xfrm>
            <a:off x="9722368" y="469806"/>
            <a:ext cx="1303979" cy="89721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ZA" sz="2000" dirty="0">
                <a:solidFill>
                  <a:srgbClr val="FF0000"/>
                </a:solidFill>
              </a:rPr>
              <a:t>Your logo goes here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8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00C245-88E6-22AF-F177-2F1E01FFC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4693883-719F-5067-7822-93F540D67865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B65FAC7-7B6B-218A-AED6-3C2376F9B7FA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17B989F-42CA-7868-2160-5ACF8BBD9E14}"/>
              </a:ext>
            </a:extLst>
          </p:cNvPr>
          <p:cNvSpPr>
            <a:spLocks noGrp="1"/>
          </p:cNvSpPr>
          <p:nvPr/>
        </p:nvSpPr>
        <p:spPr>
          <a:xfrm>
            <a:off x="0" y="113115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How do you score yourself? 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C048391-7E30-653D-856E-606A76372F39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F01C9B0-3182-086C-5A1E-F98FAEBB104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11657421"/>
              </p:ext>
            </p:extLst>
          </p:nvPr>
        </p:nvGraphicFramePr>
        <p:xfrm>
          <a:off x="765111" y="780172"/>
          <a:ext cx="10198358" cy="56246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741450">
                  <a:extLst>
                    <a:ext uri="{9D8B030D-6E8A-4147-A177-3AD203B41FA5}">
                      <a16:colId xmlns:a16="http://schemas.microsoft.com/office/drawing/2014/main" val="2523543125"/>
                    </a:ext>
                  </a:extLst>
                </a:gridCol>
                <a:gridCol w="1456908">
                  <a:extLst>
                    <a:ext uri="{9D8B030D-6E8A-4147-A177-3AD203B41FA5}">
                      <a16:colId xmlns:a16="http://schemas.microsoft.com/office/drawing/2014/main" val="3116541649"/>
                    </a:ext>
                  </a:extLst>
                </a:gridCol>
              </a:tblGrid>
              <a:tr h="676784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7186" marR="97186" marT="97186" marB="9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1-10</a:t>
                      </a:r>
                      <a:endParaRPr lang="en-ZA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97186" marR="97186" marT="97186" marB="9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564796"/>
                  </a:ext>
                </a:extLst>
              </a:tr>
              <a:tr h="95331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story explicitly centres LGBTIQ communities, rights, lived realities, or meaningfully mainstreams sexual orientation, gender identity and expression, and sex characteristics (LGBTIQSC).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746026"/>
                  </a:ext>
                </a:extLst>
              </a:tr>
              <a:tr h="95331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story meaningfully includes and fairly represents diverse LGBTIQ voices and lived experiences, giving appropriate weight to those most affected by the issue.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008176"/>
                  </a:ext>
                </a:extLst>
              </a:tr>
              <a:tr h="95331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story reflects perspectives from both decision-makers and LGBTIQ people directly affected, clearly illustrating power dynamics and differential impact.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813095"/>
                  </a:ext>
                </a:extLst>
              </a:tr>
              <a:tr h="95331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20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All sources and subjects in the story are represented with dignity, respect, and agency, avoiding sensationalism, misrepresentation, or harm.</a:t>
                      </a:r>
                      <a:endParaRPr lang="en-ZA" sz="20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330445"/>
                  </a:ext>
                </a:extLst>
              </a:tr>
              <a:tr h="95331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story challenges harmful stereotypes, stigma, and discrimination related to sexual orientation, gender identity and expression, and sex characteristics, and affirms diversity.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026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531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D54A51-4F0A-A191-7FCD-F06C34B00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A635EA3-CDF7-EB24-1C84-22DF4E8C3046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94556F-2C12-5873-129C-9E75FEFC9BC2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9B69F2A-3D1E-128C-813A-33A656F43E3D}"/>
              </a:ext>
            </a:extLst>
          </p:cNvPr>
          <p:cNvSpPr>
            <a:spLocks noGrp="1"/>
          </p:cNvSpPr>
          <p:nvPr/>
        </p:nvSpPr>
        <p:spPr>
          <a:xfrm>
            <a:off x="0" y="113115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How do you score yourself? 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D216E053-1D58-B1F7-854B-22C2AB7CD2A8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8BF0FFA-A58D-0588-D5B9-96409E08354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31871769"/>
              </p:ext>
            </p:extLst>
          </p:nvPr>
        </p:nvGraphicFramePr>
        <p:xfrm>
          <a:off x="765111" y="780173"/>
          <a:ext cx="10198358" cy="554459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741450">
                  <a:extLst>
                    <a:ext uri="{9D8B030D-6E8A-4147-A177-3AD203B41FA5}">
                      <a16:colId xmlns:a16="http://schemas.microsoft.com/office/drawing/2014/main" val="2523543125"/>
                    </a:ext>
                  </a:extLst>
                </a:gridCol>
                <a:gridCol w="1456908">
                  <a:extLst>
                    <a:ext uri="{9D8B030D-6E8A-4147-A177-3AD203B41FA5}">
                      <a16:colId xmlns:a16="http://schemas.microsoft.com/office/drawing/2014/main" val="3116541649"/>
                    </a:ext>
                  </a:extLst>
                </a:gridCol>
              </a:tblGrid>
              <a:tr h="689373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7186" marR="97186" marT="97186" marB="9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1-10</a:t>
                      </a:r>
                      <a:endParaRPr lang="en-ZA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97186" marR="97186" marT="97186" marB="9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564796"/>
                  </a:ext>
                </a:extLst>
              </a:tr>
              <a:tr h="9710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story contributes to informed public dialogue on LGBTIQ issues, rights, and social justice through education, advocacy, or critical reflection.</a:t>
                      </a: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909046"/>
                  </a:ext>
                </a:extLst>
              </a:tr>
              <a:tr h="9710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Where data or statistics are used, they are accurate, contextualised, and appropriately disaggregated, or the limitations and gaps in available data are clearly acknowledged.</a:t>
                      </a: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25027"/>
                  </a:ext>
                </a:extLst>
              </a:tr>
              <a:tr h="9710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story takes a clear human right–based approach grounded in equality, non-discrimination, bodily autonomy, and dignity.</a:t>
                      </a: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030223"/>
                  </a:ext>
                </a:extLst>
              </a:tr>
              <a:tr h="9710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18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story demonstrates strong attention to privacy, safety, and security, including risk mitigation for participants and communities in restrictive or hostile environments.</a:t>
                      </a:r>
                      <a:endParaRPr lang="en-ZA" sz="18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324758"/>
                  </a:ext>
                </a:extLst>
              </a:tr>
              <a:tr h="9710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 story offers fresh, original, or under-represented perspectives on LGBTIQ issues and demonstrates editorial courage without exposing individuals or communities to undue risks.</a:t>
                      </a: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ZA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791" marR="64791" marT="64791" marB="64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021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491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88C560-4E7E-21B1-8183-F8DEA6383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5CD6F1-92F5-68C6-9652-737EFAF3796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43B553-6A4A-6FFA-D9C7-409524AF91A6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AF189A8-6523-694B-6E04-5CFCE64EBF01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Challenges &amp; Lessons learnt</a:t>
            </a:r>
            <a:endParaRPr lang="en-ZW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A3FB9CB-DF47-8F93-F22C-75A22171C5D3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What lessons have you learnt?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66260B74-A3B6-97DE-07D0-2F960EAD4595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7DC9A21-6869-6A74-0B9B-5EB047F11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Challenges &amp; mitigation</a:t>
            </a:r>
          </a:p>
        </p:txBody>
      </p:sp>
    </p:spTree>
    <p:extLst>
      <p:ext uri="{BB962C8B-B14F-4D97-AF65-F5344CB8AC3E}">
        <p14:creationId xmlns:p14="http://schemas.microsoft.com/office/powerpoint/2010/main" val="1233362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61E9F3-3639-5611-8615-D6E27EFC3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587018A-4F39-63EA-67D6-E7E06AAF0C27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191FA9-B3D6-F0DF-7FB0-193C7D0EC39D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FF93F8F-DA1D-3275-B594-B58946809179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Sustainability</a:t>
            </a:r>
            <a:endParaRPr kumimoji="0" lang="en-ZW" sz="4400" b="1" i="1" u="none" strike="noStrike" kern="1200" cap="none" spc="300" normalizeH="0" baseline="0" noProof="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8DC8E7B-1C10-C743-C0F3-795C855CB149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en-ZA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vidence</a:t>
            </a:r>
            <a:r>
              <a:rPr kumimoji="0" lang="en-Z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Include Photos or videos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2E3DB8A4-17CA-1E04-6481-1D4A5F6C9160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30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kumimoji="0" lang="en-ZW" sz="24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D3970EB5-0C6E-94C5-9DA7-38AC623F01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• </a:t>
            </a:r>
            <a:r>
              <a:rPr lang="en-US" dirty="0"/>
              <a:t>Are there plans to continue reporting on this issue, follow up with stakeholders, or scale up coverage?</a:t>
            </a:r>
          </a:p>
          <a:p>
            <a:pPr marL="0" indent="0">
              <a:buNone/>
            </a:pPr>
            <a:r>
              <a:rPr lang="en-US" dirty="0"/>
              <a:t>• How might your work inspire or enable further action for gender equality at local or national level?</a:t>
            </a:r>
          </a:p>
          <a:p>
            <a:pPr marL="0" indent="0">
              <a:buNone/>
            </a:pPr>
            <a:br>
              <a:rPr lang="en-US" dirty="0"/>
            </a:br>
            <a:endParaRPr lang="en-US" dirty="0">
              <a:solidFill>
                <a:srgbClr val="FF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9189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830DD7-A1FF-1021-DD84-29DE3B52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4D61CB-C678-0CFB-5CC2-A8F6F89E7281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1557C4-9B66-0B85-550A-E39ECA45160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E71CE6C-A383-0E47-D439-B4105E0A28CB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Next Steps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ABCEAF2-8AA8-6F6E-660A-8F94A4A3AD1A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DFB566B1-6B2D-F682-574B-5548DDD64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11248946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are your plans?</a:t>
            </a:r>
          </a:p>
        </p:txBody>
      </p:sp>
    </p:spTree>
    <p:extLst>
      <p:ext uri="{BB962C8B-B14F-4D97-AF65-F5344CB8AC3E}">
        <p14:creationId xmlns:p14="http://schemas.microsoft.com/office/powerpoint/2010/main" val="14015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Synopsis</a:t>
            </a:r>
            <a:r>
              <a:rPr lang="en-ZA" dirty="0"/>
              <a:t>– brief overview what this is about 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D7B932-815E-0AD2-B271-217AC29AC71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15908160"/>
              </p:ext>
            </p:extLst>
          </p:nvPr>
        </p:nvGraphicFramePr>
        <p:xfrm>
          <a:off x="541284" y="960852"/>
          <a:ext cx="11098608" cy="520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618">
                  <a:extLst>
                    <a:ext uri="{9D8B030D-6E8A-4147-A177-3AD203B41FA5}">
                      <a16:colId xmlns:a16="http://schemas.microsoft.com/office/drawing/2014/main" val="123376925"/>
                    </a:ext>
                  </a:extLst>
                </a:gridCol>
                <a:gridCol w="9017990">
                  <a:extLst>
                    <a:ext uri="{9D8B030D-6E8A-4147-A177-3AD203B41FA5}">
                      <a16:colId xmlns:a16="http://schemas.microsoft.com/office/drawing/2014/main" val="3439560178"/>
                    </a:ext>
                  </a:extLst>
                </a:gridCol>
              </a:tblGrid>
              <a:tr h="5040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Name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64091"/>
                  </a:ext>
                </a:extLst>
              </a:tr>
              <a:tr h="5411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Designation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078158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Organisation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67951"/>
                  </a:ext>
                </a:extLst>
              </a:tr>
              <a:tr h="4012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</a:rPr>
                        <a:t>Country 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74574"/>
                  </a:ext>
                </a:extLst>
              </a:tr>
              <a:tr h="4936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Category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865186"/>
                  </a:ext>
                </a:extLst>
              </a:tr>
              <a:tr h="27440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Summary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5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090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E9ED37-0EB2-6AF9-BEEC-776E25B47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87A7935-66CF-832F-1319-D1252F5F756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041E68-21EE-616A-D9EB-107AD0A8534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02A40AF-01F0-3FC4-F0D5-4972A3CCA9E1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Background</a:t>
            </a:r>
            <a:r>
              <a:rPr lang="en-ZA" dirty="0"/>
              <a:t>(</a:t>
            </a:r>
            <a:r>
              <a:rPr lang="fr-FR" dirty="0" err="1"/>
              <a:t>problem</a:t>
            </a:r>
            <a:r>
              <a:rPr lang="fr-FR" dirty="0"/>
              <a:t>, actions, change, </a:t>
            </a:r>
            <a:r>
              <a:rPr lang="fr-FR" dirty="0" err="1"/>
              <a:t>evidence</a:t>
            </a:r>
            <a:r>
              <a:rPr lang="en-ZA" dirty="0"/>
              <a:t>)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219AF955-A0FB-0C27-B79E-97DB2262C504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2102FED3-770E-745D-C969-BE77C382BA07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CADBA616-022F-035A-8D7E-151D518CA0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Give some background. Briefly describe the context or problem.</a:t>
            </a:r>
          </a:p>
          <a:p>
            <a:r>
              <a:rPr lang="en-US" sz="2600" dirty="0">
                <a:ea typeface="Calibri"/>
                <a:cs typeface="Calibri"/>
              </a:rPr>
              <a:t>What was the specific LGBTIQ-related issue, gap, or challenge addressed in your media work?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50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11A3ED-74C9-95F4-A9F8-63515A57E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F0467BF-1CB3-BDF2-E049-1B4263B0D56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A8ED6D0-BE98-B448-730A-89ED54F7ADA5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F62F82C-3634-43FE-267D-4A009A4289EE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Background</a:t>
            </a:r>
            <a:r>
              <a:rPr lang="en-ZA" dirty="0"/>
              <a:t>(</a:t>
            </a:r>
            <a:r>
              <a:rPr lang="fr-FR" dirty="0" err="1"/>
              <a:t>problem</a:t>
            </a:r>
            <a:r>
              <a:rPr lang="fr-FR" dirty="0"/>
              <a:t>, actions, change, </a:t>
            </a:r>
            <a:r>
              <a:rPr lang="fr-FR" dirty="0" err="1"/>
              <a:t>evidence</a:t>
            </a:r>
            <a:r>
              <a:rPr lang="en-ZA" dirty="0"/>
              <a:t>)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71D01CF2-C9F3-436E-8800-1EEEFE882B40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BE6F794C-4BBD-E85C-EB29-234879507BBD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290EBBAD-6E1A-F756-B0B2-53D376390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ea typeface="Calibri"/>
                <a:cs typeface="Calibri"/>
              </a:rPr>
              <a:t>What actions have you taken to address the problem?</a:t>
            </a:r>
          </a:p>
          <a:p>
            <a:r>
              <a:rPr lang="en-US" sz="2600" dirty="0">
                <a:ea typeface="Calibri"/>
                <a:cs typeface="Calibri"/>
              </a:rPr>
              <a:t>What change has happened because of your interventions?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266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942D07-9EEA-B2F5-CDB0-D637AC890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B5B660A-3A75-A02A-8F7C-C8A25DF16541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8475A2-BDF7-F874-02E6-F2B853A9E129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885E1ED-CF02-FDCB-616F-5881349E6C5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Synopsis – </a:t>
            </a:r>
            <a:r>
              <a:rPr lang="en-US" dirty="0"/>
              <a:t>The Media Contribution (LGBTIQ Focus)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2EA65F38-B27F-A268-34E2-321CD9711735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6776026F-566C-8AEB-4B83-9E12F45F2298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F18BCEC3-17C9-BA50-3DA8-B145AE7A1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Give some background. </a:t>
            </a:r>
          </a:p>
          <a:p>
            <a:r>
              <a:rPr lang="en-US" sz="2600" dirty="0">
                <a:ea typeface="Calibri"/>
                <a:cs typeface="Calibri"/>
              </a:rPr>
              <a:t>What type of media work did you produce? (e.g. print article, radio </a:t>
            </a:r>
            <a:r>
              <a:rPr lang="en-US" sz="2600" dirty="0" err="1">
                <a:ea typeface="Calibri"/>
                <a:cs typeface="Calibri"/>
              </a:rPr>
              <a:t>programme</a:t>
            </a:r>
            <a:r>
              <a:rPr lang="en-US" sz="2600" dirty="0">
                <a:ea typeface="Calibri"/>
                <a:cs typeface="Calibri"/>
              </a:rPr>
              <a:t>, TV feature, online story, photo essay, investigative report)</a:t>
            </a:r>
          </a:p>
          <a:p>
            <a:r>
              <a:rPr lang="en-US" sz="2600" dirty="0">
                <a:ea typeface="Calibri"/>
                <a:cs typeface="Calibri"/>
              </a:rPr>
              <a:t>What was the central message or narrative you sought to advance regarding LGBTIQ issues?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239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F1C1AC-02E0-09A0-7A79-0D42A013E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109FA78-9EAB-38D1-0580-811C2E619402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085C775-B2BC-2411-E0BB-CF317798C8C5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0B6B641-0733-772B-76CE-3CE4242156BF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Synopsis – </a:t>
            </a:r>
            <a:r>
              <a:rPr lang="en-US" dirty="0"/>
              <a:t>The Media Contribution (LGBTIQ Focus)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36195D5B-776C-CA92-6AD5-0CEF29D0D210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DBAC218-F7F4-1D86-6DA8-85942588F1F6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7666ACD8-C595-6F77-8A0B-2347DE147F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ea typeface="Calibri"/>
                <a:cs typeface="Calibri"/>
              </a:rPr>
              <a:t>Who was the primary audience for this work?</a:t>
            </a:r>
          </a:p>
          <a:p>
            <a:r>
              <a:rPr lang="en-US" sz="2600" dirty="0">
                <a:ea typeface="Calibri"/>
                <a:cs typeface="Calibri"/>
              </a:rPr>
              <a:t>What perspective, approach, or ethical consideration (e.g. consent, anonymity, safety) made your coverage distinctive or responsible?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458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A8E692-9EA8-7C9C-F745-0B142435D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5FDA67A-358B-9E66-645D-FF58B500162B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5B27EB-7C45-6EA4-0E04-F9CBEA54BC44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706DD1E-29A2-AB8D-8903-4E8E84F3A62C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Change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66E7404-EC74-A551-44B2-799722FA617D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24A8993B-E843-68BE-DA1B-04E494615963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1356042C-87BF-ABF0-F8A3-88794087C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How did your article/production  contribute to change?</a:t>
            </a:r>
          </a:p>
          <a:p>
            <a:pPr marL="0" indent="0">
              <a:buNone/>
            </a:pPr>
            <a:r>
              <a:rPr lang="en-US" dirty="0"/>
              <a:t>• What role did your media work play in bringing attention to this issue?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623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B3DAEB-C749-4828-FD40-F10942587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1031178-F797-4BC1-DC4C-85423F8CCEF0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03442A-2D07-A964-D18D-4030FE13963D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DBA9074-CCD3-B448-F9E1-027D18827CAE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Change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F656AA27-DF1F-8911-C612-8B65C7CBCF39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FE89D8F7-61C7-7594-5C3B-64640C55EF79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CF80B2BA-8D8D-EEA8-28E0-5CC055ED4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• What specific actions (e.g., reporting, investigations, campaigns, interviews, features) contributed to creating awareness or prompting change?</a:t>
            </a:r>
          </a:p>
          <a:p>
            <a:pPr marL="0" indent="0">
              <a:buNone/>
            </a:pPr>
            <a:r>
              <a:rPr lang="en-US" dirty="0"/>
              <a:t>• How do you know your coverage influenced the conversation, attitudes, or decision-making?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651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2C222E-9CA8-8403-03F7-39AB7C433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5F48053-7FF7-EF86-7C65-74B4E9CDF8D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D8A7EE-1A4B-0C6D-EB46-8DFA22913D81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EE6B401-2653-D653-9B4D-8943BC87891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The change/ Impact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62EBD83-7979-2E12-2991-37E8BEACF85B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A4C54F62-A22A-20B2-66E0-37CF7AD71836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74CE9D1-7973-DCFC-ABB9-15BE7C35B5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Describe the change that has occurred</a:t>
            </a:r>
            <a:r>
              <a:rPr lang="en-ZA" b="1" dirty="0"/>
              <a:t>?</a:t>
            </a:r>
          </a:p>
          <a:p>
            <a:r>
              <a:rPr lang="en-US" dirty="0"/>
              <a:t>Describe the change or impact your media work contributed to.</a:t>
            </a:r>
          </a:p>
          <a:p>
            <a:r>
              <a:rPr lang="en-US" dirty="0"/>
              <a:t>Who benefited from this coverage and in what way?</a:t>
            </a:r>
          </a:p>
          <a:p>
            <a:r>
              <a:rPr lang="en-US" dirty="0"/>
              <a:t>Was the change positive or negative?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335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6b4bcc-3771-4cf3-910e-10b4da597aff">
      <Terms xmlns="http://schemas.microsoft.com/office/infopath/2007/PartnerControls"/>
    </lcf76f155ced4ddcb4097134ff3c332f>
    <TaxCatchAll xmlns="5c72703c-1067-4fa7-89cc-ef245258de7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818AA992C224486F30831F6D9BFEC" ma:contentTypeVersion="18" ma:contentTypeDescription="Create a new document." ma:contentTypeScope="" ma:versionID="8b976f0daaadc00a03b0ba5a8aed4ca1">
  <xsd:schema xmlns:xsd="http://www.w3.org/2001/XMLSchema" xmlns:xs="http://www.w3.org/2001/XMLSchema" xmlns:p="http://schemas.microsoft.com/office/2006/metadata/properties" xmlns:ns2="386b4bcc-3771-4cf3-910e-10b4da597aff" xmlns:ns3="5c72703c-1067-4fa7-89cc-ef245258de7b" targetNamespace="http://schemas.microsoft.com/office/2006/metadata/properties" ma:root="true" ma:fieldsID="d1acf775177c2396fe9dd292c6f025bc" ns2:_="" ns3:_="">
    <xsd:import namespace="386b4bcc-3771-4cf3-910e-10b4da597aff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6b4bcc-3771-4cf3-910e-10b4da59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300de80-7531-40b2-a37f-f138d0f80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bc4b65e-775a-4a0b-8a3f-ec286c64b49d}" ma:internalName="TaxCatchAll" ma:showField="CatchAllData" ma:web="5c72703c-1067-4fa7-89cc-ef245258de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E68B3D-71FF-44C2-AB59-2DB8580AC147}">
  <ds:schemaRefs>
    <ds:schemaRef ds:uri="http://schemas.microsoft.com/office/2006/metadata/properties"/>
    <ds:schemaRef ds:uri="http://schemas.microsoft.com/office/infopath/2007/PartnerControls"/>
    <ds:schemaRef ds:uri="386b4bcc-3771-4cf3-910e-10b4da597aff"/>
    <ds:schemaRef ds:uri="5c72703c-1067-4fa7-89cc-ef245258de7b"/>
  </ds:schemaRefs>
</ds:datastoreItem>
</file>

<file path=customXml/itemProps2.xml><?xml version="1.0" encoding="utf-8"?>
<ds:datastoreItem xmlns:ds="http://schemas.openxmlformats.org/officeDocument/2006/customXml" ds:itemID="{1DB4328B-3D16-4724-82AB-3AC78140E3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51B9FD-3C3A-4598-ADE9-D4C84B001C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6b4bcc-3771-4cf3-910e-10b4da597aff"/>
    <ds:schemaRef ds:uri="5c72703c-1067-4fa7-89cc-ef245258de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894</Words>
  <Application>Microsoft Office PowerPoint</Application>
  <PresentationFormat>Widescreen</PresentationFormat>
  <Paragraphs>97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Tahoma</vt:lpstr>
      <vt:lpstr>Office Theme</vt:lpstr>
      <vt:lpstr>Voice and Choice Summit 2026-Marang Media LGBTIQ Category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Debi Lee</dc:creator>
  <cp:lastModifiedBy>Colleen Lowe Morna - Special Advisor</cp:lastModifiedBy>
  <cp:revision>71</cp:revision>
  <dcterms:created xsi:type="dcterms:W3CDTF">2025-10-09T06:55:09Z</dcterms:created>
  <dcterms:modified xsi:type="dcterms:W3CDTF">2026-02-18T09:37:41Z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0x010100705818AA992C224486F30831F6D9BFEC</vt:lpwstr>
  </property>
  <property fmtid="{D5CDD505-2E9C-101B-9397-08002B2CF9AE}" pid="3" name="MediaServiceImageTags">
    <vt:lpwstr/>
  </property>
</Properties>
</file>