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84" r:id="rId6"/>
    <p:sldId id="274" r:id="rId7"/>
    <p:sldId id="285" r:id="rId8"/>
    <p:sldId id="276" r:id="rId9"/>
    <p:sldId id="277" r:id="rId10"/>
    <p:sldId id="286" r:id="rId11"/>
    <p:sldId id="280" r:id="rId12"/>
    <p:sldId id="279" r:id="rId13"/>
    <p:sldId id="2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17B060"/>
    <a:srgbClr val="F7DA06"/>
    <a:srgbClr val="E37191"/>
    <a:srgbClr val="A57FA6"/>
    <a:srgbClr val="7D59A5"/>
    <a:srgbClr val="FF0000"/>
    <a:srgbClr val="25B56A"/>
    <a:srgbClr val="7B2C42"/>
    <a:srgbClr val="D19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7CE2AC-19F8-4A9A-8DC5-74A0AF781324}" v="1" dt="2026-02-18T09:30:17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4" autoAdjust="0"/>
    <p:restoredTop sz="93634" autoAdjust="0"/>
  </p:normalViewPr>
  <p:slideViewPr>
    <p:cSldViewPr snapToGrid="0">
      <p:cViewPr varScale="1">
        <p:scale>
          <a:sx n="80" d="100"/>
          <a:sy n="80" d="100"/>
        </p:scale>
        <p:origin x="76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E2CE2-5A7E-4EE2-9250-484598939D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062C76-4F4C-BDDA-A97A-165EB3359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4042E-3907-93CB-4E2E-55F85AE4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905BC-5A99-07E4-DD66-2ED4D4B60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2D9CB-D969-E8CA-BC4E-7974855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7612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0B160-8340-37E5-9194-2F2A769E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EC659-D4C7-815D-9806-42DE933B4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70717-E0D3-22F2-A9A6-EB49979C4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A3E06-6483-7692-99D3-BF56E4FEB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564DD-F12F-22CC-E23A-D3F4EBF33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633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2EF1F-5EB7-19ED-3053-C12F9E82D9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F3B99-431D-CACD-E9F7-044331D74C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F3BFF-9C24-BC50-E529-8CB16AB7F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CBEFD-866C-65D7-CE39-814194A5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D7994-4C60-75E4-1FC9-C0CB024F3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201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4B42-CF62-4194-C72A-A7DBF745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7432-04B2-6FD3-F13F-E433CB0B03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F369B-6E2C-44A2-C44B-960C6F79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5F7EB-37BA-CA88-4827-CE3D85823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77F02-BA4E-5071-883F-9D2A2624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596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7CA92-20F4-58C5-1C31-6408299DB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1CA49-3BF8-BF14-7BED-F3F8A685FB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032CD-4264-03DD-C589-9BA7870C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BCE3E-4B41-185A-7A35-D749F0809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9BEE40-9835-2DD0-9F62-8951777CB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0607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3E565-4E9E-7B98-C1CE-10815FC47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A2A0D1-4932-BA81-9435-966CB5555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E32DD-814D-29E3-D855-B03D34F1A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3B16A-F81E-2678-3268-D6193E502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FE573-B73D-A4EB-B1C9-80861D29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C6204-207C-1FC7-84B3-52869117D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597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2DD5-FC51-03AA-C38C-084CEACA1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525E9-5151-1739-016C-AB555B9EA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F6984E-90A7-7C25-60E1-5CB82948E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134B5A-FBC9-FAEE-AEF8-BE2AE21490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A824E7-056E-E352-BF6D-0AD64D5A6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A11C77-DC7B-375C-FB80-E5D64EE43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FFD020-764F-4DBF-36AB-CECB52036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D402A-D7B1-FD7D-0E89-F9F80FFA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575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B5F8-BCE2-C277-4A15-A31D4A1F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D8D650-16E4-2EFF-3E62-24FAFF8CA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286D35-4D39-C2DE-D480-05B9A1D8B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E74BE-731C-6639-F730-3218D5AF6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766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A8641D-EAF8-569A-50B4-2AA6391B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B501D3-C043-466F-1636-AC2D5479B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7BEF9-CAFC-0B9C-395B-6AB493495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71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1A8E1-CF86-C610-970C-DAA48696C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07325-E76B-28E6-548E-F69713A69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D414A-E527-E786-5515-CDC19AC6F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90575-141A-BBBF-46C3-C678A7488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9A23C-8C33-FA22-3A9A-B651D2CD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AC2CA9-CD5D-1DB2-0F88-FE30AC035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3696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7C95D-49B8-B393-2C6C-C6CC80B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8A346-B68E-8E6B-5F18-18CC7E9515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5DF0AE-4A4D-FDDB-C7AE-686EF72FE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5C17-10A9-E7BB-2BDB-A88E49B77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F19F9C-51AA-658B-3711-5F7253989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2E0C1C-F2C1-4D77-F475-CC1C99731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51570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24A1C-250A-5E3D-0A23-FE958DB6D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73F7C5-3EF1-5AF3-741A-8C49D5CCA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CBFC-55BE-DDB4-4B5B-7991616B17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6DBE-B882-4EF2-AACB-D4DAF18A6183}" type="datetimeFigureOut">
              <a:rPr lang="en-ZA" smtClean="0"/>
              <a:t>2026/02/18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38554-8BC3-B422-534E-2FD7D578B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F892D-C923-EB87-001B-2596F909D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0EAC9-0C06-411E-A697-0ABDBDE728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783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CCD9B-E70C-ADFC-B920-EE6ADA6A2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D15BD-62CF-3020-9479-F9804A70CF0D}"/>
              </a:ext>
            </a:extLst>
          </p:cNvPr>
          <p:cNvGrpSpPr/>
          <p:nvPr/>
        </p:nvGrpSpPr>
        <p:grpSpPr>
          <a:xfrm>
            <a:off x="-5410" y="0"/>
            <a:ext cx="12197407" cy="6882714"/>
            <a:chOff x="-5410" y="0"/>
            <a:chExt cx="12197407" cy="688271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9DEEB93-91E8-7F7B-7E25-06550DE1EF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653" y="444608"/>
              <a:ext cx="8088706" cy="1194348"/>
            </a:xfrm>
            <a:prstGeom prst="rect">
              <a:avLst/>
            </a:prstGeom>
          </p:spPr>
        </p:pic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15CC5DF8-4FA2-D1E3-130A-E3E06CC5CBFE}"/>
                </a:ext>
              </a:extLst>
            </p:cNvPr>
            <p:cNvSpPr/>
            <p:nvPr/>
          </p:nvSpPr>
          <p:spPr>
            <a:xfrm>
              <a:off x="0" y="0"/>
              <a:ext cx="12191997" cy="113115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6BAE425-FDF9-457D-29C9-145C8024CBCF}"/>
                </a:ext>
              </a:extLst>
            </p:cNvPr>
            <p:cNvSpPr/>
            <p:nvPr/>
          </p:nvSpPr>
          <p:spPr>
            <a:xfrm>
              <a:off x="0" y="6364553"/>
              <a:ext cx="12191997" cy="518161"/>
            </a:xfrm>
            <a:prstGeom prst="rect">
              <a:avLst/>
            </a:prstGeom>
            <a:gradFill>
              <a:gsLst>
                <a:gs pos="40000">
                  <a:srgbClr val="F7DA06"/>
                </a:gs>
                <a:gs pos="22000">
                  <a:srgbClr val="A57FA6"/>
                </a:gs>
                <a:gs pos="5000">
                  <a:srgbClr val="7D59A5"/>
                </a:gs>
                <a:gs pos="58000">
                  <a:srgbClr val="00FF00"/>
                </a:gs>
                <a:gs pos="77000">
                  <a:srgbClr val="E37191"/>
                </a:gs>
                <a:gs pos="96000">
                  <a:srgbClr val="7B2C42"/>
                </a:gs>
              </a:gsLst>
              <a:lin ang="1080000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dirty="0"/>
            </a:p>
          </p:txBody>
        </p:sp>
        <p:sp>
          <p:nvSpPr>
            <p:cNvPr id="42" name="TextBox 9">
              <a:extLst>
                <a:ext uri="{FF2B5EF4-FFF2-40B4-BE49-F238E27FC236}">
                  <a16:creationId xmlns:a16="http://schemas.microsoft.com/office/drawing/2014/main" id="{403E2E81-9601-1970-B83A-F4245917F760}"/>
                </a:ext>
              </a:extLst>
            </p:cNvPr>
            <p:cNvSpPr txBox="1"/>
            <p:nvPr/>
          </p:nvSpPr>
          <p:spPr>
            <a:xfrm>
              <a:off x="-5410" y="6391015"/>
              <a:ext cx="12191996" cy="451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en-US" sz="2400" i="1" spc="30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Voice and Choice Summit 2026    \    Voice and Choice Summit 2026 </a:t>
              </a:r>
              <a:endParaRPr lang="en-ZW" sz="2400" spc="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77A6DB-18A6-C55E-C0FB-4E1D2DAA6CBE}"/>
              </a:ext>
            </a:extLst>
          </p:cNvPr>
          <p:cNvSpPr/>
          <p:nvPr/>
        </p:nvSpPr>
        <p:spPr>
          <a:xfrm>
            <a:off x="1" y="2584078"/>
            <a:ext cx="12191999" cy="2643876"/>
          </a:xfrm>
          <a:custGeom>
            <a:avLst/>
            <a:gdLst>
              <a:gd name="connsiteX0" fmla="*/ 12191999 w 12191999"/>
              <a:gd name="connsiteY0" fmla="*/ 0 h 2643876"/>
              <a:gd name="connsiteX1" fmla="*/ 12191999 w 12191999"/>
              <a:gd name="connsiteY1" fmla="*/ 464989 h 2643876"/>
              <a:gd name="connsiteX2" fmla="*/ 12090690 w 12191999"/>
              <a:gd name="connsiteY2" fmla="*/ 483907 h 2643876"/>
              <a:gd name="connsiteX3" fmla="*/ 5319131 w 12191999"/>
              <a:gd name="connsiteY3" fmla="*/ 2639171 h 2643876"/>
              <a:gd name="connsiteX4" fmla="*/ 0 w 12191999"/>
              <a:gd name="connsiteY4" fmla="*/ 1806892 h 2643876"/>
              <a:gd name="connsiteX5" fmla="*/ 22303 w 12191999"/>
              <a:gd name="connsiteY5" fmla="*/ 1351345 h 2643876"/>
              <a:gd name="connsiteX6" fmla="*/ 5330284 w 12191999"/>
              <a:gd name="connsiteY6" fmla="*/ 2452625 h 2643876"/>
              <a:gd name="connsiteX7" fmla="*/ 10868965 w 12191999"/>
              <a:gd name="connsiteY7" fmla="*/ 389807 h 2643876"/>
              <a:gd name="connsiteX8" fmla="*/ 12104896 w 12191999"/>
              <a:gd name="connsiteY8" fmla="*/ 1644 h 2643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1999" h="2643876">
                <a:moveTo>
                  <a:pt x="12191999" y="0"/>
                </a:moveTo>
                <a:lnTo>
                  <a:pt x="12191999" y="464989"/>
                </a:lnTo>
                <a:lnTo>
                  <a:pt x="12090690" y="483907"/>
                </a:lnTo>
                <a:cubicBezTo>
                  <a:pt x="10319058" y="857183"/>
                  <a:pt x="7278028" y="2750381"/>
                  <a:pt x="5319131" y="2639171"/>
                </a:cubicBezTo>
                <a:cubicBezTo>
                  <a:pt x="3297044" y="2524373"/>
                  <a:pt x="2378926" y="1362052"/>
                  <a:pt x="0" y="1806892"/>
                </a:cubicBezTo>
                <a:lnTo>
                  <a:pt x="22303" y="1351345"/>
                </a:lnTo>
                <a:cubicBezTo>
                  <a:pt x="1256371" y="1285276"/>
                  <a:pt x="3401123" y="2389872"/>
                  <a:pt x="5330284" y="2452625"/>
                </a:cubicBezTo>
                <a:cubicBezTo>
                  <a:pt x="8259338" y="2486108"/>
                  <a:pt x="9788675" y="947659"/>
                  <a:pt x="10868965" y="389807"/>
                </a:cubicBezTo>
                <a:cubicBezTo>
                  <a:pt x="11409110" y="110881"/>
                  <a:pt x="11816948" y="21434"/>
                  <a:pt x="12104896" y="1644"/>
                </a:cubicBezTo>
                <a:close/>
              </a:path>
            </a:pathLst>
          </a:custGeom>
          <a:solidFill>
            <a:schemeClr val="bg1"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ZA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5ED7C6B-3215-606E-4317-F8BF01F39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104" y="1496600"/>
            <a:ext cx="9144000" cy="1811407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</a:t>
            </a:r>
            <a:b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Summit 2026-</a:t>
            </a:r>
            <a:r>
              <a:rPr lang="en-ZA" dirty="0"/>
              <a:t>Leadership Category</a:t>
            </a:r>
            <a:endParaRPr lang="en-ZA" b="1" i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3DB0E86D-BEBA-8DD5-5C76-03069FD92515}"/>
              </a:ext>
            </a:extLst>
          </p:cNvPr>
          <p:cNvSpPr txBox="1"/>
          <p:nvPr/>
        </p:nvSpPr>
        <p:spPr>
          <a:xfrm>
            <a:off x="727587" y="3155811"/>
            <a:ext cx="109728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Title/Name of the Story</a:t>
            </a:r>
          </a:p>
          <a:p>
            <a:pPr algn="ctr"/>
            <a:r>
              <a:rPr lang="en-US" sz="2800" dirty="0">
                <a:solidFill>
                  <a:srgbClr val="FF0000"/>
                </a:solidFill>
              </a:rPr>
              <a:t>A compelling, short title that captures the essence of the change starting with the country e.g. “Botswana: Young leader transforming LGBTIQ rights through community action” </a:t>
            </a:r>
          </a:p>
          <a:p>
            <a:pPr algn="ctr"/>
            <a:endParaRPr lang="en-ZW" sz="800" dirty="0">
              <a:solidFill>
                <a:srgbClr val="FF0000"/>
              </a:solidFill>
            </a:endParaRP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Please use your own photos to make your presentation unique. </a:t>
            </a:r>
          </a:p>
          <a:p>
            <a:pPr algn="ctr"/>
            <a:r>
              <a:rPr lang="en-ZA" i="1" dirty="0">
                <a:solidFill>
                  <a:srgbClr val="FF0000"/>
                </a:solidFill>
              </a:rPr>
              <a:t>Quotes and any other visuals make your presentation more engaging!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949EF0D1-C3D3-A50D-E26B-5D7CDB04134B}"/>
              </a:ext>
            </a:extLst>
          </p:cNvPr>
          <p:cNvSpPr txBox="1">
            <a:spLocks/>
          </p:cNvSpPr>
          <p:nvPr/>
        </p:nvSpPr>
        <p:spPr>
          <a:xfrm>
            <a:off x="9722368" y="469806"/>
            <a:ext cx="1303979" cy="89721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000" dirty="0">
                <a:solidFill>
                  <a:srgbClr val="FF0000"/>
                </a:solidFill>
              </a:rPr>
              <a:t>Your logo goes here</a:t>
            </a:r>
            <a:endParaRPr lang="en-GB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8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0830DD7-A1FF-1021-DD84-29DE3B5286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4D61CB-C678-0CFB-5CC2-A8F6F89E7281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1557C4-9B66-0B85-550A-E39ECA451607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8E71CE6C-A383-0E47-D439-B4105E0A28CB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Next Steps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1ABCEAF2-8AA8-6F6E-660A-8F94A4A3AD1A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DFB566B1-6B2D-F682-574B-5548DDD6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11248946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What are your plans?</a:t>
            </a:r>
          </a:p>
        </p:txBody>
      </p:sp>
    </p:spTree>
    <p:extLst>
      <p:ext uri="{BB962C8B-B14F-4D97-AF65-F5344CB8AC3E}">
        <p14:creationId xmlns:p14="http://schemas.microsoft.com/office/powerpoint/2010/main" val="14015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Synopsis</a:t>
            </a:r>
            <a:r>
              <a:rPr lang="en-ZA" dirty="0"/>
              <a:t>– brief overview what this is about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1D7B932-815E-0AD2-B271-217AC29AC71F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41284" y="960852"/>
          <a:ext cx="11098608" cy="52066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618">
                  <a:extLst>
                    <a:ext uri="{9D8B030D-6E8A-4147-A177-3AD203B41FA5}">
                      <a16:colId xmlns:a16="http://schemas.microsoft.com/office/drawing/2014/main" val="123376925"/>
                    </a:ext>
                  </a:extLst>
                </a:gridCol>
                <a:gridCol w="9017990">
                  <a:extLst>
                    <a:ext uri="{9D8B030D-6E8A-4147-A177-3AD203B41FA5}">
                      <a16:colId xmlns:a16="http://schemas.microsoft.com/office/drawing/2014/main" val="3439560178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Name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64091"/>
                  </a:ext>
                </a:extLst>
              </a:tr>
              <a:tr h="54117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Designation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078158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Organisation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67951"/>
                  </a:ext>
                </a:extLst>
              </a:tr>
              <a:tr h="4012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>
                          <a:solidFill>
                            <a:schemeClr val="tx1"/>
                          </a:solidFill>
                          <a:effectLst/>
                        </a:rPr>
                        <a:t>Country </a:t>
                      </a:r>
                      <a:endParaRPr lang="en-ZA" sz="24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74574"/>
                  </a:ext>
                </a:extLst>
              </a:tr>
              <a:tr h="4936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Category 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ZA" sz="24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865186"/>
                  </a:ext>
                </a:extLst>
              </a:tr>
              <a:tr h="274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Aptos" panose="020B0004020202020204" pitchFamily="34" charset="0"/>
                        </a:rPr>
                        <a:t>Summary</a:t>
                      </a: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ZA" sz="24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55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321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FBDF62-03A8-E1BE-8D66-BABB03CFEE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4B90E07-C93A-6A8F-732A-71A50190255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40AD7F-1872-0118-7992-1DD970A0CF1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63297AC-CB5E-6F1F-82E2-9E9614934832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Background</a:t>
            </a:r>
            <a:r>
              <a:rPr lang="en-ZA" dirty="0"/>
              <a:t>(</a:t>
            </a:r>
            <a:r>
              <a:rPr lang="fr-FR" dirty="0" err="1"/>
              <a:t>problem</a:t>
            </a:r>
            <a:r>
              <a:rPr lang="fr-FR" dirty="0"/>
              <a:t>, actions, change, </a:t>
            </a:r>
            <a:r>
              <a:rPr lang="fr-FR" dirty="0" err="1"/>
              <a:t>evidence</a:t>
            </a:r>
            <a:r>
              <a:rPr lang="en-ZA" dirty="0"/>
              <a:t>)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49580A2-9E5C-E6B7-6DA1-B6663C801AE7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3B0E22A2-E3D6-AAEE-7338-0F6A3D6FCD7C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B50C9DA-60C5-FA59-CDDA-21A0006E02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Give some background. Briefly describe the context or problem the community or individual was facing before the intervention. </a:t>
            </a:r>
          </a:p>
          <a:p>
            <a:r>
              <a:rPr lang="en-US" sz="2600" dirty="0">
                <a:ea typeface="Calibri"/>
                <a:cs typeface="Calibri"/>
              </a:rPr>
              <a:t>Who are you?</a:t>
            </a:r>
          </a:p>
          <a:p>
            <a:r>
              <a:rPr lang="en-US" sz="2600" dirty="0">
                <a:ea typeface="Calibri"/>
                <a:cs typeface="Calibri"/>
              </a:rPr>
              <a:t>Where are you from?</a:t>
            </a:r>
          </a:p>
          <a:p>
            <a:r>
              <a:rPr lang="en-US" sz="2600" dirty="0">
                <a:ea typeface="Calibri"/>
                <a:cs typeface="Calibri"/>
              </a:rPr>
              <a:t>What do you do?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0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BDDDDA-94CF-8EB0-7CD8-2ED6998DB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8D1A9BD-9453-BA10-049E-62A06458C370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9A6371-813F-A65B-EC9B-0267E9215F0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9BE28E8-39DF-3E3F-EA2F-7EAD54AADC8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Background</a:t>
            </a:r>
            <a:r>
              <a:rPr lang="en-ZA" dirty="0"/>
              <a:t>(</a:t>
            </a:r>
            <a:r>
              <a:rPr lang="fr-FR" dirty="0" err="1"/>
              <a:t>problem</a:t>
            </a:r>
            <a:r>
              <a:rPr lang="fr-FR" dirty="0"/>
              <a:t>, actions, change, </a:t>
            </a:r>
            <a:r>
              <a:rPr lang="fr-FR" dirty="0" err="1"/>
              <a:t>evidence</a:t>
            </a:r>
            <a:r>
              <a:rPr lang="en-ZA" dirty="0"/>
              <a:t>) 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75D53456-8B85-899B-2921-3F6BA1B06AB1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  <a:p>
            <a:endParaRPr lang="en-ZA" dirty="0"/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84B24800-D43F-C6AC-1DED-6E2AA27B4CBD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7E21EDD7-F537-3B0C-874D-A4C5777081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ea typeface="Calibri"/>
                <a:cs typeface="Calibri"/>
              </a:rPr>
              <a:t>What makes you unique?</a:t>
            </a:r>
          </a:p>
          <a:p>
            <a:r>
              <a:rPr lang="en-US" sz="2600" dirty="0">
                <a:ea typeface="Calibri"/>
                <a:cs typeface="Calibri"/>
              </a:rPr>
              <a:t>What issue(s) are you addressing?</a:t>
            </a:r>
          </a:p>
          <a:p>
            <a:r>
              <a:rPr lang="en-US" sz="2600" dirty="0">
                <a:ea typeface="Calibri"/>
                <a:cs typeface="Calibri"/>
              </a:rPr>
              <a:t>Please describe the situation before the change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896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A8E692-9EA8-7C9C-F745-0B142435D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5FDA67A-358B-9E66-645D-FF58B500162B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5B27EB-7C45-6EA4-0E04-F9CBEA54BC44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706DD1E-29A2-AB8D-8903-4E8E84F3A62C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dirty="0"/>
              <a:t>Change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66E7404-EC74-A551-44B2-799722FA617D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24A8993B-E843-68BE-DA1B-04E494615963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1356042C-87BF-ABF0-F8A3-88794087CA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ZA" b="1" dirty="0"/>
              <a:t>How did the change come about? </a:t>
            </a:r>
            <a:endParaRPr lang="en-ZA" b="1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/>
              <a:t>• What activities or actions brought about the change?</a:t>
            </a:r>
          </a:p>
          <a:p>
            <a:pPr marL="0" indent="0">
              <a:buNone/>
            </a:pPr>
            <a:r>
              <a:rPr lang="en-US" dirty="0"/>
              <a:t>• Who led and participated in bringing about the change.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623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2C222E-9CA8-8403-03F7-39AB7C433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5F48053-7FF7-EF86-7C65-74B4E9CDF8D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3D8A7EE-1A4B-0C6D-EB46-8DFA22913D81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EE6B401-2653-D653-9B4D-8943BC87891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</a:t>
            </a:r>
            <a:r>
              <a:rPr lang="en-ZW" b="1" i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ZW" i="1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62EBD83-7979-2E12-2991-37E8BEACF85B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A4C54F62-A22A-20B2-66E0-37CF7AD71836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74CE9D1-7973-DCFC-ABB9-15BE7C35B5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Describe the change that has occurred</a:t>
            </a:r>
            <a:r>
              <a:rPr lang="en-ZA" dirty="0"/>
              <a:t>?</a:t>
            </a:r>
          </a:p>
          <a:p>
            <a:r>
              <a:rPr lang="en-US" dirty="0"/>
              <a:t>Is the change at local, national, regional, global level or a combination of these</a:t>
            </a:r>
          </a:p>
          <a:p>
            <a:r>
              <a:rPr lang="en-US" dirty="0"/>
              <a:t>Is this a change in service delivery, policies, laws or regulations or a combination of these?</a:t>
            </a:r>
          </a:p>
          <a:p>
            <a:r>
              <a:rPr lang="en-US" dirty="0"/>
              <a:t>Who benefited (individual, community, society at large?)</a:t>
            </a:r>
          </a:p>
          <a:p>
            <a:r>
              <a:rPr lang="en-US" dirty="0"/>
              <a:t>In what way did they benefit?</a:t>
            </a:r>
          </a:p>
          <a:p>
            <a:r>
              <a:rPr lang="en-US" dirty="0"/>
              <a:t>Describe what evidence do we have that this change has happened?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335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A19F4A-7A35-488F-B0D0-EAB6FDAFF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EC67462-0075-311C-9CC8-8349093026DE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2AF2ED-D7E3-38DA-1DA9-BC158C28CB6B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2CEB76E-7CDE-47F8-ADF6-3E5E872BB9A6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Recognition 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094FE46E-7B34-6EC4-EC45-4EE8C2CDB9A9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E</a:t>
            </a:r>
            <a:r>
              <a:rPr lang="en-ZA" dirty="0" err="1"/>
              <a:t>vidence</a:t>
            </a:r>
            <a:r>
              <a:rPr lang="en-ZA" dirty="0"/>
              <a:t>: Include Photos or videos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9E932E1E-4424-AF24-1F59-E56746817F66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F16172CF-3268-10F5-483F-46AA24AAF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How has your work as a leader been recognized? Affirmed? </a:t>
            </a:r>
          </a:p>
        </p:txBody>
      </p:sp>
    </p:spTree>
    <p:extLst>
      <p:ext uri="{BB962C8B-B14F-4D97-AF65-F5344CB8AC3E}">
        <p14:creationId xmlns:p14="http://schemas.microsoft.com/office/powerpoint/2010/main" val="9343366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88C560-4E7E-21B1-8183-F8DEA6383D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5CD6F1-92F5-68C6-9652-737EFAF37968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43B553-6A4A-6FFA-D9C7-409524AF91A6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AF189A8-6523-694B-6E04-5CFCE64EBF01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b="1" spc="3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Challenges &amp; Lessons learnt</a:t>
            </a:r>
            <a:endParaRPr lang="en-ZW" spc="3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4A3FB9CB-DF47-8F93-F22C-75A22171C5D3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What lessons have you learnt?</a:t>
            </a: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66260B74-A3B6-97DE-07D0-2F960EAD4595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i="1" spc="3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lang="en-ZW" sz="2400" spc="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57DC9A21-6869-6A74-0B9B-5EB047F117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Challenges &amp; mitigation</a:t>
            </a:r>
          </a:p>
        </p:txBody>
      </p:sp>
    </p:spTree>
    <p:extLst>
      <p:ext uri="{BB962C8B-B14F-4D97-AF65-F5344CB8AC3E}">
        <p14:creationId xmlns:p14="http://schemas.microsoft.com/office/powerpoint/2010/main" val="1233362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3B0031-63EA-8E80-847E-A49FDD901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BC12918-22CC-EE8C-5A72-F5AF89EC1A13}"/>
              </a:ext>
            </a:extLst>
          </p:cNvPr>
          <p:cNvSpPr/>
          <p:nvPr/>
        </p:nvSpPr>
        <p:spPr>
          <a:xfrm>
            <a:off x="0" y="0"/>
            <a:ext cx="12191997" cy="113115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AEB1EA-ECE7-8C0B-5EF6-F02CE2860D2C}"/>
              </a:ext>
            </a:extLst>
          </p:cNvPr>
          <p:cNvSpPr/>
          <p:nvPr/>
        </p:nvSpPr>
        <p:spPr>
          <a:xfrm>
            <a:off x="0" y="6364553"/>
            <a:ext cx="12191997" cy="518161"/>
          </a:xfrm>
          <a:prstGeom prst="rect">
            <a:avLst/>
          </a:prstGeom>
          <a:gradFill>
            <a:gsLst>
              <a:gs pos="40000">
                <a:srgbClr val="F7DA06"/>
              </a:gs>
              <a:gs pos="22000">
                <a:srgbClr val="A57FA6"/>
              </a:gs>
              <a:gs pos="5000">
                <a:srgbClr val="7D59A5"/>
              </a:gs>
              <a:gs pos="58000">
                <a:srgbClr val="00FF00"/>
              </a:gs>
              <a:gs pos="77000">
                <a:srgbClr val="E37191"/>
              </a:gs>
              <a:gs pos="96000">
                <a:srgbClr val="7B2C42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ZA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39CEA60-9A17-BA61-9FE8-7D0CB3247C47}"/>
              </a:ext>
            </a:extLst>
          </p:cNvPr>
          <p:cNvSpPr>
            <a:spLocks noGrp="1"/>
          </p:cNvSpPr>
          <p:nvPr/>
        </p:nvSpPr>
        <p:spPr>
          <a:xfrm>
            <a:off x="-2" y="246158"/>
            <a:ext cx="12191996" cy="845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ZW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Sustainability</a:t>
            </a:r>
            <a:endParaRPr kumimoji="0" lang="en-ZW" sz="4400" b="1" i="1" u="none" strike="noStrike" kern="1200" cap="none" spc="300" normalizeH="0" baseline="0" noProof="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DBD34202-6996-B79F-8351-8A5C13250CA6}"/>
              </a:ext>
            </a:extLst>
          </p:cNvPr>
          <p:cNvSpPr txBox="1">
            <a:spLocks/>
          </p:cNvSpPr>
          <p:nvPr/>
        </p:nvSpPr>
        <p:spPr>
          <a:xfrm>
            <a:off x="6213562" y="1091294"/>
            <a:ext cx="5973024" cy="4999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</a:t>
            </a:r>
            <a:r>
              <a:rPr kumimoji="0" lang="en-ZA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vidence</a:t>
            </a:r>
            <a:r>
              <a:rPr kumimoji="0" lang="en-ZA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Include Photos or videos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9">
            <a:extLst>
              <a:ext uri="{FF2B5EF4-FFF2-40B4-BE49-F238E27FC236}">
                <a16:creationId xmlns:a16="http://schemas.microsoft.com/office/drawing/2014/main" id="{77DA4309-6CB8-7EDA-209C-0809B524B56D}"/>
              </a:ext>
            </a:extLst>
          </p:cNvPr>
          <p:cNvSpPr txBox="1"/>
          <p:nvPr/>
        </p:nvSpPr>
        <p:spPr>
          <a:xfrm>
            <a:off x="-5410" y="6391015"/>
            <a:ext cx="12191996" cy="45191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30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and Choice Summit 2026    \    Voice and Choice Summit 2026 </a:t>
            </a:r>
            <a:endParaRPr kumimoji="0" lang="en-ZW" sz="2400" b="0" i="0" u="none" strike="noStrike" kern="1200" cap="none" spc="30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883FEAD5-D955-074D-D7EE-0C4BCFB187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131" y="1091294"/>
            <a:ext cx="5860869" cy="5034869"/>
          </a:xfrm>
          <a:ln>
            <a:solidFill>
              <a:schemeClr val="tx1"/>
            </a:solidFill>
          </a:ln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sustainability measures were put in place for the work?</a:t>
            </a:r>
          </a:p>
          <a:p>
            <a:r>
              <a:rPr lang="en-US" dirty="0"/>
              <a:t>How do you intend to sustain the work or scale up?</a:t>
            </a:r>
            <a:br>
              <a:rPr lang="en-US" dirty="0"/>
            </a:br>
            <a:endParaRPr lang="en-US" dirty="0">
              <a:solidFill>
                <a:srgbClr val="FF0000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7962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6b4bcc-3771-4cf3-910e-10b4da597aff">
      <Terms xmlns="http://schemas.microsoft.com/office/infopath/2007/PartnerControls"/>
    </lcf76f155ced4ddcb4097134ff3c332f>
    <TaxCatchAll xmlns="5c72703c-1067-4fa7-89cc-ef245258de7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818AA992C224486F30831F6D9BFEC" ma:contentTypeVersion="18" ma:contentTypeDescription="Create a new document." ma:contentTypeScope="" ma:versionID="8b976f0daaadc00a03b0ba5a8aed4ca1">
  <xsd:schema xmlns:xsd="http://www.w3.org/2001/XMLSchema" xmlns:xs="http://www.w3.org/2001/XMLSchema" xmlns:p="http://schemas.microsoft.com/office/2006/metadata/properties" xmlns:ns2="386b4bcc-3771-4cf3-910e-10b4da597aff" xmlns:ns3="5c72703c-1067-4fa7-89cc-ef245258de7b" targetNamespace="http://schemas.microsoft.com/office/2006/metadata/properties" ma:root="true" ma:fieldsID="d1acf775177c2396fe9dd292c6f025bc" ns2:_="" ns3:_="">
    <xsd:import namespace="386b4bcc-3771-4cf3-910e-10b4da597aff"/>
    <xsd:import namespace="5c72703c-1067-4fa7-89cc-ef245258de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b4bcc-3771-4cf3-910e-10b4da59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300de80-7531-40b2-a37f-f138d0f80c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2703c-1067-4fa7-89cc-ef245258de7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9bc4b65e-775a-4a0b-8a3f-ec286c64b49d}" ma:internalName="TaxCatchAll" ma:showField="CatchAllData" ma:web="5c72703c-1067-4fa7-89cc-ef245258de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11C379-44A7-43AE-AC85-96A8496F60F4}">
  <ds:schemaRefs>
    <ds:schemaRef ds:uri="http://schemas.microsoft.com/office/2006/metadata/properties"/>
    <ds:schemaRef ds:uri="http://schemas.microsoft.com/office/infopath/2007/PartnerControls"/>
    <ds:schemaRef ds:uri="386b4bcc-3771-4cf3-910e-10b4da597aff"/>
    <ds:schemaRef ds:uri="5c72703c-1067-4fa7-89cc-ef245258de7b"/>
  </ds:schemaRefs>
</ds:datastoreItem>
</file>

<file path=customXml/itemProps2.xml><?xml version="1.0" encoding="utf-8"?>
<ds:datastoreItem xmlns:ds="http://schemas.openxmlformats.org/officeDocument/2006/customXml" ds:itemID="{F4151026-753A-45D7-B12C-555889D415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773589-E1EF-4E12-A614-FEFBB5B458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6b4bcc-3771-4cf3-910e-10b4da597aff"/>
    <ds:schemaRef ds:uri="5c72703c-1067-4fa7-89cc-ef245258de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479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Tahoma</vt:lpstr>
      <vt:lpstr>Office Theme</vt:lpstr>
      <vt:lpstr>Voice and Choice Summit 2026-Leadership Category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Debi Lee</dc:creator>
  <cp:lastModifiedBy>Colleen Lowe Morna - Special Advisor</cp:lastModifiedBy>
  <cp:revision>70</cp:revision>
  <dcterms:created xsi:type="dcterms:W3CDTF">2025-10-09T06:55:09Z</dcterms:created>
  <dcterms:modified xsi:type="dcterms:W3CDTF">2026-02-18T09:33:59Z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0x010100705818AA992C224486F30831F6D9BFEC</vt:lpwstr>
  </property>
  <property fmtid="{D5CDD505-2E9C-101B-9397-08002B2CF9AE}" pid="3" name="MediaServiceImageTags">
    <vt:lpwstr/>
  </property>
</Properties>
</file>