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85" r:id="rId6"/>
    <p:sldId id="274" r:id="rId7"/>
    <p:sldId id="287" r:id="rId8"/>
    <p:sldId id="291" r:id="rId9"/>
    <p:sldId id="280" r:id="rId10"/>
    <p:sldId id="289" r:id="rId11"/>
    <p:sldId id="28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17B060"/>
    <a:srgbClr val="F7DA06"/>
    <a:srgbClr val="E37191"/>
    <a:srgbClr val="A57FA6"/>
    <a:srgbClr val="7D59A5"/>
    <a:srgbClr val="FF0000"/>
    <a:srgbClr val="25B56A"/>
    <a:srgbClr val="7B2C42"/>
    <a:srgbClr val="D1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4" autoAdjust="0"/>
    <p:restoredTop sz="93634" autoAdjust="0"/>
  </p:normalViewPr>
  <p:slideViewPr>
    <p:cSldViewPr snapToGrid="0">
      <p:cViewPr varScale="1">
        <p:scale>
          <a:sx n="80" d="100"/>
          <a:sy n="80" d="100"/>
        </p:scale>
        <p:origin x="7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leen Lowe Morna - Special Advisor" userId="ac00f004-65af-4bc3-9255-9c1135812b09" providerId="ADAL" clId="{443BEE28-2FBD-474F-ABB8-70D12CC9E520}"/>
    <pc:docChg chg="modSld">
      <pc:chgData name="Colleen Lowe Morna - Special Advisor" userId="ac00f004-65af-4bc3-9255-9c1135812b09" providerId="ADAL" clId="{443BEE28-2FBD-474F-ABB8-70D12CC9E520}" dt="2026-02-18T09:27:28.008" v="31" actId="20577"/>
      <pc:docMkLst>
        <pc:docMk/>
      </pc:docMkLst>
      <pc:sldChg chg="modSp mod">
        <pc:chgData name="Colleen Lowe Morna - Special Advisor" userId="ac00f004-65af-4bc3-9255-9c1135812b09" providerId="ADAL" clId="{443BEE28-2FBD-474F-ABB8-70D12CC9E520}" dt="2026-02-18T09:27:28.008" v="31" actId="20577"/>
        <pc:sldMkLst>
          <pc:docMk/>
          <pc:sldMk cId="2469539229" sldId="289"/>
        </pc:sldMkLst>
        <pc:spChg chg="mod">
          <ac:chgData name="Colleen Lowe Morna - Special Advisor" userId="ac00f004-65af-4bc3-9255-9c1135812b09" providerId="ADAL" clId="{443BEE28-2FBD-474F-ABB8-70D12CC9E520}" dt="2026-02-18T09:27:28.008" v="31" actId="20577"/>
          <ac:spMkLst>
            <pc:docMk/>
            <pc:sldMk cId="2469539229" sldId="289"/>
            <ac:spMk id="2" creationId="{2043801D-D5F3-3EAB-190E-2E639061AA7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E2CE2-5A7E-4EE2-9250-484598939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62C76-4F4C-BDDA-A97A-165EB3359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4042E-3907-93CB-4E2E-55F85AE4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905BC-5A99-07E4-DD66-2ED4D4B60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2D9CB-D969-E8CA-BC4E-7974855A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61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B160-8340-37E5-9194-2F2A769E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EC659-D4C7-815D-9806-42DE933B4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70717-E0D3-22F2-A9A6-EB49979C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A3E06-6483-7692-99D3-BF56E4FE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564DD-F12F-22CC-E23A-D3F4EBF3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633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12EF1F-5EB7-19ED-3053-C12F9E82D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F3B99-431D-CACD-E9F7-044331D74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F3BFF-9C24-BC50-E529-8CB16AB7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CBEFD-866C-65D7-CE39-814194A5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D7994-4C60-75E4-1FC9-C0CB02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201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4B42-CF62-4194-C72A-A7DBF745C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7432-04B2-6FD3-F13F-E433CB0B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F369B-6E2C-44A2-C44B-960C6F79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5F7EB-37BA-CA88-4827-CE3D8582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77F02-BA4E-5071-883F-9D2A2624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596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7CA92-20F4-58C5-1C31-6408299DB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1CA49-3BF8-BF14-7BED-F3F8A685F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032CD-4264-03DD-C589-9BA7870C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BCE3E-4B41-185A-7A35-D749F080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BEE40-9835-2DD0-9F62-8951777C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0607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3E565-4E9E-7B98-C1CE-10815FC47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2A0D1-4932-BA81-9435-966CB5555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E32DD-814D-29E3-D855-B03D34F1A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3B16A-F81E-2678-3268-D6193E502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FE573-B73D-A4EB-B1C9-80861D29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C6204-207C-1FC7-84B3-52869117D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597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32DD5-FC51-03AA-C38C-084CEACA1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525E9-5151-1739-016C-AB555B9EA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6984E-90A7-7C25-60E1-5CB82948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34B5A-FBC9-FAEE-AEF8-BE2AE2149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A824E7-056E-E352-BF6D-0AD64D5A6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A11C77-DC7B-375C-FB80-E5D64EE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FD020-764F-4DBF-36AB-CECB52036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D402A-D7B1-FD7D-0E89-F9F80FFA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157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3B5F8-BCE2-C277-4A15-A31D4A1F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D8D650-16E4-2EFF-3E62-24FAFF8C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286D35-4D39-C2DE-D480-05B9A1D8B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E74BE-731C-6639-F730-3218D5AF6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7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A8641D-EAF8-569A-50B4-2AA6391B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501D3-C043-466F-1636-AC2D5479B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7BEF9-CAFC-0B9C-395B-6AB493495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1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1A8E1-CF86-C610-970C-DAA48696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07325-E76B-28E6-548E-F69713A69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D414A-E527-E786-5515-CDC19AC6F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90575-141A-BBBF-46C3-C678A748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9A23C-8C33-FA22-3A9A-B651D2CD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C2CA9-CD5D-1DB2-0F88-FE30AC03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369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7C95D-49B8-B393-2C6C-C6CC80B2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48A346-B68E-8E6B-5F18-18CC7E951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DF0AE-4A4D-FDDB-C7AE-686EF72FE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A5C17-10A9-E7BB-2BDB-A88E49B77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19F9C-51AA-658B-3711-5F725398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E0C1C-F2C1-4D77-F475-CC1C99731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157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124A1C-250A-5E3D-0A23-FE958DB6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3F7C5-3EF1-5AF3-741A-8C49D5CCA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CBFC-55BE-DDB4-4B5B-7991616B1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38554-8BC3-B422-534E-2FD7D578B0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F892D-C923-EB87-001B-2596F909D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783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ACCD9B-E70C-ADFC-B920-EE6ADA6A2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D15BD-62CF-3020-9479-F9804A70CF0D}"/>
              </a:ext>
            </a:extLst>
          </p:cNvPr>
          <p:cNvGrpSpPr/>
          <p:nvPr/>
        </p:nvGrpSpPr>
        <p:grpSpPr>
          <a:xfrm>
            <a:off x="-5410" y="0"/>
            <a:ext cx="12197407" cy="6882714"/>
            <a:chOff x="-5410" y="0"/>
            <a:chExt cx="12197407" cy="688271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9DEEB93-91E8-7F7B-7E25-06550DE1E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653" y="444608"/>
              <a:ext cx="8088706" cy="1194348"/>
            </a:xfrm>
            <a:prstGeom prst="rect">
              <a:avLst/>
            </a:prstGeom>
          </p:spPr>
        </p:pic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5CC5DF8-4FA2-D1E3-130A-E3E06CC5CBFE}"/>
                </a:ext>
              </a:extLst>
            </p:cNvPr>
            <p:cNvSpPr/>
            <p:nvPr/>
          </p:nvSpPr>
          <p:spPr>
            <a:xfrm>
              <a:off x="0" y="0"/>
              <a:ext cx="12191997" cy="113115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6BAE425-FDF9-457D-29C9-145C8024CBCF}"/>
                </a:ext>
              </a:extLst>
            </p:cNvPr>
            <p:cNvSpPr/>
            <p:nvPr/>
          </p:nvSpPr>
          <p:spPr>
            <a:xfrm>
              <a:off x="0" y="6364553"/>
              <a:ext cx="12191997" cy="518161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2" name="TextBox 9">
              <a:extLst>
                <a:ext uri="{FF2B5EF4-FFF2-40B4-BE49-F238E27FC236}">
                  <a16:creationId xmlns:a16="http://schemas.microsoft.com/office/drawing/2014/main" id="{403E2E81-9601-1970-B83A-F4245917F760}"/>
                </a:ext>
              </a:extLst>
            </p:cNvPr>
            <p:cNvSpPr txBox="1"/>
            <p:nvPr/>
          </p:nvSpPr>
          <p:spPr>
            <a:xfrm>
              <a:off x="-5410" y="6391015"/>
              <a:ext cx="12191996" cy="4519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US" sz="2400" i="1" spc="3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Voice and Choice Summit 2026    \    Voice and Choice Summit 2026 </a:t>
              </a:r>
              <a:endParaRPr lang="en-ZW" sz="2400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77A6DB-18A6-C55E-C0FB-4E1D2DAA6CBE}"/>
              </a:ext>
            </a:extLst>
          </p:cNvPr>
          <p:cNvSpPr/>
          <p:nvPr/>
        </p:nvSpPr>
        <p:spPr>
          <a:xfrm>
            <a:off x="1" y="2584078"/>
            <a:ext cx="12191999" cy="2643876"/>
          </a:xfrm>
          <a:custGeom>
            <a:avLst/>
            <a:gdLst>
              <a:gd name="connsiteX0" fmla="*/ 12191999 w 12191999"/>
              <a:gd name="connsiteY0" fmla="*/ 0 h 2643876"/>
              <a:gd name="connsiteX1" fmla="*/ 12191999 w 12191999"/>
              <a:gd name="connsiteY1" fmla="*/ 464989 h 2643876"/>
              <a:gd name="connsiteX2" fmla="*/ 12090690 w 12191999"/>
              <a:gd name="connsiteY2" fmla="*/ 483907 h 2643876"/>
              <a:gd name="connsiteX3" fmla="*/ 5319131 w 12191999"/>
              <a:gd name="connsiteY3" fmla="*/ 2639171 h 2643876"/>
              <a:gd name="connsiteX4" fmla="*/ 0 w 12191999"/>
              <a:gd name="connsiteY4" fmla="*/ 1806892 h 2643876"/>
              <a:gd name="connsiteX5" fmla="*/ 22303 w 12191999"/>
              <a:gd name="connsiteY5" fmla="*/ 1351345 h 2643876"/>
              <a:gd name="connsiteX6" fmla="*/ 5330284 w 12191999"/>
              <a:gd name="connsiteY6" fmla="*/ 2452625 h 2643876"/>
              <a:gd name="connsiteX7" fmla="*/ 10868965 w 12191999"/>
              <a:gd name="connsiteY7" fmla="*/ 389807 h 2643876"/>
              <a:gd name="connsiteX8" fmla="*/ 12104896 w 12191999"/>
              <a:gd name="connsiteY8" fmla="*/ 1644 h 2643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2643876">
                <a:moveTo>
                  <a:pt x="12191999" y="0"/>
                </a:moveTo>
                <a:lnTo>
                  <a:pt x="12191999" y="464989"/>
                </a:lnTo>
                <a:lnTo>
                  <a:pt x="12090690" y="483907"/>
                </a:lnTo>
                <a:cubicBezTo>
                  <a:pt x="10319058" y="857183"/>
                  <a:pt x="7278028" y="2750381"/>
                  <a:pt x="5319131" y="2639171"/>
                </a:cubicBezTo>
                <a:cubicBezTo>
                  <a:pt x="3297044" y="2524373"/>
                  <a:pt x="2378926" y="1362052"/>
                  <a:pt x="0" y="1806892"/>
                </a:cubicBezTo>
                <a:lnTo>
                  <a:pt x="22303" y="1351345"/>
                </a:lnTo>
                <a:cubicBezTo>
                  <a:pt x="1256371" y="1285276"/>
                  <a:pt x="3401123" y="2389872"/>
                  <a:pt x="5330284" y="2452625"/>
                </a:cubicBezTo>
                <a:cubicBezTo>
                  <a:pt x="8259338" y="2486108"/>
                  <a:pt x="9788675" y="947659"/>
                  <a:pt x="10868965" y="389807"/>
                </a:cubicBezTo>
                <a:cubicBezTo>
                  <a:pt x="11409110" y="110881"/>
                  <a:pt x="11816948" y="21434"/>
                  <a:pt x="12104896" y="1644"/>
                </a:cubicBezTo>
                <a:close/>
              </a:path>
            </a:pathLst>
          </a:cu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ZA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ED7C6B-3215-606E-4317-F8BF01F39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334" y="2666751"/>
            <a:ext cx="9144000" cy="1811407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</a:t>
            </a:r>
            <a:b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Summit 2026-</a:t>
            </a:r>
            <a:r>
              <a:rPr lang="en-ZA" dirty="0"/>
              <a:t>Change Strategies-Strategic Litigation Category</a:t>
            </a:r>
            <a:endParaRPr lang="en-ZA" b="1" i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id="{3DB0E86D-BEBA-8DD5-5C76-03069FD92515}"/>
              </a:ext>
            </a:extLst>
          </p:cNvPr>
          <p:cNvSpPr txBox="1"/>
          <p:nvPr/>
        </p:nvSpPr>
        <p:spPr>
          <a:xfrm>
            <a:off x="680934" y="4560831"/>
            <a:ext cx="109728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rgbClr val="FF0000"/>
                </a:solidFill>
              </a:rPr>
              <a:t>Title/Name of Change Strategy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Provide a catchy short title that describes the Change Strategy, start with the country e.g.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Strategic litigation and policy change - Kenya: using strategic litigation to advance protection for survivors of gender-based violence</a:t>
            </a:r>
            <a:endParaRPr lang="en-ZW" sz="800" dirty="0">
              <a:solidFill>
                <a:srgbClr val="FF0000"/>
              </a:solidFill>
            </a:endParaRP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Please use your own photos to make your presentation unique. </a:t>
            </a: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Quotes and any other visuals make your presentation more engaging!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949EF0D1-C3D3-A50D-E26B-5D7CDB04134B}"/>
              </a:ext>
            </a:extLst>
          </p:cNvPr>
          <p:cNvSpPr txBox="1">
            <a:spLocks/>
          </p:cNvSpPr>
          <p:nvPr/>
        </p:nvSpPr>
        <p:spPr>
          <a:xfrm>
            <a:off x="9722368" y="469806"/>
            <a:ext cx="1303979" cy="89721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ZA" sz="2000" dirty="0">
                <a:solidFill>
                  <a:srgbClr val="FF0000"/>
                </a:solidFill>
              </a:rPr>
              <a:t>Your logo goes here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8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5410" y="139577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Synopsis</a:t>
            </a:r>
            <a:r>
              <a:rPr lang="en-ZA" dirty="0"/>
              <a:t>– brief overview what this is about 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D7B932-815E-0AD2-B271-217AC29AC71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33140446"/>
              </p:ext>
            </p:extLst>
          </p:nvPr>
        </p:nvGraphicFramePr>
        <p:xfrm>
          <a:off x="426906" y="950316"/>
          <a:ext cx="11327364" cy="50313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3503">
                  <a:extLst>
                    <a:ext uri="{9D8B030D-6E8A-4147-A177-3AD203B41FA5}">
                      <a16:colId xmlns:a16="http://schemas.microsoft.com/office/drawing/2014/main" val="123376925"/>
                    </a:ext>
                  </a:extLst>
                </a:gridCol>
                <a:gridCol w="9203861">
                  <a:extLst>
                    <a:ext uri="{9D8B030D-6E8A-4147-A177-3AD203B41FA5}">
                      <a16:colId xmlns:a16="http://schemas.microsoft.com/office/drawing/2014/main" val="3439560178"/>
                    </a:ext>
                  </a:extLst>
                </a:gridCol>
              </a:tblGrid>
              <a:tr h="5370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Name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64091"/>
                  </a:ext>
                </a:extLst>
              </a:tr>
              <a:tr h="5370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Designation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078158"/>
                  </a:ext>
                </a:extLst>
              </a:tr>
              <a:tr h="5370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Organisation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67951"/>
                  </a:ext>
                </a:extLst>
              </a:tr>
              <a:tr h="5370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</a:rPr>
                        <a:t>Country 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74574"/>
                  </a:ext>
                </a:extLst>
              </a:tr>
              <a:tr h="8899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Category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865186"/>
                  </a:ext>
                </a:extLst>
              </a:tr>
              <a:tr h="19932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Summary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55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275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sz="7000" b="1" dirty="0"/>
              <a:t>Background</a:t>
            </a:r>
            <a:r>
              <a:rPr lang="en-ZA" sz="7000" dirty="0"/>
              <a:t> </a:t>
            </a:r>
            <a:endParaRPr lang="en-ZW" sz="7000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ZA" dirty="0"/>
              <a:t>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49580A2-9E5C-E6B7-6DA1-B6663C801AE7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B50C9DA-60C5-FA59-CDDA-21A0006E02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Briefly describe the context or problem the litigation or policy change set out to address.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90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644D9A-7A9F-C1E1-942A-67C6862A6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0B33F0A-9284-6C4C-8591-9BBFCE3AE46F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B54D6F-905B-260F-12E0-CE12F6A97460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7BE0D7E3-1EC6-3B8D-B39E-E71DB7BB06EC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Actions 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37A8594B-7645-337F-82DA-EA948788C22F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F3FCCD40-F93E-5D09-1B4B-F34C6EB98EC2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9542DB8B-FAB4-6301-0C90-27AD23D553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What actions did you take </a:t>
            </a:r>
          </a:p>
          <a:p>
            <a:r>
              <a:rPr lang="en-US" dirty="0"/>
              <a:t>Whom did you consult? </a:t>
            </a:r>
          </a:p>
        </p:txBody>
      </p:sp>
    </p:spTree>
    <p:extLst>
      <p:ext uri="{BB962C8B-B14F-4D97-AF65-F5344CB8AC3E}">
        <p14:creationId xmlns:p14="http://schemas.microsoft.com/office/powerpoint/2010/main" val="1623602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1EEFCF-0BE7-1C69-97FA-B9EA85172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29739C4-E7D7-901B-0C6F-8299C3CFEF11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A21CF57-DCE7-446C-2A71-03DE967F5CBA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00ED62A-75D6-EDF5-E908-C308C11814BD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Impact 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04F2D03-B12C-8A03-11A7-09A896206666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A1A2342C-0301-303F-0A47-FF45C5D1D275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3B5990B0-1340-6C65-6722-32BBEA085F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What change has come about? </a:t>
            </a:r>
          </a:p>
          <a:p>
            <a:r>
              <a:rPr lang="en-US" dirty="0"/>
              <a:t>How sustainable is this change? </a:t>
            </a:r>
          </a:p>
        </p:txBody>
      </p:sp>
    </p:spTree>
    <p:extLst>
      <p:ext uri="{BB962C8B-B14F-4D97-AF65-F5344CB8AC3E}">
        <p14:creationId xmlns:p14="http://schemas.microsoft.com/office/powerpoint/2010/main" val="2666495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88C560-4E7E-21B1-8183-F8DEA6383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45CD6F1-92F5-68C6-9652-737EFAF37968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43B553-6A4A-6FFA-D9C7-409524AF91A6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AF189A8-6523-694B-6E04-5CFCE64EBF01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Challenges &amp; Lessons learnt</a:t>
            </a:r>
            <a:endParaRPr lang="en-ZW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A3FB9CB-DF47-8F93-F22C-75A22171C5D3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What lessons have you learnt?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66260B74-A3B6-97DE-07D0-2F960EAD4595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57DC9A21-6869-6A74-0B9B-5EB047F11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Challenges &amp; mitigation</a:t>
            </a:r>
          </a:p>
        </p:txBody>
      </p:sp>
    </p:spTree>
    <p:extLst>
      <p:ext uri="{BB962C8B-B14F-4D97-AF65-F5344CB8AC3E}">
        <p14:creationId xmlns:p14="http://schemas.microsoft.com/office/powerpoint/2010/main" val="1233362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FCC199-BAC0-4E50-30AC-640FB2E77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DC1BFF0-C457-5BF2-483F-1CC44625ACC7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7D22A3-7409-A381-90BD-A0101F1DCD79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908FEE0-C5AD-0AED-BB62-21304ACDDA35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Sustainability</a:t>
            </a:r>
            <a:endParaRPr kumimoji="0" lang="en-ZW" sz="4400" b="1" i="1" u="none" strike="noStrike" kern="1200" cap="none" spc="300" normalizeH="0" baseline="0" noProof="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C6E50F4A-CA3B-8BFF-5F3F-66634C16CB0F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r>
              <a:rPr kumimoji="0" lang="en-ZA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vidence</a:t>
            </a:r>
            <a:r>
              <a:rPr kumimoji="0" lang="en-Z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Include Photos or videos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58EEC2F2-508E-46CC-BC8D-39651CD3D95E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30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kumimoji="0" lang="en-ZW" sz="24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2043801D-D5F3-3EAB-190E-2E639061AA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How will you sustain </a:t>
            </a:r>
            <a:r>
              <a:rPr lang="en-US"/>
              <a:t>this change? </a:t>
            </a:r>
            <a:br>
              <a:rPr lang="en-US" dirty="0"/>
            </a:br>
            <a:endParaRPr lang="en-US" dirty="0">
              <a:solidFill>
                <a:srgbClr val="FF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9539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830DD7-A1FF-1021-DD84-29DE3B52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4D61CB-C678-0CFB-5CC2-A8F6F89E7281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1557C4-9B66-0B85-550A-E39ECA451607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E71CE6C-A383-0E47-D439-B4105E0A28CB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Next Steps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1ABCEAF2-8AA8-6F6E-660A-8F94A4A3AD1A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DFB566B1-6B2D-F682-574B-5548DDD64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11248946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are your plans?</a:t>
            </a:r>
          </a:p>
        </p:txBody>
      </p:sp>
    </p:spTree>
    <p:extLst>
      <p:ext uri="{BB962C8B-B14F-4D97-AF65-F5344CB8AC3E}">
        <p14:creationId xmlns:p14="http://schemas.microsoft.com/office/powerpoint/2010/main" val="140155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818AA992C224486F30831F6D9BFEC" ma:contentTypeVersion="18" ma:contentTypeDescription="Create a new document." ma:contentTypeScope="" ma:versionID="8b976f0daaadc00a03b0ba5a8aed4ca1">
  <xsd:schema xmlns:xsd="http://www.w3.org/2001/XMLSchema" xmlns:xs="http://www.w3.org/2001/XMLSchema" xmlns:p="http://schemas.microsoft.com/office/2006/metadata/properties" xmlns:ns2="386b4bcc-3771-4cf3-910e-10b4da597aff" xmlns:ns3="5c72703c-1067-4fa7-89cc-ef245258de7b" targetNamespace="http://schemas.microsoft.com/office/2006/metadata/properties" ma:root="true" ma:fieldsID="d1acf775177c2396fe9dd292c6f025bc" ns2:_="" ns3:_="">
    <xsd:import namespace="386b4bcc-3771-4cf3-910e-10b4da597aff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6b4bcc-3771-4cf3-910e-10b4da59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300de80-7531-40b2-a37f-f138d0f80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bc4b65e-775a-4a0b-8a3f-ec286c64b49d}" ma:internalName="TaxCatchAll" ma:showField="CatchAllData" ma:web="5c72703c-1067-4fa7-89cc-ef245258de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6b4bcc-3771-4cf3-910e-10b4da597aff">
      <Terms xmlns="http://schemas.microsoft.com/office/infopath/2007/PartnerControls"/>
    </lcf76f155ced4ddcb4097134ff3c332f>
    <TaxCatchAll xmlns="5c72703c-1067-4fa7-89cc-ef245258de7b" xsi:nil="true"/>
  </documentManagement>
</p:properties>
</file>

<file path=customXml/itemProps1.xml><?xml version="1.0" encoding="utf-8"?>
<ds:datastoreItem xmlns:ds="http://schemas.openxmlformats.org/officeDocument/2006/customXml" ds:itemID="{64203021-C62B-4D80-9EB3-3614644D550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868C7F-0C61-4CD6-B781-577157989B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6b4bcc-3771-4cf3-910e-10b4da597aff"/>
    <ds:schemaRef ds:uri="5c72703c-1067-4fa7-89cc-ef245258de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2115CE0-5A0E-4067-BF65-D91DC3FD1233}">
  <ds:schemaRefs>
    <ds:schemaRef ds:uri="http://schemas.microsoft.com/office/2006/metadata/properties"/>
    <ds:schemaRef ds:uri="http://schemas.microsoft.com/office/infopath/2007/PartnerControls"/>
    <ds:schemaRef ds:uri="386b4bcc-3771-4cf3-910e-10b4da597aff"/>
    <ds:schemaRef ds:uri="5c72703c-1067-4fa7-89cc-ef245258de7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285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Tahoma</vt:lpstr>
      <vt:lpstr>Office Theme</vt:lpstr>
      <vt:lpstr>Voice and Choice Summit 2026-Change Strategies-Strategic Litigation Category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Debi Lee</dc:creator>
  <cp:lastModifiedBy>Colleen Morna</cp:lastModifiedBy>
  <cp:revision>76</cp:revision>
  <dcterms:created xsi:type="dcterms:W3CDTF">2025-10-09T06:55:09Z</dcterms:created>
  <dcterms:modified xsi:type="dcterms:W3CDTF">2026-02-18T09:27:28Z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0x010100705818AA992C224486F30831F6D9BFEC</vt:lpwstr>
  </property>
  <property fmtid="{D5CDD505-2E9C-101B-9397-08002B2CF9AE}" pid="3" name="MediaServiceImageTags">
    <vt:lpwstr/>
  </property>
</Properties>
</file>