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74" r:id="rId4"/>
    <p:sldId id="320" r:id="rId5"/>
    <p:sldId id="321" r:id="rId6"/>
    <p:sldId id="322" r:id="rId7"/>
    <p:sldId id="279" r:id="rId8"/>
    <p:sldId id="282" r:id="rId9"/>
    <p:sldId id="280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426DC6-EF6B-4E2F-B7F8-F9DFC0CE1AC6}" v="10" dt="2026-02-17T09:25:22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2" d="100"/>
          <a:sy n="82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nuel Hadzizi - Results for Change Manager" userId="41bf4952-83e1-48ef-b290-398b6278eb1c" providerId="ADAL" clId="{388E8143-224A-4319-A2FA-18DC863CB5A2}"/>
    <pc:docChg chg="undo custSel addSld delSld modSld">
      <pc:chgData name="Fanuel Hadzizi - Results for Change Manager" userId="41bf4952-83e1-48ef-b290-398b6278eb1c" providerId="ADAL" clId="{388E8143-224A-4319-A2FA-18DC863CB5A2}" dt="2026-02-17T09:25:22.370" v="173"/>
      <pc:docMkLst>
        <pc:docMk/>
      </pc:docMkLst>
      <pc:sldChg chg="modSp mod">
        <pc:chgData name="Fanuel Hadzizi - Results for Change Manager" userId="41bf4952-83e1-48ef-b290-398b6278eb1c" providerId="ADAL" clId="{388E8143-224A-4319-A2FA-18DC863CB5A2}" dt="2026-02-17T09:25:00.921" v="172" actId="20577"/>
        <pc:sldMkLst>
          <pc:docMk/>
          <pc:sldMk cId="406638069" sldId="257"/>
        </pc:sldMkLst>
        <pc:spChg chg="mod">
          <ac:chgData name="Fanuel Hadzizi - Results for Change Manager" userId="41bf4952-83e1-48ef-b290-398b6278eb1c" providerId="ADAL" clId="{388E8143-224A-4319-A2FA-18DC863CB5A2}" dt="2026-02-16T11:34:10.684" v="148" actId="6549"/>
          <ac:spMkLst>
            <pc:docMk/>
            <pc:sldMk cId="406638069" sldId="257"/>
            <ac:spMk id="7" creationId="{D5ED7C6B-3215-606E-4317-F8BF01F39E96}"/>
          </ac:spMkLst>
        </pc:spChg>
        <pc:spChg chg="mod">
          <ac:chgData name="Fanuel Hadzizi - Results for Change Manager" userId="41bf4952-83e1-48ef-b290-398b6278eb1c" providerId="ADAL" clId="{388E8143-224A-4319-A2FA-18DC863CB5A2}" dt="2026-02-17T09:25:00.921" v="172" actId="20577"/>
          <ac:spMkLst>
            <pc:docMk/>
            <pc:sldMk cId="406638069" sldId="257"/>
            <ac:spMk id="36" creationId="{3DB0E86D-BEBA-8DD5-5C76-03069FD92515}"/>
          </ac:spMkLst>
        </pc:spChg>
      </pc:sldChg>
      <pc:sldChg chg="del">
        <pc:chgData name="Fanuel Hadzizi - Results for Change Manager" userId="41bf4952-83e1-48ef-b290-398b6278eb1c" providerId="ADAL" clId="{388E8143-224A-4319-A2FA-18DC863CB5A2}" dt="2026-02-16T11:36:42.340" v="151" actId="47"/>
        <pc:sldMkLst>
          <pc:docMk/>
          <pc:sldMk cId="2900623556" sldId="276"/>
        </pc:sldMkLst>
      </pc:sldChg>
      <pc:sldChg chg="del">
        <pc:chgData name="Fanuel Hadzizi - Results for Change Manager" userId="41bf4952-83e1-48ef-b290-398b6278eb1c" providerId="ADAL" clId="{388E8143-224A-4319-A2FA-18DC863CB5A2}" dt="2026-02-16T11:37:07.001" v="153" actId="47"/>
        <pc:sldMkLst>
          <pc:docMk/>
          <pc:sldMk cId="720335315" sldId="277"/>
        </pc:sldMkLst>
      </pc:sldChg>
      <pc:sldChg chg="add setBg">
        <pc:chgData name="Fanuel Hadzizi - Results for Change Manager" userId="41bf4952-83e1-48ef-b290-398b6278eb1c" providerId="ADAL" clId="{388E8143-224A-4319-A2FA-18DC863CB5A2}" dt="2026-02-17T09:25:22.370" v="173"/>
        <pc:sldMkLst>
          <pc:docMk/>
          <pc:sldMk cId="67875222" sldId="282"/>
        </pc:sldMkLst>
      </pc:sldChg>
      <pc:sldChg chg="del">
        <pc:chgData name="Fanuel Hadzizi - Results for Change Manager" userId="41bf4952-83e1-48ef-b290-398b6278eb1c" providerId="ADAL" clId="{388E8143-224A-4319-A2FA-18DC863CB5A2}" dt="2026-02-16T11:36:50.633" v="152" actId="47"/>
        <pc:sldMkLst>
          <pc:docMk/>
          <pc:sldMk cId="1569510523" sldId="284"/>
        </pc:sldMkLst>
      </pc:sldChg>
      <pc:sldChg chg="delSp modSp del mod">
        <pc:chgData name="Fanuel Hadzizi - Results for Change Manager" userId="41bf4952-83e1-48ef-b290-398b6278eb1c" providerId="ADAL" clId="{388E8143-224A-4319-A2FA-18DC863CB5A2}" dt="2026-02-16T11:30:52.661" v="112" actId="47"/>
        <pc:sldMkLst>
          <pc:docMk/>
          <pc:sldMk cId="2182122380" sldId="286"/>
        </pc:sldMkLst>
        <pc:spChg chg="mod">
          <ac:chgData name="Fanuel Hadzizi - Results for Change Manager" userId="41bf4952-83e1-48ef-b290-398b6278eb1c" providerId="ADAL" clId="{388E8143-224A-4319-A2FA-18DC863CB5A2}" dt="2026-02-16T11:25:40.138" v="17"/>
          <ac:spMkLst>
            <pc:docMk/>
            <pc:sldMk cId="2182122380" sldId="286"/>
            <ac:spMk id="2" creationId="{AE84900D-EE0A-1612-630D-00773D816B05}"/>
          </ac:spMkLst>
        </pc:spChg>
        <pc:spChg chg="mod">
          <ac:chgData name="Fanuel Hadzizi - Results for Change Manager" userId="41bf4952-83e1-48ef-b290-398b6278eb1c" providerId="ADAL" clId="{388E8143-224A-4319-A2FA-18DC863CB5A2}" dt="2026-02-16T11:25:47.619" v="21"/>
          <ac:spMkLst>
            <pc:docMk/>
            <pc:sldMk cId="2182122380" sldId="286"/>
            <ac:spMk id="5" creationId="{DBF1AC77-6FA5-2349-B201-AE8AF6E81531}"/>
          </ac:spMkLst>
        </pc:spChg>
        <pc:spChg chg="del">
          <ac:chgData name="Fanuel Hadzizi - Results for Change Manager" userId="41bf4952-83e1-48ef-b290-398b6278eb1c" providerId="ADAL" clId="{388E8143-224A-4319-A2FA-18DC863CB5A2}" dt="2026-02-16T11:24:11.751" v="6" actId="478"/>
          <ac:spMkLst>
            <pc:docMk/>
            <pc:sldMk cId="2182122380" sldId="286"/>
            <ac:spMk id="7" creationId="{33073AF5-5BA8-D0AE-E694-2BE82853CBD0}"/>
          </ac:spMkLst>
        </pc:spChg>
      </pc:sldChg>
      <pc:sldChg chg="delSp modSp add mod">
        <pc:chgData name="Fanuel Hadzizi - Results for Change Manager" userId="41bf4952-83e1-48ef-b290-398b6278eb1c" providerId="ADAL" clId="{388E8143-224A-4319-A2FA-18DC863CB5A2}" dt="2026-02-16T11:31:28.819" v="115" actId="20577"/>
        <pc:sldMkLst>
          <pc:docMk/>
          <pc:sldMk cId="2374579285" sldId="320"/>
        </pc:sldMkLst>
        <pc:grpChg chg="del mod">
          <ac:chgData name="Fanuel Hadzizi - Results for Change Manager" userId="41bf4952-83e1-48ef-b290-398b6278eb1c" providerId="ADAL" clId="{388E8143-224A-4319-A2FA-18DC863CB5A2}" dt="2026-02-16T11:26:19.431" v="23" actId="478"/>
          <ac:grpSpMkLst>
            <pc:docMk/>
            <pc:sldMk cId="2374579285" sldId="320"/>
            <ac:grpSpMk id="32" creationId="{D8661110-5901-16D3-1C0A-7CF975076867}"/>
          </ac:grpSpMkLst>
        </pc:grpChg>
        <pc:graphicFrameChg chg="modGraphic">
          <ac:chgData name="Fanuel Hadzizi - Results for Change Manager" userId="41bf4952-83e1-48ef-b290-398b6278eb1c" providerId="ADAL" clId="{388E8143-224A-4319-A2FA-18DC863CB5A2}" dt="2026-02-16T11:31:28.819" v="115" actId="20577"/>
          <ac:graphicFrameMkLst>
            <pc:docMk/>
            <pc:sldMk cId="2374579285" sldId="320"/>
            <ac:graphicFrameMk id="5" creationId="{243FC73C-A28F-BFC2-FB2E-610E733C58A2}"/>
          </ac:graphicFrameMkLst>
        </pc:graphicFrameChg>
      </pc:sldChg>
      <pc:sldChg chg="modSp add mod">
        <pc:chgData name="Fanuel Hadzizi - Results for Change Manager" userId="41bf4952-83e1-48ef-b290-398b6278eb1c" providerId="ADAL" clId="{388E8143-224A-4319-A2FA-18DC863CB5A2}" dt="2026-02-16T11:31:58.110" v="117" actId="2711"/>
        <pc:sldMkLst>
          <pc:docMk/>
          <pc:sldMk cId="654616262" sldId="321"/>
        </pc:sldMkLst>
        <pc:graphicFrameChg chg="modGraphic">
          <ac:chgData name="Fanuel Hadzizi - Results for Change Manager" userId="41bf4952-83e1-48ef-b290-398b6278eb1c" providerId="ADAL" clId="{388E8143-224A-4319-A2FA-18DC863CB5A2}" dt="2026-02-16T11:31:58.110" v="117" actId="2711"/>
          <ac:graphicFrameMkLst>
            <pc:docMk/>
            <pc:sldMk cId="654616262" sldId="321"/>
            <ac:graphicFrameMk id="5" creationId="{5B37C10A-AEC3-FE3D-438B-9EBACAB7A7C2}"/>
          </ac:graphicFrameMkLst>
        </pc:graphicFrameChg>
      </pc:sldChg>
      <pc:sldChg chg="modSp add mod">
        <pc:chgData name="Fanuel Hadzizi - Results for Change Manager" userId="41bf4952-83e1-48ef-b290-398b6278eb1c" providerId="ADAL" clId="{388E8143-224A-4319-A2FA-18DC863CB5A2}" dt="2026-02-16T11:32:09.003" v="118" actId="2711"/>
        <pc:sldMkLst>
          <pc:docMk/>
          <pc:sldMk cId="2385396526" sldId="322"/>
        </pc:sldMkLst>
        <pc:graphicFrameChg chg="modGraphic">
          <ac:chgData name="Fanuel Hadzizi - Results for Change Manager" userId="41bf4952-83e1-48ef-b290-398b6278eb1c" providerId="ADAL" clId="{388E8143-224A-4319-A2FA-18DC863CB5A2}" dt="2026-02-16T11:32:09.003" v="118" actId="2711"/>
          <ac:graphicFrameMkLst>
            <pc:docMk/>
            <pc:sldMk cId="2385396526" sldId="322"/>
            <ac:graphicFrameMk id="5" creationId="{E347B032-44D7-C2D9-775C-BA1CD7A5D8E4}"/>
          </ac:graphicFrameMkLst>
        </pc:graphicFrameChg>
      </pc:sldChg>
      <pc:sldChg chg="add del">
        <pc:chgData name="Fanuel Hadzizi - Results for Change Manager" userId="41bf4952-83e1-48ef-b290-398b6278eb1c" providerId="ADAL" clId="{388E8143-224A-4319-A2FA-18DC863CB5A2}" dt="2026-02-16T11:36:37.417" v="150" actId="2890"/>
        <pc:sldMkLst>
          <pc:docMk/>
          <pc:sldMk cId="3192245144" sldId="32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334" y="2666751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ZA" dirty="0"/>
              <a:t>Change Strategies-Communications and Outreach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80934" y="4560831"/>
            <a:ext cx="1097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Change Strategy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Provide a catchy short title that describes the Change Strategy, start with the country e.g.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Movement building – South Africa: building a cross-movement alliance for women’s and LGBTIQ rights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i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27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Briefly describe the context or problem the Change Strategy set out to address. </a:t>
            </a:r>
          </a:p>
          <a:p>
            <a:r>
              <a:rPr lang="en-US" sz="2600" dirty="0">
                <a:ea typeface="Calibri"/>
                <a:cs typeface="Calibri"/>
              </a:rPr>
              <a:t>Who is the organisation behind the strategy?</a:t>
            </a:r>
          </a:p>
          <a:p>
            <a:r>
              <a:rPr lang="en-US" sz="2600" dirty="0">
                <a:ea typeface="Calibri"/>
                <a:cs typeface="Calibri"/>
              </a:rPr>
              <a:t>Where are you based / Where is the strategy being implemented?</a:t>
            </a:r>
          </a:p>
          <a:p>
            <a:r>
              <a:rPr lang="en-US" sz="2600" dirty="0">
                <a:ea typeface="Calibri"/>
                <a:cs typeface="Calibri"/>
              </a:rPr>
              <a:t>Who was most affected by the problem and how?</a:t>
            </a:r>
          </a:p>
          <a:p>
            <a:r>
              <a:rPr lang="en-US" sz="2600" dirty="0">
                <a:ea typeface="Calibri"/>
                <a:cs typeface="Calibri"/>
              </a:rPr>
              <a:t>What issue(s) did the strategy address?</a:t>
            </a:r>
          </a:p>
          <a:p>
            <a:r>
              <a:rPr lang="en-US" sz="2600" dirty="0">
                <a:ea typeface="Calibri"/>
                <a:cs typeface="Calibri"/>
              </a:rPr>
              <a:t>What were the key objectives of the strategy?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0AAEAA8-BF7E-5252-C248-BA79BF02BFCC}"/>
              </a:ext>
            </a:extLst>
          </p:cNvPr>
          <p:cNvSpPr txBox="1">
            <a:spLocks/>
          </p:cNvSpPr>
          <p:nvPr/>
        </p:nvSpPr>
        <p:spPr>
          <a:xfrm>
            <a:off x="1981199" y="2684484"/>
            <a:ext cx="8229600" cy="3419980"/>
          </a:xfrm>
          <a:prstGeom prst="rect">
            <a:avLst/>
          </a:prstGeom>
          <a:noFill/>
          <a:ln>
            <a:solidFill>
              <a:srgbClr val="7B56A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Please provide a concrete example of your post</a:t>
            </a:r>
            <a:endParaRPr lang="en-ZW" sz="1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3FC73C-A28F-BFC2-FB2E-610E733C58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509260"/>
              </p:ext>
            </p:extLst>
          </p:nvPr>
        </p:nvGraphicFramePr>
        <p:xfrm>
          <a:off x="1981197" y="563604"/>
          <a:ext cx="822960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72673202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1732492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102159329"/>
                    </a:ext>
                  </a:extLst>
                </a:gridCol>
              </a:tblGrid>
              <a:tr h="2737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</a:t>
                      </a:r>
                      <a:r>
                        <a:rPr lang="en-ZA" sz="2000" b="1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ollowers</a:t>
                      </a:r>
                      <a:endParaRPr lang="en-ZA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effectLst/>
                        </a:rPr>
                        <a:t>Before WVL/Marang</a:t>
                      </a:r>
                      <a:endParaRPr lang="en-Z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effectLst/>
                        </a:rPr>
                        <a:t>Current</a:t>
                      </a:r>
                      <a:endParaRPr lang="en-Z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6456438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Facebook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2163085"/>
                  </a:ext>
                </a:extLst>
              </a:tr>
              <a:tr h="273776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Twitter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>
                          <a:effectLst/>
                        </a:rPr>
                        <a:t> </a:t>
                      </a:r>
                      <a:endParaRPr lang="en-Z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>
                          <a:effectLst/>
                        </a:rPr>
                        <a:t> </a:t>
                      </a:r>
                      <a:endParaRPr lang="en-Z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3624223"/>
                  </a:ext>
                </a:extLst>
              </a:tr>
              <a:tr h="273776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Tik-Tok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0584960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YouTube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822675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Instagram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08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5792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C464C-E084-1911-8AB8-2D0FCC1F6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A956B1D-6C9A-B6F2-9D72-D3437BD62BB5}"/>
              </a:ext>
            </a:extLst>
          </p:cNvPr>
          <p:cNvSpPr txBox="1">
            <a:spLocks/>
          </p:cNvSpPr>
          <p:nvPr/>
        </p:nvSpPr>
        <p:spPr>
          <a:xfrm>
            <a:off x="1981199" y="2684484"/>
            <a:ext cx="8229600" cy="3419980"/>
          </a:xfrm>
          <a:prstGeom prst="rect">
            <a:avLst/>
          </a:prstGeom>
          <a:noFill/>
          <a:ln>
            <a:solidFill>
              <a:srgbClr val="7B56A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Please provide a concrete example of your post</a:t>
            </a:r>
            <a:endParaRPr lang="en-ZW" sz="1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37C10A-AEC3-FE3D-438B-9EBACAB7A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920957"/>
              </p:ext>
            </p:extLst>
          </p:nvPr>
        </p:nvGraphicFramePr>
        <p:xfrm>
          <a:off x="1981197" y="563604"/>
          <a:ext cx="822960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72673202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1732492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102159329"/>
                    </a:ext>
                  </a:extLst>
                </a:gridCol>
              </a:tblGrid>
              <a:tr h="2737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</a:t>
                      </a:r>
                      <a:r>
                        <a:rPr lang="en-ZA" sz="2000" b="1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ikes</a:t>
                      </a:r>
                      <a:endParaRPr lang="en-ZA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effectLst/>
                        </a:rPr>
                        <a:t>Before WVL/Marang</a:t>
                      </a:r>
                      <a:endParaRPr lang="en-Z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effectLst/>
                        </a:rPr>
                        <a:t>Current</a:t>
                      </a:r>
                      <a:endParaRPr lang="en-Z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6456438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Facebook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2163085"/>
                  </a:ext>
                </a:extLst>
              </a:tr>
              <a:tr h="273776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Twitter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>
                          <a:effectLst/>
                        </a:rPr>
                        <a:t> </a:t>
                      </a:r>
                      <a:endParaRPr lang="en-Z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>
                          <a:effectLst/>
                        </a:rPr>
                        <a:t> </a:t>
                      </a:r>
                      <a:endParaRPr lang="en-Z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3624223"/>
                  </a:ext>
                </a:extLst>
              </a:tr>
              <a:tr h="273776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Tik-Tok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0584960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YouTube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822675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Instagram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08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61626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7CD4F-4941-97D9-A515-B8F7C03FF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9A679B4-5FA4-5FE0-F70D-FEDFD1617AC5}"/>
              </a:ext>
            </a:extLst>
          </p:cNvPr>
          <p:cNvSpPr txBox="1">
            <a:spLocks/>
          </p:cNvSpPr>
          <p:nvPr/>
        </p:nvSpPr>
        <p:spPr>
          <a:xfrm>
            <a:off x="1981199" y="2684484"/>
            <a:ext cx="8229600" cy="3419980"/>
          </a:xfrm>
          <a:prstGeom prst="rect">
            <a:avLst/>
          </a:prstGeom>
          <a:noFill/>
          <a:ln>
            <a:solidFill>
              <a:srgbClr val="7B56A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Please provide a concrete example of your post</a:t>
            </a:r>
            <a:endParaRPr lang="en-ZW" sz="1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47B032-44D7-C2D9-775C-BA1CD7A5D8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713637"/>
              </p:ext>
            </p:extLst>
          </p:nvPr>
        </p:nvGraphicFramePr>
        <p:xfrm>
          <a:off x="1981197" y="563604"/>
          <a:ext cx="822960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72673202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1732492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102159329"/>
                    </a:ext>
                  </a:extLst>
                </a:gridCol>
              </a:tblGrid>
              <a:tr h="2737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Impressions</a:t>
                      </a:r>
                      <a:endParaRPr lang="en-ZA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effectLst/>
                        </a:rPr>
                        <a:t>Before WVL/Marang</a:t>
                      </a:r>
                      <a:endParaRPr lang="en-Z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effectLst/>
                        </a:rPr>
                        <a:t>Current</a:t>
                      </a:r>
                      <a:endParaRPr lang="en-Z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6456438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Facebook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2163085"/>
                  </a:ext>
                </a:extLst>
              </a:tr>
              <a:tr h="273776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Twitter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>
                          <a:effectLst/>
                        </a:rPr>
                        <a:t> </a:t>
                      </a:r>
                      <a:endParaRPr lang="en-Z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>
                          <a:effectLst/>
                        </a:rPr>
                        <a:t> </a:t>
                      </a:r>
                      <a:endParaRPr lang="en-Z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3624223"/>
                  </a:ext>
                </a:extLst>
              </a:tr>
              <a:tr h="273776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Tik-Tok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0584960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YouTube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822675"/>
                  </a:ext>
                </a:extLst>
              </a:tr>
              <a:tr h="281834"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Instagram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08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39652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B0031-63EA-8E80-847E-A49FDD9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12918-22CC-EE8C-5A72-F5AF89EC1A1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B1EA-ECE7-8C0B-5EF6-F02CE2860D2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9CEA60-9A17-BA61-9FE8-7D0CB3247C4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Sustainability</a:t>
            </a:r>
            <a:endParaRPr lang="en-ZW" b="1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BD34202-6996-B79F-8351-8A5C13250CA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77DA4309-6CB8-7EDA-209C-0809B524B56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83FEAD5-D955-074D-D7EE-0C4BCFB18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will the change be sustained or scaled up?</a:t>
            </a:r>
          </a:p>
          <a:p>
            <a:r>
              <a:rPr lang="en-US" dirty="0"/>
              <a:t>How did you foster a culture of continuous learning and best practice sharing within the movement?</a:t>
            </a:r>
          </a:p>
          <a:p>
            <a:r>
              <a:rPr lang="en-US" dirty="0"/>
              <a:t>How did you generate and </a:t>
            </a:r>
            <a:r>
              <a:rPr lang="en-US" dirty="0" err="1"/>
              <a:t>utilise</a:t>
            </a:r>
            <a:r>
              <a:rPr lang="en-US" dirty="0"/>
              <a:t> evidence to assess the impact and effectiveness of advocacy efforts within your movement?</a:t>
            </a:r>
          </a:p>
          <a:p>
            <a:pPr marL="0" indent="0">
              <a:buNone/>
            </a:pP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571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E7E8D-9BFC-D3CA-79C5-AA0CC7837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BBC1C5F-1C33-E258-D32A-82BE98CBF91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0C1F2B-B38C-55DF-116C-34FF16815F9B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A53F0C7-A13C-E7DB-8141-53083B0E74F9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/>
              <a:t>Beneficiaries</a:t>
            </a:r>
            <a:endParaRPr lang="en-ZW" b="1" i="1" spc="30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C28CE1DD-B9A2-BFE6-7E98-60271CAF0A3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B1EC6FA-7874-891E-52D6-B0095DDB71C9}"/>
              </a:ext>
            </a:extLst>
          </p:cNvPr>
          <p:cNvGraphicFramePr>
            <a:graphicFrameLocks noGrp="1"/>
          </p:cNvGraphicFramePr>
          <p:nvPr/>
        </p:nvGraphicFramePr>
        <p:xfrm>
          <a:off x="363794" y="1317523"/>
          <a:ext cx="8570656" cy="4543051"/>
        </p:xfrm>
        <a:graphic>
          <a:graphicData uri="http://schemas.openxmlformats.org/drawingml/2006/table">
            <a:tbl>
              <a:tblPr/>
              <a:tblGrid>
                <a:gridCol w="5790466">
                  <a:extLst>
                    <a:ext uri="{9D8B030D-6E8A-4147-A177-3AD203B41FA5}">
                      <a16:colId xmlns:a16="http://schemas.microsoft.com/office/drawing/2014/main" val="187783225"/>
                    </a:ext>
                  </a:extLst>
                </a:gridCol>
                <a:gridCol w="2780190">
                  <a:extLst>
                    <a:ext uri="{9D8B030D-6E8A-4147-A177-3AD203B41FA5}">
                      <a16:colId xmlns:a16="http://schemas.microsoft.com/office/drawing/2014/main" val="3547459719"/>
                    </a:ext>
                  </a:extLst>
                </a:gridCol>
              </a:tblGrid>
              <a:tr h="30036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participants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7941511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 – Direct beneficiaries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Char char="b"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035623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 – Direct beneficiaries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596423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 – Indirect beneficiaries (e.g. through other networks)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820568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 – Indirect beneficiaries (e.g. through other networks)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195280"/>
                  </a:ext>
                </a:extLst>
              </a:tr>
              <a:tr h="838525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 – Online beneficiaries (e.g. website access, mailing lists, scholarly articles)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928540"/>
                  </a:ext>
                </a:extLst>
              </a:tr>
              <a:tr h="838525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 – Online beneficiaries (e.g. website access, mailing lists, scholarly articles)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057829"/>
                  </a:ext>
                </a:extLst>
              </a:tr>
              <a:tr h="3128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2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7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496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Tahoma</vt:lpstr>
      <vt:lpstr>Times New Roman</vt:lpstr>
      <vt:lpstr>Office Theme</vt:lpstr>
      <vt:lpstr>Voice and Choice Summit 2026-Change Strategies-Communications and Outreach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Fanuel Hadzizi - Results for Change Manager</cp:lastModifiedBy>
  <cp:revision>73</cp:revision>
  <dcterms:created xsi:type="dcterms:W3CDTF">2025-10-09T06:55:09Z</dcterms:created>
  <dcterms:modified xsi:type="dcterms:W3CDTF">2026-02-17T09:25:33Z</dcterms:modified>
</cp:coreProperties>
</file>