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6"/>
  </p:handoutMasterIdLst>
  <p:sldIdLst>
    <p:sldId id="320" r:id="rId5"/>
    <p:sldId id="290" r:id="rId6"/>
    <p:sldId id="304" r:id="rId7"/>
    <p:sldId id="305" r:id="rId8"/>
    <p:sldId id="306" r:id="rId9"/>
    <p:sldId id="310" r:id="rId10"/>
    <p:sldId id="321" r:id="rId11"/>
    <p:sldId id="322" r:id="rId12"/>
    <p:sldId id="316" r:id="rId13"/>
    <p:sldId id="317" r:id="rId14"/>
    <p:sldId id="31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56A3"/>
    <a:srgbClr val="B6A2D3"/>
    <a:srgbClr val="B7A3D3"/>
    <a:srgbClr val="BAA8D5"/>
    <a:srgbClr val="E9E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20" autoAdjust="0"/>
    <p:restoredTop sz="93945" autoAdjust="0"/>
  </p:normalViewPr>
  <p:slideViewPr>
    <p:cSldViewPr>
      <p:cViewPr>
        <p:scale>
          <a:sx n="72" d="100"/>
          <a:sy n="72" d="100"/>
        </p:scale>
        <p:origin x="64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75ABB-6DDB-4E13-B48C-52C512BE779E}" type="datetimeFigureOut">
              <a:rPr lang="en-ZA" smtClean="0"/>
              <a:t>2025/02/21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89766-E76C-439E-89D8-DB7B96D12AA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4533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21/2/2025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97074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21/2/2025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68016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21/2/2025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40912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21/2/2025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28098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21/2/2025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92876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21/2/2025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584428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21/2/2025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56661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21/2/2025</a:t>
            </a:fld>
            <a:endParaRPr lang="en-Z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82845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21/2/2025</a:t>
            </a:fld>
            <a:endParaRPr lang="en-Z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532978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21/2/2025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12073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21/2/2025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05122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4485F-ED24-47DB-AFF9-387090B6200D}" type="datetimeFigureOut">
              <a:rPr lang="en-ZW" smtClean="0"/>
              <a:t>21/2/2025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1464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550D9F-51CE-6C9C-76EB-06266568FA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-28467"/>
            <a:ext cx="2651877" cy="6858000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id="{9A22D600-B52E-E04B-A9E7-57874D1B3DE2}"/>
              </a:ext>
            </a:extLst>
          </p:cNvPr>
          <p:cNvSpPr/>
          <p:nvPr/>
        </p:nvSpPr>
        <p:spPr>
          <a:xfrm rot="5400000">
            <a:off x="4351839" y="2051291"/>
            <a:ext cx="454869" cy="9158548"/>
          </a:xfrm>
          <a:custGeom>
            <a:avLst/>
            <a:gdLst>
              <a:gd name="connsiteX0" fmla="*/ 0 w 6037294"/>
              <a:gd name="connsiteY0" fmla="*/ 0 h 622141"/>
              <a:gd name="connsiteX1" fmla="*/ 6037294 w 6037294"/>
              <a:gd name="connsiteY1" fmla="*/ 0 h 622141"/>
              <a:gd name="connsiteX2" fmla="*/ 6037294 w 6037294"/>
              <a:gd name="connsiteY2" fmla="*/ 622141 h 622141"/>
              <a:gd name="connsiteX3" fmla="*/ 0 w 6037294"/>
              <a:gd name="connsiteY3" fmla="*/ 622141 h 622141"/>
              <a:gd name="connsiteX4" fmla="*/ 0 w 6037294"/>
              <a:gd name="connsiteY4" fmla="*/ 0 h 622141"/>
              <a:gd name="connsiteX0" fmla="*/ 0 w 6343876"/>
              <a:gd name="connsiteY0" fmla="*/ 0 h 622141"/>
              <a:gd name="connsiteX1" fmla="*/ 6037294 w 6343876"/>
              <a:gd name="connsiteY1" fmla="*/ 0 h 622141"/>
              <a:gd name="connsiteX2" fmla="*/ 6037294 w 6343876"/>
              <a:gd name="connsiteY2" fmla="*/ 622141 h 622141"/>
              <a:gd name="connsiteX3" fmla="*/ 0 w 6343876"/>
              <a:gd name="connsiteY3" fmla="*/ 622141 h 622141"/>
              <a:gd name="connsiteX4" fmla="*/ 0 w 6343876"/>
              <a:gd name="connsiteY4" fmla="*/ 0 h 622141"/>
              <a:gd name="connsiteX0" fmla="*/ 0 w 6530881"/>
              <a:gd name="connsiteY0" fmla="*/ 0 h 622141"/>
              <a:gd name="connsiteX1" fmla="*/ 6037294 w 6530881"/>
              <a:gd name="connsiteY1" fmla="*/ 0 h 622141"/>
              <a:gd name="connsiteX2" fmla="*/ 6037294 w 6530881"/>
              <a:gd name="connsiteY2" fmla="*/ 622141 h 622141"/>
              <a:gd name="connsiteX3" fmla="*/ 0 w 6530881"/>
              <a:gd name="connsiteY3" fmla="*/ 622141 h 622141"/>
              <a:gd name="connsiteX4" fmla="*/ 0 w 6530881"/>
              <a:gd name="connsiteY4" fmla="*/ 0 h 622141"/>
              <a:gd name="connsiteX0" fmla="*/ 0 w 6512560"/>
              <a:gd name="connsiteY0" fmla="*/ 0 h 622141"/>
              <a:gd name="connsiteX1" fmla="*/ 6037294 w 6512560"/>
              <a:gd name="connsiteY1" fmla="*/ 0 h 622141"/>
              <a:gd name="connsiteX2" fmla="*/ 6037294 w 6512560"/>
              <a:gd name="connsiteY2" fmla="*/ 622141 h 622141"/>
              <a:gd name="connsiteX3" fmla="*/ 0 w 6512560"/>
              <a:gd name="connsiteY3" fmla="*/ 622141 h 622141"/>
              <a:gd name="connsiteX4" fmla="*/ 0 w 6512560"/>
              <a:gd name="connsiteY4" fmla="*/ 0 h 622141"/>
              <a:gd name="connsiteX0" fmla="*/ 0 w 6312856"/>
              <a:gd name="connsiteY0" fmla="*/ 0 h 622141"/>
              <a:gd name="connsiteX1" fmla="*/ 6037294 w 6312856"/>
              <a:gd name="connsiteY1" fmla="*/ 0 h 622141"/>
              <a:gd name="connsiteX2" fmla="*/ 6037294 w 6312856"/>
              <a:gd name="connsiteY2" fmla="*/ 622141 h 622141"/>
              <a:gd name="connsiteX3" fmla="*/ 0 w 6312856"/>
              <a:gd name="connsiteY3" fmla="*/ 622141 h 622141"/>
              <a:gd name="connsiteX4" fmla="*/ 0 w 6312856"/>
              <a:gd name="connsiteY4" fmla="*/ 0 h 622141"/>
              <a:gd name="connsiteX0" fmla="*/ 0 w 6037294"/>
              <a:gd name="connsiteY0" fmla="*/ 0 h 622141"/>
              <a:gd name="connsiteX1" fmla="*/ 6037294 w 6037294"/>
              <a:gd name="connsiteY1" fmla="*/ 0 h 622141"/>
              <a:gd name="connsiteX2" fmla="*/ 6037294 w 6037294"/>
              <a:gd name="connsiteY2" fmla="*/ 622141 h 622141"/>
              <a:gd name="connsiteX3" fmla="*/ 0 w 6037294"/>
              <a:gd name="connsiteY3" fmla="*/ 622141 h 622141"/>
              <a:gd name="connsiteX4" fmla="*/ 0 w 6037294"/>
              <a:gd name="connsiteY4" fmla="*/ 0 h 62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7294" h="622141">
                <a:moveTo>
                  <a:pt x="0" y="0"/>
                </a:moveTo>
                <a:lnTo>
                  <a:pt x="6037294" y="0"/>
                </a:lnTo>
                <a:cubicBezTo>
                  <a:pt x="6032701" y="399885"/>
                  <a:pt x="6025963" y="327031"/>
                  <a:pt x="6037294" y="622141"/>
                </a:cubicBezTo>
                <a:lnTo>
                  <a:pt x="0" y="622141"/>
                </a:lnTo>
                <a:lnTo>
                  <a:pt x="0" y="0"/>
                </a:lnTo>
                <a:close/>
              </a:path>
            </a:pathLst>
          </a:custGeom>
          <a:solidFill>
            <a:srgbClr val="7B5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65239ED8-D9BC-9B07-2C66-1B0CADDD60CA}"/>
              </a:ext>
            </a:extLst>
          </p:cNvPr>
          <p:cNvSpPr/>
          <p:nvPr/>
        </p:nvSpPr>
        <p:spPr>
          <a:xfrm rot="5400000">
            <a:off x="4436238" y="-4436238"/>
            <a:ext cx="271521" cy="9144002"/>
          </a:xfrm>
          <a:custGeom>
            <a:avLst/>
            <a:gdLst>
              <a:gd name="connsiteX0" fmla="*/ 0 w 6037294"/>
              <a:gd name="connsiteY0" fmla="*/ 0 h 622141"/>
              <a:gd name="connsiteX1" fmla="*/ 6037294 w 6037294"/>
              <a:gd name="connsiteY1" fmla="*/ 0 h 622141"/>
              <a:gd name="connsiteX2" fmla="*/ 6037294 w 6037294"/>
              <a:gd name="connsiteY2" fmla="*/ 622141 h 622141"/>
              <a:gd name="connsiteX3" fmla="*/ 0 w 6037294"/>
              <a:gd name="connsiteY3" fmla="*/ 622141 h 622141"/>
              <a:gd name="connsiteX4" fmla="*/ 0 w 6037294"/>
              <a:gd name="connsiteY4" fmla="*/ 0 h 622141"/>
              <a:gd name="connsiteX0" fmla="*/ 0 w 6343876"/>
              <a:gd name="connsiteY0" fmla="*/ 0 h 622141"/>
              <a:gd name="connsiteX1" fmla="*/ 6037294 w 6343876"/>
              <a:gd name="connsiteY1" fmla="*/ 0 h 622141"/>
              <a:gd name="connsiteX2" fmla="*/ 6037294 w 6343876"/>
              <a:gd name="connsiteY2" fmla="*/ 622141 h 622141"/>
              <a:gd name="connsiteX3" fmla="*/ 0 w 6343876"/>
              <a:gd name="connsiteY3" fmla="*/ 622141 h 622141"/>
              <a:gd name="connsiteX4" fmla="*/ 0 w 6343876"/>
              <a:gd name="connsiteY4" fmla="*/ 0 h 622141"/>
              <a:gd name="connsiteX0" fmla="*/ 0 w 6530881"/>
              <a:gd name="connsiteY0" fmla="*/ 0 h 622141"/>
              <a:gd name="connsiteX1" fmla="*/ 6037294 w 6530881"/>
              <a:gd name="connsiteY1" fmla="*/ 0 h 622141"/>
              <a:gd name="connsiteX2" fmla="*/ 6037294 w 6530881"/>
              <a:gd name="connsiteY2" fmla="*/ 622141 h 622141"/>
              <a:gd name="connsiteX3" fmla="*/ 0 w 6530881"/>
              <a:gd name="connsiteY3" fmla="*/ 622141 h 622141"/>
              <a:gd name="connsiteX4" fmla="*/ 0 w 6530881"/>
              <a:gd name="connsiteY4" fmla="*/ 0 h 622141"/>
              <a:gd name="connsiteX0" fmla="*/ 0 w 6512560"/>
              <a:gd name="connsiteY0" fmla="*/ 0 h 622141"/>
              <a:gd name="connsiteX1" fmla="*/ 6037294 w 6512560"/>
              <a:gd name="connsiteY1" fmla="*/ 0 h 622141"/>
              <a:gd name="connsiteX2" fmla="*/ 6037294 w 6512560"/>
              <a:gd name="connsiteY2" fmla="*/ 622141 h 622141"/>
              <a:gd name="connsiteX3" fmla="*/ 0 w 6512560"/>
              <a:gd name="connsiteY3" fmla="*/ 622141 h 622141"/>
              <a:gd name="connsiteX4" fmla="*/ 0 w 6512560"/>
              <a:gd name="connsiteY4" fmla="*/ 0 h 622141"/>
              <a:gd name="connsiteX0" fmla="*/ 0 w 6312856"/>
              <a:gd name="connsiteY0" fmla="*/ 0 h 622141"/>
              <a:gd name="connsiteX1" fmla="*/ 6037294 w 6312856"/>
              <a:gd name="connsiteY1" fmla="*/ 0 h 622141"/>
              <a:gd name="connsiteX2" fmla="*/ 6037294 w 6312856"/>
              <a:gd name="connsiteY2" fmla="*/ 622141 h 622141"/>
              <a:gd name="connsiteX3" fmla="*/ 0 w 6312856"/>
              <a:gd name="connsiteY3" fmla="*/ 622141 h 622141"/>
              <a:gd name="connsiteX4" fmla="*/ 0 w 6312856"/>
              <a:gd name="connsiteY4" fmla="*/ 0 h 622141"/>
              <a:gd name="connsiteX0" fmla="*/ 0 w 6037294"/>
              <a:gd name="connsiteY0" fmla="*/ 0 h 622141"/>
              <a:gd name="connsiteX1" fmla="*/ 6037294 w 6037294"/>
              <a:gd name="connsiteY1" fmla="*/ 0 h 622141"/>
              <a:gd name="connsiteX2" fmla="*/ 6037294 w 6037294"/>
              <a:gd name="connsiteY2" fmla="*/ 622141 h 622141"/>
              <a:gd name="connsiteX3" fmla="*/ 0 w 6037294"/>
              <a:gd name="connsiteY3" fmla="*/ 622141 h 622141"/>
              <a:gd name="connsiteX4" fmla="*/ 0 w 6037294"/>
              <a:gd name="connsiteY4" fmla="*/ 0 h 62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7294" h="622141">
                <a:moveTo>
                  <a:pt x="0" y="0"/>
                </a:moveTo>
                <a:lnTo>
                  <a:pt x="6037294" y="0"/>
                </a:lnTo>
                <a:cubicBezTo>
                  <a:pt x="6032701" y="399885"/>
                  <a:pt x="6025963" y="327031"/>
                  <a:pt x="6037294" y="622141"/>
                </a:cubicBezTo>
                <a:lnTo>
                  <a:pt x="0" y="622141"/>
                </a:lnTo>
                <a:lnTo>
                  <a:pt x="0" y="0"/>
                </a:lnTo>
                <a:close/>
              </a:path>
            </a:pathLst>
          </a:custGeom>
          <a:solidFill>
            <a:srgbClr val="7B5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2516668" y="2124553"/>
            <a:ext cx="412520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i="1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effectLst>
                  <a:outerShdw blurRad="508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Century Gothic" panose="020B0502020202020204" pitchFamily="34" charset="0"/>
              </a:rPr>
              <a:t> LEARNING </a:t>
            </a:r>
          </a:p>
          <a:p>
            <a:r>
              <a:rPr lang="en-US" sz="4100" i="1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effectLst>
                  <a:outerShdw blurRad="508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Century Gothic" panose="020B0502020202020204" pitchFamily="34" charset="0"/>
              </a:rPr>
              <a:t>  AND SHARING </a:t>
            </a:r>
          </a:p>
          <a:p>
            <a:r>
              <a:rPr lang="en-US" sz="4100" i="1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effectLst>
                  <a:outerShdw blurRad="508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Century Gothic" panose="020B0502020202020204" pitchFamily="34" charset="0"/>
              </a:rPr>
              <a:t>SUMMIT </a:t>
            </a:r>
            <a:r>
              <a:rPr lang="en-US" sz="4100" i="1" dirty="0" smtClean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effectLst>
                  <a:outerShdw blurRad="508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Century Gothic" panose="020B0502020202020204" pitchFamily="34" charset="0"/>
              </a:rPr>
              <a:t>2025</a:t>
            </a:r>
            <a:endParaRPr lang="en-ZA" sz="4100" i="1" dirty="0">
              <a:ln>
                <a:solidFill>
                  <a:srgbClr val="7B56A3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schemeClr val="bg1">
                    <a:lumMod val="75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484" y="1193928"/>
            <a:ext cx="1777379" cy="169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4635" y="630534"/>
            <a:ext cx="1896004" cy="66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330" y="486596"/>
            <a:ext cx="2356040" cy="5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B0E86D-BEBA-8DD5-5C76-03069FD92515}"/>
              </a:ext>
            </a:extLst>
          </p:cNvPr>
          <p:cNvSpPr txBox="1"/>
          <p:nvPr/>
        </p:nvSpPr>
        <p:spPr>
          <a:xfrm>
            <a:off x="-1" y="4133941"/>
            <a:ext cx="8989893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W" sz="2800" b="1" dirty="0" smtClean="0">
                <a:solidFill>
                  <a:srgbClr val="FF0000"/>
                </a:solidFill>
              </a:rPr>
              <a:t>Drivers of Change </a:t>
            </a:r>
          </a:p>
          <a:p>
            <a:pPr algn="ctr"/>
            <a:r>
              <a:rPr lang="en-ZW" sz="2800" b="1" dirty="0" smtClean="0">
                <a:solidFill>
                  <a:srgbClr val="FF0000"/>
                </a:solidFill>
              </a:rPr>
              <a:t>Zimbabwe, Bulawayo, 17 February 2024 </a:t>
            </a:r>
          </a:p>
          <a:p>
            <a:pPr algn="ctr"/>
            <a:r>
              <a:rPr lang="en-ZW" sz="2800" b="1" dirty="0" smtClean="0">
                <a:solidFill>
                  <a:srgbClr val="FF0000"/>
                </a:solidFill>
              </a:rPr>
              <a:t>Presented by Methembe Songo</a:t>
            </a:r>
            <a:endParaRPr lang="en-ZW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1700" b="1" dirty="0">
                <a:solidFill>
                  <a:srgbClr val="1C2B33"/>
                </a:solidFill>
                <a:latin typeface="Optimistic"/>
              </a:rPr>
              <a:t>"Gender equality is more than a goal in itself. </a:t>
            </a:r>
            <a:endParaRPr lang="en-US" sz="1700" b="1" dirty="0" smtClean="0">
              <a:solidFill>
                <a:srgbClr val="1C2B33"/>
              </a:solidFill>
              <a:latin typeface="Optimistic"/>
            </a:endParaRPr>
          </a:p>
          <a:p>
            <a:pPr algn="ctr"/>
            <a:r>
              <a:rPr lang="en-US" sz="1700" b="1" dirty="0" smtClean="0">
                <a:solidFill>
                  <a:srgbClr val="1C2B33"/>
                </a:solidFill>
                <a:latin typeface="Optimistic"/>
              </a:rPr>
              <a:t>It </a:t>
            </a:r>
            <a:r>
              <a:rPr lang="en-US" sz="1700" b="1" dirty="0">
                <a:solidFill>
                  <a:srgbClr val="1C2B33"/>
                </a:solidFill>
                <a:latin typeface="Optimistic"/>
              </a:rPr>
              <a:t>is a precondition for meeting the challenge of reducing poverty, </a:t>
            </a:r>
            <a:endParaRPr lang="en-US" sz="1700" b="1" dirty="0" smtClean="0">
              <a:solidFill>
                <a:srgbClr val="1C2B33"/>
              </a:solidFill>
              <a:latin typeface="Optimistic"/>
            </a:endParaRPr>
          </a:p>
          <a:p>
            <a:pPr algn="ctr"/>
            <a:r>
              <a:rPr lang="en-US" sz="1700" b="1" dirty="0" smtClean="0">
                <a:solidFill>
                  <a:srgbClr val="1C2B33"/>
                </a:solidFill>
                <a:latin typeface="Optimistic"/>
              </a:rPr>
              <a:t>promoting </a:t>
            </a:r>
            <a:r>
              <a:rPr lang="en-US" sz="1700" b="1" dirty="0">
                <a:solidFill>
                  <a:srgbClr val="1C2B33"/>
                </a:solidFill>
                <a:latin typeface="Optimistic"/>
              </a:rPr>
              <a:t>sustainable development and building good governance." - Kofi Annan</a:t>
            </a:r>
            <a:endParaRPr lang="en-ZW" sz="1700" b="1" dirty="0" smtClean="0">
              <a:solidFill>
                <a:srgbClr val="FF0000"/>
              </a:solidFill>
            </a:endParaRPr>
          </a:p>
          <a:p>
            <a:pPr algn="ctr"/>
            <a:endParaRPr lang="en-ZW" sz="2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E2E81-9601-1970-B83A-F4245917F760}"/>
              </a:ext>
            </a:extLst>
          </p:cNvPr>
          <p:cNvSpPr txBox="1"/>
          <p:nvPr/>
        </p:nvSpPr>
        <p:spPr>
          <a:xfrm>
            <a:off x="154106" y="6418074"/>
            <a:ext cx="8835787" cy="438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100" i="1" dirty="0">
                <a:solidFill>
                  <a:schemeClr val="bg1"/>
                </a:solidFill>
                <a:latin typeface="Century Gothic" panose="020B0502020202020204" pitchFamily="34" charset="0"/>
              </a:rPr>
              <a:t>Women’s Voice and Leadership Learning and Sharing Summit </a:t>
            </a:r>
            <a:r>
              <a:rPr lang="en-US" sz="21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2025</a:t>
            </a:r>
            <a:endParaRPr lang="en-ZW" sz="2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E3233A-B36A-4BCE-AE72-1A0AFB5C12CD}"/>
              </a:ext>
            </a:extLst>
          </p:cNvPr>
          <p:cNvGrpSpPr/>
          <p:nvPr/>
        </p:nvGrpSpPr>
        <p:grpSpPr>
          <a:xfrm>
            <a:off x="7459473" y="535343"/>
            <a:ext cx="1379727" cy="879583"/>
            <a:chOff x="2396808" y="5365982"/>
            <a:chExt cx="1379727" cy="87958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90D5C1-431C-BC63-374A-7F3B3EDFD82F}"/>
                </a:ext>
              </a:extLst>
            </p:cNvPr>
            <p:cNvSpPr/>
            <p:nvPr/>
          </p:nvSpPr>
          <p:spPr>
            <a:xfrm>
              <a:off x="2396808" y="5365982"/>
              <a:ext cx="1295400" cy="8795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F50C7E-9B5F-13BE-52D1-3B48CB8C8B38}"/>
                </a:ext>
              </a:extLst>
            </p:cNvPr>
            <p:cNvSpPr txBox="1"/>
            <p:nvPr/>
          </p:nvSpPr>
          <p:spPr>
            <a:xfrm>
              <a:off x="2551781" y="5474056"/>
              <a:ext cx="122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here</a:t>
              </a:r>
              <a:endParaRPr lang="en-ZA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B2B55A6-2FFB-9EE3-F2C3-0C062E3E55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141"/>
          <a:stretch/>
        </p:blipFill>
        <p:spPr>
          <a:xfrm>
            <a:off x="2998697" y="299993"/>
            <a:ext cx="1877160" cy="15288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60F413-7316-BB9C-963E-10784A14F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38" y="1279788"/>
            <a:ext cx="1937953" cy="907269"/>
          </a:xfrm>
          <a:prstGeom prst="rect">
            <a:avLst/>
          </a:prstGeom>
        </p:spPr>
      </p:pic>
      <p:pic>
        <p:nvPicPr>
          <p:cNvPr id="18" name="Picture 17" descr="_Pic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46" y="558368"/>
            <a:ext cx="919954" cy="833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053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8661110-5901-16D3-1C0A-7CF975076867}"/>
              </a:ext>
            </a:extLst>
          </p:cNvPr>
          <p:cNvGrpSpPr/>
          <p:nvPr/>
        </p:nvGrpSpPr>
        <p:grpSpPr>
          <a:xfrm>
            <a:off x="-14548" y="2"/>
            <a:ext cx="9158548" cy="6856205"/>
            <a:chOff x="-14548" y="2"/>
            <a:chExt cx="9158548" cy="6856205"/>
          </a:xfrm>
        </p:grpSpPr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5EC3DF14-2D2D-F906-34D4-85069E172AFA}"/>
                </a:ext>
              </a:extLst>
            </p:cNvPr>
            <p:cNvSpPr/>
            <p:nvPr/>
          </p:nvSpPr>
          <p:spPr>
            <a:xfrm rot="5400000">
              <a:off x="4337292" y="2048017"/>
              <a:ext cx="454868" cy="9158548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67C480EF-3714-EF9C-7777-47C6F72F63F2}"/>
                </a:ext>
              </a:extLst>
            </p:cNvPr>
            <p:cNvSpPr/>
            <p:nvPr/>
          </p:nvSpPr>
          <p:spPr>
            <a:xfrm rot="5400000">
              <a:off x="4436238" y="-4436238"/>
              <a:ext cx="271521" cy="9144002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DE420C-234A-6E66-E393-8C28939E5743}"/>
                </a:ext>
              </a:extLst>
            </p:cNvPr>
            <p:cNvSpPr txBox="1"/>
            <p:nvPr/>
          </p:nvSpPr>
          <p:spPr>
            <a:xfrm>
              <a:off x="154106" y="6418074"/>
              <a:ext cx="8835787" cy="43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1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Women’s Voice and Leadership Learning and Sharing Summit </a:t>
              </a:r>
              <a:r>
                <a:rPr lang="en-US" sz="2100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2025</a:t>
              </a:r>
              <a:endParaRPr lang="en-ZW" sz="2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1245"/>
            <a:ext cx="9144000" cy="845136"/>
          </a:xfrm>
        </p:spPr>
        <p:txBody>
          <a:bodyPr>
            <a:normAutofit/>
          </a:bodyPr>
          <a:lstStyle/>
          <a:p>
            <a:r>
              <a:rPr lang="en-ZW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Contribution to gender equality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BF742EC-2206-3212-B4CE-6CADEC5D6E93}"/>
              </a:ext>
            </a:extLst>
          </p:cNvPr>
          <p:cNvSpPr txBox="1">
            <a:spLocks/>
          </p:cNvSpPr>
          <p:nvPr/>
        </p:nvSpPr>
        <p:spPr>
          <a:xfrm>
            <a:off x="457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•"/>
            </a:pPr>
            <a:r>
              <a:rPr lang="en-US" dirty="0"/>
              <a:t>Explain your contributions to gender equality in your locality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4648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</a:rPr>
              <a:t>Share videos/photos of evidence</a:t>
            </a:r>
          </a:p>
        </p:txBody>
      </p:sp>
    </p:spTree>
    <p:extLst>
      <p:ext uri="{BB962C8B-B14F-4D97-AF65-F5344CB8AC3E}">
        <p14:creationId xmlns:p14="http://schemas.microsoft.com/office/powerpoint/2010/main" val="3665592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8661110-5901-16D3-1C0A-7CF975076867}"/>
              </a:ext>
            </a:extLst>
          </p:cNvPr>
          <p:cNvGrpSpPr/>
          <p:nvPr/>
        </p:nvGrpSpPr>
        <p:grpSpPr>
          <a:xfrm>
            <a:off x="-14548" y="2"/>
            <a:ext cx="9158548" cy="6856205"/>
            <a:chOff x="-14548" y="2"/>
            <a:chExt cx="9158548" cy="6856205"/>
          </a:xfrm>
        </p:grpSpPr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5EC3DF14-2D2D-F906-34D4-85069E172AFA}"/>
                </a:ext>
              </a:extLst>
            </p:cNvPr>
            <p:cNvSpPr/>
            <p:nvPr/>
          </p:nvSpPr>
          <p:spPr>
            <a:xfrm rot="5400000">
              <a:off x="4337292" y="2048017"/>
              <a:ext cx="454868" cy="9158548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67C480EF-3714-EF9C-7777-47C6F72F63F2}"/>
                </a:ext>
              </a:extLst>
            </p:cNvPr>
            <p:cNvSpPr/>
            <p:nvPr/>
          </p:nvSpPr>
          <p:spPr>
            <a:xfrm rot="5400000">
              <a:off x="4436238" y="-4436238"/>
              <a:ext cx="271521" cy="9144002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DE420C-234A-6E66-E393-8C28939E5743}"/>
                </a:ext>
              </a:extLst>
            </p:cNvPr>
            <p:cNvSpPr txBox="1"/>
            <p:nvPr/>
          </p:nvSpPr>
          <p:spPr>
            <a:xfrm>
              <a:off x="154106" y="6418074"/>
              <a:ext cx="8835787" cy="43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1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Women’s Voice and Leadership Learning and Sharing Summit </a:t>
              </a:r>
              <a:r>
                <a:rPr lang="en-US" sz="2100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2025</a:t>
              </a:r>
              <a:endParaRPr lang="en-ZW" sz="2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1245"/>
            <a:ext cx="9144000" cy="845136"/>
          </a:xfrm>
        </p:spPr>
        <p:txBody>
          <a:bodyPr>
            <a:normAutofit/>
          </a:bodyPr>
          <a:lstStyle/>
          <a:p>
            <a:r>
              <a:rPr lang="en-ZW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Next steps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BF742EC-2206-3212-B4CE-6CADEC5D6E93}"/>
              </a:ext>
            </a:extLst>
          </p:cNvPr>
          <p:cNvSpPr txBox="1">
            <a:spLocks/>
          </p:cNvSpPr>
          <p:nvPr/>
        </p:nvSpPr>
        <p:spPr>
          <a:xfrm>
            <a:off x="457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•"/>
            </a:pPr>
            <a:r>
              <a:rPr lang="en-US" dirty="0"/>
              <a:t>What are your future plans</a:t>
            </a:r>
            <a:r>
              <a:rPr lang="en-US" dirty="0" smtClean="0"/>
              <a:t>?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Facilitate male dialogues on SRHR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Engagement of traditional or religious leaders on SRHR 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Policy Advocacy </a:t>
            </a:r>
          </a:p>
          <a:p>
            <a:pPr>
              <a:buFont typeface="Calibri" panose="020F0502020204030204" pitchFamily="34" charset="0"/>
              <a:buChar char="•"/>
            </a:pPr>
            <a:endParaRPr lang="en-US" dirty="0" smtClean="0"/>
          </a:p>
          <a:p>
            <a:pPr>
              <a:buFont typeface="Calibri" panose="020F0502020204030204" pitchFamily="34" charset="0"/>
              <a:buChar char="•"/>
            </a:pPr>
            <a:endParaRPr lang="en-US" dirty="0"/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4648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</a:rPr>
              <a:t>Use graphics and tables to illustrate next steps</a:t>
            </a:r>
          </a:p>
        </p:txBody>
      </p:sp>
    </p:spTree>
    <p:extLst>
      <p:ext uri="{BB962C8B-B14F-4D97-AF65-F5344CB8AC3E}">
        <p14:creationId xmlns:p14="http://schemas.microsoft.com/office/powerpoint/2010/main" val="1865267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8661110-5901-16D3-1C0A-7CF975076867}"/>
              </a:ext>
            </a:extLst>
          </p:cNvPr>
          <p:cNvGrpSpPr/>
          <p:nvPr/>
        </p:nvGrpSpPr>
        <p:grpSpPr>
          <a:xfrm>
            <a:off x="-7274" y="2"/>
            <a:ext cx="9158548" cy="6857997"/>
            <a:chOff x="-7274" y="2"/>
            <a:chExt cx="9158548" cy="6857997"/>
          </a:xfrm>
        </p:grpSpPr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5EC3DF14-2D2D-F906-34D4-85069E172AFA}"/>
                </a:ext>
              </a:extLst>
            </p:cNvPr>
            <p:cNvSpPr/>
            <p:nvPr/>
          </p:nvSpPr>
          <p:spPr>
            <a:xfrm rot="5400000">
              <a:off x="4344566" y="2051291"/>
              <a:ext cx="454868" cy="9158548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67C480EF-3714-EF9C-7777-47C6F72F63F2}"/>
                </a:ext>
              </a:extLst>
            </p:cNvPr>
            <p:cNvSpPr/>
            <p:nvPr/>
          </p:nvSpPr>
          <p:spPr>
            <a:xfrm rot="5400000">
              <a:off x="4436238" y="-4436238"/>
              <a:ext cx="271521" cy="9144002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DE420C-234A-6E66-E393-8C28939E5743}"/>
                </a:ext>
              </a:extLst>
            </p:cNvPr>
            <p:cNvSpPr txBox="1"/>
            <p:nvPr/>
          </p:nvSpPr>
          <p:spPr>
            <a:xfrm>
              <a:off x="154106" y="6418074"/>
              <a:ext cx="8835787" cy="43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1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Women’s Voice and Leadership Learning and Sharing Summit </a:t>
              </a:r>
              <a:r>
                <a:rPr lang="en-US" sz="2100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2025</a:t>
              </a:r>
              <a:endParaRPr lang="en-ZW" sz="2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1245"/>
            <a:ext cx="9144000" cy="845136"/>
          </a:xfrm>
        </p:spPr>
        <p:txBody>
          <a:bodyPr>
            <a:normAutofit/>
          </a:bodyPr>
          <a:lstStyle/>
          <a:p>
            <a:r>
              <a:rPr lang="en-ZW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Who is this leader? 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BF742EC-2206-3212-B4CE-6CADEC5D6E93}"/>
              </a:ext>
            </a:extLst>
          </p:cNvPr>
          <p:cNvSpPr txBox="1">
            <a:spLocks/>
          </p:cNvSpPr>
          <p:nvPr/>
        </p:nvSpPr>
        <p:spPr>
          <a:xfrm>
            <a:off x="457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•"/>
            </a:pPr>
            <a:r>
              <a:rPr lang="en-US" sz="1800" b="1" dirty="0"/>
              <a:t>Who you are? </a:t>
            </a:r>
            <a:endParaRPr lang="en-US" sz="1800" b="1" dirty="0" smtClean="0"/>
          </a:p>
          <a:p>
            <a:pPr marL="0" indent="0" algn="just">
              <a:buNone/>
            </a:pPr>
            <a:r>
              <a:rPr lang="en-US" sz="1800" dirty="0" smtClean="0"/>
              <a:t>Methembe Songo Programmes Manager (SWRGN)</a:t>
            </a:r>
            <a:endParaRPr lang="en-US" sz="1800" dirty="0"/>
          </a:p>
          <a:p>
            <a:pPr>
              <a:buFont typeface="Calibri" panose="020F0502020204030204" pitchFamily="34" charset="0"/>
              <a:buChar char="•"/>
            </a:pPr>
            <a:r>
              <a:rPr lang="en-US" sz="1800" b="1" dirty="0"/>
              <a:t>Where you are from</a:t>
            </a:r>
            <a:r>
              <a:rPr lang="en-US" sz="1800" b="1" dirty="0" smtClean="0"/>
              <a:t>?</a:t>
            </a:r>
          </a:p>
          <a:p>
            <a:pPr marL="0" indent="0">
              <a:buNone/>
            </a:pPr>
            <a:r>
              <a:rPr lang="en-US" sz="1800" dirty="0" smtClean="0"/>
              <a:t>Bulawayo, Zimbabwe </a:t>
            </a:r>
            <a:endParaRPr lang="en-US" sz="1800" dirty="0"/>
          </a:p>
          <a:p>
            <a:pPr>
              <a:buFont typeface="Calibri" panose="020F0502020204030204" pitchFamily="34" charset="0"/>
              <a:buChar char="•"/>
            </a:pPr>
            <a:r>
              <a:rPr lang="en-US" sz="1800" b="1" dirty="0"/>
              <a:t>What you do</a:t>
            </a:r>
            <a:r>
              <a:rPr lang="en-US" sz="1800" b="1" dirty="0" smtClean="0"/>
              <a:t>?</a:t>
            </a:r>
          </a:p>
          <a:p>
            <a:pPr marL="0" indent="0" algn="just">
              <a:buNone/>
            </a:pPr>
            <a:r>
              <a:rPr lang="en-US" sz="1800" dirty="0" smtClean="0"/>
              <a:t>I am HeForShe Champion promoting </a:t>
            </a:r>
            <a:r>
              <a:rPr lang="en-US" sz="1800" dirty="0"/>
              <a:t>g</a:t>
            </a:r>
            <a:r>
              <a:rPr lang="en-US" sz="1800" dirty="0" smtClean="0"/>
              <a:t>ender </a:t>
            </a:r>
            <a:r>
              <a:rPr lang="en-US" sz="1800" dirty="0"/>
              <a:t>e</a:t>
            </a:r>
            <a:r>
              <a:rPr lang="en-US" sz="1800" dirty="0" smtClean="0"/>
              <a:t>quality, inclusion and women empowerment in Mangwe District </a:t>
            </a:r>
            <a:endParaRPr lang="en-US" sz="1800" dirty="0"/>
          </a:p>
          <a:p>
            <a:pPr>
              <a:buFont typeface="Calibri" panose="020F0502020204030204" pitchFamily="34" charset="0"/>
              <a:buChar char="•"/>
            </a:pPr>
            <a:r>
              <a:rPr lang="en-US" sz="1800" b="1" dirty="0"/>
              <a:t>What makes you unique</a:t>
            </a:r>
            <a:r>
              <a:rPr lang="en-US" sz="1800" b="1" dirty="0" smtClean="0"/>
              <a:t>?</a:t>
            </a:r>
          </a:p>
          <a:p>
            <a:pPr marL="0" indent="0">
              <a:buNone/>
            </a:pPr>
            <a:r>
              <a:rPr lang="en-US" sz="1800" dirty="0" smtClean="0"/>
              <a:t>I am a men who leads in advocating for human rights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I have facilitated participation of women in policy and decision making processes. </a:t>
            </a:r>
            <a:endParaRPr lang="en-ZA" sz="1800" b="1" dirty="0"/>
          </a:p>
          <a:p>
            <a:pPr marL="2743200" lvl="6" indent="0">
              <a:buFont typeface="Arial" panose="020B0604020202020204" pitchFamily="34" charset="0"/>
              <a:buNone/>
            </a:pPr>
            <a:endParaRPr lang="en-ZW" sz="1200" dirty="0"/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4648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ZA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3526" y="1661192"/>
            <a:ext cx="4847945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54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8661110-5901-16D3-1C0A-7CF975076867}"/>
              </a:ext>
            </a:extLst>
          </p:cNvPr>
          <p:cNvGrpSpPr/>
          <p:nvPr/>
        </p:nvGrpSpPr>
        <p:grpSpPr>
          <a:xfrm>
            <a:off x="-14548" y="2"/>
            <a:ext cx="9158548" cy="6856205"/>
            <a:chOff x="-14548" y="2"/>
            <a:chExt cx="9158548" cy="6856205"/>
          </a:xfrm>
        </p:grpSpPr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5EC3DF14-2D2D-F906-34D4-85069E172AFA}"/>
                </a:ext>
              </a:extLst>
            </p:cNvPr>
            <p:cNvSpPr/>
            <p:nvPr/>
          </p:nvSpPr>
          <p:spPr>
            <a:xfrm rot="5400000">
              <a:off x="4337292" y="2048017"/>
              <a:ext cx="454868" cy="9158548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67C480EF-3714-EF9C-7777-47C6F72F63F2}"/>
                </a:ext>
              </a:extLst>
            </p:cNvPr>
            <p:cNvSpPr/>
            <p:nvPr/>
          </p:nvSpPr>
          <p:spPr>
            <a:xfrm rot="5400000">
              <a:off x="4436238" y="-4436238"/>
              <a:ext cx="271521" cy="9144002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DE420C-234A-6E66-E393-8C28939E5743}"/>
                </a:ext>
              </a:extLst>
            </p:cNvPr>
            <p:cNvSpPr txBox="1"/>
            <p:nvPr/>
          </p:nvSpPr>
          <p:spPr>
            <a:xfrm>
              <a:off x="154106" y="6418074"/>
              <a:ext cx="8835787" cy="43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1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Women’s Voice and Leadership Learning and Sharing Summit </a:t>
              </a:r>
              <a:r>
                <a:rPr lang="en-US" sz="2100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2025</a:t>
              </a:r>
              <a:endParaRPr lang="en-ZW" sz="2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1245"/>
            <a:ext cx="9144000" cy="845136"/>
          </a:xfrm>
        </p:spPr>
        <p:txBody>
          <a:bodyPr>
            <a:normAutofit/>
          </a:bodyPr>
          <a:lstStyle/>
          <a:p>
            <a:r>
              <a:rPr lang="en-ZW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What drives you?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BF742EC-2206-3212-B4CE-6CADEC5D6E93}"/>
              </a:ext>
            </a:extLst>
          </p:cNvPr>
          <p:cNvSpPr txBox="1">
            <a:spLocks/>
          </p:cNvSpPr>
          <p:nvPr/>
        </p:nvSpPr>
        <p:spPr>
          <a:xfrm>
            <a:off x="457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DETAIL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b="1" dirty="0" smtClean="0"/>
              <a:t>Vision</a:t>
            </a:r>
          </a:p>
          <a:p>
            <a:pPr marL="0" indent="0">
              <a:buNone/>
            </a:pPr>
            <a:r>
              <a:rPr lang="en-US" sz="1800" dirty="0" smtClean="0"/>
              <a:t>I e</a:t>
            </a:r>
            <a:r>
              <a:rPr lang="en-US" sz="1800" dirty="0" smtClean="0"/>
              <a:t>nvision </a:t>
            </a:r>
            <a:r>
              <a:rPr lang="en-US" sz="1800" dirty="0" smtClean="0"/>
              <a:t>a just inclusive equal and prosperous society  </a:t>
            </a:r>
            <a:endParaRPr lang="en-US" sz="1800" dirty="0"/>
          </a:p>
          <a:p>
            <a:pPr>
              <a:buFont typeface="Calibri" panose="020F0502020204030204" pitchFamily="34" charset="0"/>
              <a:buChar char="•"/>
            </a:pPr>
            <a:r>
              <a:rPr lang="en-US" b="1" dirty="0" smtClean="0"/>
              <a:t>Objectives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Font typeface="Calibri" panose="020F0502020204030204" pitchFamily="34" charset="0"/>
              <a:buChar char="•"/>
            </a:pPr>
            <a:r>
              <a:rPr lang="en-US" dirty="0"/>
              <a:t>Your commitment to gender </a:t>
            </a:r>
            <a:r>
              <a:rPr lang="en-US" dirty="0" smtClean="0"/>
              <a:t>equality</a:t>
            </a:r>
          </a:p>
          <a:p>
            <a:pPr marL="0" indent="0" algn="just">
              <a:buNone/>
            </a:pPr>
            <a:r>
              <a:rPr lang="en-US" sz="1800" dirty="0" smtClean="0"/>
              <a:t>I commit to </a:t>
            </a:r>
            <a:r>
              <a:rPr lang="en-US" sz="1800" dirty="0" smtClean="0"/>
              <a:t>take </a:t>
            </a:r>
            <a:r>
              <a:rPr lang="en-US" sz="1800" dirty="0" smtClean="0"/>
              <a:t>a leading </a:t>
            </a:r>
            <a:r>
              <a:rPr lang="en-US" sz="1800" dirty="0" smtClean="0"/>
              <a:t>role as a driver of change </a:t>
            </a:r>
            <a:r>
              <a:rPr lang="en-US" sz="1800" dirty="0" smtClean="0"/>
              <a:t>in promoting gender equality and women empowerment. </a:t>
            </a:r>
            <a:endParaRPr lang="en-US" sz="1800" dirty="0" smtClean="0"/>
          </a:p>
          <a:p>
            <a:pPr marL="0" indent="0" algn="just">
              <a:buNone/>
            </a:pPr>
            <a:r>
              <a:rPr lang="en-US" sz="1800" dirty="0" smtClean="0"/>
              <a:t>I commit to ensure that women and girls have access to quality SRHR  services </a:t>
            </a:r>
            <a:endParaRPr lang="en-US" sz="1800" dirty="0" smtClean="0"/>
          </a:p>
          <a:p>
            <a:pPr marL="0" indent="0" algn="just">
              <a:buNone/>
            </a:pPr>
            <a:endParaRPr lang="en-US" sz="1800" dirty="0"/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4648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ZA" dirty="0">
              <a:solidFill>
                <a:srgbClr val="FF0000"/>
              </a:solidFill>
            </a:endParaRPr>
          </a:p>
        </p:txBody>
      </p:sp>
      <p:pic>
        <p:nvPicPr>
          <p:cNvPr id="2" name="20250217_1615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1" y="1256833"/>
            <a:ext cx="4038600" cy="48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24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8661110-5901-16D3-1C0A-7CF975076867}"/>
              </a:ext>
            </a:extLst>
          </p:cNvPr>
          <p:cNvGrpSpPr/>
          <p:nvPr/>
        </p:nvGrpSpPr>
        <p:grpSpPr>
          <a:xfrm>
            <a:off x="-14548" y="2"/>
            <a:ext cx="9158548" cy="6856205"/>
            <a:chOff x="-14548" y="2"/>
            <a:chExt cx="9158548" cy="6856205"/>
          </a:xfrm>
        </p:grpSpPr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5EC3DF14-2D2D-F906-34D4-85069E172AFA}"/>
                </a:ext>
              </a:extLst>
            </p:cNvPr>
            <p:cNvSpPr/>
            <p:nvPr/>
          </p:nvSpPr>
          <p:spPr>
            <a:xfrm rot="5400000">
              <a:off x="4337292" y="2048017"/>
              <a:ext cx="454868" cy="9158548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67C480EF-3714-EF9C-7777-47C6F72F63F2}"/>
                </a:ext>
              </a:extLst>
            </p:cNvPr>
            <p:cNvSpPr/>
            <p:nvPr/>
          </p:nvSpPr>
          <p:spPr>
            <a:xfrm rot="5400000">
              <a:off x="4436238" y="-4436238"/>
              <a:ext cx="271521" cy="9144002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DE420C-234A-6E66-E393-8C28939E5743}"/>
                </a:ext>
              </a:extLst>
            </p:cNvPr>
            <p:cNvSpPr txBox="1"/>
            <p:nvPr/>
          </p:nvSpPr>
          <p:spPr>
            <a:xfrm>
              <a:off x="154106" y="6418074"/>
              <a:ext cx="8835787" cy="43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1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Women’s Voice and Leadership Learning and Sharing Summit </a:t>
              </a:r>
              <a:r>
                <a:rPr lang="en-US" sz="2100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2025</a:t>
              </a:r>
              <a:endParaRPr lang="en-ZW" sz="2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1245"/>
            <a:ext cx="9144000" cy="845136"/>
          </a:xfrm>
        </p:spPr>
        <p:txBody>
          <a:bodyPr>
            <a:normAutofit/>
          </a:bodyPr>
          <a:lstStyle/>
          <a:p>
            <a:r>
              <a:rPr lang="en-ZW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What do you do?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BF742EC-2206-3212-B4CE-6CADEC5D6E93}"/>
              </a:ext>
            </a:extLst>
          </p:cNvPr>
          <p:cNvSpPr txBox="1">
            <a:spLocks/>
          </p:cNvSpPr>
          <p:nvPr/>
        </p:nvSpPr>
        <p:spPr>
          <a:xfrm>
            <a:off x="457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DETAIL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Describe </a:t>
            </a:r>
            <a:r>
              <a:rPr lang="en-US" dirty="0"/>
              <a:t>the nature of the </a:t>
            </a:r>
            <a:r>
              <a:rPr lang="en-US" dirty="0" smtClean="0"/>
              <a:t>work the Driver of change </a:t>
            </a:r>
            <a:r>
              <a:rPr lang="en-US" dirty="0" smtClean="0"/>
              <a:t>does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sz="1800" dirty="0" smtClean="0"/>
              <a:t>Facilitating safe dialogue spaces on GEWE campaigns 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sz="1800" dirty="0" smtClean="0"/>
              <a:t>Engagement of men and boys in gender dialogue and gender justice discourse</a:t>
            </a:r>
          </a:p>
          <a:p>
            <a:pPr>
              <a:buFont typeface="Calibri" panose="020F0502020204030204" pitchFamily="34" charset="0"/>
              <a:buChar char="•"/>
            </a:pPr>
            <a:endParaRPr lang="en-US" sz="1600" dirty="0" smtClean="0"/>
          </a:p>
          <a:p>
            <a:pPr>
              <a:buFont typeface="Calibri" panose="020F0502020204030204" pitchFamily="34" charset="0"/>
              <a:buChar char="•"/>
            </a:pPr>
            <a:endParaRPr lang="en-US" sz="1600" dirty="0"/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4648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dirty="0">
                <a:solidFill>
                  <a:srgbClr val="FF0000"/>
                </a:solidFill>
              </a:rPr>
              <a:t>Include photos or videos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1252666"/>
            <a:ext cx="4059536" cy="2252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3505199"/>
            <a:ext cx="4038602" cy="259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54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8661110-5901-16D3-1C0A-7CF975076867}"/>
              </a:ext>
            </a:extLst>
          </p:cNvPr>
          <p:cNvGrpSpPr/>
          <p:nvPr/>
        </p:nvGrpSpPr>
        <p:grpSpPr>
          <a:xfrm>
            <a:off x="-14548" y="2"/>
            <a:ext cx="9158548" cy="6856205"/>
            <a:chOff x="-14548" y="2"/>
            <a:chExt cx="9158548" cy="6856205"/>
          </a:xfrm>
        </p:grpSpPr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5EC3DF14-2D2D-F906-34D4-85069E172AFA}"/>
                </a:ext>
              </a:extLst>
            </p:cNvPr>
            <p:cNvSpPr/>
            <p:nvPr/>
          </p:nvSpPr>
          <p:spPr>
            <a:xfrm rot="5400000">
              <a:off x="4337292" y="2048017"/>
              <a:ext cx="454868" cy="9158548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67C480EF-3714-EF9C-7777-47C6F72F63F2}"/>
                </a:ext>
              </a:extLst>
            </p:cNvPr>
            <p:cNvSpPr/>
            <p:nvPr/>
          </p:nvSpPr>
          <p:spPr>
            <a:xfrm rot="5400000">
              <a:off x="4436238" y="-4436238"/>
              <a:ext cx="271521" cy="9144002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DE420C-234A-6E66-E393-8C28939E5743}"/>
                </a:ext>
              </a:extLst>
            </p:cNvPr>
            <p:cNvSpPr txBox="1"/>
            <p:nvPr/>
          </p:nvSpPr>
          <p:spPr>
            <a:xfrm>
              <a:off x="154106" y="6418074"/>
              <a:ext cx="8835787" cy="43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1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Women’s Voice and Leadership Learning and Sharing Summit </a:t>
              </a:r>
              <a:r>
                <a:rPr lang="en-US" sz="2100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2025</a:t>
              </a:r>
              <a:endParaRPr lang="en-ZW" sz="2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1245"/>
            <a:ext cx="9144000" cy="845136"/>
          </a:xfrm>
        </p:spPr>
        <p:txBody>
          <a:bodyPr>
            <a:normAutofit/>
          </a:bodyPr>
          <a:lstStyle/>
          <a:p>
            <a:r>
              <a:rPr lang="en-ZW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Personal achievements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BF742EC-2206-3212-B4CE-6CADEC5D6E93}"/>
              </a:ext>
            </a:extLst>
          </p:cNvPr>
          <p:cNvSpPr txBox="1">
            <a:spLocks/>
          </p:cNvSpPr>
          <p:nvPr/>
        </p:nvSpPr>
        <p:spPr>
          <a:xfrm>
            <a:off x="457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DETAIL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/>
              <a:t>Describe your personal </a:t>
            </a:r>
            <a:r>
              <a:rPr lang="en-US" dirty="0" smtClean="0"/>
              <a:t>achievements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Participated in various researches on gender equality and women 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In my Masters study did a research on the Gendered impact  </a:t>
            </a:r>
            <a:endParaRPr lang="en-US" dirty="0"/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4648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Z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7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8661110-5901-16D3-1C0A-7CF975076867}"/>
              </a:ext>
            </a:extLst>
          </p:cNvPr>
          <p:cNvGrpSpPr/>
          <p:nvPr/>
        </p:nvGrpSpPr>
        <p:grpSpPr>
          <a:xfrm>
            <a:off x="-14548" y="2"/>
            <a:ext cx="9158548" cy="6856205"/>
            <a:chOff x="-14548" y="2"/>
            <a:chExt cx="9158548" cy="6856205"/>
          </a:xfrm>
        </p:grpSpPr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5EC3DF14-2D2D-F906-34D4-85069E172AFA}"/>
                </a:ext>
              </a:extLst>
            </p:cNvPr>
            <p:cNvSpPr/>
            <p:nvPr/>
          </p:nvSpPr>
          <p:spPr>
            <a:xfrm rot="5400000">
              <a:off x="4337292" y="2048017"/>
              <a:ext cx="454868" cy="9158548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67C480EF-3714-EF9C-7777-47C6F72F63F2}"/>
                </a:ext>
              </a:extLst>
            </p:cNvPr>
            <p:cNvSpPr/>
            <p:nvPr/>
          </p:nvSpPr>
          <p:spPr>
            <a:xfrm rot="5400000">
              <a:off x="4436238" y="-4436238"/>
              <a:ext cx="271521" cy="9144002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DE420C-234A-6E66-E393-8C28939E5743}"/>
                </a:ext>
              </a:extLst>
            </p:cNvPr>
            <p:cNvSpPr txBox="1"/>
            <p:nvPr/>
          </p:nvSpPr>
          <p:spPr>
            <a:xfrm>
              <a:off x="154106" y="6418074"/>
              <a:ext cx="8835787" cy="43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1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Women’s Voice and Leadership Learning and Sharing Summit </a:t>
              </a:r>
              <a:r>
                <a:rPr lang="en-US" sz="2100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2025</a:t>
              </a:r>
              <a:endParaRPr lang="en-ZW" sz="2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1245"/>
            <a:ext cx="9144000" cy="845136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Change </a:t>
            </a:r>
            <a:r>
              <a:rPr lang="en-US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at the individual level</a:t>
            </a:r>
            <a:endParaRPr lang="en-ZW" dirty="0">
              <a:ln>
                <a:solidFill>
                  <a:srgbClr val="7B56A3"/>
                </a:solidFill>
              </a:ln>
              <a:solidFill>
                <a:srgbClr val="7B56A3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BF742EC-2206-3212-B4CE-6CADEC5D6E93}"/>
              </a:ext>
            </a:extLst>
          </p:cNvPr>
          <p:cNvSpPr txBox="1">
            <a:spLocks/>
          </p:cNvSpPr>
          <p:nvPr/>
        </p:nvSpPr>
        <p:spPr>
          <a:xfrm>
            <a:off x="457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What </a:t>
            </a:r>
            <a:r>
              <a:rPr lang="en-US" dirty="0"/>
              <a:t>has changed in this person’s life? Why has it </a:t>
            </a:r>
            <a:r>
              <a:rPr lang="en-US" dirty="0" smtClean="0"/>
              <a:t>changed</a:t>
            </a:r>
          </a:p>
          <a:p>
            <a:pPr>
              <a:buFont typeface="Calibri" panose="020F0502020204030204" pitchFamily="34" charset="0"/>
              <a:buChar char="•"/>
            </a:pPr>
            <a:endParaRPr lang="en-US" dirty="0"/>
          </a:p>
          <a:p>
            <a:pPr>
              <a:buFont typeface="Calibri" panose="020F0502020204030204" pitchFamily="34" charset="0"/>
              <a:buChar char="•"/>
            </a:pPr>
            <a:endParaRPr lang="en-US" dirty="0" smtClean="0"/>
          </a:p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What </a:t>
            </a:r>
            <a:r>
              <a:rPr lang="en-US" dirty="0"/>
              <a:t>skills; knowledge; values and attitudes has the beneficiary gained through working with GL? </a:t>
            </a:r>
            <a:endParaRPr lang="en-US" dirty="0" smtClean="0"/>
          </a:p>
          <a:p>
            <a:pPr>
              <a:buFont typeface="Calibri" panose="020F0502020204030204" pitchFamily="34" charset="0"/>
              <a:buChar char="•"/>
            </a:pPr>
            <a:endParaRPr lang="en-US" dirty="0" smtClean="0"/>
          </a:p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Who </a:t>
            </a:r>
            <a:r>
              <a:rPr lang="en-US" dirty="0"/>
              <a:t>else has been responsible for this change? 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4648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99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8661110-5901-16D3-1C0A-7CF975076867}"/>
              </a:ext>
            </a:extLst>
          </p:cNvPr>
          <p:cNvGrpSpPr/>
          <p:nvPr/>
        </p:nvGrpSpPr>
        <p:grpSpPr>
          <a:xfrm>
            <a:off x="-14548" y="2"/>
            <a:ext cx="9158548" cy="6856205"/>
            <a:chOff x="-14548" y="2"/>
            <a:chExt cx="9158548" cy="6856205"/>
          </a:xfrm>
        </p:grpSpPr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5EC3DF14-2D2D-F906-34D4-85069E172AFA}"/>
                </a:ext>
              </a:extLst>
            </p:cNvPr>
            <p:cNvSpPr/>
            <p:nvPr/>
          </p:nvSpPr>
          <p:spPr>
            <a:xfrm rot="5400000">
              <a:off x="4337292" y="2048017"/>
              <a:ext cx="454868" cy="9158548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67C480EF-3714-EF9C-7777-47C6F72F63F2}"/>
                </a:ext>
              </a:extLst>
            </p:cNvPr>
            <p:cNvSpPr/>
            <p:nvPr/>
          </p:nvSpPr>
          <p:spPr>
            <a:xfrm rot="5400000">
              <a:off x="4436238" y="-4436238"/>
              <a:ext cx="271521" cy="9144002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DE420C-234A-6E66-E393-8C28939E5743}"/>
                </a:ext>
              </a:extLst>
            </p:cNvPr>
            <p:cNvSpPr txBox="1"/>
            <p:nvPr/>
          </p:nvSpPr>
          <p:spPr>
            <a:xfrm>
              <a:off x="154106" y="6418074"/>
              <a:ext cx="8835787" cy="43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1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Women’s Voice and Leadership Learning and Sharing Summit </a:t>
              </a:r>
              <a:r>
                <a:rPr lang="en-US" sz="2100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2025</a:t>
              </a:r>
              <a:endParaRPr lang="en-ZW" sz="2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1245"/>
            <a:ext cx="9144000" cy="845136"/>
          </a:xfrm>
        </p:spPr>
        <p:txBody>
          <a:bodyPr>
            <a:normAutofit fontScale="90000"/>
          </a:bodyPr>
          <a:lstStyle/>
          <a:p>
            <a:r>
              <a:rPr lang="en-ZW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Achievements  at community level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BF742EC-2206-3212-B4CE-6CADEC5D6E93}"/>
              </a:ext>
            </a:extLst>
          </p:cNvPr>
          <p:cNvSpPr txBox="1">
            <a:spLocks/>
          </p:cNvSpPr>
          <p:nvPr/>
        </p:nvSpPr>
        <p:spPr>
          <a:xfrm>
            <a:off x="457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•"/>
            </a:pPr>
            <a:r>
              <a:rPr lang="en-US" dirty="0"/>
              <a:t>What are your greatest achievements at community level</a:t>
            </a:r>
            <a:r>
              <a:rPr lang="en-US" dirty="0" smtClean="0"/>
              <a:t>?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is change in one person’s life influencing other lives? </a:t>
            </a:r>
            <a:endParaRPr lang="en-US" dirty="0" smtClean="0"/>
          </a:p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What </a:t>
            </a:r>
            <a:r>
              <a:rPr lang="en-US" dirty="0"/>
              <a:t>innovation has this person brought to their learning? </a:t>
            </a:r>
            <a:endParaRPr lang="en-US" dirty="0" smtClean="0"/>
          </a:p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Use </a:t>
            </a:r>
            <a:endParaRPr lang="en-US" dirty="0"/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4648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2162" y="1679827"/>
            <a:ext cx="481067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8661110-5901-16D3-1C0A-7CF975076867}"/>
              </a:ext>
            </a:extLst>
          </p:cNvPr>
          <p:cNvGrpSpPr/>
          <p:nvPr/>
        </p:nvGrpSpPr>
        <p:grpSpPr>
          <a:xfrm>
            <a:off x="-14548" y="2"/>
            <a:ext cx="9158548" cy="6856205"/>
            <a:chOff x="-14548" y="2"/>
            <a:chExt cx="9158548" cy="6856205"/>
          </a:xfrm>
        </p:grpSpPr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5EC3DF14-2D2D-F906-34D4-85069E172AFA}"/>
                </a:ext>
              </a:extLst>
            </p:cNvPr>
            <p:cNvSpPr/>
            <p:nvPr/>
          </p:nvSpPr>
          <p:spPr>
            <a:xfrm rot="5400000">
              <a:off x="4337292" y="2048017"/>
              <a:ext cx="454868" cy="9158548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67C480EF-3714-EF9C-7777-47C6F72F63F2}"/>
                </a:ext>
              </a:extLst>
            </p:cNvPr>
            <p:cNvSpPr/>
            <p:nvPr/>
          </p:nvSpPr>
          <p:spPr>
            <a:xfrm rot="5400000">
              <a:off x="4436238" y="-4436238"/>
              <a:ext cx="271521" cy="9144002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DE420C-234A-6E66-E393-8C28939E5743}"/>
                </a:ext>
              </a:extLst>
            </p:cNvPr>
            <p:cNvSpPr txBox="1"/>
            <p:nvPr/>
          </p:nvSpPr>
          <p:spPr>
            <a:xfrm>
              <a:off x="154106" y="6418074"/>
              <a:ext cx="8835787" cy="43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1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Women’s Voice and Leadership Learning and Sharing Summit </a:t>
              </a:r>
              <a:r>
                <a:rPr lang="en-US" sz="2100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2025</a:t>
              </a:r>
              <a:endParaRPr lang="en-ZW" sz="2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1245"/>
            <a:ext cx="9144000" cy="845136"/>
          </a:xfrm>
        </p:spPr>
        <p:txBody>
          <a:bodyPr>
            <a:normAutofit/>
          </a:bodyPr>
          <a:lstStyle/>
          <a:p>
            <a:r>
              <a:rPr lang="en-ZW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Achievements  at </a:t>
            </a:r>
            <a:r>
              <a:rPr lang="en-ZW" dirty="0" smtClean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societal </a:t>
            </a:r>
            <a:r>
              <a:rPr lang="en-ZW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level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BF742EC-2206-3212-B4CE-6CADEC5D6E93}"/>
              </a:ext>
            </a:extLst>
          </p:cNvPr>
          <p:cNvSpPr txBox="1">
            <a:spLocks/>
          </p:cNvSpPr>
          <p:nvPr/>
        </p:nvSpPr>
        <p:spPr>
          <a:xfrm>
            <a:off x="457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have this person’s actions changed laws, policies and or practices? 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is this person creating new knowledge? How is this being fed back to GL? 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4648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15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8661110-5901-16D3-1C0A-7CF975076867}"/>
              </a:ext>
            </a:extLst>
          </p:cNvPr>
          <p:cNvGrpSpPr/>
          <p:nvPr/>
        </p:nvGrpSpPr>
        <p:grpSpPr>
          <a:xfrm>
            <a:off x="-14548" y="2"/>
            <a:ext cx="9158548" cy="6856205"/>
            <a:chOff x="-14548" y="2"/>
            <a:chExt cx="9158548" cy="6856205"/>
          </a:xfrm>
        </p:grpSpPr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5EC3DF14-2D2D-F906-34D4-85069E172AFA}"/>
                </a:ext>
              </a:extLst>
            </p:cNvPr>
            <p:cNvSpPr/>
            <p:nvPr/>
          </p:nvSpPr>
          <p:spPr>
            <a:xfrm rot="5400000">
              <a:off x="4337292" y="2048017"/>
              <a:ext cx="454868" cy="9158548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67C480EF-3714-EF9C-7777-47C6F72F63F2}"/>
                </a:ext>
              </a:extLst>
            </p:cNvPr>
            <p:cNvSpPr/>
            <p:nvPr/>
          </p:nvSpPr>
          <p:spPr>
            <a:xfrm rot="5400000">
              <a:off x="4436238" y="-4436238"/>
              <a:ext cx="271521" cy="9144002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DE420C-234A-6E66-E393-8C28939E5743}"/>
                </a:ext>
              </a:extLst>
            </p:cNvPr>
            <p:cNvSpPr txBox="1"/>
            <p:nvPr/>
          </p:nvSpPr>
          <p:spPr>
            <a:xfrm>
              <a:off x="154106" y="6418074"/>
              <a:ext cx="8835787" cy="43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1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Women’s Voice and Leadership Learning and Sharing Summit </a:t>
              </a:r>
              <a:r>
                <a:rPr lang="en-US" sz="2100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2025</a:t>
              </a:r>
              <a:endParaRPr lang="en-ZW" sz="2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1245"/>
            <a:ext cx="9144000" cy="845136"/>
          </a:xfrm>
        </p:spPr>
        <p:txBody>
          <a:bodyPr>
            <a:normAutofit/>
          </a:bodyPr>
          <a:lstStyle/>
          <a:p>
            <a:r>
              <a:rPr lang="en-ZW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Leadership qualities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BF742EC-2206-3212-B4CE-6CADEC5D6E93}"/>
              </a:ext>
            </a:extLst>
          </p:cNvPr>
          <p:cNvSpPr txBox="1">
            <a:spLocks/>
          </p:cNvSpPr>
          <p:nvPr/>
        </p:nvSpPr>
        <p:spPr>
          <a:xfrm>
            <a:off x="457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•"/>
            </a:pPr>
            <a:r>
              <a:rPr lang="en-US" dirty="0"/>
              <a:t>What leadership qualities enable you to make the changes you are making?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dirty="0"/>
              <a:t>Please show how your leadership skills have impacted at individual, community and policy level.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4648200" y="1258313"/>
            <a:ext cx="4038600" cy="4846152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>
                <a:solidFill>
                  <a:srgbClr val="FF0000"/>
                </a:solidFill>
              </a:rPr>
              <a:t>Share videos/photos of evidence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36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406893f5-2274-413a-be44-8f15a880386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AD8123970EFE4E94AE6ECA64A6A3B0" ma:contentTypeVersion="16" ma:contentTypeDescription="Create a new document." ma:contentTypeScope="" ma:versionID="03bd46427a71bf1aa6d0764568b7d902">
  <xsd:schema xmlns:xsd="http://www.w3.org/2001/XMLSchema" xmlns:xs="http://www.w3.org/2001/XMLSchema" xmlns:p="http://schemas.microsoft.com/office/2006/metadata/properties" xmlns:ns2="406893f5-2274-413a-be44-8f15a8803862" xmlns:ns3="5c72703c-1067-4fa7-89cc-ef245258de7b" targetNamespace="http://schemas.microsoft.com/office/2006/metadata/properties" ma:root="true" ma:fieldsID="57cba43f45801e92a63e5e50236f11ed" ns2:_="" ns3:_="">
    <xsd:import namespace="406893f5-2274-413a-be44-8f15a8803862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6893f5-2274-413a-be44-8f15a88038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316272-B14B-4FAE-AC70-6D3A4C63D4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2EB84B-407E-436A-AA0E-69A0C3BD71A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06893f5-2274-413a-be44-8f15a8803862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5c72703c-1067-4fa7-89cc-ef245258de7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1944585-4E5C-431B-A750-4525EFEFB7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6893f5-2274-413a-be44-8f15a8803862"/>
    <ds:schemaRef ds:uri="5c72703c-1067-4fa7-89cc-ef245258de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4037</TotalTime>
  <Words>545</Words>
  <Application>Microsoft Office PowerPoint</Application>
  <PresentationFormat>On-screen Show (4:3)</PresentationFormat>
  <Paragraphs>79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Optimistic</vt:lpstr>
      <vt:lpstr>Office Theme</vt:lpstr>
      <vt:lpstr>PowerPoint Presentation</vt:lpstr>
      <vt:lpstr>Who is this leader? </vt:lpstr>
      <vt:lpstr>What drives you?</vt:lpstr>
      <vt:lpstr>What do you do?</vt:lpstr>
      <vt:lpstr>Personal achievements</vt:lpstr>
      <vt:lpstr>Change at the individual level</vt:lpstr>
      <vt:lpstr>Achievements  at community level</vt:lpstr>
      <vt:lpstr>Achievements  at societal level</vt:lpstr>
      <vt:lpstr>Leadership qualities</vt:lpstr>
      <vt:lpstr>Contribution to gender equality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vhai</dc:creator>
  <cp:lastModifiedBy>Methembe Songo</cp:lastModifiedBy>
  <cp:revision>128</cp:revision>
  <dcterms:created xsi:type="dcterms:W3CDTF">2014-03-06T12:27:13Z</dcterms:created>
  <dcterms:modified xsi:type="dcterms:W3CDTF">2025-02-21T22:03:46Z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0x01010034AD8123970EFE4E94AE6ECA64A6A3B0</vt:lpwstr>
  </property>
  <property fmtid="{D5CDD505-2E9C-101B-9397-08002B2CF9AE}" pid="3" name="MediaServiceImageTags">
    <vt:lpwstr/>
  </property>
</Properties>
</file>