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332" r:id="rId5"/>
    <p:sldId id="290" r:id="rId6"/>
    <p:sldId id="304" r:id="rId7"/>
    <p:sldId id="337" r:id="rId8"/>
    <p:sldId id="338" r:id="rId9"/>
    <p:sldId id="339" r:id="rId10"/>
    <p:sldId id="325" r:id="rId11"/>
    <p:sldId id="306" r:id="rId12"/>
    <p:sldId id="327" r:id="rId13"/>
    <p:sldId id="32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56A3"/>
    <a:srgbClr val="B6A2D3"/>
    <a:srgbClr val="B7A3D3"/>
    <a:srgbClr val="BAA8D5"/>
    <a:srgbClr val="E9E3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945" autoAdjust="0"/>
  </p:normalViewPr>
  <p:slideViewPr>
    <p:cSldViewPr>
      <p:cViewPr varScale="1">
        <p:scale>
          <a:sx n="66" d="100"/>
          <a:sy n="66" d="100"/>
        </p:scale>
        <p:origin x="150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E75ABB-6DDB-4E13-B48C-52C512BE779E}" type="datetimeFigureOut">
              <a:rPr lang="en-ZA" smtClean="0"/>
              <a:t>2025/02/21</a:t>
            </a:fld>
            <a:endParaRPr lang="en-Z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289766-E76C-439E-89D8-DB7B96D12AA7}" type="slidenum">
              <a:rPr lang="en-ZA" smtClean="0"/>
              <a:t>‹#›</a:t>
            </a:fld>
            <a:endParaRPr lang="en-ZA"/>
          </a:p>
        </p:txBody>
      </p:sp>
    </p:spTree>
    <p:extLst>
      <p:ext uri="{BB962C8B-B14F-4D97-AF65-F5344CB8AC3E}">
        <p14:creationId xmlns:p14="http://schemas.microsoft.com/office/powerpoint/2010/main" val="16745331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16C01C-C279-4594-ACE8-DC48839C7667}" type="datetimeFigureOut">
              <a:rPr lang="en-US" smtClean="0"/>
              <a:t>2025-02-21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6B615F-4736-4BF2-BFCE-8720D011D753}" type="slidenum">
              <a:rPr lang="en-US" smtClean="0"/>
              <a:t>‹#›</a:t>
            </a:fld>
            <a:endParaRPr lang="en-US"/>
          </a:p>
        </p:txBody>
      </p:sp>
    </p:spTree>
    <p:extLst>
      <p:ext uri="{BB962C8B-B14F-4D97-AF65-F5344CB8AC3E}">
        <p14:creationId xmlns:p14="http://schemas.microsoft.com/office/powerpoint/2010/main" val="719211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21/2/2025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21/2/2025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21/2/2025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21/2/2025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21/2/2025</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21/2/2025</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21/2/2025</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21/2/2025</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21/2/2025</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21/2/2025</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21/2/2025</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21/2/2025</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550D9F-51CE-6C9C-76EB-06266568FA5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1" y="-28467"/>
            <a:ext cx="2651877" cy="6858000"/>
          </a:xfrm>
          <a:prstGeom prst="rect">
            <a:avLst/>
          </a:prstGeom>
        </p:spPr>
      </p:pic>
      <p:sp>
        <p:nvSpPr>
          <p:cNvPr id="16" name="Rectangle 14">
            <a:extLst>
              <a:ext uri="{FF2B5EF4-FFF2-40B4-BE49-F238E27FC236}">
                <a16:creationId xmlns:a16="http://schemas.microsoft.com/office/drawing/2014/main" id="{9A22D600-B52E-E04B-A9E7-57874D1B3DE2}"/>
              </a:ext>
            </a:extLst>
          </p:cNvPr>
          <p:cNvSpPr/>
          <p:nvPr/>
        </p:nvSpPr>
        <p:spPr>
          <a:xfrm rot="5400000">
            <a:off x="4351839" y="2051291"/>
            <a:ext cx="454869"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7" name="Rectangle 14">
            <a:extLst>
              <a:ext uri="{FF2B5EF4-FFF2-40B4-BE49-F238E27FC236}">
                <a16:creationId xmlns:a16="http://schemas.microsoft.com/office/drawing/2014/main" id="{65239ED8-D9BC-9B07-2C66-1B0CADDD60CA}"/>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TextBox 7"/>
          <p:cNvSpPr txBox="1"/>
          <p:nvPr/>
        </p:nvSpPr>
        <p:spPr>
          <a:xfrm>
            <a:off x="2516668" y="2124553"/>
            <a:ext cx="4125209" cy="1985159"/>
          </a:xfrm>
          <a:prstGeom prst="rect">
            <a:avLst/>
          </a:prstGeom>
          <a:noFill/>
        </p:spPr>
        <p:txBody>
          <a:bodyPr wrap="square" rtlCol="0">
            <a:spAutoFit/>
          </a:bodyPr>
          <a:lstStyle/>
          <a:p>
            <a:pPr algn="ctr"/>
            <a:r>
              <a:rPr lang="en-US" sz="4100" i="1" dirty="0">
                <a:ln>
                  <a:solidFill>
                    <a:srgbClr val="7B56A3"/>
                  </a:solidFill>
                </a:ln>
                <a:solidFill>
                  <a:srgbClr val="7B56A3"/>
                </a:solidFill>
                <a:effectLst>
                  <a:outerShdw blurRad="50800" dist="38100" dir="2700000" algn="tl" rotWithShape="0">
                    <a:schemeClr val="bg1">
                      <a:lumMod val="75000"/>
                    </a:schemeClr>
                  </a:outerShdw>
                </a:effectLst>
                <a:latin typeface="Century Gothic" panose="020B0502020202020204" pitchFamily="34" charset="0"/>
              </a:rPr>
              <a:t> LEARNING </a:t>
            </a:r>
          </a:p>
          <a:p>
            <a:r>
              <a:rPr lang="en-US" sz="4100" i="1" dirty="0">
                <a:ln>
                  <a:solidFill>
                    <a:srgbClr val="7B56A3"/>
                  </a:solidFill>
                </a:ln>
                <a:solidFill>
                  <a:srgbClr val="7B56A3"/>
                </a:solidFill>
                <a:effectLst>
                  <a:outerShdw blurRad="50800" dist="38100" dir="2700000" algn="tl" rotWithShape="0">
                    <a:schemeClr val="bg1">
                      <a:lumMod val="75000"/>
                    </a:schemeClr>
                  </a:outerShdw>
                </a:effectLst>
                <a:latin typeface="Century Gothic" panose="020B0502020202020204" pitchFamily="34" charset="0"/>
              </a:rPr>
              <a:t>  AND SHARING </a:t>
            </a:r>
          </a:p>
          <a:p>
            <a:r>
              <a:rPr lang="en-US" sz="4100" i="1" dirty="0">
                <a:ln>
                  <a:solidFill>
                    <a:srgbClr val="7B56A3"/>
                  </a:solidFill>
                </a:ln>
                <a:solidFill>
                  <a:srgbClr val="7B56A3"/>
                </a:solidFill>
                <a:effectLst>
                  <a:outerShdw blurRad="50800" dist="38100" dir="2700000" algn="tl" rotWithShape="0">
                    <a:schemeClr val="bg1">
                      <a:lumMod val="75000"/>
                    </a:schemeClr>
                  </a:outerShdw>
                </a:effectLst>
                <a:latin typeface="Century Gothic" panose="020B0502020202020204" pitchFamily="34" charset="0"/>
              </a:rPr>
              <a:t>SUMMIT 2025</a:t>
            </a:r>
            <a:endParaRPr lang="en-ZA" sz="4100" i="1" dirty="0">
              <a:ln>
                <a:solidFill>
                  <a:srgbClr val="7B56A3"/>
                </a:solidFill>
              </a:ln>
              <a:solidFill>
                <a:srgbClr val="FF0000"/>
              </a:solidFill>
              <a:effectLst>
                <a:outerShdw blurRad="50800" dist="38100" dir="2700000" algn="tl" rotWithShape="0">
                  <a:schemeClr val="bg1">
                    <a:lumMod val="75000"/>
                  </a:schemeClr>
                </a:outerShdw>
              </a:effectLst>
              <a:latin typeface="Century Gothic" panose="020B0502020202020204" pitchFamily="34" charset="0"/>
            </a:endParaRPr>
          </a:p>
        </p:txBody>
      </p:sp>
      <p:pic>
        <p:nvPicPr>
          <p:cNvPr id="9" name="Picture 8"/>
          <p:cNvPicPr/>
          <p:nvPr/>
        </p:nvPicPr>
        <p:blipFill>
          <a:blip r:embed="rId3" cstate="print">
            <a:extLst>
              <a:ext uri="{28A0092B-C50C-407E-A947-70E740481C1C}">
                <a14:useLocalDpi xmlns:a14="http://schemas.microsoft.com/office/drawing/2010/main" val="0"/>
              </a:ext>
            </a:extLst>
          </a:blip>
          <a:srcRect/>
          <a:stretch/>
        </p:blipFill>
        <p:spPr bwMode="auto">
          <a:xfrm>
            <a:off x="702484" y="1193928"/>
            <a:ext cx="1777379" cy="1692692"/>
          </a:xfrm>
          <a:prstGeom prst="rect">
            <a:avLst/>
          </a:prstGeom>
          <a:noFill/>
          <a:ln>
            <a:noFill/>
          </a:ln>
        </p:spPr>
      </p:pic>
      <p:pic>
        <p:nvPicPr>
          <p:cNvPr id="12" name="Picture 11"/>
          <p:cNvPicPr/>
          <p:nvPr/>
        </p:nvPicPr>
        <p:blipFill>
          <a:blip r:embed="rId4" cstate="print">
            <a:extLst>
              <a:ext uri="{28A0092B-C50C-407E-A947-70E740481C1C}">
                <a14:useLocalDpi xmlns:a14="http://schemas.microsoft.com/office/drawing/2010/main" val="0"/>
              </a:ext>
            </a:extLst>
          </a:blip>
          <a:srcRect/>
          <a:stretch/>
        </p:blipFill>
        <p:spPr bwMode="auto">
          <a:xfrm>
            <a:off x="5044635" y="630534"/>
            <a:ext cx="1896004" cy="664866"/>
          </a:xfrm>
          <a:prstGeom prst="rect">
            <a:avLst/>
          </a:prstGeom>
          <a:noFill/>
          <a:ln>
            <a:noFill/>
          </a:ln>
        </p:spPr>
      </p:pic>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8330" y="486596"/>
            <a:ext cx="2356040" cy="55862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3DB0E86D-BEBA-8DD5-5C76-03069FD92515}"/>
              </a:ext>
            </a:extLst>
          </p:cNvPr>
          <p:cNvSpPr txBox="1"/>
          <p:nvPr/>
        </p:nvSpPr>
        <p:spPr>
          <a:xfrm>
            <a:off x="1108698" y="4133941"/>
            <a:ext cx="6941148" cy="1077218"/>
          </a:xfrm>
          <a:prstGeom prst="rect">
            <a:avLst/>
          </a:prstGeom>
          <a:noFill/>
        </p:spPr>
        <p:txBody>
          <a:bodyPr wrap="square" rtlCol="0">
            <a:spAutoFit/>
          </a:bodyPr>
          <a:lstStyle/>
          <a:p>
            <a:pPr algn="ctr"/>
            <a:r>
              <a:rPr lang="en-ZW" sz="2800" b="1" dirty="0">
                <a:solidFill>
                  <a:srgbClr val="FF0000"/>
                </a:solidFill>
              </a:rPr>
              <a:t>Institutional Template </a:t>
            </a:r>
            <a:endParaRPr lang="en-ZW" sz="2800" b="1" dirty="0"/>
          </a:p>
          <a:p>
            <a:pPr algn="ctr"/>
            <a:r>
              <a:rPr lang="en-ZW" dirty="0">
                <a:solidFill>
                  <a:srgbClr val="FF0000"/>
                </a:solidFill>
              </a:rPr>
              <a:t>(eSwatini, Mbabane, 05/03/2025 </a:t>
            </a:r>
          </a:p>
          <a:p>
            <a:pPr algn="ctr"/>
            <a:r>
              <a:rPr lang="en-ZW" dirty="0">
                <a:solidFill>
                  <a:srgbClr val="FF0000"/>
                </a:solidFill>
              </a:rPr>
              <a:t>Esihle Mdluli</a:t>
            </a:r>
          </a:p>
        </p:txBody>
      </p:sp>
      <p:sp>
        <p:nvSpPr>
          <p:cNvPr id="10" name="TextBox 9">
            <a:extLst>
              <a:ext uri="{FF2B5EF4-FFF2-40B4-BE49-F238E27FC236}">
                <a16:creationId xmlns:a16="http://schemas.microsoft.com/office/drawing/2014/main" id="{403E2E81-9601-1970-B83A-F4245917F760}"/>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pic>
        <p:nvPicPr>
          <p:cNvPr id="14" name="Picture 13">
            <a:extLst>
              <a:ext uri="{FF2B5EF4-FFF2-40B4-BE49-F238E27FC236}">
                <a16:creationId xmlns:a16="http://schemas.microsoft.com/office/drawing/2014/main" id="{FB2B55A6-2FFB-9EE3-F2C3-0C062E3E5501}"/>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1" b="-2141"/>
          <a:stretch/>
        </p:blipFill>
        <p:spPr>
          <a:xfrm>
            <a:off x="2998697" y="299993"/>
            <a:ext cx="1877160" cy="1528807"/>
          </a:xfrm>
          <a:prstGeom prst="rect">
            <a:avLst/>
          </a:prstGeom>
        </p:spPr>
      </p:pic>
      <p:pic>
        <p:nvPicPr>
          <p:cNvPr id="15" name="Picture 14">
            <a:extLst>
              <a:ext uri="{FF2B5EF4-FFF2-40B4-BE49-F238E27FC236}">
                <a16:creationId xmlns:a16="http://schemas.microsoft.com/office/drawing/2014/main" id="{4B60F413-7316-BB9C-963E-10784A14FBD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63746" y="1319629"/>
            <a:ext cx="1937953" cy="907269"/>
          </a:xfrm>
          <a:prstGeom prst="rect">
            <a:avLst/>
          </a:prstGeom>
        </p:spPr>
      </p:pic>
      <p:pic>
        <p:nvPicPr>
          <p:cNvPr id="5" name="Picture 4">
            <a:extLst>
              <a:ext uri="{FF2B5EF4-FFF2-40B4-BE49-F238E27FC236}">
                <a16:creationId xmlns:a16="http://schemas.microsoft.com/office/drawing/2014/main" id="{C71D2C4F-BAAF-4DA8-B857-B89317FE2A7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290035" y="314323"/>
            <a:ext cx="1773866" cy="1729519"/>
          </a:xfrm>
          <a:prstGeom prst="rect">
            <a:avLst/>
          </a:prstGeom>
        </p:spPr>
      </p:pic>
      <p:pic>
        <p:nvPicPr>
          <p:cNvPr id="18" name="Picture 17">
            <a:extLst>
              <a:ext uri="{FF2B5EF4-FFF2-40B4-BE49-F238E27FC236}">
                <a16:creationId xmlns:a16="http://schemas.microsoft.com/office/drawing/2014/main" id="{64F61D78-4C53-47A7-B2CA-D29E40F02FC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205581" y="3811557"/>
            <a:ext cx="1945676" cy="2584101"/>
          </a:xfrm>
          <a:prstGeom prst="rect">
            <a:avLst/>
          </a:prstGeom>
        </p:spPr>
      </p:pic>
    </p:spTree>
    <p:extLst>
      <p:ext uri="{BB962C8B-B14F-4D97-AF65-F5344CB8AC3E}">
        <p14:creationId xmlns:p14="http://schemas.microsoft.com/office/powerpoint/2010/main" val="21612644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US" sz="3800" dirty="0">
                <a:ln>
                  <a:solidFill>
                    <a:srgbClr val="7B56A3"/>
                  </a:solidFill>
                </a:ln>
                <a:solidFill>
                  <a:srgbClr val="7B56A3"/>
                </a:solidFill>
                <a:latin typeface="Century Gothic" panose="020B0502020202020204" pitchFamily="34" charset="0"/>
              </a:rPr>
              <a:t>Lesson learned on institutional growth</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200" y="1258313"/>
            <a:ext cx="8229600" cy="4846152"/>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n-US" b="0" i="0" dirty="0">
                <a:solidFill>
                  <a:srgbClr val="0D3C26"/>
                </a:solidFill>
                <a:effectLst/>
                <a:latin typeface="__ALPINA_d83382"/>
              </a:rPr>
              <a:t>Importance of Community Engagement: Collaboration with sex workers and their communities has proven essential for effective service provision and advocacy, highlighting the importance of community-led solutions</a:t>
            </a:r>
            <a:endParaRPr lang="en-US" dirty="0"/>
          </a:p>
        </p:txBody>
      </p:sp>
    </p:spTree>
    <p:extLst>
      <p:ext uri="{BB962C8B-B14F-4D97-AF65-F5344CB8AC3E}">
        <p14:creationId xmlns:p14="http://schemas.microsoft.com/office/powerpoint/2010/main" val="304111337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7274" y="2"/>
            <a:ext cx="9158548" cy="6857997"/>
            <a:chOff x="-7274" y="2"/>
            <a:chExt cx="9158548" cy="6857997"/>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44566" y="2051291"/>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US" sz="3900" dirty="0">
                <a:ln>
                  <a:solidFill>
                    <a:srgbClr val="7B56A3"/>
                  </a:solidFill>
                </a:ln>
                <a:solidFill>
                  <a:srgbClr val="7B56A3"/>
                </a:solidFill>
                <a:latin typeface="Century Gothic" panose="020B0502020202020204" pitchFamily="34" charset="0"/>
              </a:rPr>
              <a:t>Brief background of the </a:t>
            </a:r>
            <a:r>
              <a:rPr lang="en-US" sz="3900" dirty="0" err="1">
                <a:ln>
                  <a:solidFill>
                    <a:srgbClr val="7B56A3"/>
                  </a:solidFill>
                </a:ln>
                <a:solidFill>
                  <a:srgbClr val="7B56A3"/>
                </a:solidFill>
                <a:latin typeface="Century Gothic" panose="020B0502020202020204" pitchFamily="34" charset="0"/>
              </a:rPr>
              <a:t>organisation</a:t>
            </a:r>
            <a:endParaRPr lang="en-US" sz="3900" dirty="0">
              <a:ln>
                <a:solidFill>
                  <a:srgbClr val="7B56A3"/>
                </a:solidFill>
              </a:ln>
              <a:solidFill>
                <a:srgbClr val="7B56A3"/>
              </a:solidFill>
              <a:latin typeface="Century Gothic" panose="020B0502020202020204" pitchFamily="34" charset="0"/>
            </a:endParaRP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200" y="1236102"/>
            <a:ext cx="8305800" cy="4868363"/>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p>
          <a:p>
            <a:pPr marL="0" marR="0" lvl="0" indent="-6350" algn="just" defTabSz="914400" rtl="0" eaLnBrk="1" fontAlgn="auto" latinLnBrk="0" hangingPunct="1">
              <a:lnSpc>
                <a:spcPct val="150000"/>
              </a:lnSpc>
              <a:spcBef>
                <a:spcPts val="0"/>
              </a:spcBef>
              <a:spcAft>
                <a:spcPts val="1765"/>
              </a:spcAft>
              <a:buClrTx/>
              <a:buSzTx/>
              <a:buFontTx/>
              <a:buNone/>
              <a:tabLst/>
              <a:defRPr/>
            </a:pPr>
            <a:r>
              <a:rPr kumimoji="0" lang="en-US" sz="1800" b="0" i="0" u="none" strike="noStrike" kern="100" cap="none" spc="0" normalizeH="0" baseline="0" noProof="0" dirty="0">
                <a:ln>
                  <a:noFill/>
                </a:ln>
                <a:solidFill>
                  <a:srgbClr val="000000"/>
                </a:solidFill>
                <a:effectLst/>
                <a:uLnTx/>
                <a:uFillTx/>
                <a:latin typeface="Times New Roman" panose="02020603050405020304" pitchFamily="18" charset="0"/>
                <a:ea typeface="Verdana" panose="020B0604030504040204" pitchFamily="34" charset="0"/>
                <a:cs typeface="+mn-cs"/>
              </a:rPr>
              <a:t>Voice Of Our Voices’ mission is to</a:t>
            </a:r>
            <a:r>
              <a:rPr kumimoji="0" lang="en-US" sz="1800" b="1" i="1" u="none" strike="noStrike" kern="100" cap="none" spc="0" normalizeH="0" baseline="0" noProof="0" dirty="0">
                <a:ln>
                  <a:noFill/>
                </a:ln>
                <a:solidFill>
                  <a:srgbClr val="000000"/>
                </a:solidFill>
                <a:effectLst/>
                <a:uLnTx/>
                <a:uFillTx/>
                <a:latin typeface="Times New Roman" panose="02020603050405020304" pitchFamily="18" charset="0"/>
                <a:ea typeface="Verdana" panose="020B0604030504040204" pitchFamily="34" charset="0"/>
                <a:cs typeface="+mn-cs"/>
              </a:rPr>
              <a:t> </a:t>
            </a:r>
            <a:r>
              <a:rPr kumimoji="0" lang="en-US" sz="1800" b="0" i="0" u="none" strike="noStrike" kern="100" cap="none" spc="0" normalizeH="0" baseline="0" noProof="0" dirty="0">
                <a:ln>
                  <a:noFill/>
                </a:ln>
                <a:solidFill>
                  <a:srgbClr val="000000"/>
                </a:solidFill>
                <a:effectLst/>
                <a:uLnTx/>
                <a:uFillTx/>
                <a:latin typeface="Times New Roman" panose="02020603050405020304" pitchFamily="18" charset="0"/>
                <a:ea typeface="Verdana" panose="020B0604030504040204" pitchFamily="34" charset="0"/>
                <a:cs typeface="+mn-cs"/>
              </a:rPr>
              <a:t>see a healthy, compassionate, vibrant Eswatini that is safe for all citizens, including sex workers. VOOV’s priority areas are as follows. To advocate for social change and the protection of sex workers, linking sex workers with service providers, Distribution of health commodities to sex workers, Enhance knowledge and skills of vulnerable women who are disproportionately affected by HIV and AIDS, To protect and care for themselves and those affected. Strengthen linkages between service providers and vulnerable women to collaboratively provide information on HIV and AIDS, and quality services, </a:t>
            </a:r>
            <a:endParaRPr kumimoji="0" lang="en-US" sz="18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endParaRPr>
          </a:p>
          <a:p>
            <a:pPr marL="2743200" lvl="6" indent="0">
              <a:buFont typeface="Arial" panose="020B0604020202020204" pitchFamily="34" charset="0"/>
              <a:buNone/>
            </a:pPr>
            <a:endParaRPr lang="en-ZW" sz="1200" dirty="0"/>
          </a:p>
        </p:txBody>
      </p:sp>
    </p:spTree>
    <p:extLst>
      <p:ext uri="{BB962C8B-B14F-4D97-AF65-F5344CB8AC3E}">
        <p14:creationId xmlns:p14="http://schemas.microsoft.com/office/powerpoint/2010/main" val="369545441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ZW" dirty="0">
                <a:ln>
                  <a:solidFill>
                    <a:srgbClr val="7B56A3"/>
                  </a:solidFill>
                </a:ln>
                <a:solidFill>
                  <a:srgbClr val="7B56A3"/>
                </a:solidFill>
                <a:latin typeface="Century Gothic" panose="020B0502020202020204" pitchFamily="34" charset="0"/>
              </a:rPr>
              <a:t>Institution before VCSA Funding</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199" y="1194598"/>
            <a:ext cx="8532693" cy="4909867"/>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500" dirty="0"/>
          </a:p>
        </p:txBody>
      </p:sp>
      <p:graphicFrame>
        <p:nvGraphicFramePr>
          <p:cNvPr id="2" name="Table 2">
            <a:extLst>
              <a:ext uri="{FF2B5EF4-FFF2-40B4-BE49-F238E27FC236}">
                <a16:creationId xmlns:a16="http://schemas.microsoft.com/office/drawing/2014/main" id="{EA983EC3-1FC2-4716-9F70-02C22BFFD59F}"/>
              </a:ext>
            </a:extLst>
          </p:cNvPr>
          <p:cNvGraphicFramePr>
            <a:graphicFrameLocks noGrp="1"/>
          </p:cNvGraphicFramePr>
          <p:nvPr>
            <p:extLst>
              <p:ext uri="{D42A27DB-BD31-4B8C-83A1-F6EECF244321}">
                <p14:modId xmlns:p14="http://schemas.microsoft.com/office/powerpoint/2010/main" val="3561556909"/>
              </p:ext>
            </p:extLst>
          </p:nvPr>
        </p:nvGraphicFramePr>
        <p:xfrm>
          <a:off x="457196" y="1491653"/>
          <a:ext cx="8532692" cy="4914492"/>
        </p:xfrm>
        <a:graphic>
          <a:graphicData uri="http://schemas.openxmlformats.org/drawingml/2006/table">
            <a:tbl>
              <a:tblPr firstRow="1" bandRow="1">
                <a:tableStyleId>{5C22544A-7EE6-4342-B048-85BDC9FD1C3A}</a:tableStyleId>
              </a:tblPr>
              <a:tblGrid>
                <a:gridCol w="2133173">
                  <a:extLst>
                    <a:ext uri="{9D8B030D-6E8A-4147-A177-3AD203B41FA5}">
                      <a16:colId xmlns:a16="http://schemas.microsoft.com/office/drawing/2014/main" val="2303653982"/>
                    </a:ext>
                  </a:extLst>
                </a:gridCol>
                <a:gridCol w="2133173">
                  <a:extLst>
                    <a:ext uri="{9D8B030D-6E8A-4147-A177-3AD203B41FA5}">
                      <a16:colId xmlns:a16="http://schemas.microsoft.com/office/drawing/2014/main" val="714227739"/>
                    </a:ext>
                  </a:extLst>
                </a:gridCol>
                <a:gridCol w="2133173">
                  <a:extLst>
                    <a:ext uri="{9D8B030D-6E8A-4147-A177-3AD203B41FA5}">
                      <a16:colId xmlns:a16="http://schemas.microsoft.com/office/drawing/2014/main" val="718866402"/>
                    </a:ext>
                  </a:extLst>
                </a:gridCol>
                <a:gridCol w="2133173">
                  <a:extLst>
                    <a:ext uri="{9D8B030D-6E8A-4147-A177-3AD203B41FA5}">
                      <a16:colId xmlns:a16="http://schemas.microsoft.com/office/drawing/2014/main" val="1353503006"/>
                    </a:ext>
                  </a:extLst>
                </a:gridCol>
              </a:tblGrid>
              <a:tr h="130261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Goal set  at the beginning  of Genderlinks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before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now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Achievement</a:t>
                      </a:r>
                      <a:r>
                        <a:rPr kumimoji="0" lang="en-US" sz="1350" b="1" i="0" u="none" strike="noStrike" kern="1200" cap="none" spc="0" normalizeH="0" baseline="0" noProof="0" dirty="0">
                          <a:ln>
                            <a:noFill/>
                          </a:ln>
                          <a:solidFill>
                            <a:prstClr val="white"/>
                          </a:solidFill>
                          <a:effectLst/>
                          <a:uLnTx/>
                          <a:uFillTx/>
                          <a:latin typeface="+mn-lt"/>
                          <a:cs typeface="Calibri"/>
                        </a:rPr>
                        <a:t> </a:t>
                      </a:r>
                    </a:p>
                    <a:p>
                      <a:endParaRPr lang="en-US" dirty="0"/>
                    </a:p>
                  </a:txBody>
                  <a:tcPr/>
                </a:tc>
                <a:extLst>
                  <a:ext uri="{0D108BD9-81ED-4DB2-BD59-A6C34878D82A}">
                    <a16:rowId xmlns:a16="http://schemas.microsoft.com/office/drawing/2014/main" val="3398473709"/>
                  </a:ext>
                </a:extLst>
              </a:tr>
              <a:tr h="166420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should have  clearly defined resource mobilization strategy that includes working with government, private sector partners and donors.</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was having a written  resource mobilization strategy that includes working with two or more of the listed partners:</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Organization's written strategy includes working with multiple partners and is referenced frequently and changed as necessary. (updates for mobilization strategy)</a:t>
                      </a:r>
                    </a:p>
                    <a:p>
                      <a:endParaRPr lang="en-US" dirty="0"/>
                    </a:p>
                  </a:txBody>
                  <a:tcPr/>
                </a:tc>
                <a:tc>
                  <a:txBody>
                    <a:bodyPr/>
                    <a:lstStyle/>
                    <a:p>
                      <a:r>
                        <a:rPr lang="en-US" dirty="0"/>
                        <a:t>100%</a:t>
                      </a:r>
                    </a:p>
                  </a:txBody>
                  <a:tcPr/>
                </a:tc>
                <a:extLst>
                  <a:ext uri="{0D108BD9-81ED-4DB2-BD59-A6C34878D82A}">
                    <a16:rowId xmlns:a16="http://schemas.microsoft.com/office/drawing/2014/main" val="2431306546"/>
                  </a:ext>
                </a:extLst>
              </a:tr>
              <a:tr h="166420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should be able  set realistic annual funding targets, in line with their resource  mobilization strategy, and has succeeded in meeting its targets in previous years.</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has targets and 50% have been met annually. (annual funding targets &amp; Actual report)</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has annual  targets and 75% have been met annually. (annual funding targets &amp; reports)</a:t>
                      </a:r>
                    </a:p>
                    <a:p>
                      <a:endParaRPr lang="en-US" dirty="0"/>
                    </a:p>
                  </a:txBody>
                  <a:tcPr/>
                </a:tc>
                <a:tc>
                  <a:txBody>
                    <a:bodyPr/>
                    <a:lstStyle/>
                    <a:p>
                      <a:r>
                        <a:rPr lang="en-US" dirty="0"/>
                        <a:t>75%</a:t>
                      </a:r>
                    </a:p>
                  </a:txBody>
                  <a:tcPr/>
                </a:tc>
                <a:extLst>
                  <a:ext uri="{0D108BD9-81ED-4DB2-BD59-A6C34878D82A}">
                    <a16:rowId xmlns:a16="http://schemas.microsoft.com/office/drawing/2014/main" val="1307915986"/>
                  </a:ext>
                </a:extLst>
              </a:tr>
            </a:tbl>
          </a:graphicData>
        </a:graphic>
      </p:graphicFrame>
    </p:spTree>
    <p:extLst>
      <p:ext uri="{BB962C8B-B14F-4D97-AF65-F5344CB8AC3E}">
        <p14:creationId xmlns:p14="http://schemas.microsoft.com/office/powerpoint/2010/main" val="404082400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fontScale="90000"/>
          </a:bodyPr>
          <a:lstStyle/>
          <a:p>
            <a:r>
              <a:rPr lang="en-ZW" dirty="0">
                <a:ln>
                  <a:solidFill>
                    <a:srgbClr val="7B56A3"/>
                  </a:solidFill>
                </a:ln>
                <a:solidFill>
                  <a:srgbClr val="7B56A3"/>
                </a:solidFill>
                <a:latin typeface="Century Gothic" panose="020B0502020202020204" pitchFamily="34" charset="0"/>
              </a:rPr>
              <a:t>Institution before VCSA OPERATIONS </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199" y="1194598"/>
            <a:ext cx="8532693" cy="4909867"/>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500" dirty="0"/>
          </a:p>
        </p:txBody>
      </p:sp>
      <p:graphicFrame>
        <p:nvGraphicFramePr>
          <p:cNvPr id="2" name="Table 2">
            <a:extLst>
              <a:ext uri="{FF2B5EF4-FFF2-40B4-BE49-F238E27FC236}">
                <a16:creationId xmlns:a16="http://schemas.microsoft.com/office/drawing/2014/main" id="{EA983EC3-1FC2-4716-9F70-02C22BFFD59F}"/>
              </a:ext>
            </a:extLst>
          </p:cNvPr>
          <p:cNvGraphicFramePr>
            <a:graphicFrameLocks noGrp="1"/>
          </p:cNvGraphicFramePr>
          <p:nvPr>
            <p:extLst>
              <p:ext uri="{D42A27DB-BD31-4B8C-83A1-F6EECF244321}">
                <p14:modId xmlns:p14="http://schemas.microsoft.com/office/powerpoint/2010/main" val="1614306056"/>
              </p:ext>
            </p:extLst>
          </p:nvPr>
        </p:nvGraphicFramePr>
        <p:xfrm>
          <a:off x="380999" y="1176381"/>
          <a:ext cx="8777547" cy="5498668"/>
        </p:xfrm>
        <a:graphic>
          <a:graphicData uri="http://schemas.openxmlformats.org/drawingml/2006/table">
            <a:tbl>
              <a:tblPr firstRow="1" bandRow="1">
                <a:tableStyleId>{5C22544A-7EE6-4342-B048-85BDC9FD1C3A}</a:tableStyleId>
              </a:tblPr>
              <a:tblGrid>
                <a:gridCol w="2252653">
                  <a:extLst>
                    <a:ext uri="{9D8B030D-6E8A-4147-A177-3AD203B41FA5}">
                      <a16:colId xmlns:a16="http://schemas.microsoft.com/office/drawing/2014/main" val="2303653982"/>
                    </a:ext>
                  </a:extLst>
                </a:gridCol>
                <a:gridCol w="2174965">
                  <a:extLst>
                    <a:ext uri="{9D8B030D-6E8A-4147-A177-3AD203B41FA5}">
                      <a16:colId xmlns:a16="http://schemas.microsoft.com/office/drawing/2014/main" val="714227739"/>
                    </a:ext>
                  </a:extLst>
                </a:gridCol>
                <a:gridCol w="1986743">
                  <a:extLst>
                    <a:ext uri="{9D8B030D-6E8A-4147-A177-3AD203B41FA5}">
                      <a16:colId xmlns:a16="http://schemas.microsoft.com/office/drawing/2014/main" val="718866402"/>
                    </a:ext>
                  </a:extLst>
                </a:gridCol>
                <a:gridCol w="2363186">
                  <a:extLst>
                    <a:ext uri="{9D8B030D-6E8A-4147-A177-3AD203B41FA5}">
                      <a16:colId xmlns:a16="http://schemas.microsoft.com/office/drawing/2014/main" val="1353503006"/>
                    </a:ext>
                  </a:extLst>
                </a:gridCol>
              </a:tblGrid>
              <a:tr h="105163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Goal set  at the beginning  of Genderlinks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before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now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Achievement</a:t>
                      </a:r>
                      <a:r>
                        <a:rPr kumimoji="0" lang="en-US" sz="1350" b="1" i="0" u="none" strike="noStrike" kern="1200" cap="none" spc="0" normalizeH="0" baseline="0" noProof="0" dirty="0">
                          <a:ln>
                            <a:noFill/>
                          </a:ln>
                          <a:solidFill>
                            <a:prstClr val="white"/>
                          </a:solidFill>
                          <a:effectLst/>
                          <a:uLnTx/>
                          <a:uFillTx/>
                          <a:latin typeface="+mn-lt"/>
                          <a:cs typeface="Calibri"/>
                        </a:rPr>
                        <a:t> </a:t>
                      </a:r>
                    </a:p>
                    <a:p>
                      <a:endParaRPr lang="en-US" dirty="0"/>
                    </a:p>
                  </a:txBody>
                  <a:tcPr/>
                </a:tc>
                <a:extLst>
                  <a:ext uri="{0D108BD9-81ED-4DB2-BD59-A6C34878D82A}">
                    <a16:rowId xmlns:a16="http://schemas.microsoft.com/office/drawing/2014/main" val="3398473709"/>
                  </a:ext>
                </a:extLst>
              </a:tr>
              <a:tr h="229826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should have key operational polices in place, that cover topics including travel, finance, HR and administration.</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Policies are written and shared with staff. Leadership review policy and ensure staff adhere to policy.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Comprehensive Policies are written and promote transparency; staff are oriented and fully understand how the policies work. Policies are regularly reviewed and applied in a consistent </a:t>
                      </a:r>
                      <a:r>
                        <a:rPr kumimoji="0" lang="en-US" sz="1350" b="0" i="0" u="none" strike="noStrike" kern="1200" cap="none" spc="0" normalizeH="0" baseline="0" noProof="0" dirty="0" err="1">
                          <a:ln>
                            <a:noFill/>
                          </a:ln>
                          <a:solidFill>
                            <a:prstClr val="black"/>
                          </a:solidFill>
                          <a:effectLst/>
                          <a:uLnTx/>
                          <a:uFillTx/>
                          <a:latin typeface="+mn-lt"/>
                          <a:cs typeface="Calibri"/>
                        </a:rPr>
                        <a:t>manne</a:t>
                      </a:r>
                      <a:endParaRPr kumimoji="0" lang="en-US" sz="1350" b="0" i="0" u="none" strike="noStrike" kern="1200" cap="none" spc="0" normalizeH="0" baseline="0" noProof="0" dirty="0">
                        <a:ln>
                          <a:noFill/>
                        </a:ln>
                        <a:solidFill>
                          <a:prstClr val="black"/>
                        </a:solidFill>
                        <a:effectLst/>
                        <a:uLnTx/>
                        <a:uFillTx/>
                        <a:latin typeface="+mn-lt"/>
                        <a:cs typeface="Calibri"/>
                      </a:endParaRPr>
                    </a:p>
                    <a:p>
                      <a:endParaRPr lang="en-US" dirty="0"/>
                    </a:p>
                  </a:txBody>
                  <a:tcPr/>
                </a:tc>
                <a:tc>
                  <a:txBody>
                    <a:bodyPr/>
                    <a:lstStyle/>
                    <a:p>
                      <a:r>
                        <a:rPr lang="en-US" dirty="0"/>
                        <a:t>80%</a:t>
                      </a:r>
                    </a:p>
                  </a:txBody>
                  <a:tcPr/>
                </a:tc>
                <a:extLst>
                  <a:ext uri="{0D108BD9-81ED-4DB2-BD59-A6C34878D82A}">
                    <a16:rowId xmlns:a16="http://schemas.microsoft.com/office/drawing/2014/main" val="2431306546"/>
                  </a:ext>
                </a:extLst>
              </a:tr>
              <a:tr h="2103126">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panose="020F0502020204030204" pitchFamily="34" charset="0"/>
                          <a:cs typeface="Calibri"/>
                        </a:rPr>
                        <a:t>The organization should have effective filing systems for easy storage and retrieval of information.</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was having a set of systems for filing and staff are trained on the system but are not utilizing  consistently</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has an updated filing system, staff are trained on the system, and the organization is able to actively use the system for effective knowledge management.</a:t>
                      </a:r>
                    </a:p>
                    <a:p>
                      <a:endParaRPr lang="en-US" dirty="0"/>
                    </a:p>
                  </a:txBody>
                  <a:tcPr/>
                </a:tc>
                <a:tc>
                  <a:txBody>
                    <a:bodyPr/>
                    <a:lstStyle/>
                    <a:p>
                      <a:r>
                        <a:rPr lang="en-US" dirty="0"/>
                        <a:t>90%</a:t>
                      </a:r>
                    </a:p>
                  </a:txBody>
                  <a:tcPr/>
                </a:tc>
                <a:extLst>
                  <a:ext uri="{0D108BD9-81ED-4DB2-BD59-A6C34878D82A}">
                    <a16:rowId xmlns:a16="http://schemas.microsoft.com/office/drawing/2014/main" val="1307915986"/>
                  </a:ext>
                </a:extLst>
              </a:tr>
            </a:tbl>
          </a:graphicData>
        </a:graphic>
      </p:graphicFrame>
    </p:spTree>
    <p:extLst>
      <p:ext uri="{BB962C8B-B14F-4D97-AF65-F5344CB8AC3E}">
        <p14:creationId xmlns:p14="http://schemas.microsoft.com/office/powerpoint/2010/main" val="45470317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fontScale="90000"/>
          </a:bodyPr>
          <a:lstStyle/>
          <a:p>
            <a:r>
              <a:rPr lang="en-ZW" dirty="0">
                <a:ln>
                  <a:solidFill>
                    <a:srgbClr val="7B56A3"/>
                  </a:solidFill>
                </a:ln>
                <a:solidFill>
                  <a:srgbClr val="7B56A3"/>
                </a:solidFill>
                <a:latin typeface="Century Gothic" panose="020B0502020202020204" pitchFamily="34" charset="0"/>
              </a:rPr>
              <a:t>Institution before VCSA FINANCIAL </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199" y="1194598"/>
            <a:ext cx="8532693" cy="4909867"/>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500" dirty="0"/>
          </a:p>
        </p:txBody>
      </p:sp>
      <p:graphicFrame>
        <p:nvGraphicFramePr>
          <p:cNvPr id="2" name="Table 2">
            <a:extLst>
              <a:ext uri="{FF2B5EF4-FFF2-40B4-BE49-F238E27FC236}">
                <a16:creationId xmlns:a16="http://schemas.microsoft.com/office/drawing/2014/main" id="{EA983EC3-1FC2-4716-9F70-02C22BFFD59F}"/>
              </a:ext>
            </a:extLst>
          </p:cNvPr>
          <p:cNvGraphicFramePr>
            <a:graphicFrameLocks noGrp="1"/>
          </p:cNvGraphicFramePr>
          <p:nvPr>
            <p:extLst>
              <p:ext uri="{D42A27DB-BD31-4B8C-83A1-F6EECF244321}">
                <p14:modId xmlns:p14="http://schemas.microsoft.com/office/powerpoint/2010/main" val="1632718142"/>
              </p:ext>
            </p:extLst>
          </p:nvPr>
        </p:nvGraphicFramePr>
        <p:xfrm>
          <a:off x="14514" y="1189218"/>
          <a:ext cx="9158547" cy="5665507"/>
        </p:xfrm>
        <a:graphic>
          <a:graphicData uri="http://schemas.openxmlformats.org/drawingml/2006/table">
            <a:tbl>
              <a:tblPr firstRow="1" bandRow="1">
                <a:tableStyleId>{5C22544A-7EE6-4342-B048-85BDC9FD1C3A}</a:tableStyleId>
              </a:tblPr>
              <a:tblGrid>
                <a:gridCol w="2350432">
                  <a:extLst>
                    <a:ext uri="{9D8B030D-6E8A-4147-A177-3AD203B41FA5}">
                      <a16:colId xmlns:a16="http://schemas.microsoft.com/office/drawing/2014/main" val="2303653982"/>
                    </a:ext>
                  </a:extLst>
                </a:gridCol>
                <a:gridCol w="2269372">
                  <a:extLst>
                    <a:ext uri="{9D8B030D-6E8A-4147-A177-3AD203B41FA5}">
                      <a16:colId xmlns:a16="http://schemas.microsoft.com/office/drawing/2014/main" val="714227739"/>
                    </a:ext>
                  </a:extLst>
                </a:gridCol>
                <a:gridCol w="2072980">
                  <a:extLst>
                    <a:ext uri="{9D8B030D-6E8A-4147-A177-3AD203B41FA5}">
                      <a16:colId xmlns:a16="http://schemas.microsoft.com/office/drawing/2014/main" val="718866402"/>
                    </a:ext>
                  </a:extLst>
                </a:gridCol>
                <a:gridCol w="2465763">
                  <a:extLst>
                    <a:ext uri="{9D8B030D-6E8A-4147-A177-3AD203B41FA5}">
                      <a16:colId xmlns:a16="http://schemas.microsoft.com/office/drawing/2014/main" val="1353503006"/>
                    </a:ext>
                  </a:extLst>
                </a:gridCol>
              </a:tblGrid>
              <a:tr h="110090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Goal set  at the beginning  of Genderlinks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before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now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Achievement</a:t>
                      </a:r>
                      <a:r>
                        <a:rPr kumimoji="0" lang="en-US" sz="1350" b="1" i="0" u="none" strike="noStrike" kern="1200" cap="none" spc="0" normalizeH="0" baseline="0" noProof="0" dirty="0">
                          <a:ln>
                            <a:noFill/>
                          </a:ln>
                          <a:solidFill>
                            <a:prstClr val="white"/>
                          </a:solidFill>
                          <a:effectLst/>
                          <a:uLnTx/>
                          <a:uFillTx/>
                          <a:latin typeface="+mn-lt"/>
                          <a:cs typeface="Calibri"/>
                        </a:rPr>
                        <a:t> </a:t>
                      </a:r>
                    </a:p>
                    <a:p>
                      <a:endParaRPr lang="en-US" dirty="0"/>
                    </a:p>
                  </a:txBody>
                  <a:tcPr/>
                </a:tc>
                <a:extLst>
                  <a:ext uri="{0D108BD9-81ED-4DB2-BD59-A6C34878D82A}">
                    <a16:rowId xmlns:a16="http://schemas.microsoft.com/office/drawing/2014/main" val="3398473709"/>
                  </a:ext>
                </a:extLst>
              </a:tr>
              <a:tr h="289958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to utilizes an appropriate accounting system.</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maintains an electronic accounting system (cash book, general ledger and supplier module) and they have network in place which allows multiple users. </a:t>
                      </a:r>
                      <a:r>
                        <a:rPr kumimoji="0" lang="en-US" sz="1350" b="1" i="0" u="none" strike="noStrike" kern="1200" cap="none" spc="0" normalizeH="0" baseline="0" noProof="0" dirty="0">
                          <a:ln>
                            <a:noFill/>
                          </a:ln>
                          <a:solidFill>
                            <a:prstClr val="black"/>
                          </a:solidFill>
                          <a:effectLst/>
                          <a:uLnTx/>
                          <a:uFillTx/>
                          <a:latin typeface="+mn-lt"/>
                          <a:cs typeface="Calibri"/>
                        </a:rPr>
                        <a:t>It produces a single currency report for external analysis</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uses appropriate technology (accounting, payroll, inventory, etc.) to meet its financial management needs. These systems are fully integrated to enable ease of use. </a:t>
                      </a:r>
                      <a:r>
                        <a:rPr kumimoji="0" lang="en-US" sz="1350" b="1" i="0" u="none" strike="noStrike" kern="1200" cap="none" spc="0" normalizeH="0" baseline="0" noProof="0" dirty="0">
                          <a:ln>
                            <a:noFill/>
                          </a:ln>
                          <a:solidFill>
                            <a:prstClr val="black"/>
                          </a:solidFill>
                          <a:effectLst/>
                          <a:uLnTx/>
                          <a:uFillTx/>
                          <a:latin typeface="+mn-lt"/>
                          <a:cs typeface="Calibri"/>
                        </a:rPr>
                        <a:t>The system is able to generate several specific management and Donor reports.</a:t>
                      </a:r>
                    </a:p>
                    <a:p>
                      <a:endParaRPr lang="en-US" dirty="0"/>
                    </a:p>
                  </a:txBody>
                  <a:tcPr/>
                </a:tc>
                <a:tc>
                  <a:txBody>
                    <a:bodyPr/>
                    <a:lstStyle/>
                    <a:p>
                      <a:r>
                        <a:rPr lang="en-US" dirty="0"/>
                        <a:t>100%</a:t>
                      </a:r>
                    </a:p>
                  </a:txBody>
                  <a:tcPr/>
                </a:tc>
                <a:extLst>
                  <a:ext uri="{0D108BD9-81ED-4DB2-BD59-A6C34878D82A}">
                    <a16:rowId xmlns:a16="http://schemas.microsoft.com/office/drawing/2014/main" val="2431306546"/>
                  </a:ext>
                </a:extLst>
              </a:tr>
              <a:tr h="166501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spends finances according to the budget throughout the project period.</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stays within budget in terms of overall and categories. </a:t>
                      </a:r>
                      <a:r>
                        <a:rPr kumimoji="0" lang="en-US" sz="1350" b="1" i="0" u="none" strike="noStrike" kern="1200" cap="none" spc="0" normalizeH="0" baseline="0" noProof="0" dirty="0">
                          <a:ln>
                            <a:noFill/>
                          </a:ln>
                          <a:solidFill>
                            <a:prstClr val="black"/>
                          </a:solidFill>
                          <a:effectLst/>
                          <a:uLnTx/>
                          <a:uFillTx/>
                          <a:latin typeface="+mn-lt"/>
                          <a:cs typeface="Calibri"/>
                        </a:rPr>
                        <a:t>If issues arise the organization has a system for discussing and finding a solution.</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Organization stays within budget in terms of overall and categories, with no or very minimal variances</a:t>
                      </a:r>
                    </a:p>
                    <a:p>
                      <a:endParaRPr lang="en-US" dirty="0"/>
                    </a:p>
                  </a:txBody>
                  <a:tcPr/>
                </a:tc>
                <a:tc>
                  <a:txBody>
                    <a:bodyPr/>
                    <a:lstStyle/>
                    <a:p>
                      <a:r>
                        <a:rPr lang="en-US" dirty="0"/>
                        <a:t>90%^</a:t>
                      </a:r>
                    </a:p>
                  </a:txBody>
                  <a:tcPr/>
                </a:tc>
                <a:extLst>
                  <a:ext uri="{0D108BD9-81ED-4DB2-BD59-A6C34878D82A}">
                    <a16:rowId xmlns:a16="http://schemas.microsoft.com/office/drawing/2014/main" val="1307915986"/>
                  </a:ext>
                </a:extLst>
              </a:tr>
            </a:tbl>
          </a:graphicData>
        </a:graphic>
      </p:graphicFrame>
    </p:spTree>
    <p:extLst>
      <p:ext uri="{BB962C8B-B14F-4D97-AF65-F5344CB8AC3E}">
        <p14:creationId xmlns:p14="http://schemas.microsoft.com/office/powerpoint/2010/main" val="413014546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ZW" dirty="0">
                <a:ln>
                  <a:solidFill>
                    <a:srgbClr val="7B56A3"/>
                  </a:solidFill>
                </a:ln>
                <a:solidFill>
                  <a:srgbClr val="7B56A3"/>
                </a:solidFill>
                <a:latin typeface="Century Gothic" panose="020B0502020202020204" pitchFamily="34" charset="0"/>
              </a:rPr>
              <a:t>Institution before VCSA Strategic</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199" y="1194598"/>
            <a:ext cx="8532693" cy="4909867"/>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2500" dirty="0"/>
          </a:p>
        </p:txBody>
      </p:sp>
      <p:graphicFrame>
        <p:nvGraphicFramePr>
          <p:cNvPr id="2" name="Table 2">
            <a:extLst>
              <a:ext uri="{FF2B5EF4-FFF2-40B4-BE49-F238E27FC236}">
                <a16:creationId xmlns:a16="http://schemas.microsoft.com/office/drawing/2014/main" id="{EA983EC3-1FC2-4716-9F70-02C22BFFD59F}"/>
              </a:ext>
            </a:extLst>
          </p:cNvPr>
          <p:cNvGraphicFramePr>
            <a:graphicFrameLocks noGrp="1"/>
          </p:cNvGraphicFramePr>
          <p:nvPr>
            <p:extLst>
              <p:ext uri="{D42A27DB-BD31-4B8C-83A1-F6EECF244321}">
                <p14:modId xmlns:p14="http://schemas.microsoft.com/office/powerpoint/2010/main" val="3251588913"/>
              </p:ext>
            </p:extLst>
          </p:nvPr>
        </p:nvGraphicFramePr>
        <p:xfrm>
          <a:off x="14514" y="1193117"/>
          <a:ext cx="9129486" cy="5223476"/>
        </p:xfrm>
        <a:graphic>
          <a:graphicData uri="http://schemas.openxmlformats.org/drawingml/2006/table">
            <a:tbl>
              <a:tblPr firstRow="1" bandRow="1">
                <a:tableStyleId>{5C22544A-7EE6-4342-B048-85BDC9FD1C3A}</a:tableStyleId>
              </a:tblPr>
              <a:tblGrid>
                <a:gridCol w="2342974">
                  <a:extLst>
                    <a:ext uri="{9D8B030D-6E8A-4147-A177-3AD203B41FA5}">
                      <a16:colId xmlns:a16="http://schemas.microsoft.com/office/drawing/2014/main" val="2303653982"/>
                    </a:ext>
                  </a:extLst>
                </a:gridCol>
                <a:gridCol w="2262171">
                  <a:extLst>
                    <a:ext uri="{9D8B030D-6E8A-4147-A177-3AD203B41FA5}">
                      <a16:colId xmlns:a16="http://schemas.microsoft.com/office/drawing/2014/main" val="714227739"/>
                    </a:ext>
                  </a:extLst>
                </a:gridCol>
                <a:gridCol w="2066402">
                  <a:extLst>
                    <a:ext uri="{9D8B030D-6E8A-4147-A177-3AD203B41FA5}">
                      <a16:colId xmlns:a16="http://schemas.microsoft.com/office/drawing/2014/main" val="718866402"/>
                    </a:ext>
                  </a:extLst>
                </a:gridCol>
                <a:gridCol w="2457939">
                  <a:extLst>
                    <a:ext uri="{9D8B030D-6E8A-4147-A177-3AD203B41FA5}">
                      <a16:colId xmlns:a16="http://schemas.microsoft.com/office/drawing/2014/main" val="1353503006"/>
                    </a:ext>
                  </a:extLst>
                </a:gridCol>
              </a:tblGrid>
              <a:tr h="116549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Goal set  at the beginning  of Genderlinks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before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Organization status now </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white"/>
                          </a:solidFill>
                          <a:effectLst/>
                          <a:uLnTx/>
                          <a:uFillTx/>
                          <a:latin typeface="+mn-lt"/>
                          <a:cs typeface="Calibri"/>
                        </a:rPr>
                        <a:t>Achievement</a:t>
                      </a:r>
                      <a:r>
                        <a:rPr kumimoji="0" lang="en-US" sz="1350" b="1" i="0" u="none" strike="noStrike" kern="1200" cap="none" spc="0" normalizeH="0" baseline="0" noProof="0" dirty="0">
                          <a:ln>
                            <a:noFill/>
                          </a:ln>
                          <a:solidFill>
                            <a:prstClr val="white"/>
                          </a:solidFill>
                          <a:effectLst/>
                          <a:uLnTx/>
                          <a:uFillTx/>
                          <a:latin typeface="+mn-lt"/>
                          <a:cs typeface="Calibri"/>
                        </a:rPr>
                        <a:t> </a:t>
                      </a:r>
                    </a:p>
                    <a:p>
                      <a:endParaRPr lang="en-US" dirty="0"/>
                    </a:p>
                  </a:txBody>
                  <a:tcPr/>
                </a:tc>
                <a:extLst>
                  <a:ext uri="{0D108BD9-81ED-4DB2-BD59-A6C34878D82A}">
                    <a16:rowId xmlns:a16="http://schemas.microsoft.com/office/drawing/2014/main" val="3398473709"/>
                  </a:ext>
                </a:extLst>
              </a:tr>
              <a:tr h="2113642">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mn-lt"/>
                          <a:cs typeface="Calibri"/>
                        </a:rPr>
                        <a:t>The Organization  should have a standardized system for storage of hard copy and electronic data and reports </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1350" b="1" i="0" u="none" strike="noStrike" kern="1200" cap="none" spc="0" normalizeH="0" baseline="0" noProof="0" dirty="0">
                          <a:ln>
                            <a:noFill/>
                          </a:ln>
                          <a:solidFill>
                            <a:prstClr val="black"/>
                          </a:solidFill>
                          <a:effectLst/>
                          <a:uLnTx/>
                          <a:uFillTx/>
                          <a:latin typeface="+mn-lt"/>
                          <a:cs typeface="Calibri"/>
                        </a:rPr>
                        <a:t>The Organization case files are in lockable cabinets but not up to date (filing is one month behind schedule)</a:t>
                      </a:r>
                    </a:p>
                    <a:p>
                      <a:endParaRPr lang="en-US" dirty="0"/>
                    </a:p>
                  </a:txBody>
                  <a:tcPr/>
                </a:tc>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cs typeface="Calibri"/>
                        </a:rPr>
                        <a:t>The Organization case files are in lockable cabinets and are up to date (filing is complete up to one week prior to the assessment date). All electronic files are organized in shared drive and backed up weekly</a:t>
                      </a:r>
                    </a:p>
                    <a:p>
                      <a:endParaRPr lang="en-US" dirty="0"/>
                    </a:p>
                  </a:txBody>
                  <a:tcPr/>
                </a:tc>
                <a:tc>
                  <a:txBody>
                    <a:bodyPr/>
                    <a:lstStyle/>
                    <a:p>
                      <a:r>
                        <a:rPr lang="en-US" dirty="0"/>
                        <a:t>90%</a:t>
                      </a:r>
                    </a:p>
                  </a:txBody>
                  <a:tcPr/>
                </a:tc>
                <a:extLst>
                  <a:ext uri="{0D108BD9-81ED-4DB2-BD59-A6C34878D82A}">
                    <a16:rowId xmlns:a16="http://schemas.microsoft.com/office/drawing/2014/main" val="2431306546"/>
                  </a:ext>
                </a:extLst>
              </a:tr>
              <a:tr h="1944338">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000000"/>
                          </a:solidFill>
                          <a:effectLst/>
                          <a:uLnTx/>
                          <a:uFillTx/>
                          <a:latin typeface="Calibri" panose="020F0502020204030204" pitchFamily="34" charset="0"/>
                          <a:cs typeface="Calibri"/>
                        </a:rPr>
                        <a:t>The organization should have  a process for ensuring quality control of its services/better service provision. </a:t>
                      </a:r>
                    </a:p>
                    <a:p>
                      <a:endParaRPr lang="en-US" dirty="0"/>
                    </a:p>
                  </a:txBody>
                  <a:tcPr/>
                </a:tc>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a:rPr>
                        <a:t>Organization has documented program quality control system, but has not been able to ensure consistent quality</a:t>
                      </a:r>
                    </a:p>
                    <a:p>
                      <a:endParaRPr lang="en-US" dirty="0"/>
                    </a:p>
                  </a:txBody>
                  <a:tcPr/>
                </a:tc>
                <a:tc>
                  <a:txBody>
                    <a:bodyPr/>
                    <a:lstStyle/>
                    <a:p>
                      <a:pPr marL="0" marR="0" lvl="0" indent="0" algn="l" defTabSz="685800" rtl="0" eaLnBrk="1" fontAlgn="t"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0000"/>
                          </a:solidFill>
                          <a:effectLst/>
                          <a:uLnTx/>
                          <a:uFillTx/>
                          <a:latin typeface="Calibri" panose="020F0502020204030204" pitchFamily="34" charset="0"/>
                          <a:cs typeface="Calibri"/>
                        </a:rPr>
                        <a:t>Organization has process in place to ensure quality, it is used, and staff are held accountable for quality assurance.</a:t>
                      </a:r>
                    </a:p>
                    <a:p>
                      <a:endParaRPr lang="en-US" dirty="0"/>
                    </a:p>
                  </a:txBody>
                  <a:tcPr/>
                </a:tc>
                <a:tc>
                  <a:txBody>
                    <a:bodyPr/>
                    <a:lstStyle/>
                    <a:p>
                      <a:r>
                        <a:rPr lang="en-US" dirty="0"/>
                        <a:t>70%</a:t>
                      </a:r>
                    </a:p>
                  </a:txBody>
                  <a:tcPr/>
                </a:tc>
                <a:extLst>
                  <a:ext uri="{0D108BD9-81ED-4DB2-BD59-A6C34878D82A}">
                    <a16:rowId xmlns:a16="http://schemas.microsoft.com/office/drawing/2014/main" val="1307915986"/>
                  </a:ext>
                </a:extLst>
              </a:tr>
            </a:tbl>
          </a:graphicData>
        </a:graphic>
      </p:graphicFrame>
    </p:spTree>
    <p:extLst>
      <p:ext uri="{BB962C8B-B14F-4D97-AF65-F5344CB8AC3E}">
        <p14:creationId xmlns:p14="http://schemas.microsoft.com/office/powerpoint/2010/main" val="120861810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ZW" dirty="0">
                <a:ln>
                  <a:solidFill>
                    <a:srgbClr val="7B56A3"/>
                  </a:solidFill>
                </a:ln>
                <a:solidFill>
                  <a:srgbClr val="7B56A3"/>
                </a:solidFill>
                <a:latin typeface="Century Gothic" panose="020B0502020202020204" pitchFamily="34" charset="0"/>
              </a:rPr>
              <a:t>Registrations</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199" y="1258312"/>
            <a:ext cx="8532693" cy="4990087"/>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marR="0">
              <a:lnSpc>
                <a:spcPct val="107000"/>
              </a:lnSpc>
              <a:spcBef>
                <a:spcPts val="0"/>
              </a:spcBef>
              <a:spcAft>
                <a:spcPts val="800"/>
              </a:spcAft>
            </a:pPr>
            <a:r>
              <a:rPr lang="en-US" sz="2800">
                <a:effectLst/>
                <a:latin typeface="Calibri" panose="020F0502020204030204" pitchFamily="34" charset="0"/>
                <a:ea typeface="Calibri" panose="020F0502020204030204" pitchFamily="34" charset="0"/>
                <a:cs typeface="Times New Roman" panose="02020603050405020304" pitchFamily="18" charset="0"/>
              </a:rPr>
              <a:t>Prior to the commencement of the grant, Voice of Our Voices was officially registered as an organization with a legally recognized status. In addition, the organization maintained a functioning bank account, indicating a level of financial accountability and sustainability that supported its eligibility for funding opportunities</a:t>
            </a:r>
          </a:p>
        </p:txBody>
      </p:sp>
    </p:spTree>
    <p:extLst>
      <p:ext uri="{BB962C8B-B14F-4D97-AF65-F5344CB8AC3E}">
        <p14:creationId xmlns:p14="http://schemas.microsoft.com/office/powerpoint/2010/main" val="46155812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ZW" dirty="0">
                <a:ln>
                  <a:solidFill>
                    <a:srgbClr val="7B56A3"/>
                  </a:solidFill>
                </a:ln>
                <a:solidFill>
                  <a:srgbClr val="7B56A3"/>
                </a:solidFill>
                <a:latin typeface="Century Gothic" panose="020B0502020202020204" pitchFamily="34" charset="0"/>
              </a:rPr>
              <a:t>Capacity during VCSA-SA grant</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200" y="1258313"/>
            <a:ext cx="8229600" cy="4846152"/>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n-US" b="0" i="0">
                <a:solidFill>
                  <a:srgbClr val="0D3C26"/>
                </a:solidFill>
                <a:effectLst/>
                <a:latin typeface="__ALPINA_d83382"/>
              </a:rPr>
              <a:t>Through our affiliation with VCSA-SA, Voice of Our Voices has benefited from valuable capacity-building opportunities, particularly in the form of knowledge sharing with Sinkhe, a fellow organization with significant experience in sex worker advocacy and support.</a:t>
            </a:r>
            <a:endParaRPr lang="en-US" dirty="0"/>
          </a:p>
        </p:txBody>
      </p:sp>
    </p:spTree>
    <p:extLst>
      <p:ext uri="{BB962C8B-B14F-4D97-AF65-F5344CB8AC3E}">
        <p14:creationId xmlns:p14="http://schemas.microsoft.com/office/powerpoint/2010/main" val="17903755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D8661110-5901-16D3-1C0A-7CF975076867}"/>
              </a:ext>
            </a:extLst>
          </p:cNvPr>
          <p:cNvGrpSpPr/>
          <p:nvPr/>
        </p:nvGrpSpPr>
        <p:grpSpPr>
          <a:xfrm>
            <a:off x="-14548" y="2"/>
            <a:ext cx="9158548" cy="6856205"/>
            <a:chOff x="-14548" y="2"/>
            <a:chExt cx="9158548" cy="6856205"/>
          </a:xfrm>
        </p:grpSpPr>
        <p:sp>
          <p:nvSpPr>
            <p:cNvPr id="33" name="Rectangle 14">
              <a:extLst>
                <a:ext uri="{FF2B5EF4-FFF2-40B4-BE49-F238E27FC236}">
                  <a16:creationId xmlns:a16="http://schemas.microsoft.com/office/drawing/2014/main" id="{5EC3DF14-2D2D-F906-34D4-85069E172AFA}"/>
                </a:ext>
              </a:extLst>
            </p:cNvPr>
            <p:cNvSpPr/>
            <p:nvPr/>
          </p:nvSpPr>
          <p:spPr>
            <a:xfrm rot="5400000">
              <a:off x="4337292" y="2048017"/>
              <a:ext cx="454868" cy="9158548"/>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4" name="Rectangle 14">
              <a:extLst>
                <a:ext uri="{FF2B5EF4-FFF2-40B4-BE49-F238E27FC236}">
                  <a16:creationId xmlns:a16="http://schemas.microsoft.com/office/drawing/2014/main" id="{67C480EF-3714-EF9C-7777-47C6F72F63F2}"/>
                </a:ext>
              </a:extLst>
            </p:cNvPr>
            <p:cNvSpPr/>
            <p:nvPr/>
          </p:nvSpPr>
          <p:spPr>
            <a:xfrm rot="5400000">
              <a:off x="4436238" y="-4436238"/>
              <a:ext cx="271521" cy="9144002"/>
            </a:xfrm>
            <a:custGeom>
              <a:avLst/>
              <a:gdLst>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 name="connsiteX0" fmla="*/ 0 w 6343876"/>
                <a:gd name="connsiteY0" fmla="*/ 0 h 622141"/>
                <a:gd name="connsiteX1" fmla="*/ 6037294 w 6343876"/>
                <a:gd name="connsiteY1" fmla="*/ 0 h 622141"/>
                <a:gd name="connsiteX2" fmla="*/ 6037294 w 6343876"/>
                <a:gd name="connsiteY2" fmla="*/ 622141 h 622141"/>
                <a:gd name="connsiteX3" fmla="*/ 0 w 6343876"/>
                <a:gd name="connsiteY3" fmla="*/ 622141 h 622141"/>
                <a:gd name="connsiteX4" fmla="*/ 0 w 6343876"/>
                <a:gd name="connsiteY4" fmla="*/ 0 h 622141"/>
                <a:gd name="connsiteX0" fmla="*/ 0 w 6530881"/>
                <a:gd name="connsiteY0" fmla="*/ 0 h 622141"/>
                <a:gd name="connsiteX1" fmla="*/ 6037294 w 6530881"/>
                <a:gd name="connsiteY1" fmla="*/ 0 h 622141"/>
                <a:gd name="connsiteX2" fmla="*/ 6037294 w 6530881"/>
                <a:gd name="connsiteY2" fmla="*/ 622141 h 622141"/>
                <a:gd name="connsiteX3" fmla="*/ 0 w 6530881"/>
                <a:gd name="connsiteY3" fmla="*/ 622141 h 622141"/>
                <a:gd name="connsiteX4" fmla="*/ 0 w 6530881"/>
                <a:gd name="connsiteY4" fmla="*/ 0 h 622141"/>
                <a:gd name="connsiteX0" fmla="*/ 0 w 6512560"/>
                <a:gd name="connsiteY0" fmla="*/ 0 h 622141"/>
                <a:gd name="connsiteX1" fmla="*/ 6037294 w 6512560"/>
                <a:gd name="connsiteY1" fmla="*/ 0 h 622141"/>
                <a:gd name="connsiteX2" fmla="*/ 6037294 w 6512560"/>
                <a:gd name="connsiteY2" fmla="*/ 622141 h 622141"/>
                <a:gd name="connsiteX3" fmla="*/ 0 w 6512560"/>
                <a:gd name="connsiteY3" fmla="*/ 622141 h 622141"/>
                <a:gd name="connsiteX4" fmla="*/ 0 w 6512560"/>
                <a:gd name="connsiteY4" fmla="*/ 0 h 622141"/>
                <a:gd name="connsiteX0" fmla="*/ 0 w 6312856"/>
                <a:gd name="connsiteY0" fmla="*/ 0 h 622141"/>
                <a:gd name="connsiteX1" fmla="*/ 6037294 w 6312856"/>
                <a:gd name="connsiteY1" fmla="*/ 0 h 622141"/>
                <a:gd name="connsiteX2" fmla="*/ 6037294 w 6312856"/>
                <a:gd name="connsiteY2" fmla="*/ 622141 h 622141"/>
                <a:gd name="connsiteX3" fmla="*/ 0 w 6312856"/>
                <a:gd name="connsiteY3" fmla="*/ 622141 h 622141"/>
                <a:gd name="connsiteX4" fmla="*/ 0 w 6312856"/>
                <a:gd name="connsiteY4" fmla="*/ 0 h 622141"/>
                <a:gd name="connsiteX0" fmla="*/ 0 w 6037294"/>
                <a:gd name="connsiteY0" fmla="*/ 0 h 622141"/>
                <a:gd name="connsiteX1" fmla="*/ 6037294 w 6037294"/>
                <a:gd name="connsiteY1" fmla="*/ 0 h 622141"/>
                <a:gd name="connsiteX2" fmla="*/ 6037294 w 6037294"/>
                <a:gd name="connsiteY2" fmla="*/ 622141 h 622141"/>
                <a:gd name="connsiteX3" fmla="*/ 0 w 6037294"/>
                <a:gd name="connsiteY3" fmla="*/ 622141 h 622141"/>
                <a:gd name="connsiteX4" fmla="*/ 0 w 6037294"/>
                <a:gd name="connsiteY4" fmla="*/ 0 h 6221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37294" h="622141">
                  <a:moveTo>
                    <a:pt x="0" y="0"/>
                  </a:moveTo>
                  <a:lnTo>
                    <a:pt x="6037294" y="0"/>
                  </a:lnTo>
                  <a:cubicBezTo>
                    <a:pt x="6032701" y="399885"/>
                    <a:pt x="6025963" y="327031"/>
                    <a:pt x="6037294" y="622141"/>
                  </a:cubicBezTo>
                  <a:lnTo>
                    <a:pt x="0" y="622141"/>
                  </a:lnTo>
                  <a:lnTo>
                    <a:pt x="0" y="0"/>
                  </a:lnTo>
                  <a:close/>
                </a:path>
              </a:pathLst>
            </a:custGeom>
            <a:solidFill>
              <a:srgbClr val="7B56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36" name="TextBox 35">
              <a:extLst>
                <a:ext uri="{FF2B5EF4-FFF2-40B4-BE49-F238E27FC236}">
                  <a16:creationId xmlns:a16="http://schemas.microsoft.com/office/drawing/2014/main" id="{F5DE420C-234A-6E66-E393-8C28939E5743}"/>
                </a:ext>
              </a:extLst>
            </p:cNvPr>
            <p:cNvSpPr txBox="1"/>
            <p:nvPr/>
          </p:nvSpPr>
          <p:spPr>
            <a:xfrm>
              <a:off x="154106" y="6418074"/>
              <a:ext cx="8835787" cy="438133"/>
            </a:xfrm>
            <a:prstGeom prst="rect">
              <a:avLst/>
            </a:prstGeom>
            <a:noFill/>
          </p:spPr>
          <p:txBody>
            <a:bodyPr wrap="square">
              <a:spAutoFit/>
            </a:bodyPr>
            <a:lstStyle/>
            <a:p>
              <a:pPr algn="ctr">
                <a:lnSpc>
                  <a:spcPct val="107000"/>
                </a:lnSpc>
                <a:spcAft>
                  <a:spcPts val="0"/>
                </a:spcAft>
              </a:pPr>
              <a:r>
                <a:rPr lang="en-US" sz="2100" i="1" dirty="0">
                  <a:solidFill>
                    <a:schemeClr val="bg1"/>
                  </a:solidFill>
                  <a:latin typeface="Century Gothic" panose="020B0502020202020204" pitchFamily="34" charset="0"/>
                </a:rPr>
                <a:t>Women’s Voice and Leadership Learning and Sharing Summit 2025</a:t>
              </a:r>
              <a:endParaRPr lang="en-ZW" sz="2100" dirty="0">
                <a:solidFill>
                  <a:schemeClr val="bg1"/>
                </a:solidFill>
                <a:latin typeface="Century Gothic" panose="020B0502020202020204" pitchFamily="34" charset="0"/>
              </a:endParaRPr>
            </a:p>
          </p:txBody>
        </p:sp>
      </p:grpSp>
      <p:sp>
        <p:nvSpPr>
          <p:cNvPr id="4" name="Title 3"/>
          <p:cNvSpPr>
            <a:spLocks noGrp="1"/>
          </p:cNvSpPr>
          <p:nvPr>
            <p:ph type="title"/>
          </p:nvPr>
        </p:nvSpPr>
        <p:spPr>
          <a:xfrm>
            <a:off x="0" y="331245"/>
            <a:ext cx="9144000" cy="845136"/>
          </a:xfrm>
        </p:spPr>
        <p:txBody>
          <a:bodyPr>
            <a:normAutofit/>
          </a:bodyPr>
          <a:lstStyle/>
          <a:p>
            <a:r>
              <a:rPr lang="en-ZW" dirty="0">
                <a:ln>
                  <a:solidFill>
                    <a:srgbClr val="7B56A3"/>
                  </a:solidFill>
                </a:ln>
                <a:solidFill>
                  <a:srgbClr val="7B56A3"/>
                </a:solidFill>
                <a:latin typeface="Century Gothic" panose="020B0502020202020204" pitchFamily="34" charset="0"/>
              </a:rPr>
              <a:t>Challenges</a:t>
            </a:r>
          </a:p>
        </p:txBody>
      </p:sp>
      <p:sp>
        <p:nvSpPr>
          <p:cNvPr id="42" name="Content Placeholder 2">
            <a:extLst>
              <a:ext uri="{FF2B5EF4-FFF2-40B4-BE49-F238E27FC236}">
                <a16:creationId xmlns:a16="http://schemas.microsoft.com/office/drawing/2014/main" id="{3BF742EC-2206-3212-B4CE-6CADEC5D6E93}"/>
              </a:ext>
            </a:extLst>
          </p:cNvPr>
          <p:cNvSpPr txBox="1">
            <a:spLocks/>
          </p:cNvSpPr>
          <p:nvPr/>
        </p:nvSpPr>
        <p:spPr>
          <a:xfrm>
            <a:off x="457200" y="1258313"/>
            <a:ext cx="8229600" cy="4846152"/>
          </a:xfrm>
          <a:prstGeom prst="rect">
            <a:avLst/>
          </a:prstGeom>
          <a:noFill/>
          <a:ln>
            <a:solidFill>
              <a:srgbClr val="7B56A3"/>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r>
              <a:rPr lang="en-US" b="0" i="0" dirty="0">
                <a:solidFill>
                  <a:srgbClr val="0D3C26"/>
                </a:solidFill>
                <a:effectLst/>
                <a:latin typeface="__ALPINA_d83382"/>
              </a:rPr>
              <a:t>Stigma and Discrimination: Despite progress in advocacy, sex workers continue to experience significant stigma and discrimination from various sectors of society, including law enforcement and healthcare providers, impeding access to vital services.</a:t>
            </a:r>
            <a:endParaRPr lang="en-US" dirty="0"/>
          </a:p>
        </p:txBody>
      </p:sp>
    </p:spTree>
    <p:extLst>
      <p:ext uri="{BB962C8B-B14F-4D97-AF65-F5344CB8AC3E}">
        <p14:creationId xmlns:p14="http://schemas.microsoft.com/office/powerpoint/2010/main" val="669537618"/>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c72703c-1067-4fa7-89cc-ef245258de7b" xsi:nil="true"/>
    <lcf76f155ced4ddcb4097134ff3c332f xmlns="406893f5-2274-413a-be44-8f15a880386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4AD8123970EFE4E94AE6ECA64A6A3B0" ma:contentTypeVersion="16" ma:contentTypeDescription="Create a new document." ma:contentTypeScope="" ma:versionID="03bd46427a71bf1aa6d0764568b7d902">
  <xsd:schema xmlns:xsd="http://www.w3.org/2001/XMLSchema" xmlns:xs="http://www.w3.org/2001/XMLSchema" xmlns:p="http://schemas.microsoft.com/office/2006/metadata/properties" xmlns:ns2="406893f5-2274-413a-be44-8f15a8803862" xmlns:ns3="5c72703c-1067-4fa7-89cc-ef245258de7b" targetNamespace="http://schemas.microsoft.com/office/2006/metadata/properties" ma:root="true" ma:fieldsID="57cba43f45801e92a63e5e50236f11ed" ns2:_="" ns3:_="">
    <xsd:import namespace="406893f5-2274-413a-be44-8f15a8803862"/>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6893f5-2274-413a-be44-8f15a880386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300de80-7531-40b2-a37f-f138d0f80c3d"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bc4b65e-775a-4a0b-8a3f-ec286c64b49d}" ma:internalName="TaxCatchAll" ma:showField="CatchAllData" ma:web="5c72703c-1067-4fa7-89cc-ef245258de7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2EB84B-407E-436A-AA0E-69A0C3BD71AB}">
  <ds:schemaRefs>
    <ds:schemaRef ds:uri="http://purl.org/dc/dcmitype/"/>
    <ds:schemaRef ds:uri="http://purl.org/dc/terms/"/>
    <ds:schemaRef ds:uri="http://purl.org/dc/elements/1.1/"/>
    <ds:schemaRef ds:uri="http://schemas.microsoft.com/office/infopath/2007/PartnerControls"/>
    <ds:schemaRef ds:uri="http://schemas.microsoft.com/office/2006/documentManagement/types"/>
    <ds:schemaRef ds:uri="http://schemas.openxmlformats.org/package/2006/metadata/core-properties"/>
    <ds:schemaRef ds:uri="http://schemas.microsoft.com/office/2006/metadata/properties"/>
    <ds:schemaRef ds:uri="5c72703c-1067-4fa7-89cc-ef245258de7b"/>
    <ds:schemaRef ds:uri="406893f5-2274-413a-be44-8f15a8803862"/>
    <ds:schemaRef ds:uri="http://www.w3.org/XML/1998/namespace"/>
  </ds:schemaRefs>
</ds:datastoreItem>
</file>

<file path=customXml/itemProps2.xml><?xml version="1.0" encoding="utf-8"?>
<ds:datastoreItem xmlns:ds="http://schemas.openxmlformats.org/officeDocument/2006/customXml" ds:itemID="{81944585-4E5C-431B-A750-4525EFEFB7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6893f5-2274-413a-be44-8f15a8803862"/>
    <ds:schemaRef ds:uri="5c72703c-1067-4fa7-89cc-ef245258de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316272-B14B-4FAE-AC70-6D3A4C63D4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3046</TotalTime>
  <Words>1020</Words>
  <Application>Microsoft Office PowerPoint</Application>
  <PresentationFormat>On-screen Show (4:3)</PresentationFormat>
  <Paragraphs>79</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__ALPINA_d83382</vt:lpstr>
      <vt:lpstr>Arial</vt:lpstr>
      <vt:lpstr>Calibri</vt:lpstr>
      <vt:lpstr>Century Gothic</vt:lpstr>
      <vt:lpstr>Times New Roman</vt:lpstr>
      <vt:lpstr>Office Theme</vt:lpstr>
      <vt:lpstr>PowerPoint Presentation</vt:lpstr>
      <vt:lpstr>Brief background of the organisation</vt:lpstr>
      <vt:lpstr>Institution before VCSA Funding</vt:lpstr>
      <vt:lpstr>Institution before VCSA OPERATIONS </vt:lpstr>
      <vt:lpstr>Institution before VCSA FINANCIAL </vt:lpstr>
      <vt:lpstr>Institution before VCSA Strategic</vt:lpstr>
      <vt:lpstr>Registrations</vt:lpstr>
      <vt:lpstr>Capacity during VCSA-SA grant</vt:lpstr>
      <vt:lpstr>Challenges</vt:lpstr>
      <vt:lpstr>Lesson learned on institutional growth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Esihle Mdluli</cp:lastModifiedBy>
  <cp:revision>113</cp:revision>
  <dcterms:created xsi:type="dcterms:W3CDTF">2014-03-06T12:27:13Z</dcterms:created>
  <dcterms:modified xsi:type="dcterms:W3CDTF">2025-02-21T19:47:26Z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0x01010034AD8123970EFE4E94AE6ECA64A6A3B0</vt:lpwstr>
  </property>
  <property fmtid="{D5CDD505-2E9C-101B-9397-08002B2CF9AE}" pid="3" name="MediaServiceImageTags">
    <vt:lpwstr/>
  </property>
</Properties>
</file>