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84" r:id="rId6"/>
    <p:sldId id="283" r:id="rId7"/>
    <p:sldId id="286" r:id="rId8"/>
    <p:sldId id="274" r:id="rId9"/>
    <p:sldId id="287" r:id="rId10"/>
    <p:sldId id="276" r:id="rId11"/>
    <p:sldId id="277" r:id="rId12"/>
    <p:sldId id="278" r:id="rId13"/>
    <p:sldId id="282" r:id="rId14"/>
    <p:sldId id="280" r:id="rId15"/>
    <p:sldId id="279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7B060"/>
    <a:srgbClr val="F7DA06"/>
    <a:srgbClr val="E37191"/>
    <a:srgbClr val="A57FA6"/>
    <a:srgbClr val="7D59A5"/>
    <a:srgbClr val="FF0000"/>
    <a:srgbClr val="25B56A"/>
    <a:srgbClr val="7B2C42"/>
    <a:srgbClr val="D1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8FBA7E-02EF-4F9D-80D9-573E45BE24D2}" v="460" dt="2026-02-20T13:50:21.2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E2CE2-5A7E-4EE2-9250-484598939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62C76-4F4C-BDDA-A97A-165EB3359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4042E-3907-93CB-4E2E-55F85AE4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905BC-5A99-07E4-DD66-2ED4D4B60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2D9CB-D969-E8CA-BC4E-7974855A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61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B160-8340-37E5-9194-2F2A769E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EC659-D4C7-815D-9806-42DE933B4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70717-E0D3-22F2-A9A6-EB49979C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A3E06-6483-7692-99D3-BF56E4FE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564DD-F12F-22CC-E23A-D3F4EBF3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633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2EF1F-5EB7-19ED-3053-C12F9E82D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F3B99-431D-CACD-E9F7-044331D74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F3BFF-9C24-BC50-E529-8CB16AB7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CBEFD-866C-65D7-CE39-814194A5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7994-4C60-75E4-1FC9-C0CB024F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4201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4B42-CF62-4194-C72A-A7DBF745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7432-04B2-6FD3-F13F-E433CB0B0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F369B-6E2C-44A2-C44B-960C6F79A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5F7EB-37BA-CA88-4827-CE3D85823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77F02-BA4E-5071-883F-9D2A2624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596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CA92-20F4-58C5-1C31-6408299D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1CA49-3BF8-BF14-7BED-F3F8A685F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032CD-4264-03DD-C589-9BA7870C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BCE3E-4B41-185A-7A35-D749F080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BEE40-9835-2DD0-9F62-8951777C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607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3E565-4E9E-7B98-C1CE-10815FC4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2A0D1-4932-BA81-9435-966CB5555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E32DD-814D-29E3-D855-B03D34F1A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3B16A-F81E-2678-3268-D6193E50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FE573-B73D-A4EB-B1C9-80861D29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C6204-207C-1FC7-84B3-52869117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7597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2DD5-FC51-03AA-C38C-084CEACA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525E9-5151-1739-016C-AB555B9EA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6984E-90A7-7C25-60E1-5CB82948E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34B5A-FBC9-FAEE-AEF8-BE2AE2149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824E7-056E-E352-BF6D-0AD64D5A6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11C77-DC7B-375C-FB80-E5D64EE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FD020-764F-4DBF-36AB-CECB5203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7D402A-D7B1-FD7D-0E89-F9F80FF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157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B5F8-BCE2-C277-4A15-A31D4A1F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8D650-16E4-2EFF-3E62-24FAFF8C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86D35-4D39-C2DE-D480-05B9A1D8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E74BE-731C-6639-F730-3218D5AF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766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8641D-EAF8-569A-50B4-2AA6391B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501D3-C043-466F-1636-AC2D5479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7BEF9-CAFC-0B9C-395B-6AB49349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11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A8E1-CF86-C610-970C-DAA48696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07325-E76B-28E6-548E-F69713A69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D414A-E527-E786-5515-CDC19AC6F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90575-141A-BBBF-46C3-C678A748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9A23C-8C33-FA22-3A9A-B651D2CD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C2CA9-CD5D-1DB2-0F88-FE30AC03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369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7C95D-49B8-B393-2C6C-C6CC80B2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48A346-B68E-8E6B-5F18-18CC7E951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DF0AE-4A4D-FDDB-C7AE-686EF72FE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A5C17-10A9-E7BB-2BDB-A88E49B7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19F9C-51AA-658B-3711-5F725398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E0C1C-F2C1-4D77-F475-CC1C9973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157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124A1C-250A-5E3D-0A23-FE958DB6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3F7C5-3EF1-5AF3-741A-8C49D5CCA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5CBFC-55BE-DDB4-4B5B-7991616B1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A6DBE-B882-4EF2-AACB-D4DAF18A6183}" type="datetimeFigureOut">
              <a:rPr lang="en-ZA" smtClean="0"/>
              <a:t>2026/03/09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38554-8BC3-B422-534E-2FD7D578B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F892D-C923-EB87-001B-2596F909D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839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share/v/1GiiRniSwY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CCD9B-E70C-ADFC-B920-EE6ADA6A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D15BD-62CF-3020-9479-F9804A70CF0D}"/>
              </a:ext>
            </a:extLst>
          </p:cNvPr>
          <p:cNvGrpSpPr/>
          <p:nvPr/>
        </p:nvGrpSpPr>
        <p:grpSpPr>
          <a:xfrm>
            <a:off x="-5410" y="0"/>
            <a:ext cx="12197407" cy="6882714"/>
            <a:chOff x="-5410" y="0"/>
            <a:chExt cx="12197407" cy="68827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DEEB93-91E8-7F7B-7E25-06550DE1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653" y="444608"/>
              <a:ext cx="8088706" cy="1194348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5CC5DF8-4FA2-D1E3-130A-E3E06CC5CBFE}"/>
                </a:ext>
              </a:extLst>
            </p:cNvPr>
            <p:cNvSpPr/>
            <p:nvPr/>
          </p:nvSpPr>
          <p:spPr>
            <a:xfrm>
              <a:off x="0" y="0"/>
              <a:ext cx="12191997" cy="113115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BAE425-FDF9-457D-29C9-145C8024CBCF}"/>
                </a:ext>
              </a:extLst>
            </p:cNvPr>
            <p:cNvSpPr/>
            <p:nvPr/>
          </p:nvSpPr>
          <p:spPr>
            <a:xfrm>
              <a:off x="0" y="6364553"/>
              <a:ext cx="12191997" cy="518161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403E2E81-9601-1970-B83A-F4245917F760}"/>
                </a:ext>
              </a:extLst>
            </p:cNvPr>
            <p:cNvSpPr txBox="1"/>
            <p:nvPr/>
          </p:nvSpPr>
          <p:spPr>
            <a:xfrm>
              <a:off x="-5410" y="6391015"/>
              <a:ext cx="12191996" cy="451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i="1" spc="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Voice and Choice Summit 2026    \    Voice and Choice Summit 2026 </a:t>
              </a:r>
              <a:endParaRPr lang="en-ZW" sz="24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77A6DB-18A6-C55E-C0FB-4E1D2DAA6CBE}"/>
              </a:ext>
            </a:extLst>
          </p:cNvPr>
          <p:cNvSpPr/>
          <p:nvPr/>
        </p:nvSpPr>
        <p:spPr>
          <a:xfrm>
            <a:off x="1" y="2584078"/>
            <a:ext cx="12191999" cy="2643876"/>
          </a:xfrm>
          <a:custGeom>
            <a:avLst/>
            <a:gdLst>
              <a:gd name="connsiteX0" fmla="*/ 12191999 w 12191999"/>
              <a:gd name="connsiteY0" fmla="*/ 0 h 2643876"/>
              <a:gd name="connsiteX1" fmla="*/ 12191999 w 12191999"/>
              <a:gd name="connsiteY1" fmla="*/ 464989 h 2643876"/>
              <a:gd name="connsiteX2" fmla="*/ 12090690 w 12191999"/>
              <a:gd name="connsiteY2" fmla="*/ 483907 h 2643876"/>
              <a:gd name="connsiteX3" fmla="*/ 5319131 w 12191999"/>
              <a:gd name="connsiteY3" fmla="*/ 2639171 h 2643876"/>
              <a:gd name="connsiteX4" fmla="*/ 0 w 12191999"/>
              <a:gd name="connsiteY4" fmla="*/ 1806892 h 2643876"/>
              <a:gd name="connsiteX5" fmla="*/ 22303 w 12191999"/>
              <a:gd name="connsiteY5" fmla="*/ 1351345 h 2643876"/>
              <a:gd name="connsiteX6" fmla="*/ 5330284 w 12191999"/>
              <a:gd name="connsiteY6" fmla="*/ 2452625 h 2643876"/>
              <a:gd name="connsiteX7" fmla="*/ 10868965 w 12191999"/>
              <a:gd name="connsiteY7" fmla="*/ 389807 h 2643876"/>
              <a:gd name="connsiteX8" fmla="*/ 12104896 w 12191999"/>
              <a:gd name="connsiteY8" fmla="*/ 1644 h 264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643876">
                <a:moveTo>
                  <a:pt x="12191999" y="0"/>
                </a:moveTo>
                <a:lnTo>
                  <a:pt x="12191999" y="464989"/>
                </a:lnTo>
                <a:lnTo>
                  <a:pt x="12090690" y="483907"/>
                </a:lnTo>
                <a:cubicBezTo>
                  <a:pt x="10319058" y="857183"/>
                  <a:pt x="7278028" y="2750381"/>
                  <a:pt x="5319131" y="2639171"/>
                </a:cubicBezTo>
                <a:cubicBezTo>
                  <a:pt x="3297044" y="2524373"/>
                  <a:pt x="2378926" y="1362052"/>
                  <a:pt x="0" y="1806892"/>
                </a:cubicBezTo>
                <a:lnTo>
                  <a:pt x="22303" y="1351345"/>
                </a:lnTo>
                <a:cubicBezTo>
                  <a:pt x="1256371" y="1285276"/>
                  <a:pt x="3401123" y="2389872"/>
                  <a:pt x="5330284" y="2452625"/>
                </a:cubicBezTo>
                <a:cubicBezTo>
                  <a:pt x="8259338" y="2486108"/>
                  <a:pt x="9788675" y="947659"/>
                  <a:pt x="10868965" y="389807"/>
                </a:cubicBezTo>
                <a:cubicBezTo>
                  <a:pt x="11409110" y="110881"/>
                  <a:pt x="11816948" y="21434"/>
                  <a:pt x="12104896" y="1644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ED7C6B-3215-606E-4317-F8BF01F39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104" y="1496600"/>
            <a:ext cx="9144000" cy="181140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</a:t>
            </a:r>
            <a:b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Summit 2026-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Story of Change Category</a:t>
            </a:r>
            <a:endParaRPr lang="en-ZA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3DB0E86D-BEBA-8DD5-5C76-03069FD92515}"/>
              </a:ext>
            </a:extLst>
          </p:cNvPr>
          <p:cNvSpPr txBox="1"/>
          <p:nvPr/>
        </p:nvSpPr>
        <p:spPr>
          <a:xfrm>
            <a:off x="782197" y="3308007"/>
            <a:ext cx="1091818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>
                <a:solidFill>
                  <a:schemeClr val="accent1"/>
                </a:solidFill>
              </a:rPr>
              <a:t>South Africa: Networking helped Tamia find her voice and inspire others beyond sanitary dignity</a:t>
            </a:r>
            <a:endParaRPr lang="en-ZA" i="1" dirty="0">
              <a:solidFill>
                <a:schemeClr val="accent1"/>
              </a:solidFill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949EF0D1-C3D3-A50D-E26B-5D7CDB04134B}"/>
              </a:ext>
            </a:extLst>
          </p:cNvPr>
          <p:cNvSpPr txBox="1">
            <a:spLocks/>
          </p:cNvSpPr>
          <p:nvPr/>
        </p:nvSpPr>
        <p:spPr>
          <a:xfrm>
            <a:off x="9722368" y="469806"/>
            <a:ext cx="1303979" cy="8972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ZA" sz="2000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3" name="Picture 2" descr="A black and grey letter&#10;&#10;AI-generated content may be incorrect.">
            <a:extLst>
              <a:ext uri="{FF2B5EF4-FFF2-40B4-BE49-F238E27FC236}">
                <a16:creationId xmlns:a16="http://schemas.microsoft.com/office/drawing/2014/main" id="{C4DC7BEB-6A88-BBF8-F02D-6519F9D64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329" y="323590"/>
            <a:ext cx="1409179" cy="117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8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8E7E8D-9BFC-D3CA-79C5-AA0CC7837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BC1C5F-1C33-E258-D32A-82BE98CBF916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0C1F2B-B38C-55DF-116C-34FF16815F9B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A53F0C7-A13C-E7DB-8141-53083B0E74F9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Beneficiaries</a:t>
            </a:r>
            <a:endParaRPr lang="en-ZW" b="1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28CE1DD-B9A2-BFE6-7E98-60271CAF0A39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B1EC6FA-7874-891E-52D6-B0095DDB7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440904"/>
              </p:ext>
            </p:extLst>
          </p:nvPr>
        </p:nvGraphicFramePr>
        <p:xfrm>
          <a:off x="363793" y="980501"/>
          <a:ext cx="10851377" cy="5076785"/>
        </p:xfrm>
        <a:graphic>
          <a:graphicData uri="http://schemas.openxmlformats.org/drawingml/2006/table">
            <a:tbl>
              <a:tblPr/>
              <a:tblGrid>
                <a:gridCol w="7190060">
                  <a:extLst>
                    <a:ext uri="{9D8B030D-6E8A-4147-A177-3AD203B41FA5}">
                      <a16:colId xmlns:a16="http://schemas.microsoft.com/office/drawing/2014/main" val="187783225"/>
                    </a:ext>
                  </a:extLst>
                </a:gridCol>
                <a:gridCol w="3661317">
                  <a:extLst>
                    <a:ext uri="{9D8B030D-6E8A-4147-A177-3AD203B41FA5}">
                      <a16:colId xmlns:a16="http://schemas.microsoft.com/office/drawing/2014/main" val="3547459719"/>
                    </a:ext>
                  </a:extLst>
                </a:gridCol>
              </a:tblGrid>
              <a:tr h="33920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participants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941511"/>
                  </a:ext>
                </a:extLst>
              </a:tr>
              <a:tr h="636012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Direct beneficiaries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Char char="b"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500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035623"/>
                  </a:ext>
                </a:extLst>
              </a:tr>
              <a:tr h="636012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Direct beneficiaries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150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596423"/>
                  </a:ext>
                </a:extLst>
              </a:tr>
              <a:tr h="636012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Indirect beneficiaries (e.g. through other networks)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400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20568"/>
                  </a:ext>
                </a:extLst>
              </a:tr>
              <a:tr h="636012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Indirect beneficiaries (e.g. through other networks)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120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195280"/>
                  </a:ext>
                </a:extLst>
              </a:tr>
              <a:tr h="946950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Online beneficiaries (e.g. website access, mailing lists, scholarly articles)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928540"/>
                  </a:ext>
                </a:extLst>
              </a:tr>
              <a:tr h="873201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Online beneficiaries (e.g. website access, mailing lists, scholarly articles)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057829"/>
                  </a:ext>
                </a:extLst>
              </a:tr>
              <a:tr h="353339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1 170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23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75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88C560-4E7E-21B1-8183-F8DEA638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5CD6F1-92F5-68C6-9652-737EFAF3796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43B553-6A4A-6FFA-D9C7-409524AF91A6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AF189A8-6523-694B-6E04-5CFCE64EBF0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spc="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Challenges &amp; Lessons learnt</a:t>
            </a:r>
            <a:endParaRPr lang="en-ZW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A3FB9CB-DF47-8F93-F22C-75A22171C5D3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b="1" dirty="0"/>
              <a:t>Confidence grows with action </a:t>
            </a:r>
            <a:r>
              <a:rPr lang="en-GB" dirty="0"/>
              <a:t>– stepping into new opportunities helps overcome fear.</a:t>
            </a:r>
          </a:p>
          <a:p>
            <a:pPr algn="just"/>
            <a:r>
              <a:rPr lang="en-GB" b="1" dirty="0"/>
              <a:t>Networking is powerful </a:t>
            </a:r>
            <a:r>
              <a:rPr lang="en-GB" dirty="0"/>
              <a:t>– engaging with mentors and peers opens doors and builds influence.</a:t>
            </a:r>
          </a:p>
          <a:p>
            <a:pPr algn="just"/>
            <a:r>
              <a:rPr lang="en-GB" b="1" dirty="0"/>
              <a:t>Using your voice inspires others </a:t>
            </a:r>
            <a:r>
              <a:rPr lang="en-GB" dirty="0"/>
              <a:t>– sharing experiences encourages young women to speak up.</a:t>
            </a:r>
          </a:p>
          <a:p>
            <a:pPr algn="just"/>
            <a:r>
              <a:rPr lang="en-GB" b="1" dirty="0"/>
              <a:t>Personal growth and advocacy go hand in hand </a:t>
            </a:r>
            <a:r>
              <a:rPr lang="en-GB" dirty="0"/>
              <a:t>– helping others strengthens your own leadership.</a:t>
            </a:r>
            <a:endParaRPr lang="en-US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6260B74-A3B6-97DE-07D0-2F960EAD4595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7DC9A21-6869-6A74-0B9B-5EB047F11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/>
            <a:r>
              <a:rPr lang="en-GB" sz="2000" b="1" dirty="0"/>
              <a:t>Shyness and low confidence </a:t>
            </a:r>
            <a:r>
              <a:rPr lang="en-GB" sz="2000" dirty="0"/>
              <a:t>→ </a:t>
            </a:r>
            <a:r>
              <a:rPr lang="en-GB" sz="2000" dirty="0">
                <a:solidFill>
                  <a:schemeClr val="accent1"/>
                </a:solidFill>
              </a:rPr>
              <a:t>Mitigation:</a:t>
            </a:r>
            <a:r>
              <a:rPr lang="en-GB" sz="2000" dirty="0"/>
              <a:t> Attended workshops, panel discussions, and mentorship sessions to build public speaking skills.</a:t>
            </a:r>
          </a:p>
          <a:p>
            <a:pPr algn="just"/>
            <a:r>
              <a:rPr lang="en-GB" sz="2000" b="1" dirty="0"/>
              <a:t>Limited leadership experience </a:t>
            </a:r>
            <a:r>
              <a:rPr lang="en-GB" sz="2000" dirty="0"/>
              <a:t>→ </a:t>
            </a:r>
            <a:r>
              <a:rPr lang="en-GB" sz="2000" dirty="0">
                <a:solidFill>
                  <a:schemeClr val="accent1"/>
                </a:solidFill>
              </a:rPr>
              <a:t>Mitigation:</a:t>
            </a:r>
            <a:r>
              <a:rPr lang="en-GB" sz="2000" dirty="0"/>
              <a:t> Given opportunities to lead events, network with partners, and represent the MT Foundation.</a:t>
            </a:r>
          </a:p>
          <a:p>
            <a:pPr algn="just"/>
            <a:r>
              <a:rPr lang="en-GB" sz="2000" b="1" dirty="0"/>
              <a:t>Fear of using social media for advocacy </a:t>
            </a:r>
            <a:r>
              <a:rPr lang="en-GB" sz="2000" dirty="0"/>
              <a:t>→ </a:t>
            </a:r>
            <a:r>
              <a:rPr lang="en-GB" sz="2000" dirty="0">
                <a:solidFill>
                  <a:schemeClr val="accent1"/>
                </a:solidFill>
              </a:rPr>
              <a:t>Mitigation: </a:t>
            </a:r>
            <a:r>
              <a:rPr lang="en-GB" sz="2000" dirty="0"/>
              <a:t>Training on social media engagement and positive messaging.</a:t>
            </a:r>
          </a:p>
          <a:p>
            <a:pPr algn="just"/>
            <a:r>
              <a:rPr lang="en-GB" sz="2000" b="1" dirty="0"/>
              <a:t>Lack of role models in her community </a:t>
            </a:r>
            <a:r>
              <a:rPr lang="en-GB" sz="2000" dirty="0"/>
              <a:t>→ </a:t>
            </a:r>
            <a:r>
              <a:rPr lang="en-GB" sz="2000" dirty="0">
                <a:solidFill>
                  <a:schemeClr val="accent1"/>
                </a:solidFill>
              </a:rPr>
              <a:t>Mitigation: </a:t>
            </a:r>
            <a:r>
              <a:rPr lang="en-GB" sz="2000" dirty="0"/>
              <a:t>Connected with mentors, ambassadors, and community leaders for guidance.</a:t>
            </a:r>
          </a:p>
          <a:p>
            <a:pPr algn="just"/>
            <a:r>
              <a:rPr lang="en-GB" sz="2000" b="1" dirty="0"/>
              <a:t>Balancing personal growth with community work </a:t>
            </a:r>
            <a:r>
              <a:rPr lang="en-GB" sz="2000" dirty="0"/>
              <a:t>→ </a:t>
            </a:r>
            <a:r>
              <a:rPr lang="en-GB" sz="2000" dirty="0">
                <a:solidFill>
                  <a:schemeClr val="accent1"/>
                </a:solidFill>
              </a:rPr>
              <a:t>Mitigation: </a:t>
            </a:r>
            <a:r>
              <a:rPr lang="en-GB" sz="2000" dirty="0"/>
              <a:t>Encouraged to plan activities and gradually step out of her comfort zone.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3362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3B0031-63EA-8E80-847E-A49FDD901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C12918-22CC-EE8C-5A72-F5AF89EC1A1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AEB1EA-ECE7-8C0B-5EF6-F02CE2860D2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39CEA60-9A17-BA61-9FE8-7D0CB3247C4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Sustainability</a:t>
            </a:r>
            <a:endParaRPr kumimoji="0" lang="en-ZW" sz="4400" b="1" i="1" u="none" strike="noStrike" kern="1200" cap="none" spc="30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BD34202-6996-B79F-8351-8A5C13250CA6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7DA4309-6CB8-7EDA-209C-0809B524B56D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kumimoji="0" lang="en-ZW" sz="24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83FEAD5-D955-074D-D7EE-0C4BCFB18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1600" dirty="0">
                <a:ea typeface="+mn-lt"/>
                <a:cs typeface="+mn-lt"/>
              </a:rPr>
              <a:t>T</a:t>
            </a:r>
            <a:r>
              <a:rPr lang="en-GB" sz="1600" dirty="0">
                <a:ea typeface="+mn-lt"/>
                <a:cs typeface="+mn-lt"/>
              </a:rPr>
              <a:t>amia </a:t>
            </a:r>
            <a:r>
              <a:rPr lang="en-GB" sz="1600" b="1" dirty="0">
                <a:ea typeface="+mn-lt"/>
                <a:cs typeface="+mn-lt"/>
              </a:rPr>
              <a:t>will continue her role as a Free The Period Ambassador </a:t>
            </a:r>
            <a:r>
              <a:rPr lang="en-GB" sz="1600" dirty="0">
                <a:ea typeface="+mn-lt"/>
                <a:cs typeface="+mn-lt"/>
              </a:rPr>
              <a:t>and social media advocate, inspiring and educating others.</a:t>
            </a:r>
          </a:p>
          <a:p>
            <a:pPr algn="just"/>
            <a:r>
              <a:rPr lang="en-GB" sz="1600" dirty="0">
                <a:ea typeface="+mn-lt"/>
                <a:cs typeface="+mn-lt"/>
              </a:rPr>
              <a:t>She will </a:t>
            </a:r>
            <a:r>
              <a:rPr lang="en-GB" sz="1600" b="1" dirty="0">
                <a:ea typeface="+mn-lt"/>
                <a:cs typeface="+mn-lt"/>
              </a:rPr>
              <a:t>attend community events, workshops, and campaigns</a:t>
            </a:r>
            <a:r>
              <a:rPr lang="en-GB" sz="1600" dirty="0">
                <a:ea typeface="+mn-lt"/>
                <a:cs typeface="+mn-lt"/>
              </a:rPr>
              <a:t>, using her </a:t>
            </a:r>
            <a:r>
              <a:rPr lang="en-GB" sz="1600" b="1" dirty="0">
                <a:ea typeface="+mn-lt"/>
                <a:cs typeface="+mn-lt"/>
              </a:rPr>
              <a:t>voice to support girls </a:t>
            </a:r>
            <a:r>
              <a:rPr lang="en-GB" sz="1600" dirty="0">
                <a:ea typeface="+mn-lt"/>
                <a:cs typeface="+mn-lt"/>
              </a:rPr>
              <a:t>and </a:t>
            </a:r>
            <a:r>
              <a:rPr lang="en-GB" sz="1600" b="1" dirty="0">
                <a:ea typeface="+mn-lt"/>
                <a:cs typeface="+mn-lt"/>
              </a:rPr>
              <a:t>young women.</a:t>
            </a:r>
          </a:p>
          <a:p>
            <a:pPr algn="just"/>
            <a:r>
              <a:rPr lang="en-GB" sz="1600" b="1" dirty="0">
                <a:ea typeface="+mn-lt"/>
                <a:cs typeface="+mn-lt"/>
              </a:rPr>
              <a:t>Ongoing mentorship and skills development </a:t>
            </a:r>
            <a:r>
              <a:rPr lang="en-GB" sz="1600" dirty="0">
                <a:ea typeface="+mn-lt"/>
                <a:cs typeface="+mn-lt"/>
              </a:rPr>
              <a:t>will help her grow as a leader and guide new ambassadors.</a:t>
            </a:r>
          </a:p>
          <a:p>
            <a:pPr algn="just"/>
            <a:r>
              <a:rPr lang="en-GB" sz="1600" dirty="0">
                <a:ea typeface="+mn-lt"/>
                <a:cs typeface="+mn-lt"/>
              </a:rPr>
              <a:t>Tamia </a:t>
            </a:r>
            <a:r>
              <a:rPr lang="en-GB" sz="1600" b="1" dirty="0">
                <a:ea typeface="+mn-lt"/>
                <a:cs typeface="+mn-lt"/>
              </a:rPr>
              <a:t>will mentor more girls</a:t>
            </a:r>
            <a:r>
              <a:rPr lang="en-GB" sz="1600" dirty="0">
                <a:ea typeface="+mn-lt"/>
                <a:cs typeface="+mn-lt"/>
              </a:rPr>
              <a:t>, sharing her experience to help them gain confidence and leadership skills.</a:t>
            </a:r>
          </a:p>
          <a:p>
            <a:pPr algn="just"/>
            <a:r>
              <a:rPr lang="en-GB" sz="1600" dirty="0">
                <a:ea typeface="+mn-lt"/>
                <a:cs typeface="+mn-lt"/>
              </a:rPr>
              <a:t>She </a:t>
            </a:r>
            <a:r>
              <a:rPr lang="en-GB" sz="1600" b="1" dirty="0">
                <a:ea typeface="+mn-lt"/>
                <a:cs typeface="+mn-lt"/>
              </a:rPr>
              <a:t>will use social media to share advocacy messages</a:t>
            </a:r>
            <a:r>
              <a:rPr lang="en-GB" sz="1600" dirty="0">
                <a:ea typeface="+mn-lt"/>
                <a:cs typeface="+mn-lt"/>
              </a:rPr>
              <a:t>, programme updates, and lessons learned, reaching a wider audience.</a:t>
            </a:r>
          </a:p>
          <a:p>
            <a:pPr algn="just"/>
            <a:r>
              <a:rPr lang="en-GB" sz="1600" dirty="0">
                <a:ea typeface="+mn-lt"/>
                <a:cs typeface="+mn-lt"/>
              </a:rPr>
              <a:t>By building </a:t>
            </a:r>
            <a:r>
              <a:rPr lang="en-GB" sz="1600" b="1" dirty="0">
                <a:ea typeface="+mn-lt"/>
                <a:cs typeface="+mn-lt"/>
              </a:rPr>
              <a:t>partnerships with schools, communities, and organisations,</a:t>
            </a:r>
            <a:r>
              <a:rPr lang="en-GB" sz="1600" dirty="0">
                <a:ea typeface="+mn-lt"/>
                <a:cs typeface="+mn-lt"/>
              </a:rPr>
              <a:t> she will help scale the impact of programmes like Free The Period and STEM Girls.</a:t>
            </a:r>
          </a:p>
          <a:p>
            <a:pPr algn="just"/>
            <a:r>
              <a:rPr lang="en-GB" sz="1600" dirty="0">
                <a:ea typeface="+mn-lt"/>
                <a:cs typeface="+mn-lt"/>
              </a:rPr>
              <a:t>Her continued involvement ensures </a:t>
            </a:r>
            <a:r>
              <a:rPr lang="en-GB" sz="1600" b="1" dirty="0">
                <a:ea typeface="+mn-lt"/>
                <a:cs typeface="+mn-lt"/>
              </a:rPr>
              <a:t>long-term empowerment, leadership development, and a resilient community of girls </a:t>
            </a:r>
            <a:r>
              <a:rPr lang="en-GB" sz="1600" dirty="0">
                <a:ea typeface="+mn-lt"/>
                <a:cs typeface="+mn-lt"/>
              </a:rPr>
              <a:t>who support each other.</a:t>
            </a:r>
            <a:endParaRPr lang="en-US" sz="1600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08577-FFF4-1224-C387-063CC89C5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943" y="1144511"/>
            <a:ext cx="3776261" cy="492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45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30DD7-A1FF-1021-DD84-29DE3B528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4D61CB-C678-0CFB-5CC2-A8F6F89E7281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57C4-9B66-0B85-550A-E39ECA45160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E71CE6C-A383-0E47-D439-B4105E0A28CB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i="1" spc="3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Next Steps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ABCEAF2-8AA8-6F6E-660A-8F94A4A3AD1A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FB566B1-6B2D-F682-574B-5548DDD64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11248946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GB" sz="2000" dirty="0"/>
              <a:t>Continue her modelling journey to build confidence, visibility, and use her platform to inspire young girls.</a:t>
            </a:r>
          </a:p>
          <a:p>
            <a:pPr algn="just"/>
            <a:r>
              <a:rPr lang="en-GB" sz="2000" dirty="0"/>
              <a:t>Remain an active ambassador for the MT Foundation Free The Period programme, supporting sanitary dignity and menstrual health awareness.</a:t>
            </a:r>
          </a:p>
          <a:p>
            <a:pPr algn="just"/>
            <a:r>
              <a:rPr lang="en-GB" sz="2000" dirty="0"/>
              <a:t>Support and mentor younger girls in STEM Girls activities to encourage interest in science and technology careers.</a:t>
            </a:r>
          </a:p>
          <a:p>
            <a:pPr algn="just"/>
            <a:r>
              <a:rPr lang="en-GB" sz="2000" dirty="0"/>
              <a:t>Use her social media influence to share positive messages, opportunities, and education for young people.</a:t>
            </a:r>
          </a:p>
          <a:p>
            <a:pPr marL="0" indent="0" algn="just">
              <a:buNone/>
            </a:pPr>
            <a:r>
              <a:rPr lang="en-GB" sz="2000" b="1" dirty="0">
                <a:solidFill>
                  <a:schemeClr val="accent1"/>
                </a:solidFill>
              </a:rPr>
              <a:t>Expansion Areas: </a:t>
            </a:r>
          </a:p>
          <a:p>
            <a:pPr marL="0" indent="0" algn="just">
              <a:buNone/>
            </a:pPr>
            <a:r>
              <a:rPr lang="en-GB" sz="2000" b="1" dirty="0"/>
              <a:t>Gender-Based Violence (GBV):</a:t>
            </a:r>
            <a:r>
              <a:rPr lang="en-GB" sz="2000" dirty="0"/>
              <a:t>Raise awareness and encourage reporting. </a:t>
            </a:r>
            <a:r>
              <a:rPr lang="en-GB" sz="2000" i="1" dirty="0"/>
              <a:t>Why?: </a:t>
            </a:r>
            <a:r>
              <a:rPr lang="en-GB" sz="2000" dirty="0"/>
              <a:t>Many young women face violence and need trusted voices and information.</a:t>
            </a:r>
          </a:p>
          <a:p>
            <a:pPr marL="0" indent="0" algn="just">
              <a:buNone/>
            </a:pPr>
            <a:r>
              <a:rPr lang="en-GB" sz="2000" b="1" dirty="0"/>
              <a:t>HIV/AIDS Awareness: </a:t>
            </a:r>
            <a:r>
              <a:rPr lang="en-GB" sz="2000" dirty="0"/>
              <a:t>Promote prevention education, testing, and reducing stigma. </a:t>
            </a:r>
            <a:r>
              <a:rPr lang="en-GB" sz="2000" i="1" dirty="0"/>
              <a:t>Why?: </a:t>
            </a:r>
            <a:r>
              <a:rPr lang="en-GB" sz="2000" dirty="0"/>
              <a:t>Young people are still vulnerable and need accurate information.</a:t>
            </a:r>
          </a:p>
          <a:p>
            <a:pPr marL="0" indent="0" algn="just">
              <a:buNone/>
            </a:pPr>
            <a:r>
              <a:rPr lang="en-GB" sz="2000" b="1" dirty="0"/>
              <a:t>Sexually Transmitted Infections (STIs):</a:t>
            </a:r>
            <a:r>
              <a:rPr lang="en-GB" sz="2000" dirty="0"/>
              <a:t>Educate about prevention, symptoms, and treatment. Encourage responsible health choices. </a:t>
            </a:r>
            <a:r>
              <a:rPr lang="en-GB" sz="2000" i="1" dirty="0"/>
              <a:t>Why?: </a:t>
            </a:r>
            <a:r>
              <a:rPr lang="en-GB" sz="2000" dirty="0"/>
              <a:t>Early education helps protect health and future wellbeing.</a:t>
            </a:r>
            <a:endParaRPr lang="en-US" sz="2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55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Synopsis</a:t>
            </a:r>
            <a:r>
              <a:rPr lang="en-ZA" dirty="0"/>
              <a:t>– brief overview what this is about 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D7B932-815E-0AD2-B271-217AC29AC71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12073693"/>
              </p:ext>
            </p:extLst>
          </p:nvPr>
        </p:nvGraphicFramePr>
        <p:xfrm>
          <a:off x="541284" y="960852"/>
          <a:ext cx="11098608" cy="52066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0618">
                  <a:extLst>
                    <a:ext uri="{9D8B030D-6E8A-4147-A177-3AD203B41FA5}">
                      <a16:colId xmlns:a16="http://schemas.microsoft.com/office/drawing/2014/main" val="123376925"/>
                    </a:ext>
                  </a:extLst>
                </a:gridCol>
                <a:gridCol w="9017990">
                  <a:extLst>
                    <a:ext uri="{9D8B030D-6E8A-4147-A177-3AD203B41FA5}">
                      <a16:colId xmlns:a16="http://schemas.microsoft.com/office/drawing/2014/main" val="3439560178"/>
                    </a:ext>
                  </a:extLst>
                </a:gridCol>
              </a:tblGrid>
              <a:tr h="5040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Name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Tamia Moses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164091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Designation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GB" sz="2400" dirty="0">
                          <a:solidFill>
                            <a:schemeClr val="accent1"/>
                          </a:solidFill>
                          <a:effectLst/>
                        </a:rPr>
                        <a:t>Free The Period Ambassador and social media influencer</a:t>
                      </a:r>
                      <a:endParaRPr lang="en-ZA" sz="2400" dirty="0">
                        <a:solidFill>
                          <a:schemeClr val="accent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078158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Organisation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MT Foundation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067951"/>
                  </a:ext>
                </a:extLst>
              </a:tr>
              <a:tr h="40121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Country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South Africa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74574"/>
                  </a:ext>
                </a:extLst>
              </a:tr>
              <a:tr h="493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Category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ZA" sz="2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Sexual &amp; Reproductive Health and Rights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865186"/>
                  </a:ext>
                </a:extLst>
              </a:tr>
              <a:tr h="27440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Summary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b="1" dirty="0">
                          <a:solidFill>
                            <a:schemeClr val="tx1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Sub categories:</a:t>
                      </a:r>
                    </a:p>
                    <a:p>
                      <a:pPr lvl="0">
                        <a:buNone/>
                      </a:pPr>
                      <a:r>
                        <a:rPr lang="en-ZA" sz="24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Menstrual health</a:t>
                      </a:r>
                    </a:p>
                    <a:p>
                      <a:pPr lvl="0">
                        <a:buNone/>
                      </a:pPr>
                      <a:r>
                        <a:rPr lang="en-ZA" sz="24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Youth engagement</a:t>
                      </a:r>
                    </a:p>
                    <a:p>
                      <a:pPr lvl="0">
                        <a:buNone/>
                      </a:pPr>
                      <a:r>
                        <a:rPr lang="en-ZA" sz="2400" b="0" i="0" u="none" strike="noStrike" noProof="0" dirty="0">
                          <a:solidFill>
                            <a:schemeClr val="accent1"/>
                          </a:solidFill>
                          <a:effectLst/>
                        </a:rPr>
                        <a:t>STEM Girls</a:t>
                      </a:r>
                      <a:endParaRPr lang="en-ZA" dirty="0"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55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321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9ED37-0EB2-6AF9-BEEC-776E25B47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7A7935-66CF-832F-1319-D1252F5F756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041E68-21EE-616A-D9EB-107AD0A8534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02A40AF-01F0-3FC4-F0D5-4972A3CCA9E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Background</a:t>
            </a:r>
            <a:r>
              <a:rPr lang="en-ZA" dirty="0"/>
              <a:t>(</a:t>
            </a:r>
            <a:r>
              <a:rPr lang="fr-FR" dirty="0" err="1"/>
              <a:t>problem</a:t>
            </a:r>
            <a:r>
              <a:rPr lang="fr-FR" dirty="0"/>
              <a:t>, actions, change, </a:t>
            </a:r>
            <a:r>
              <a:rPr lang="fr-FR" dirty="0" err="1"/>
              <a:t>evidence</a:t>
            </a:r>
            <a:r>
              <a:rPr lang="en-ZA" dirty="0"/>
              <a:t>) 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19AF955-A0FB-0C27-B79E-97DB2262C504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102FED3-770E-745D-C969-BE77C382BA07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CADBA616-022F-035A-8D7E-151D518CA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None/>
            </a:pPr>
            <a:r>
              <a:rPr lang="en-GB" sz="1800" b="1" dirty="0"/>
              <a:t>Problem</a:t>
            </a:r>
            <a:br>
              <a:rPr lang="en-GB" sz="1800" dirty="0"/>
            </a:br>
            <a:endParaRPr lang="en-GB" sz="1800" dirty="0"/>
          </a:p>
          <a:p>
            <a:pPr algn="just"/>
            <a:r>
              <a:rPr lang="en-GB" sz="1800" dirty="0"/>
              <a:t>Tamia Moses, from </a:t>
            </a:r>
            <a:r>
              <a:rPr lang="en-GB" sz="1800" b="1" dirty="0" err="1"/>
              <a:t>Heidedal</a:t>
            </a:r>
            <a:r>
              <a:rPr lang="en-GB" sz="1800" b="1" dirty="0"/>
              <a:t> in Bloemfontein</a:t>
            </a:r>
            <a:r>
              <a:rPr lang="en-GB" sz="1800" dirty="0"/>
              <a:t>, </a:t>
            </a:r>
            <a:r>
              <a:rPr lang="en-GB" sz="1800" b="1" dirty="0"/>
              <a:t>struggled with confidence and public speaking </a:t>
            </a:r>
            <a:r>
              <a:rPr lang="en-GB" sz="1800" dirty="0"/>
              <a:t>despite being a runway model.</a:t>
            </a:r>
          </a:p>
          <a:p>
            <a:pPr algn="just"/>
            <a:r>
              <a:rPr lang="en-GB" sz="1800" dirty="0"/>
              <a:t>She </a:t>
            </a:r>
            <a:r>
              <a:rPr lang="en-GB" sz="1800" b="1" dirty="0"/>
              <a:t>often stayed in the background </a:t>
            </a:r>
            <a:r>
              <a:rPr lang="en-GB" sz="1800" dirty="0"/>
              <a:t>and did not use her voice to influence others. </a:t>
            </a:r>
          </a:p>
          <a:p>
            <a:pPr algn="just"/>
            <a:r>
              <a:rPr lang="en-GB" sz="1800" dirty="0"/>
              <a:t>At community level, </a:t>
            </a:r>
            <a:r>
              <a:rPr lang="en-GB" sz="1800" b="1" dirty="0"/>
              <a:t>young women also lacked platforms </a:t>
            </a:r>
            <a:r>
              <a:rPr lang="en-GB" sz="1800" dirty="0"/>
              <a:t>to discuss menstrual health, gender equality, and empowerment.</a:t>
            </a:r>
          </a:p>
          <a:p>
            <a:pPr>
              <a:buNone/>
            </a:pPr>
            <a:r>
              <a:rPr lang="en-GB" sz="1800" b="1" dirty="0"/>
              <a:t>Actions</a:t>
            </a:r>
          </a:p>
          <a:p>
            <a:pPr>
              <a:buNone/>
            </a:pPr>
            <a:br>
              <a:rPr lang="en-GB" sz="1800" dirty="0"/>
            </a:br>
            <a:r>
              <a:rPr lang="en-GB" sz="1800" i="1" dirty="0"/>
              <a:t>The MT Foundation, through the Free The Period initiative, provided opportunities including</a:t>
            </a:r>
            <a:r>
              <a:rPr lang="en-GB" sz="18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b="1" dirty="0"/>
              <a:t>Participation in workshops, events</a:t>
            </a:r>
            <a:r>
              <a:rPr lang="en-GB" sz="1800" dirty="0"/>
              <a:t>, and panel discussions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b="1" dirty="0"/>
              <a:t>Mentorship, networking platforms</a:t>
            </a:r>
            <a:r>
              <a:rPr lang="en-GB" sz="1800" dirty="0"/>
              <a:t>, and leadership exposure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b="1" dirty="0"/>
              <a:t>Community outreach </a:t>
            </a:r>
            <a:r>
              <a:rPr lang="en-GB" sz="1800" dirty="0"/>
              <a:t>and sanitary dignity programmes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b="1" dirty="0"/>
              <a:t>Social media advocacy </a:t>
            </a:r>
            <a:r>
              <a:rPr lang="en-GB" sz="1800" dirty="0"/>
              <a:t>support and ambassador training</a:t>
            </a:r>
          </a:p>
          <a:p>
            <a:pPr marL="0" indent="0">
              <a:buNone/>
            </a:pPr>
            <a:endParaRPr lang="en-US" sz="105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3C6E0-5F07-1B25-4171-B51BE80D8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29" y="1253908"/>
            <a:ext cx="3691178" cy="492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0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ED969-26C7-F954-D3F0-56A44A0AF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4F542A-F28D-45C5-549B-9AD1B222D501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9DF872-1E0C-364B-97EE-8928398DC5E9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A7CF257-7D90-5030-A492-43AF930FAA65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Background</a:t>
            </a:r>
            <a:r>
              <a:rPr lang="en-ZA" dirty="0"/>
              <a:t>(</a:t>
            </a:r>
            <a:r>
              <a:rPr lang="fr-FR" dirty="0" err="1"/>
              <a:t>problem</a:t>
            </a:r>
            <a:r>
              <a:rPr lang="fr-FR" dirty="0"/>
              <a:t>, actions, change, </a:t>
            </a:r>
            <a:r>
              <a:rPr lang="fr-FR" dirty="0" err="1"/>
              <a:t>evidence</a:t>
            </a:r>
            <a:r>
              <a:rPr lang="en-ZA" dirty="0"/>
              <a:t>) 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206284C-6184-A347-83BA-236C31CEC527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Video </a:t>
            </a:r>
            <a:r>
              <a:rPr lang="en-US" sz="1800" dirty="0">
                <a:hlinkClick r:id="rId2"/>
              </a:rPr>
              <a:t>https://www.facebook.com/share/v/1GiiRniSwY/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ZA" sz="1800" dirty="0"/>
              <a:t>Photo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EA48820F-2628-3FF3-BDE3-084EDCCFFE0A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9F877D4-467A-6CC5-69E2-2FCA9DF88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en-GB" sz="1800" b="1" dirty="0"/>
              <a:t>Change</a:t>
            </a:r>
            <a:br>
              <a:rPr lang="en-GB" sz="1800" dirty="0"/>
            </a:br>
            <a:endParaRPr lang="en-GB" sz="1800" dirty="0"/>
          </a:p>
          <a:p>
            <a:pPr algn="just"/>
            <a:r>
              <a:rPr lang="en-GB" sz="1800" dirty="0"/>
              <a:t>Tamia </a:t>
            </a:r>
            <a:r>
              <a:rPr lang="en-GB" sz="1800" b="1" dirty="0"/>
              <a:t>developed confidence, leadership skills</a:t>
            </a:r>
            <a:r>
              <a:rPr lang="en-GB" sz="1800" dirty="0"/>
              <a:t>, and a strong public voice. </a:t>
            </a:r>
          </a:p>
          <a:p>
            <a:pPr algn="just"/>
            <a:r>
              <a:rPr lang="en-GB" sz="1800" dirty="0"/>
              <a:t>She </a:t>
            </a:r>
            <a:r>
              <a:rPr lang="en-GB" sz="1800" b="1" dirty="0"/>
              <a:t>transitioned from being shy and withdrawn </a:t>
            </a:r>
            <a:r>
              <a:rPr lang="en-GB" sz="1800" dirty="0"/>
              <a:t>to becoming an </a:t>
            </a:r>
            <a:r>
              <a:rPr lang="en-GB" sz="1800" b="1" dirty="0"/>
              <a:t>active ambassador who speaks publicly</a:t>
            </a:r>
            <a:r>
              <a:rPr lang="en-GB" sz="1800" dirty="0"/>
              <a:t>, networks with partners, and uses social media to promote gender equality and menstrual health awareness. </a:t>
            </a:r>
          </a:p>
          <a:p>
            <a:pPr algn="just"/>
            <a:r>
              <a:rPr lang="en-GB" sz="1800" dirty="0"/>
              <a:t>She is </a:t>
            </a:r>
            <a:r>
              <a:rPr lang="en-GB" sz="1800" b="1" dirty="0"/>
              <a:t>now a role model for other young women </a:t>
            </a:r>
            <a:r>
              <a:rPr lang="en-GB" sz="1800" dirty="0"/>
              <a:t>in her community.</a:t>
            </a:r>
          </a:p>
          <a:p>
            <a:pPr>
              <a:buNone/>
            </a:pPr>
            <a:r>
              <a:rPr lang="en-GB" sz="1800" b="1" dirty="0"/>
              <a:t>Evidence</a:t>
            </a:r>
            <a:endParaRPr lang="en-GB" sz="18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800" b="1" dirty="0"/>
              <a:t>Testimony </a:t>
            </a:r>
            <a:r>
              <a:rPr lang="en-GB" sz="1800" dirty="0"/>
              <a:t>from Tamia describing her journey from “hiding in the corner” to confidently networking and speaking. (</a:t>
            </a:r>
            <a:r>
              <a:rPr lang="en-GB" sz="1800" dirty="0">
                <a:solidFill>
                  <a:schemeClr val="accent1"/>
                </a:solidFill>
              </a:rPr>
              <a:t>video link attached)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800" b="1" dirty="0"/>
              <a:t>Observation from MT Foundation leadership </a:t>
            </a:r>
            <a:r>
              <a:rPr lang="en-GB" sz="1800" dirty="0"/>
              <a:t>confirming her growth and active representation.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800" b="1" dirty="0"/>
              <a:t>Community feedback showing </a:t>
            </a:r>
            <a:r>
              <a:rPr lang="en-GB" sz="1800" dirty="0"/>
              <a:t>her influence inspires others to attend events and speak up.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800" b="1" dirty="0"/>
              <a:t>Visible social media presence </a:t>
            </a:r>
            <a:r>
              <a:rPr lang="en-GB" sz="1800" dirty="0"/>
              <a:t>promoting advocacy messages and Foundation programmes.</a:t>
            </a:r>
          </a:p>
          <a:p>
            <a:pPr marL="0" indent="0">
              <a:buNone/>
            </a:pPr>
            <a:endParaRPr lang="en-US" sz="105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50D2D2-9BAD-2447-1E62-3AE7C839A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130" y="2207080"/>
            <a:ext cx="4939955" cy="370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2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Background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65160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B50C9DA-60C5-FA59-CDDA-21A0006E0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dirty="0"/>
              <a:t>Tamia, a young woman from </a:t>
            </a:r>
            <a:r>
              <a:rPr lang="en-GB" dirty="0" err="1"/>
              <a:t>Heidedal</a:t>
            </a:r>
            <a:r>
              <a:rPr lang="en-GB" dirty="0"/>
              <a:t>, represents many girls who lacked confidence, support, and opportunities to grow.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dirty="0"/>
              <a:t>Many girls face </a:t>
            </a:r>
            <a:r>
              <a:rPr lang="en-GB" b="1" dirty="0"/>
              <a:t>period poverty</a:t>
            </a:r>
            <a:r>
              <a:rPr lang="en-GB" dirty="0"/>
              <a:t>, limited access to menstrual health information, and stigma, which affects school attendance and self-esteem.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dirty="0"/>
              <a:t>Girls also have </a:t>
            </a:r>
            <a:r>
              <a:rPr lang="en-GB" b="1" dirty="0"/>
              <a:t>low exposure to STEM opportunities</a:t>
            </a:r>
            <a:r>
              <a:rPr lang="en-GB" dirty="0"/>
              <a:t>, reducing their confidence to participate in science, technology, and leadership spaces.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dirty="0"/>
              <a:t>There was a need to </a:t>
            </a:r>
            <a:r>
              <a:rPr lang="en-GB" b="1" dirty="0"/>
              <a:t>support, empower, and create platforms</a:t>
            </a:r>
            <a:r>
              <a:rPr lang="en-GB" dirty="0"/>
              <a:t> for girls to speak, learn, and believe in their future.</a:t>
            </a:r>
          </a:p>
          <a:p>
            <a:pPr algn="just">
              <a:buNone/>
            </a:pPr>
            <a:r>
              <a:rPr lang="en-GB" b="1" dirty="0"/>
              <a:t>Project Focus</a:t>
            </a:r>
            <a:endParaRPr lang="en-GB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GB" dirty="0"/>
              <a:t>The MT Foundation implemented </a:t>
            </a:r>
            <a:r>
              <a:rPr lang="en-GB" b="1" dirty="0"/>
              <a:t>Free The Period</a:t>
            </a:r>
            <a:r>
              <a:rPr lang="en-GB" dirty="0"/>
              <a:t> (sanitary dignity and empowerment) and </a:t>
            </a:r>
            <a:r>
              <a:rPr lang="en-GB" b="1" dirty="0"/>
              <a:t>Girls Who Code</a:t>
            </a:r>
            <a:r>
              <a:rPr lang="en-GB" dirty="0"/>
              <a:t> (STEM exposure and skills development) to address these challenges and empower the girl child.</a:t>
            </a:r>
          </a:p>
          <a:p>
            <a:endParaRPr lang="en-US" sz="1050" dirty="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9F4B1-4EC8-68C5-304A-4F9EDD2D8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015" y="1194251"/>
            <a:ext cx="3429341" cy="45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04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C0A336-97FB-7461-390C-48076BC17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4A2B8C-A514-FA3A-07DB-78D53CEBC389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7718E0-39CD-4ED0-577E-1773E59D123D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83B55F2-9C3F-14FD-941B-53371EDCA36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Context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3F33DF4-EFD3-BF54-6F88-A6F057DE0C26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D424397-5923-6B1B-393A-D03814AF20A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3FF368A1-1E19-3F6B-A994-694A37A64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b="1" dirty="0"/>
              <a:t>Menstrual health stigma </a:t>
            </a:r>
            <a:r>
              <a:rPr lang="en-GB" dirty="0"/>
              <a:t>and silence prevent girls from asking questions or seeking help.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b="1" dirty="0"/>
              <a:t>Limited female role models </a:t>
            </a:r>
            <a:r>
              <a:rPr lang="en-GB" dirty="0"/>
              <a:t>and mentorship in communities reduce motivation and confidence.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dirty="0"/>
              <a:t>Girls often have </a:t>
            </a:r>
            <a:r>
              <a:rPr lang="en-GB" b="1" dirty="0"/>
              <a:t>low self-esteem and fear of speaking in public</a:t>
            </a:r>
            <a:r>
              <a:rPr lang="en-GB" dirty="0"/>
              <a:t>, which limits leadership development.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dirty="0"/>
              <a:t>There is </a:t>
            </a:r>
            <a:r>
              <a:rPr lang="en-GB" b="1" dirty="0"/>
              <a:t>unequal access to STEM opportunities, especially for girls from disadvantaged communities</a:t>
            </a:r>
            <a:r>
              <a:rPr lang="en-GB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b="1" dirty="0"/>
              <a:t>Poverty and social challenges </a:t>
            </a:r>
            <a:r>
              <a:rPr lang="en-GB" dirty="0"/>
              <a:t>increase the risk of school dropout, gender inequality, and vulnerability.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dirty="0"/>
              <a:t>Communities </a:t>
            </a:r>
            <a:r>
              <a:rPr lang="en-GB" b="1" dirty="0"/>
              <a:t>needed safe spaces where girls can talk </a:t>
            </a:r>
            <a:r>
              <a:rPr lang="en-GB" dirty="0"/>
              <a:t>openly, learn skills, and support each other.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dirty="0"/>
              <a:t>There was a </a:t>
            </a:r>
            <a:r>
              <a:rPr lang="en-GB" b="1" dirty="0"/>
              <a:t>need for programmes that combine health dignity, confidence building, leadership, and digital skills</a:t>
            </a:r>
            <a:r>
              <a:rPr lang="en-GB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dirty="0"/>
              <a:t>The MT Foundation introduced </a:t>
            </a:r>
            <a:r>
              <a:rPr lang="en-GB" b="1" dirty="0"/>
              <a:t>Free The Period and STEM Girls </a:t>
            </a:r>
            <a:r>
              <a:rPr lang="en-GB" dirty="0"/>
              <a:t>to respond to these challenges and empower the girl child.</a:t>
            </a:r>
            <a:endParaRPr lang="en-US" sz="1050" dirty="0"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41DD60-86E2-AFEC-8003-631BF8F22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968" y="1117757"/>
            <a:ext cx="3545850" cy="497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3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A8E692-9EA8-7C9C-F745-0B142435D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FDA67A-358B-9E66-645D-FF58B500162B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5B27EB-7C45-6EA4-0E04-F9CBEA54BC44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706DD1E-29A2-AB8D-8903-4E8E84F3A62C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Actions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66E7404-EC74-A551-44B2-799722FA617D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4A8993B-E843-68BE-DA1B-04E494615963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1356042C-87BF-ABF0-F8A3-88794087C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Tamia:</a:t>
            </a:r>
          </a:p>
          <a:p>
            <a:r>
              <a:rPr lang="en-GB" b="1" dirty="0"/>
              <a:t>Stepped out of her comfort zone </a:t>
            </a:r>
            <a:r>
              <a:rPr lang="en-GB" dirty="0"/>
              <a:t>to speak publicly and share ideas.</a:t>
            </a:r>
          </a:p>
          <a:p>
            <a:r>
              <a:rPr lang="en-GB" b="1" dirty="0"/>
              <a:t>Networked with mentors</a:t>
            </a:r>
            <a:r>
              <a:rPr lang="en-GB" dirty="0"/>
              <a:t>, ambassadors, and community leaders to build connections.</a:t>
            </a:r>
          </a:p>
          <a:p>
            <a:r>
              <a:rPr lang="en-GB" b="1" dirty="0"/>
              <a:t>Used social media platforms to raise awareness </a:t>
            </a:r>
            <a:r>
              <a:rPr lang="en-GB" dirty="0"/>
              <a:t>about menstrual health, gender equality, and empowerment.</a:t>
            </a:r>
          </a:p>
          <a:p>
            <a:r>
              <a:rPr lang="en-GB" dirty="0"/>
              <a:t>Actively </a:t>
            </a:r>
            <a:r>
              <a:rPr lang="en-GB" b="1" dirty="0"/>
              <a:t>participated in community outreach, distributing sanitary products and supporting Free The Period initiatives</a:t>
            </a:r>
            <a:r>
              <a:rPr lang="en-GB" dirty="0"/>
              <a:t>.</a:t>
            </a:r>
          </a:p>
          <a:p>
            <a:r>
              <a:rPr lang="en-GB" dirty="0"/>
              <a:t>Engaged in </a:t>
            </a:r>
            <a:r>
              <a:rPr lang="en-GB" b="1" dirty="0"/>
              <a:t>advocacy and mentorship, inspiring other young women to speak up </a:t>
            </a:r>
            <a:r>
              <a:rPr lang="en-GB" dirty="0"/>
              <a:t>and take action.</a:t>
            </a:r>
          </a:p>
          <a:p>
            <a:r>
              <a:rPr lang="en-GB" dirty="0"/>
              <a:t>Supported </a:t>
            </a:r>
            <a:r>
              <a:rPr lang="en-GB" b="1" dirty="0"/>
              <a:t>STEM and digital skills </a:t>
            </a:r>
            <a:r>
              <a:rPr lang="en-GB" dirty="0"/>
              <a:t>through Girls Who Code programmes.</a:t>
            </a:r>
          </a:p>
          <a:p>
            <a:r>
              <a:rPr lang="en-GB" b="1" dirty="0"/>
              <a:t>Became a role model </a:t>
            </a:r>
            <a:r>
              <a:rPr lang="en-GB" dirty="0"/>
              <a:t>in her community, showing girls they can lead, learn, and advocate for themselves.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6AC76B-2639-8C59-3266-47D875E3E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592" y="1224337"/>
            <a:ext cx="4803356" cy="47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23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2C222E-9CA8-8403-03F7-39AB7C433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F48053-7FF7-EF86-7C65-74B4E9CDF8D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D8A7EE-1A4B-0C6D-EB46-8DFA22913D81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EE6B401-2653-D653-9B4D-8943BC87891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The change – impact 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62EBD83-7979-2E12-2991-37E8BEACF85B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4C54F62-A22A-20B2-66E0-37CF7AD71836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74CE9D1-7973-DCFC-ABB9-15BE7C35B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100186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ZA" sz="1800" dirty="0">
                <a:ea typeface="+mn-lt"/>
                <a:cs typeface="+mn-lt"/>
              </a:rPr>
              <a:t>Tamia </a:t>
            </a:r>
            <a:r>
              <a:rPr lang="en-GB" sz="1800" b="1" dirty="0">
                <a:ea typeface="+mn-lt"/>
                <a:cs typeface="+mn-lt"/>
              </a:rPr>
              <a:t>became a role model for other young women </a:t>
            </a:r>
            <a:r>
              <a:rPr lang="en-GB" sz="1800" dirty="0">
                <a:ea typeface="+mn-lt"/>
                <a:cs typeface="+mn-lt"/>
              </a:rPr>
              <a:t>in </a:t>
            </a:r>
            <a:r>
              <a:rPr lang="en-GB" sz="1800" dirty="0" err="1">
                <a:ea typeface="+mn-lt"/>
                <a:cs typeface="+mn-lt"/>
              </a:rPr>
              <a:t>Heidedal</a:t>
            </a:r>
            <a:r>
              <a:rPr lang="en-GB" sz="1800" dirty="0">
                <a:ea typeface="+mn-lt"/>
                <a:cs typeface="+mn-lt"/>
              </a:rPr>
              <a:t> and surrounding communities.</a:t>
            </a:r>
          </a:p>
          <a:p>
            <a:pPr algn="just"/>
            <a:r>
              <a:rPr lang="en-GB" sz="1800" dirty="0">
                <a:ea typeface="+mn-lt"/>
                <a:cs typeface="+mn-lt"/>
              </a:rPr>
              <a:t>Through Free The Period, </a:t>
            </a:r>
            <a:r>
              <a:rPr lang="en-GB" sz="1800" b="1" dirty="0">
                <a:ea typeface="+mn-lt"/>
                <a:cs typeface="+mn-lt"/>
              </a:rPr>
              <a:t>she helped girls access sanitary products and learn about menstrual health, reducing stigma.</a:t>
            </a:r>
          </a:p>
          <a:p>
            <a:pPr algn="just"/>
            <a:r>
              <a:rPr lang="en-GB" sz="1800" b="1" dirty="0">
                <a:ea typeface="+mn-lt"/>
                <a:cs typeface="+mn-lt"/>
              </a:rPr>
              <a:t>She inspired girls to explore STEM skills</a:t>
            </a:r>
            <a:r>
              <a:rPr lang="en-GB" sz="1800" dirty="0">
                <a:ea typeface="+mn-lt"/>
                <a:cs typeface="+mn-lt"/>
              </a:rPr>
              <a:t>, showing them they can succeed in technology and leadership fields.</a:t>
            </a:r>
          </a:p>
          <a:p>
            <a:pPr algn="just"/>
            <a:r>
              <a:rPr lang="en-GB" sz="1800" dirty="0">
                <a:ea typeface="+mn-lt"/>
                <a:cs typeface="+mn-lt"/>
              </a:rPr>
              <a:t>Tamia </a:t>
            </a:r>
            <a:r>
              <a:rPr lang="en-GB" sz="1800" b="1" dirty="0">
                <a:ea typeface="+mn-lt"/>
                <a:cs typeface="+mn-lt"/>
              </a:rPr>
              <a:t>engages communities, attends workshops, and leads events, </a:t>
            </a:r>
            <a:r>
              <a:rPr lang="en-GB" sz="1800" dirty="0">
                <a:ea typeface="+mn-lt"/>
                <a:cs typeface="+mn-lt"/>
              </a:rPr>
              <a:t>encouraging participation and advocacy.</a:t>
            </a:r>
          </a:p>
          <a:p>
            <a:pPr algn="just"/>
            <a:r>
              <a:rPr lang="en-GB" sz="1800" dirty="0">
                <a:ea typeface="+mn-lt"/>
                <a:cs typeface="+mn-lt"/>
              </a:rPr>
              <a:t>She </a:t>
            </a:r>
            <a:r>
              <a:rPr lang="en-GB" sz="1800" b="1" dirty="0">
                <a:ea typeface="+mn-lt"/>
                <a:cs typeface="+mn-lt"/>
              </a:rPr>
              <a:t>actively uses social media to share positive messages, raise awareness,</a:t>
            </a:r>
            <a:r>
              <a:rPr lang="en-GB" sz="1800" dirty="0">
                <a:ea typeface="+mn-lt"/>
                <a:cs typeface="+mn-lt"/>
              </a:rPr>
              <a:t> and promote the MT Foundation’s initiatives.</a:t>
            </a:r>
          </a:p>
          <a:p>
            <a:pPr algn="just"/>
            <a:r>
              <a:rPr lang="en-GB" sz="1800" dirty="0">
                <a:ea typeface="+mn-lt"/>
                <a:cs typeface="+mn-lt"/>
              </a:rPr>
              <a:t>Her work </a:t>
            </a:r>
            <a:r>
              <a:rPr lang="en-GB" sz="1800" b="1" dirty="0">
                <a:ea typeface="+mn-lt"/>
                <a:cs typeface="+mn-lt"/>
              </a:rPr>
              <a:t>empowers others to speak up, gain confidence</a:t>
            </a:r>
            <a:r>
              <a:rPr lang="en-GB" sz="1800" dirty="0">
                <a:ea typeface="+mn-lt"/>
                <a:cs typeface="+mn-lt"/>
              </a:rPr>
              <a:t>, and take leadership roles.</a:t>
            </a:r>
          </a:p>
          <a:p>
            <a:pPr algn="just"/>
            <a:r>
              <a:rPr lang="en-GB" sz="1800" dirty="0">
                <a:ea typeface="+mn-lt"/>
                <a:cs typeface="+mn-lt"/>
              </a:rPr>
              <a:t>Her journey shows that </a:t>
            </a:r>
            <a:r>
              <a:rPr lang="en-GB" sz="1800" b="1" dirty="0">
                <a:ea typeface="+mn-lt"/>
                <a:cs typeface="+mn-lt"/>
              </a:rPr>
              <a:t>personal growth leads to community impact, in</a:t>
            </a:r>
            <a:r>
              <a:rPr lang="en-GB" sz="1800" dirty="0">
                <a:ea typeface="+mn-lt"/>
                <a:cs typeface="+mn-lt"/>
              </a:rPr>
              <a:t>spiring change beyond herself.</a:t>
            </a:r>
            <a:endParaRPr lang="en-US" sz="1800" dirty="0"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0234A3-99FD-796E-4926-947F963F2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655" y="1201174"/>
            <a:ext cx="4495800" cy="477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35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D98A8A-D06A-6225-BBF2-7B696BA45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83A064-61BA-F4FE-EF05-CAD433A201C2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D42631-DCC0-2BB4-7F34-399DF72D9E3D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3DB59A6-6DDF-9E46-FA99-FBAA0195D146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Significance of the Change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42DC78E-4500-5F1A-F5DD-78154C27EF19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9056698-5B7C-2C38-5FB0-4C85C72769C7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FA19A371-0226-ED76-96D0-CBF668143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sz="1800" dirty="0">
                <a:ea typeface="Calibri"/>
                <a:cs typeface="Calibri"/>
              </a:rPr>
              <a:t>Tamia’s growth shows that </a:t>
            </a:r>
            <a:r>
              <a:rPr lang="en-GB" sz="1800" b="1" dirty="0">
                <a:ea typeface="Calibri"/>
                <a:cs typeface="Calibri"/>
              </a:rPr>
              <a:t>personal confidence can inspire others</a:t>
            </a:r>
            <a:r>
              <a:rPr lang="en-GB" sz="1800" dirty="0">
                <a:ea typeface="Calibri"/>
                <a:cs typeface="Calibri"/>
              </a:rPr>
              <a:t>; when one girl speaks up, and continue to inspire through modelling.</a:t>
            </a:r>
          </a:p>
          <a:p>
            <a:r>
              <a:rPr lang="en-GB" sz="1800" dirty="0">
                <a:ea typeface="Calibri"/>
                <a:cs typeface="Calibri"/>
              </a:rPr>
              <a:t>She became a role model for young women in her community, demonstrating that </a:t>
            </a:r>
            <a:r>
              <a:rPr lang="en-GB" sz="1800" b="1" dirty="0">
                <a:ea typeface="Calibri"/>
                <a:cs typeface="Calibri"/>
              </a:rPr>
              <a:t>leadership and advocacy are possible.</a:t>
            </a:r>
          </a:p>
          <a:p>
            <a:r>
              <a:rPr lang="en-GB" sz="1800" dirty="0">
                <a:ea typeface="Calibri"/>
                <a:cs typeface="Calibri"/>
              </a:rPr>
              <a:t>Her journey shows </a:t>
            </a:r>
            <a:r>
              <a:rPr lang="en-GB" sz="1800" b="1" dirty="0">
                <a:ea typeface="Calibri"/>
                <a:cs typeface="Calibri"/>
              </a:rPr>
              <a:t>that empowerment is more than providing products; it’s about building skills, confidence, and a voice.</a:t>
            </a:r>
          </a:p>
          <a:p>
            <a:r>
              <a:rPr lang="en-GB" sz="1800" dirty="0">
                <a:ea typeface="Calibri"/>
                <a:cs typeface="Calibri"/>
              </a:rPr>
              <a:t>Through social media and events, </a:t>
            </a:r>
            <a:r>
              <a:rPr lang="en-GB" sz="1800" b="1" dirty="0">
                <a:ea typeface="Calibri"/>
                <a:cs typeface="Calibri"/>
              </a:rPr>
              <a:t>Tamia helps raise awareness about menstrual health, GBV, gender equality, and STEM opportunities.</a:t>
            </a:r>
          </a:p>
          <a:p>
            <a:r>
              <a:rPr lang="en-GB" sz="1800" dirty="0">
                <a:ea typeface="Calibri"/>
                <a:cs typeface="Calibri"/>
              </a:rPr>
              <a:t>She contributes to </a:t>
            </a:r>
            <a:r>
              <a:rPr lang="en-GB" sz="1800" b="1" dirty="0">
                <a:ea typeface="Calibri"/>
                <a:cs typeface="Calibri"/>
              </a:rPr>
              <a:t>reducing stigma around menstruation </a:t>
            </a:r>
            <a:r>
              <a:rPr lang="en-GB" sz="1800" dirty="0">
                <a:ea typeface="Calibri"/>
                <a:cs typeface="Calibri"/>
              </a:rPr>
              <a:t>and encourages girls to report gender-based challenges.</a:t>
            </a:r>
          </a:p>
          <a:p>
            <a:r>
              <a:rPr lang="en-GB" sz="1800" dirty="0">
                <a:ea typeface="Calibri"/>
                <a:cs typeface="Calibri"/>
              </a:rPr>
              <a:t>Tamia’s example </a:t>
            </a:r>
            <a:r>
              <a:rPr lang="en-GB" sz="1800" b="1" dirty="0">
                <a:ea typeface="Calibri"/>
                <a:cs typeface="Calibri"/>
              </a:rPr>
              <a:t>strengthens community networks and advocacy, </a:t>
            </a:r>
            <a:r>
              <a:rPr lang="en-GB" sz="1800" dirty="0">
                <a:ea typeface="Calibri"/>
                <a:cs typeface="Calibri"/>
              </a:rPr>
              <a:t>showing the impact of mentorship and collaboration.</a:t>
            </a:r>
          </a:p>
          <a:p>
            <a:r>
              <a:rPr lang="en-GB" sz="1800" dirty="0">
                <a:ea typeface="Calibri"/>
                <a:cs typeface="Calibri"/>
              </a:rPr>
              <a:t>Her change opens opportunities for mentoring other girls, </a:t>
            </a:r>
            <a:r>
              <a:rPr lang="en-GB" sz="1800" b="1" dirty="0">
                <a:ea typeface="Calibri"/>
                <a:cs typeface="Calibri"/>
              </a:rPr>
              <a:t>scaling up empowerment and leadership programs</a:t>
            </a:r>
            <a:r>
              <a:rPr lang="en-GB" sz="1800" dirty="0">
                <a:ea typeface="Calibri"/>
                <a:cs typeface="Calibri"/>
              </a:rPr>
              <a:t>.</a:t>
            </a:r>
            <a:endParaRPr lang="en-US" sz="1800" dirty="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3DCF5-BDC5-A832-BF23-6A89BB342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475" y="1291904"/>
            <a:ext cx="4560064" cy="45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54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0d0128bf-0240-4a00-b00a-ea9f2cdab004">
      <Terms xmlns="http://schemas.microsoft.com/office/infopath/2007/PartnerControls"/>
    </lcf76f155ced4ddcb4097134ff3c332f>
    <SharedWithUsers xmlns="5c72703c-1067-4fa7-89cc-ef245258de7b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F3ECD972E8E41B9495D5AEDAE7986" ma:contentTypeVersion="16" ma:contentTypeDescription="Create a new document." ma:contentTypeScope="" ma:versionID="d103da91a01d0d4d36f0a8fa93a5bda2">
  <xsd:schema xmlns:xsd="http://www.w3.org/2001/XMLSchema" xmlns:xs="http://www.w3.org/2001/XMLSchema" xmlns:p="http://schemas.microsoft.com/office/2006/metadata/properties" xmlns:ns2="0d0128bf-0240-4a00-b00a-ea9f2cdab004" xmlns:ns3="5c72703c-1067-4fa7-89cc-ef245258de7b" targetNamespace="http://schemas.microsoft.com/office/2006/metadata/properties" ma:root="true" ma:fieldsID="951381d568948a2b3bc63ab6b0cc8801" ns2:_="" ns3:_="">
    <xsd:import namespace="0d0128bf-0240-4a00-b00a-ea9f2cdab004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128bf-0240-4a00-b00a-ea9f2cdab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6A7A3C-85E3-4865-A02C-C5A95692C5BA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5c72703c-1067-4fa7-89cc-ef245258de7b"/>
    <ds:schemaRef ds:uri="http://purl.org/dc/terms/"/>
    <ds:schemaRef ds:uri="http://schemas.openxmlformats.org/package/2006/metadata/core-properties"/>
    <ds:schemaRef ds:uri="406893f5-2274-413a-be44-8f15a8803862"/>
  </ds:schemaRefs>
</ds:datastoreItem>
</file>

<file path=customXml/itemProps2.xml><?xml version="1.0" encoding="utf-8"?>
<ds:datastoreItem xmlns:ds="http://schemas.openxmlformats.org/officeDocument/2006/customXml" ds:itemID="{5ED1E7C8-C861-44C8-BAE3-4FC0E30915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810CD1-4E51-4935-B6CC-DFA46FAFCC24}"/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1696</Words>
  <Application>Microsoft Office PowerPoint</Application>
  <PresentationFormat>Widescreen</PresentationFormat>
  <Paragraphs>140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Tahoma</vt:lpstr>
      <vt:lpstr>Office Theme</vt:lpstr>
      <vt:lpstr>Voice and Choice Summit 2026-Story of Change Category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Debi Lee</dc:creator>
  <cp:lastModifiedBy>Thenjiwe Ngcobo - Women's Voice and Leadership SA</cp:lastModifiedBy>
  <cp:revision>157</cp:revision>
  <dcterms:created xsi:type="dcterms:W3CDTF">2025-10-09T06:55:09Z</dcterms:created>
  <dcterms:modified xsi:type="dcterms:W3CDTF">2026-03-09T18:31:01Z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0x010100438F3ECD972E8E41B9495D5AEDAE7986</vt:lpwstr>
  </property>
  <property fmtid="{D5CDD505-2E9C-101B-9397-08002B2CF9AE}" pid="3" name="MediaServiceImageTags">
    <vt:lpwstr/>
  </property>
  <property fmtid="{D5CDD505-2E9C-101B-9397-08002B2CF9AE}" pid="4" name="Order">
    <vt:lpwstr>9636600.00000000</vt:lpwstr>
  </property>
  <property fmtid="{D5CDD505-2E9C-101B-9397-08002B2CF9AE}" pid="5" name="Processed">
    <vt:lpwstr>false</vt:lpwstr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  <property fmtid="{D5CDD505-2E9C-101B-9397-08002B2CF9AE}" pid="14" name="Putonline">
    <vt:lpwstr>false</vt:lpwstr>
  </property>
</Properties>
</file>