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7" r:id="rId5"/>
    <p:sldId id="284" r:id="rId6"/>
    <p:sldId id="283" r:id="rId7"/>
    <p:sldId id="274" r:id="rId8"/>
    <p:sldId id="285" r:id="rId9"/>
    <p:sldId id="276" r:id="rId10"/>
    <p:sldId id="277" r:id="rId11"/>
    <p:sldId id="278" r:id="rId12"/>
    <p:sldId id="282" r:id="rId13"/>
    <p:sldId id="280" r:id="rId14"/>
    <p:sldId id="279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1980"/>
    <a:srgbClr val="A57FA6"/>
    <a:srgbClr val="00FF00"/>
    <a:srgbClr val="17B060"/>
    <a:srgbClr val="F7DA06"/>
    <a:srgbClr val="E37191"/>
    <a:srgbClr val="7D59A5"/>
    <a:srgbClr val="FF0000"/>
    <a:srgbClr val="25B56A"/>
    <a:srgbClr val="7B2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C66F40-9696-3A61-B120-A2201291B5EE}" v="727" dt="2026-03-05T16:20:43.339"/>
    <p1510:client id="{52C62600-3136-3740-5A71-998639E61268}" v="1997" dt="2026-03-06T16:25:38.917"/>
    <p1510:client id="{971E48EB-4622-3F38-3F32-87E3A4514AFE}" v="352" dt="2026-03-05T22:07:26.3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3/9/2026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89047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3/9/2026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2155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3/9/2026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1433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3/9/2026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109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3/9/2026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3930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3/9/2026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15910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3/9/2026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2673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3/9/2026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8219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3/9/2026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1684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3/9/2026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5211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3/9/2026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6476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3/9/2026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4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CD9B-E70C-ADFC-B920-EE6ADA6A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3421D2-AEFF-35D3-6831-2D3E67494AD0}"/>
              </a:ext>
            </a:extLst>
          </p:cNvPr>
          <p:cNvSpPr/>
          <p:nvPr/>
        </p:nvSpPr>
        <p:spPr>
          <a:xfrm>
            <a:off x="746449" y="3899785"/>
            <a:ext cx="10979020" cy="173966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67C30A-A336-3CF0-099A-7891AFBC1627}"/>
              </a:ext>
            </a:extLst>
          </p:cNvPr>
          <p:cNvSpPr/>
          <p:nvPr/>
        </p:nvSpPr>
        <p:spPr>
          <a:xfrm>
            <a:off x="-1175" y="-38438"/>
            <a:ext cx="12192000" cy="9905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D15BD-62CF-3020-9479-F9804A70CF0D}"/>
              </a:ext>
            </a:extLst>
          </p:cNvPr>
          <p:cNvGrpSpPr/>
          <p:nvPr/>
        </p:nvGrpSpPr>
        <p:grpSpPr>
          <a:xfrm>
            <a:off x="-5410" y="27664"/>
            <a:ext cx="12191996" cy="6887156"/>
            <a:chOff x="-407976" y="243325"/>
            <a:chExt cx="12191996" cy="68871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DEEB93-91E8-7F7B-7E25-06550DE1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615" y="243325"/>
              <a:ext cx="6837877" cy="935557"/>
            </a:xfrm>
            <a:prstGeom prst="rect">
              <a:avLst/>
            </a:prstGeom>
          </p:spPr>
        </p:pic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403E2E81-9601-1970-B83A-F4245917F760}"/>
                </a:ext>
              </a:extLst>
            </p:cNvPr>
            <p:cNvSpPr txBox="1"/>
            <p:nvPr/>
          </p:nvSpPr>
          <p:spPr>
            <a:xfrm>
              <a:off x="-407976" y="6678562"/>
              <a:ext cx="12191996" cy="451919"/>
            </a:xfrm>
            <a:prstGeom prst="rect">
              <a:avLst/>
            </a:prstGeom>
            <a:solidFill>
              <a:srgbClr val="7030A0"/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ZW" sz="24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77A6DB-18A6-C55E-C0FB-4E1D2DAA6CBE}"/>
              </a:ext>
            </a:extLst>
          </p:cNvPr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ED7C6B-3215-606E-4317-F8BF01F39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085" y="1712260"/>
            <a:ext cx="9776603" cy="1092539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Voice and Choice</a:t>
            </a:r>
            <a:b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Summit 2026-</a:t>
            </a: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Story of Change Category</a:t>
            </a:r>
            <a:endParaRPr lang="en-ZA" sz="36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3DB0E86D-BEBA-8DD5-5C76-03069FD92515}"/>
              </a:ext>
            </a:extLst>
          </p:cNvPr>
          <p:cNvSpPr txBox="1"/>
          <p:nvPr/>
        </p:nvSpPr>
        <p:spPr>
          <a:xfrm>
            <a:off x="741964" y="3903434"/>
            <a:ext cx="10987177" cy="2092881"/>
          </a:xfrm>
          <a:prstGeom prst="rect">
            <a:avLst/>
          </a:prstGeom>
          <a:noFill/>
          <a:ln>
            <a:noFill/>
          </a:ln>
          <a:effectLst>
            <a:outerShdw blurRad="63500" dir="5400000">
              <a:srgbClr val="000000"/>
            </a:outerShdw>
            <a:reflection stA="40000" endPos="54000" dist="50800" dir="5400000" sy="-100000" algn="bl" rotWithShape="0"/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a typeface="+mn-lt"/>
                <a:cs typeface="+mn-lt"/>
              </a:rPr>
              <a:t>From Feminist Political Education to Systemic Change</a:t>
            </a:r>
            <a:endParaRPr lang="en-US" sz="3200" b="1">
              <a:solidFill>
                <a:schemeClr val="bg1"/>
              </a:solidFill>
            </a:endParaRPr>
          </a:p>
          <a:p>
            <a:pPr algn="ctr"/>
            <a:r>
              <a:rPr lang="en-ZW" sz="2400">
                <a:solidFill>
                  <a:schemeClr val="bg1"/>
                </a:solidFill>
              </a:rPr>
              <a:t>South Africa, Johannesburg, March 2026</a:t>
            </a:r>
          </a:p>
          <a:p>
            <a:pPr algn="ctr"/>
            <a:endParaRPr lang="en-ZW" sz="2400" dirty="0">
              <a:solidFill>
                <a:schemeClr val="bg1"/>
              </a:solidFill>
            </a:endParaRPr>
          </a:p>
          <a:p>
            <a:pPr algn="ctr"/>
            <a:r>
              <a:rPr lang="en-ZW" sz="2400" i="1" dirty="0">
                <a:solidFill>
                  <a:schemeClr val="bg1"/>
                </a:solidFill>
              </a:rPr>
              <a:t>Presentation by: Nompumelelo </a:t>
            </a:r>
            <a:r>
              <a:rPr lang="en-ZW" sz="2400" i="1" dirty="0" err="1">
                <a:solidFill>
                  <a:schemeClr val="bg1"/>
                </a:solidFill>
              </a:rPr>
              <a:t>Mathabela</a:t>
            </a:r>
            <a:r>
              <a:rPr lang="en-ZW" sz="2400" i="1" dirty="0">
                <a:solidFill>
                  <a:schemeClr val="bg1"/>
                </a:solidFill>
              </a:rPr>
              <a:t> | One in Nine Campaign</a:t>
            </a:r>
          </a:p>
          <a:p>
            <a:pPr algn="ctr"/>
            <a:endParaRPr lang="en-ZW" sz="800" dirty="0">
              <a:solidFill>
                <a:schemeClr val="bg1"/>
              </a:solidFill>
            </a:endParaRPr>
          </a:p>
          <a:p>
            <a:pPr algn="ctr"/>
            <a:endParaRPr lang="en-ZA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Purple text on a white background&#10;&#10;AI-generated content may be incorrect.">
            <a:extLst>
              <a:ext uri="{FF2B5EF4-FFF2-40B4-BE49-F238E27FC236}">
                <a16:creationId xmlns:a16="http://schemas.microsoft.com/office/drawing/2014/main" id="{3958D4D5-3472-7494-F53D-B3201F54A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735" y="154638"/>
            <a:ext cx="2372266" cy="6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806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8C560-4E7E-21B1-8183-F8DEA638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AF189A8-6523-694B-6E04-5CFCE64EBF0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spc="30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a typeface="Tahoma"/>
                <a:cs typeface="Tahoma"/>
              </a:rPr>
              <a:t>Challenges &amp; Lessons learnt</a:t>
            </a:r>
            <a:endParaRPr lang="en-ZW" spc="30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a typeface="Tahoma"/>
              <a:cs typeface="Tahoma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6260B74-A3B6-97DE-07D0-2F960EAD459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A30C9A1-10C5-66C2-A968-44F57341CC9F}"/>
              </a:ext>
            </a:extLst>
          </p:cNvPr>
          <p:cNvSpPr txBox="1"/>
          <p:nvPr/>
        </p:nvSpPr>
        <p:spPr>
          <a:xfrm>
            <a:off x="-5410" y="6462901"/>
            <a:ext cx="12191996" cy="451919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31DE5C-10DD-8F83-2A41-664FEE51BC95}"/>
              </a:ext>
            </a:extLst>
          </p:cNvPr>
          <p:cNvSpPr/>
          <p:nvPr/>
        </p:nvSpPr>
        <p:spPr>
          <a:xfrm>
            <a:off x="8626" y="23004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4B4260-0229-6504-E25C-D973776E24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" t="16098" r="-464" b="48501"/>
          <a:stretch>
            <a:fillRect/>
          </a:stretch>
        </p:blipFill>
        <p:spPr>
          <a:xfrm>
            <a:off x="875120" y="964525"/>
            <a:ext cx="10797711" cy="2217101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6EE5D31-CC36-C690-FAB1-5C7DE214B8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018254"/>
              </p:ext>
            </p:extLst>
          </p:nvPr>
        </p:nvGraphicFramePr>
        <p:xfrm>
          <a:off x="287547" y="4816415"/>
          <a:ext cx="11729960" cy="1561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2490">
                  <a:extLst>
                    <a:ext uri="{9D8B030D-6E8A-4147-A177-3AD203B41FA5}">
                      <a16:colId xmlns:a16="http://schemas.microsoft.com/office/drawing/2014/main" val="3908684931"/>
                    </a:ext>
                  </a:extLst>
                </a:gridCol>
                <a:gridCol w="2932490">
                  <a:extLst>
                    <a:ext uri="{9D8B030D-6E8A-4147-A177-3AD203B41FA5}">
                      <a16:colId xmlns:a16="http://schemas.microsoft.com/office/drawing/2014/main" val="954800402"/>
                    </a:ext>
                  </a:extLst>
                </a:gridCol>
                <a:gridCol w="2932490">
                  <a:extLst>
                    <a:ext uri="{9D8B030D-6E8A-4147-A177-3AD203B41FA5}">
                      <a16:colId xmlns:a16="http://schemas.microsoft.com/office/drawing/2014/main" val="2853468606"/>
                    </a:ext>
                  </a:extLst>
                </a:gridCol>
                <a:gridCol w="2932490">
                  <a:extLst>
                    <a:ext uri="{9D8B030D-6E8A-4147-A177-3AD203B41FA5}">
                      <a16:colId xmlns:a16="http://schemas.microsoft.com/office/drawing/2014/main" val="1238520623"/>
                    </a:ext>
                  </a:extLst>
                </a:gridCol>
              </a:tblGrid>
              <a:tr h="373224">
                <a:tc gridSpan="4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LESSONS LEARNED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748177"/>
                  </a:ext>
                </a:extLst>
              </a:tr>
              <a:tr h="4123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Healing Justice must be </a:t>
                      </a:r>
                      <a:r>
                        <a:rPr lang="en-US" dirty="0" err="1"/>
                        <a:t>intergrated</a:t>
                      </a:r>
                      <a:r>
                        <a:rPr lang="en-US" dirty="0"/>
                        <a:t> into our </a:t>
                      </a:r>
                      <a:r>
                        <a:rPr lang="en-US" dirty="0" err="1"/>
                        <a:t>programmes</a:t>
                      </a:r>
                      <a:r>
                        <a:rPr lang="en-US" dirty="0"/>
                        <a:t>.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Take an intersectional feminist approach to dealing with GBVF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Flexiility</a:t>
                      </a:r>
                      <a:r>
                        <a:rPr lang="en-US" dirty="0"/>
                        <a:t> in scheduling and implementation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Neue Haas Grotesk Text Pro"/>
                        </a:rPr>
                        <a:t>combine offline community </a:t>
                      </a:r>
                      <a:r>
                        <a:rPr lang="en-US" sz="1800" b="0" i="0" u="none" strike="noStrike" noProof="0" dirty="0" err="1">
                          <a:latin typeface="Neue Haas Grotesk Text Pro"/>
                        </a:rPr>
                        <a:t>organising</a:t>
                      </a:r>
                      <a:r>
                        <a:rPr lang="en-US" sz="1800" b="0" i="0" u="none" strike="noStrike" noProof="0" dirty="0">
                          <a:latin typeface="Neue Haas Grotesk Text Pro"/>
                        </a:rPr>
                        <a:t>, digital access awareness, and online safety.</a:t>
                      </a:r>
                      <a:endParaRPr lang="en-US" b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242651"/>
                  </a:ext>
                </a:extLst>
              </a:tr>
            </a:tbl>
          </a:graphicData>
        </a:graphic>
      </p:graphicFrame>
      <p:sp>
        <p:nvSpPr>
          <p:cNvPr id="15" name="Arrow: Down 14">
            <a:extLst>
              <a:ext uri="{FF2B5EF4-FFF2-40B4-BE49-F238E27FC236}">
                <a16:creationId xmlns:a16="http://schemas.microsoft.com/office/drawing/2014/main" id="{8ABB2137-0D9A-39CC-0B27-7ECCB38C2370}"/>
              </a:ext>
            </a:extLst>
          </p:cNvPr>
          <p:cNvSpPr/>
          <p:nvPr/>
        </p:nvSpPr>
        <p:spPr>
          <a:xfrm>
            <a:off x="1580043" y="4381573"/>
            <a:ext cx="279918" cy="40432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846F835-2D59-7565-86DE-4C34E9B06658}"/>
              </a:ext>
            </a:extLst>
          </p:cNvPr>
          <p:cNvSpPr/>
          <p:nvPr/>
        </p:nvSpPr>
        <p:spPr>
          <a:xfrm>
            <a:off x="4441135" y="4367196"/>
            <a:ext cx="279918" cy="40432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2C4B5778-7DDD-3A13-9CC7-FD5732ED2A81}"/>
              </a:ext>
            </a:extLst>
          </p:cNvPr>
          <p:cNvSpPr/>
          <p:nvPr/>
        </p:nvSpPr>
        <p:spPr>
          <a:xfrm>
            <a:off x="7302231" y="4381573"/>
            <a:ext cx="279918" cy="40432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E379E6C4-65EE-459F-E587-DF491BD200D0}"/>
              </a:ext>
            </a:extLst>
          </p:cNvPr>
          <p:cNvSpPr/>
          <p:nvPr/>
        </p:nvSpPr>
        <p:spPr>
          <a:xfrm>
            <a:off x="9847023" y="4381572"/>
            <a:ext cx="279918" cy="40432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F585742-A308-FC4B-A1DD-92F56BE13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695497"/>
              </p:ext>
            </p:extLst>
          </p:nvPr>
        </p:nvGraphicFramePr>
        <p:xfrm>
          <a:off x="258792" y="3191773"/>
          <a:ext cx="11776669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4167">
                  <a:extLst>
                    <a:ext uri="{9D8B030D-6E8A-4147-A177-3AD203B41FA5}">
                      <a16:colId xmlns:a16="http://schemas.microsoft.com/office/drawing/2014/main" val="3562046005"/>
                    </a:ext>
                  </a:extLst>
                </a:gridCol>
                <a:gridCol w="2939142">
                  <a:extLst>
                    <a:ext uri="{9D8B030D-6E8A-4147-A177-3AD203B41FA5}">
                      <a16:colId xmlns:a16="http://schemas.microsoft.com/office/drawing/2014/main" val="2676258352"/>
                    </a:ext>
                  </a:extLst>
                </a:gridCol>
                <a:gridCol w="2949193">
                  <a:extLst>
                    <a:ext uri="{9D8B030D-6E8A-4147-A177-3AD203B41FA5}">
                      <a16:colId xmlns:a16="http://schemas.microsoft.com/office/drawing/2014/main" val="2192132978"/>
                    </a:ext>
                  </a:extLst>
                </a:gridCol>
                <a:gridCol w="2944167">
                  <a:extLst>
                    <a:ext uri="{9D8B030D-6E8A-4147-A177-3AD203B41FA5}">
                      <a16:colId xmlns:a16="http://schemas.microsoft.com/office/drawing/2014/main" val="4238455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/>
                        <a:t>Deep Trauma carried by women activists</a:t>
                      </a:r>
                      <a:endParaRPr lang="en-US" sz="1600" b="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latin typeface="Neue Haas Grotesk Text Pro"/>
                        </a:rPr>
                        <a:t>GBVF is only one layer of oppression affecting women and </a:t>
                      </a:r>
                      <a:r>
                        <a:rPr lang="en-US" sz="1600" b="0" i="0" u="none" strike="noStrike" noProof="0" dirty="0" err="1">
                          <a:latin typeface="Neue Haas Grotesk Text Pro"/>
                        </a:rPr>
                        <a:t>marginalised</a:t>
                      </a:r>
                      <a:r>
                        <a:rPr lang="en-US" sz="1600" b="0" i="0" u="none" strike="noStrike" noProof="0" dirty="0">
                          <a:latin typeface="Neue Haas Grotesk Text Pro"/>
                        </a:rPr>
                        <a:t> communities.</a:t>
                      </a:r>
                      <a:endParaRPr lang="en-US" sz="1600" b="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latin typeface="Neue Haas Grotesk Text Pro"/>
                        </a:rPr>
                        <a:t>Shifting responsibilities, economic pressures, and community crises.</a:t>
                      </a:r>
                      <a:endParaRPr lang="en-US" sz="1600" b="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/>
                        <a:t>Digitial</a:t>
                      </a:r>
                      <a:r>
                        <a:rPr lang="en-US" sz="1600" b="0" dirty="0"/>
                        <a:t> divide and cyber violence. </a:t>
                      </a:r>
                      <a:endParaRPr lang="en-US" sz="1600" b="0" i="0" u="none" strike="noStrike" noProof="0" dirty="0">
                        <a:latin typeface="Neue Haas Grotesk Text Pro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361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336292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B0031-63EA-8E80-847E-A49FDD901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D39CEA60-9A17-BA61-9FE8-7D0CB3247C4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W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Sustainability</a:t>
            </a:r>
            <a:endParaRPr lang="en-ZW" sz="4400" b="1" i="1" u="none" strike="noStrike" kern="1200" cap="none" spc="300" normalizeH="0" baseline="0" noProof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7DA4309-6CB8-7EDA-209C-0809B524B56D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kumimoji="0" lang="en-ZW" sz="24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C5DE4BAB-C79C-153B-E23B-40F9E9661EBB}"/>
              </a:ext>
            </a:extLst>
          </p:cNvPr>
          <p:cNvSpPr txBox="1"/>
          <p:nvPr/>
        </p:nvSpPr>
        <p:spPr>
          <a:xfrm>
            <a:off x="-5410" y="6462901"/>
            <a:ext cx="12191996" cy="451919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86878E-E8B5-6B6F-7876-B0484C5B9123}"/>
              </a:ext>
            </a:extLst>
          </p:cNvPr>
          <p:cNvSpPr/>
          <p:nvPr/>
        </p:nvSpPr>
        <p:spPr>
          <a:xfrm>
            <a:off x="8626" y="23004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0430440-2B0F-F0F7-E89E-13557F35E559}"/>
              </a:ext>
            </a:extLst>
          </p:cNvPr>
          <p:cNvSpPr/>
          <p:nvPr/>
        </p:nvSpPr>
        <p:spPr>
          <a:xfrm>
            <a:off x="362661" y="1087397"/>
            <a:ext cx="2510286" cy="2337758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COMMUNITY </a:t>
            </a:r>
            <a:r>
              <a:rPr lang="en-US"/>
              <a:t>LEADERSHIP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83E854-D922-95A4-6C9E-33822DC90E8F}"/>
              </a:ext>
            </a:extLst>
          </p:cNvPr>
          <p:cNvSpPr/>
          <p:nvPr/>
        </p:nvSpPr>
        <p:spPr>
          <a:xfrm>
            <a:off x="2145453" y="3761585"/>
            <a:ext cx="2510286" cy="2337758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FFFFFF"/>
                </a:solidFill>
              </a:rPr>
              <a:t>KNOWLEDGE TRANSFER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6CDF6EE-B8E7-8813-1D6E-3CE63B90F62C}"/>
              </a:ext>
            </a:extLst>
          </p:cNvPr>
          <p:cNvSpPr/>
          <p:nvPr/>
        </p:nvSpPr>
        <p:spPr>
          <a:xfrm>
            <a:off x="3726962" y="1101774"/>
            <a:ext cx="2510286" cy="2337758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COLLECTIVE </a:t>
            </a:r>
            <a:r>
              <a:rPr lang="en-US"/>
              <a:t>MOVEMENT BUILDING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3C9286-824A-F201-D5C9-98A4700BF263}"/>
              </a:ext>
            </a:extLst>
          </p:cNvPr>
          <p:cNvCxnSpPr/>
          <p:nvPr/>
        </p:nvCxnSpPr>
        <p:spPr>
          <a:xfrm>
            <a:off x="2954693" y="2114938"/>
            <a:ext cx="699795" cy="155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7A5554-C82F-0F80-9A36-ED8BBF52A0CD}"/>
              </a:ext>
            </a:extLst>
          </p:cNvPr>
          <p:cNvCxnSpPr>
            <a:cxnSpLocks/>
          </p:cNvCxnSpPr>
          <p:nvPr/>
        </p:nvCxnSpPr>
        <p:spPr>
          <a:xfrm>
            <a:off x="2192692" y="3452033"/>
            <a:ext cx="412247" cy="5331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DFBC7E-3481-141E-6115-CB45EB17FFAF}"/>
              </a:ext>
            </a:extLst>
          </p:cNvPr>
          <p:cNvCxnSpPr>
            <a:cxnSpLocks/>
          </p:cNvCxnSpPr>
          <p:nvPr/>
        </p:nvCxnSpPr>
        <p:spPr>
          <a:xfrm flipH="1">
            <a:off x="4200826" y="3452032"/>
            <a:ext cx="392883" cy="5331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D5AB0F3-D871-1D22-7025-C1E511A68896}"/>
              </a:ext>
            </a:extLst>
          </p:cNvPr>
          <p:cNvSpPr/>
          <p:nvPr/>
        </p:nvSpPr>
        <p:spPr>
          <a:xfrm>
            <a:off x="8568611" y="1212980"/>
            <a:ext cx="3094653" cy="455644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One in Nine will expand partnerships and political educations </a:t>
            </a:r>
            <a:r>
              <a:rPr lang="en-US" sz="2000">
                <a:solidFill>
                  <a:schemeClr val="bg1"/>
                </a:solidFill>
              </a:rPr>
              <a:t>spaces to scale feminist leadership across communities in all provinces.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EF82EAD2-DBA2-AE5A-5A57-DB871DEDE884}"/>
              </a:ext>
            </a:extLst>
          </p:cNvPr>
          <p:cNvSpPr/>
          <p:nvPr/>
        </p:nvSpPr>
        <p:spPr>
          <a:xfrm>
            <a:off x="6375917" y="3374571"/>
            <a:ext cx="1695061" cy="342122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4576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30DD7-A1FF-1021-DD84-29DE3B52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8E71CE6C-A383-0E47-D439-B4105E0A28CB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spc="30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a typeface="Tahoma"/>
                <a:cs typeface="Tahoma"/>
              </a:rPr>
              <a:t>Next Steps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ABCEAF2-8AA8-6F6E-660A-8F94A4A3AD1A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FB566B1-6B2D-F682-574B-5548DDD64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1091294"/>
            <a:ext cx="11493361" cy="5034869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7030A0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b="1">
                <a:solidFill>
                  <a:srgbClr val="7030A0"/>
                </a:solidFill>
                <a:ea typeface="+mn-lt"/>
                <a:cs typeface="+mn-lt"/>
              </a:rPr>
              <a:t>Feminist Alliances → Community Dialogue → Accountability → Evidence → Justice</a:t>
            </a:r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EA737D6E-9BE9-0A8A-1931-4BBF8E11560A}"/>
              </a:ext>
            </a:extLst>
          </p:cNvPr>
          <p:cNvSpPr txBox="1"/>
          <p:nvPr/>
        </p:nvSpPr>
        <p:spPr>
          <a:xfrm>
            <a:off x="-5410" y="6462901"/>
            <a:ext cx="12191996" cy="451919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CEE5DE-4470-4EF3-972D-F3E0E7192993}"/>
              </a:ext>
            </a:extLst>
          </p:cNvPr>
          <p:cNvSpPr/>
          <p:nvPr/>
        </p:nvSpPr>
        <p:spPr>
          <a:xfrm>
            <a:off x="8626" y="23004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56928-48B0-2018-6888-66DA028C8647}"/>
              </a:ext>
            </a:extLst>
          </p:cNvPr>
          <p:cNvSpPr txBox="1"/>
          <p:nvPr/>
        </p:nvSpPr>
        <p:spPr>
          <a:xfrm>
            <a:off x="977661" y="5154284"/>
            <a:ext cx="1056735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Ending violence against women requires shifting attitudes, strengthening communities, and building movements rooted in justice, healing, and collective power.</a:t>
            </a:r>
            <a:endParaRPr lang="en-US" sz="2400"/>
          </a:p>
          <a:p>
            <a:pPr algn="ctr"/>
            <a:endParaRPr lang="en-US"/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65190C5-34B9-C291-D4CC-810C6C4C8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70" y="2242868"/>
            <a:ext cx="3594340" cy="274607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 descr="A person holding a sword and lying on the ground with other people&#10;&#10;AI-generated content may be incorrect.">
            <a:extLst>
              <a:ext uri="{FF2B5EF4-FFF2-40B4-BE49-F238E27FC236}">
                <a16:creationId xmlns:a16="http://schemas.microsoft.com/office/drawing/2014/main" id="{4E66A0E7-B591-AB92-7B24-5E8FE9432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103" y="2242867"/>
            <a:ext cx="4090359" cy="274607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0" name="Picture 9" descr="A group of women in purple shirts with their hands up&#10;&#10;AI-generated content may be incorrect.">
            <a:extLst>
              <a:ext uri="{FF2B5EF4-FFF2-40B4-BE49-F238E27FC236}">
                <a16:creationId xmlns:a16="http://schemas.microsoft.com/office/drawing/2014/main" id="{173531BF-7362-96C9-73C6-AFB057CC5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057" y="2242147"/>
            <a:ext cx="3968153" cy="2747515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4015548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030A0"/>
                </a:solidFill>
              </a:rPr>
              <a:t>Synopsis</a:t>
            </a:r>
            <a:r>
              <a:rPr lang="en-ZA" dirty="0">
                <a:solidFill>
                  <a:srgbClr val="7030A0"/>
                </a:solidFill>
              </a:rPr>
              <a:t>– brief overview what this is about 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405392"/>
            <a:ext cx="12191996" cy="451919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D7B932-815E-0AD2-B271-217AC29AC7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0853320"/>
              </p:ext>
            </p:extLst>
          </p:nvPr>
        </p:nvGraphicFramePr>
        <p:xfrm>
          <a:off x="541284" y="1090248"/>
          <a:ext cx="11098608" cy="5119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0618">
                  <a:extLst>
                    <a:ext uri="{9D8B030D-6E8A-4147-A177-3AD203B41FA5}">
                      <a16:colId xmlns:a16="http://schemas.microsoft.com/office/drawing/2014/main" val="123376925"/>
                    </a:ext>
                  </a:extLst>
                </a:gridCol>
                <a:gridCol w="9017990">
                  <a:extLst>
                    <a:ext uri="{9D8B030D-6E8A-4147-A177-3AD203B41FA5}">
                      <a16:colId xmlns:a16="http://schemas.microsoft.com/office/drawing/2014/main" val="3439560178"/>
                    </a:ext>
                  </a:extLst>
                </a:gridCol>
              </a:tblGrid>
              <a:tr h="3817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Name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Nompumelelo </a:t>
                      </a:r>
                      <a:r>
                        <a:rPr lang="en-ZA" sz="2400" dirty="0" err="1">
                          <a:solidFill>
                            <a:schemeClr val="tx1"/>
                          </a:solidFill>
                          <a:effectLst/>
                        </a:rPr>
                        <a:t>Mathabela</a:t>
                      </a:r>
                      <a:endParaRPr lang="en-US" dirty="0" err="1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164091"/>
                  </a:ext>
                </a:extLst>
              </a:tr>
              <a:tr h="4258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Designation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 Coordinator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078158"/>
                  </a:ext>
                </a:extLst>
              </a:tr>
              <a:tr h="4552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Organisation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 One in Nine Campaign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067951"/>
                  </a:ext>
                </a:extLst>
              </a:tr>
              <a:tr h="3524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Country 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 South Africa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74574"/>
                  </a:ext>
                </a:extLst>
              </a:tr>
              <a:tr h="3817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Category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 Story of Change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865186"/>
                  </a:ext>
                </a:extLst>
              </a:tr>
              <a:tr h="29956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Summary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20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Through the </a:t>
                      </a:r>
                      <a:r>
                        <a:rPr lang="en-ZA" sz="2000" b="0" i="0" u="none" strike="noStrike" noProof="0" dirty="0" err="1">
                          <a:solidFill>
                            <a:schemeClr val="tx1"/>
                          </a:solidFill>
                          <a:effectLst/>
                        </a:rPr>
                        <a:t>Siqhubeka</a:t>
                      </a:r>
                      <a:r>
                        <a:rPr lang="en-ZA" sz="20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ZA" sz="2000" b="0" i="0" u="none" strike="noStrike" noProof="0" dirty="0" err="1">
                          <a:solidFill>
                            <a:schemeClr val="tx1"/>
                          </a:solidFill>
                          <a:effectLst/>
                        </a:rPr>
                        <a:t>Ukwakha</a:t>
                      </a:r>
                      <a:r>
                        <a:rPr lang="en-ZA" sz="20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 – Rebuilding Our Communities project, the One in Nine Campaign uses feminist political education to support grassroots activists to understand and challenge systems of power. This story follows </a:t>
                      </a:r>
                      <a:r>
                        <a:rPr lang="en-ZA" sz="2000" b="0" i="0" u="none" strike="noStrike" noProof="0" dirty="0" err="1">
                          <a:solidFill>
                            <a:schemeClr val="tx1"/>
                          </a:solidFill>
                          <a:effectLst/>
                        </a:rPr>
                        <a:t>Thabsie</a:t>
                      </a:r>
                      <a:r>
                        <a:rPr lang="en-ZA" sz="20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ZA" sz="2000" b="0" i="0" u="none" strike="noStrike" noProof="0" dirty="0" err="1">
                          <a:solidFill>
                            <a:schemeClr val="tx1"/>
                          </a:solidFill>
                          <a:effectLst/>
                        </a:rPr>
                        <a:t>Mabezane</a:t>
                      </a:r>
                      <a:r>
                        <a:rPr lang="en-ZA" sz="20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, whose participation deepened her political consciousness and leadership. She went on to strengthen the Lebo </a:t>
                      </a:r>
                      <a:r>
                        <a:rPr lang="en-ZA" sz="2000" b="0" i="0" u="none" strike="noStrike" noProof="0" dirty="0" err="1">
                          <a:solidFill>
                            <a:schemeClr val="tx1"/>
                          </a:solidFill>
                          <a:effectLst/>
                        </a:rPr>
                        <a:t>Basadi</a:t>
                      </a:r>
                      <a:r>
                        <a:rPr lang="en-ZA" sz="20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 Foundation, establish </a:t>
                      </a:r>
                      <a:r>
                        <a:rPr lang="en-ZA" sz="2000" b="0" i="0" u="none" strike="noStrike" noProof="0" dirty="0" err="1">
                          <a:solidFill>
                            <a:schemeClr val="tx1"/>
                          </a:solidFill>
                          <a:effectLst/>
                        </a:rPr>
                        <a:t>AfroPride</a:t>
                      </a:r>
                      <a:r>
                        <a:rPr lang="en-ZA" sz="20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 Art’s as a platform for queer liberation, and advocate for inclusive shelter policies for displaced LGBTIQ+ people. Her journey demonstrates how feminist political education can transform individuals into leaders driving systemic change.</a:t>
                      </a:r>
                      <a:endParaRPr lang="en-US" sz="2000"/>
                    </a:p>
                    <a:p>
                      <a:pPr lvl="0">
                        <a:buNone/>
                      </a:pP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5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32128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9ED37-0EB2-6AF9-BEEC-776E25B47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902A40AF-01F0-3FC4-F0D5-4972A3CCA9E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6512940" cy="2742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>
                <a:solidFill>
                  <a:srgbClr val="7030A0"/>
                </a:solidFill>
              </a:rPr>
              <a:t>Rebuilding</a:t>
            </a:r>
            <a:r>
              <a:rPr lang="en-ZW" b="1">
                <a:solidFill>
                  <a:srgbClr val="7030A0"/>
                </a:solidFill>
                <a:ea typeface="+mj-lt"/>
                <a:cs typeface="+mj-lt"/>
              </a:rPr>
              <a:t> Communities Through Feminist Political </a:t>
            </a:r>
            <a:r>
              <a:rPr lang="en-ZW" b="1" dirty="0">
                <a:solidFill>
                  <a:srgbClr val="7030A0"/>
                </a:solidFill>
                <a:ea typeface="+mj-lt"/>
                <a:cs typeface="+mj-lt"/>
              </a:rPr>
              <a:t>Education</a:t>
            </a:r>
            <a:endParaRPr lang="en-ZA" b="1">
              <a:solidFill>
                <a:srgbClr val="7030A0"/>
              </a:solidFill>
              <a:latin typeface="Neue Haas Grotesk Text Pr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102FED3-770E-745D-C969-BE77C382BA0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CADBA616-022F-035A-8D7E-151D518CA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2989105"/>
            <a:ext cx="6277811" cy="3266454"/>
          </a:xfrm>
          <a:solidFill>
            <a:srgbClr val="7030A0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b="1" u="sng">
                <a:solidFill>
                  <a:schemeClr val="bg1"/>
                </a:solidFill>
                <a:ea typeface="+mn-lt"/>
                <a:cs typeface="+mn-lt"/>
              </a:rPr>
              <a:t>Context / Problem</a:t>
            </a:r>
            <a:endParaRPr lang="en-US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chemeClr val="bg1"/>
                </a:solidFill>
                <a:ea typeface="+mn-lt"/>
                <a:cs typeface="+mn-lt"/>
              </a:rPr>
              <a:t>South Africa continues to face high levels of gender-based violence, inequality, and exclusion of </a:t>
            </a:r>
            <a:r>
              <a:rPr lang="en-US" sz="1800" dirty="0" err="1">
                <a:solidFill>
                  <a:schemeClr val="bg1"/>
                </a:solidFill>
                <a:ea typeface="+mn-lt"/>
                <a:cs typeface="+mn-lt"/>
              </a:rPr>
              <a:t>marginalised</a:t>
            </a:r>
            <a:r>
              <a:rPr lang="en-US" sz="1800" dirty="0">
                <a:solidFill>
                  <a:schemeClr val="bg1"/>
                </a:solidFill>
                <a:ea typeface="+mn-lt"/>
                <a:cs typeface="+mn-lt"/>
              </a:rPr>
              <a:t> voices, particularly women and LGBTIQ+ people. Many community activists work on the frontlines of these crises but lack access to feminist political education spaces that help them </a:t>
            </a:r>
            <a:r>
              <a:rPr lang="en-US" sz="1800" dirty="0" err="1">
                <a:solidFill>
                  <a:schemeClr val="bg1"/>
                </a:solidFill>
                <a:ea typeface="+mn-lt"/>
                <a:cs typeface="+mn-lt"/>
              </a:rPr>
              <a:t>analyse</a:t>
            </a:r>
            <a:r>
              <a:rPr lang="en-US" sz="1800" dirty="0">
                <a:solidFill>
                  <a:schemeClr val="bg1"/>
                </a:solidFill>
                <a:ea typeface="+mn-lt"/>
                <a:cs typeface="+mn-lt"/>
              </a:rPr>
              <a:t> power, patriarchy, and structural inequality shaping their realities.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136AFF-147C-01DC-0512-BD3876F7B6CA}"/>
              </a:ext>
            </a:extLst>
          </p:cNvPr>
          <p:cNvSpPr/>
          <p:nvPr/>
        </p:nvSpPr>
        <p:spPr>
          <a:xfrm>
            <a:off x="8626" y="23004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B7D18A6-A9DA-C37E-894F-5147347A22D3}"/>
              </a:ext>
            </a:extLst>
          </p:cNvPr>
          <p:cNvSpPr txBox="1"/>
          <p:nvPr/>
        </p:nvSpPr>
        <p:spPr>
          <a:xfrm>
            <a:off x="-5410" y="6462901"/>
            <a:ext cx="12191996" cy="451919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 descr="A close-up of a graph&#10;&#10;AI-generated content may be incorrect.">
            <a:extLst>
              <a:ext uri="{FF2B5EF4-FFF2-40B4-BE49-F238E27FC236}">
                <a16:creationId xmlns:a16="http://schemas.microsoft.com/office/drawing/2014/main" id="{0FE51043-A6B9-8636-8356-2F6CE977D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819" y="244413"/>
            <a:ext cx="4895492" cy="342181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Picture 3" descr="A couple of black and white icons&#10;&#10;AI-generated content may be incorrect.">
            <a:extLst>
              <a:ext uri="{FF2B5EF4-FFF2-40B4-BE49-F238E27FC236}">
                <a16:creationId xmlns:a16="http://schemas.microsoft.com/office/drawing/2014/main" id="{53CC29F9-3E83-E76D-93F5-AF78789B9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784" y="3436188"/>
            <a:ext cx="4737341" cy="2961738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65450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E8D8EA-146C-7F4F-B88D-CD0774597275}"/>
              </a:ext>
            </a:extLst>
          </p:cNvPr>
          <p:cNvSpPr/>
          <p:nvPr/>
        </p:nvSpPr>
        <p:spPr>
          <a:xfrm>
            <a:off x="5515918" y="521105"/>
            <a:ext cx="6552847" cy="572336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B50C9DA-60C5-FA59-CDDA-21A0006E0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63" y="243030"/>
            <a:ext cx="5228266" cy="3855925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800" b="1">
                <a:solidFill>
                  <a:srgbClr val="7030A0"/>
                </a:solidFill>
              </a:rPr>
              <a:t>Our Response</a:t>
            </a:r>
            <a:endParaRPr lang="en-US" sz="280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1800" dirty="0"/>
              <a:t>Through the </a:t>
            </a:r>
            <a:r>
              <a:rPr lang="en-US" sz="1800" b="1" dirty="0" err="1"/>
              <a:t>Siqhubeka</a:t>
            </a:r>
            <a:r>
              <a:rPr lang="en-US" sz="1800" b="1" dirty="0"/>
              <a:t> </a:t>
            </a:r>
            <a:r>
              <a:rPr lang="en-US" sz="1800" b="1" dirty="0" err="1"/>
              <a:t>Ukwakha</a:t>
            </a:r>
            <a:r>
              <a:rPr lang="en-US" sz="1800" dirty="0"/>
              <a:t> project, working with community-based </a:t>
            </a:r>
            <a:r>
              <a:rPr lang="en-US" sz="1800" dirty="0" err="1"/>
              <a:t>organisations</a:t>
            </a:r>
            <a:r>
              <a:rPr lang="en-US" sz="1800" dirty="0"/>
              <a:t> and activists, we facilitated feminist political education workshops that created spaces for activists to reflect on lived experiences, build political consciousness, strengthen leadership, and develop strategies for collective action.</a:t>
            </a:r>
          </a:p>
        </p:txBody>
      </p:sp>
      <p:pic>
        <p:nvPicPr>
          <p:cNvPr id="7" name="Picture 6" descr="A group of people sitting around tables in a room&#10;&#10;AI-generated content may be incorrect.">
            <a:extLst>
              <a:ext uri="{FF2B5EF4-FFF2-40B4-BE49-F238E27FC236}">
                <a16:creationId xmlns:a16="http://schemas.microsoft.com/office/drawing/2014/main" id="{F221A903-01C1-B7CB-A16F-7B65597C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7837" y="650845"/>
            <a:ext cx="3082325" cy="2105743"/>
          </a:xfrm>
          <a:prstGeom prst="rect">
            <a:avLst/>
          </a:prstGeom>
        </p:spPr>
      </p:pic>
      <p:pic>
        <p:nvPicPr>
          <p:cNvPr id="9" name="Picture 8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CF80058B-D314-C541-B40F-3F839642D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1924" y="3425619"/>
            <a:ext cx="3996907" cy="206272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3" name="Picture 12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0AAC2B69-8B0E-4D5B-1E5E-970DF60D6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2000"/>
                    </a14:imgEffect>
                    <a14:imgEffect>
                      <a14:brightnessContrast bright="19000"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6489" y="704488"/>
            <a:ext cx="2846718" cy="205596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5" name="Picture 1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6A7FFED3-B4E1-9F7C-0C30-00EAB0F86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230" y="3047999"/>
            <a:ext cx="2066746" cy="277483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7442FC-286F-4CB9-E9A8-B49F4B3AFAB1}"/>
              </a:ext>
            </a:extLst>
          </p:cNvPr>
          <p:cNvSpPr txBox="1"/>
          <p:nvPr/>
        </p:nvSpPr>
        <p:spPr>
          <a:xfrm>
            <a:off x="279918" y="3836409"/>
            <a:ext cx="5228371" cy="244586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</a:pPr>
            <a:r>
              <a:rPr lang="en-US" sz="2800" b="1">
                <a:solidFill>
                  <a:srgbClr val="7030A0"/>
                </a:solidFill>
              </a:rPr>
              <a:t>Change Emerging</a:t>
            </a:r>
            <a:endParaRPr lang="en-US" sz="2800">
              <a:solidFill>
                <a:srgbClr val="7030A0"/>
              </a:solidFill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</a:pPr>
            <a:r>
              <a:rPr lang="en-US" dirty="0"/>
              <a:t>Participants developed stronger political clarity, leadership, and movement-building capacity, enabling them to </a:t>
            </a:r>
            <a:r>
              <a:rPr lang="en-US" dirty="0" err="1"/>
              <a:t>organise</a:t>
            </a:r>
            <a:r>
              <a:rPr lang="en-US" dirty="0"/>
              <a:t> within their communities and challenge systems that perpetuate inequality.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302072-0CE2-B904-ACCC-A41791A9FA0B}"/>
              </a:ext>
            </a:extLst>
          </p:cNvPr>
          <p:cNvSpPr/>
          <p:nvPr/>
        </p:nvSpPr>
        <p:spPr>
          <a:xfrm>
            <a:off x="8626" y="23004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3CC86F3D-6107-F816-1890-AA4700345B6B}"/>
              </a:ext>
            </a:extLst>
          </p:cNvPr>
          <p:cNvSpPr txBox="1"/>
          <p:nvPr/>
        </p:nvSpPr>
        <p:spPr>
          <a:xfrm>
            <a:off x="-5410" y="6462901"/>
            <a:ext cx="12191996" cy="451919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04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C29526-82CB-7512-82D9-A30210970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C1FF6018-E216-E155-A605-9CC4BBBB049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Context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00206824-DEFE-9D42-8DEB-845B44BFFB5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D53728-5AFD-F5B1-5084-CC2A9F4742BC}"/>
              </a:ext>
            </a:extLst>
          </p:cNvPr>
          <p:cNvSpPr/>
          <p:nvPr/>
        </p:nvSpPr>
        <p:spPr>
          <a:xfrm>
            <a:off x="8626" y="23004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42CF1A5-F435-C370-B93D-691C6A8E6F8E}"/>
              </a:ext>
            </a:extLst>
          </p:cNvPr>
          <p:cNvSpPr txBox="1"/>
          <p:nvPr/>
        </p:nvSpPr>
        <p:spPr>
          <a:xfrm>
            <a:off x="-5410" y="6462901"/>
            <a:ext cx="12191996" cy="451919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Content Placeholder 9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AE15B886-38A9-7A88-6E03-4210C3EE0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205" b="11280"/>
          <a:stretch>
            <a:fillRect/>
          </a:stretch>
        </p:blipFill>
        <p:spPr>
          <a:xfrm>
            <a:off x="1123022" y="156913"/>
            <a:ext cx="9949141" cy="5730036"/>
          </a:xfrm>
          <a:prstGeom prst="rect">
            <a:avLst/>
          </a:prstGeom>
        </p:spPr>
      </p:pic>
      <p:pic>
        <p:nvPicPr>
          <p:cNvPr id="11" name="Picture 10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BFBFFF4D-2049-B7BC-E34F-7B438095E5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9" t="66807" r="-80" b="3397"/>
          <a:stretch>
            <a:fillRect/>
          </a:stretch>
        </p:blipFill>
        <p:spPr>
          <a:xfrm>
            <a:off x="-4698" y="4313208"/>
            <a:ext cx="12206398" cy="20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7424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8E692-9EA8-7C9C-F745-0B142435D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7BE095-C556-1B89-7181-50B28B8EAF54}"/>
              </a:ext>
            </a:extLst>
          </p:cNvPr>
          <p:cNvSpPr/>
          <p:nvPr/>
        </p:nvSpPr>
        <p:spPr>
          <a:xfrm>
            <a:off x="8302125" y="1023666"/>
            <a:ext cx="3623733" cy="519853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D0D705-E055-BD5C-E3E4-2E662886B860}"/>
              </a:ext>
            </a:extLst>
          </p:cNvPr>
          <p:cNvSpPr/>
          <p:nvPr/>
        </p:nvSpPr>
        <p:spPr>
          <a:xfrm>
            <a:off x="236427" y="1023666"/>
            <a:ext cx="3623733" cy="519853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5E20D8-6345-69C5-2D3D-548978023AB1}"/>
              </a:ext>
            </a:extLst>
          </p:cNvPr>
          <p:cNvSpPr/>
          <p:nvPr/>
        </p:nvSpPr>
        <p:spPr>
          <a:xfrm>
            <a:off x="4233333" y="1066799"/>
            <a:ext cx="3623733" cy="5198533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706DD1E-29A2-AB8D-8903-4E8E84F3A62C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u="sng" dirty="0">
                <a:solidFill>
                  <a:srgbClr val="7030A0"/>
                </a:solidFill>
              </a:rPr>
              <a:t>Actions</a:t>
            </a:r>
            <a:endParaRPr lang="en-ZW" i="1" u="sng" spc="30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66E7404-EC74-A551-44B2-799722FA617D}"/>
              </a:ext>
            </a:extLst>
          </p:cNvPr>
          <p:cNvSpPr txBox="1">
            <a:spLocks/>
          </p:cNvSpPr>
          <p:nvPr/>
        </p:nvSpPr>
        <p:spPr>
          <a:xfrm>
            <a:off x="4330128" y="1263822"/>
            <a:ext cx="3572006" cy="499961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ZA" sz="1700" b="1" dirty="0" err="1">
                <a:solidFill>
                  <a:schemeClr val="bg1"/>
                </a:solidFill>
                <a:ea typeface="+mn-lt"/>
                <a:cs typeface="+mn-lt"/>
              </a:rPr>
              <a:t>Thabsie</a:t>
            </a:r>
            <a:r>
              <a:rPr lang="en-ZA" sz="17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ZA" sz="1700" b="1" dirty="0" err="1">
                <a:solidFill>
                  <a:schemeClr val="bg1"/>
                </a:solidFill>
                <a:ea typeface="+mn-lt"/>
                <a:cs typeface="+mn-lt"/>
              </a:rPr>
              <a:t>Mabezane</a:t>
            </a:r>
            <a:r>
              <a:rPr lang="en-ZA" sz="1700" b="1" dirty="0">
                <a:solidFill>
                  <a:schemeClr val="bg1"/>
                </a:solidFill>
                <a:ea typeface="+mn-lt"/>
                <a:cs typeface="+mn-lt"/>
              </a:rPr>
              <a:t> – Grassroots Leader</a:t>
            </a:r>
            <a:endParaRPr lang="en-US" sz="1700">
              <a:solidFill>
                <a:schemeClr val="bg1"/>
              </a:solidFill>
            </a:endParaRPr>
          </a:p>
          <a:p>
            <a:pPr>
              <a:buNone/>
            </a:pPr>
            <a:r>
              <a:rPr lang="en-ZA" sz="1700" dirty="0">
                <a:solidFill>
                  <a:schemeClr val="bg1"/>
                </a:solidFill>
                <a:ea typeface="+mn-lt"/>
                <a:cs typeface="+mn-lt"/>
              </a:rPr>
              <a:t>Through these spaces </a:t>
            </a:r>
            <a:r>
              <a:rPr lang="en-ZA" sz="1700" dirty="0" err="1">
                <a:solidFill>
                  <a:schemeClr val="bg1"/>
                </a:solidFill>
                <a:ea typeface="+mn-lt"/>
                <a:cs typeface="+mn-lt"/>
              </a:rPr>
              <a:t>Thabsie</a:t>
            </a:r>
            <a:r>
              <a:rPr lang="en-ZA" sz="1700" dirty="0">
                <a:solidFill>
                  <a:schemeClr val="bg1"/>
                </a:solidFill>
                <a:ea typeface="+mn-lt"/>
                <a:cs typeface="+mn-lt"/>
              </a:rPr>
              <a:t>:</a:t>
            </a:r>
            <a:br>
              <a:rPr lang="en-ZA" sz="1700" dirty="0">
                <a:ea typeface="+mn-lt"/>
                <a:cs typeface="+mn-lt"/>
              </a:rPr>
            </a:br>
            <a:endParaRPr lang="en-ZA" sz="17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en-ZA" sz="1700">
                <a:solidFill>
                  <a:schemeClr val="bg1"/>
                </a:solidFill>
                <a:ea typeface="+mn-lt"/>
                <a:cs typeface="+mn-lt"/>
              </a:rPr>
              <a:t>• Deepened her understanding of </a:t>
            </a:r>
            <a:r>
              <a:rPr lang="en-ZA" sz="1700" dirty="0">
                <a:solidFill>
                  <a:schemeClr val="bg1"/>
                </a:solidFill>
                <a:ea typeface="+mn-lt"/>
                <a:cs typeface="+mn-lt"/>
              </a:rPr>
              <a:t>intersectionality and </a:t>
            </a:r>
            <a:r>
              <a:rPr lang="en-ZA" sz="1700">
                <a:solidFill>
                  <a:schemeClr val="bg1"/>
                </a:solidFill>
                <a:ea typeface="+mn-lt"/>
                <a:cs typeface="+mn-lt"/>
              </a:rPr>
              <a:t>systems of power</a:t>
            </a:r>
            <a:endParaRPr lang="en-ZA" sz="17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en-ZA" sz="1700" dirty="0">
                <a:solidFill>
                  <a:schemeClr val="bg1"/>
                </a:solidFill>
                <a:ea typeface="+mn-lt"/>
                <a:cs typeface="+mn-lt"/>
              </a:rPr>
              <a:t> • Strengthened her leadership and organising </a:t>
            </a:r>
            <a:r>
              <a:rPr lang="en-ZA" sz="1700">
                <a:solidFill>
                  <a:schemeClr val="bg1"/>
                </a:solidFill>
                <a:ea typeface="+mn-lt"/>
                <a:cs typeface="+mn-lt"/>
              </a:rPr>
              <a:t>skills</a:t>
            </a:r>
            <a:endParaRPr lang="en-ZA" sz="17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en-ZA" sz="1700" dirty="0">
                <a:solidFill>
                  <a:schemeClr val="bg1"/>
                </a:solidFill>
                <a:ea typeface="+mn-lt"/>
                <a:cs typeface="+mn-lt"/>
              </a:rPr>
              <a:t> • Gained tools for movement building and advocacy</a:t>
            </a:r>
            <a:endParaRPr lang="en-ZA" sz="17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ZA" sz="1800" i="1" dirty="0">
              <a:solidFill>
                <a:srgbClr val="000000"/>
              </a:solidFill>
              <a:highlight>
                <a:srgbClr val="FFFFFF"/>
              </a:highlight>
              <a:ea typeface="+mn-lt"/>
              <a:cs typeface="+mn-lt"/>
            </a:endParaRPr>
          </a:p>
          <a:p>
            <a:pPr marL="0" indent="0">
              <a:buNone/>
            </a:pPr>
            <a:r>
              <a:rPr lang="en-ZA" sz="1800" i="1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“My learning journey with 1in9 transformed how I understand power, leadership, and collective liberation.”</a:t>
            </a:r>
            <a:endParaRPr lang="en-ZA" i="1">
              <a:solidFill>
                <a:srgbClr val="000000"/>
              </a:solidFill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4A8993B-E843-68BE-DA1B-04E49461596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1356042C-87BF-ABF0-F8A3-88794087C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50" y="1220689"/>
            <a:ext cx="3574869" cy="5006115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ZA" sz="1800" b="1">
                <a:solidFill>
                  <a:schemeClr val="bg1"/>
                </a:solidFill>
                <a:ea typeface="+mn-lt"/>
                <a:cs typeface="+mn-lt"/>
              </a:rPr>
              <a:t>Feminist Political Education &amp; Leadership Development</a:t>
            </a:r>
            <a:endParaRPr lang="en-US" sz="1800">
              <a:solidFill>
                <a:schemeClr val="bg1"/>
              </a:solidFill>
            </a:endParaRPr>
          </a:p>
          <a:p>
            <a:pPr>
              <a:buNone/>
            </a:pPr>
            <a:r>
              <a:rPr lang="en-ZA" sz="1800">
                <a:solidFill>
                  <a:schemeClr val="bg1"/>
                </a:solidFill>
                <a:ea typeface="+mn-lt"/>
                <a:cs typeface="+mn-lt"/>
              </a:rPr>
              <a:t>Activities included:</a:t>
            </a:r>
            <a:endParaRPr lang="en-ZA" sz="180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ZA" sz="1800">
                <a:solidFill>
                  <a:schemeClr val="bg1"/>
                </a:solidFill>
                <a:ea typeface="+mn-lt"/>
                <a:cs typeface="+mn-lt"/>
              </a:rPr>
              <a:t>Feminist political education workshops &amp; Community Dialogues</a:t>
            </a:r>
          </a:p>
          <a:p>
            <a:pPr>
              <a:buFont typeface="Arial"/>
              <a:buChar char="•"/>
            </a:pPr>
            <a:r>
              <a:rPr lang="en-ZA" sz="1800">
                <a:solidFill>
                  <a:schemeClr val="bg1"/>
                </a:solidFill>
                <a:ea typeface="+mn-lt"/>
                <a:cs typeface="+mn-lt"/>
              </a:rPr>
              <a:t>Art for liberation sessions</a:t>
            </a:r>
            <a:endParaRPr lang="en-ZA" sz="180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ZA" sz="1800">
                <a:solidFill>
                  <a:schemeClr val="bg1"/>
                </a:solidFill>
                <a:ea typeface="+mn-lt"/>
                <a:cs typeface="+mn-lt"/>
              </a:rPr>
              <a:t>Advanced leadership training</a:t>
            </a:r>
            <a:endParaRPr lang="en-ZA" sz="180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ZA" sz="1800">
                <a:solidFill>
                  <a:schemeClr val="bg1"/>
                </a:solidFill>
                <a:ea typeface="+mn-lt"/>
                <a:cs typeface="+mn-lt"/>
              </a:rPr>
              <a:t>Healing and mentorship spaces</a:t>
            </a:r>
            <a:endParaRPr lang="en-US" sz="1800">
              <a:solidFill>
                <a:schemeClr val="bg1"/>
              </a:solidFill>
            </a:endParaRPr>
          </a:p>
          <a:p>
            <a:pPr indent="0">
              <a:buNone/>
            </a:pPr>
            <a:endParaRPr lang="en-ZA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ZA" sz="1800" b="1" dirty="0">
              <a:solidFill>
                <a:schemeClr val="bg1"/>
              </a:solidFill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A4175F8-9280-C995-F25B-3B094C6730F1}"/>
              </a:ext>
            </a:extLst>
          </p:cNvPr>
          <p:cNvSpPr txBox="1"/>
          <p:nvPr/>
        </p:nvSpPr>
        <p:spPr>
          <a:xfrm>
            <a:off x="-5410" y="6462901"/>
            <a:ext cx="12191996" cy="451919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709C9B-AE94-FABF-ADB2-BA2372D12F75}"/>
              </a:ext>
            </a:extLst>
          </p:cNvPr>
          <p:cNvSpPr/>
          <p:nvPr/>
        </p:nvSpPr>
        <p:spPr>
          <a:xfrm>
            <a:off x="8626" y="23004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3E7860D-28C7-5453-C3F6-E982CE918DD2}"/>
              </a:ext>
            </a:extLst>
          </p:cNvPr>
          <p:cNvSpPr txBox="1">
            <a:spLocks/>
          </p:cNvSpPr>
          <p:nvPr/>
        </p:nvSpPr>
        <p:spPr>
          <a:xfrm>
            <a:off x="8442052" y="1278199"/>
            <a:ext cx="3528874" cy="5172143"/>
          </a:xfrm>
          <a:prstGeom prst="rect">
            <a:avLst/>
          </a:prstGeom>
          <a:noFill/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20000"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ZA" sz="1800" b="1">
                <a:solidFill>
                  <a:schemeClr val="bg1"/>
                </a:solidFill>
                <a:ea typeface="+mn-lt"/>
                <a:cs typeface="+mn-lt"/>
              </a:rPr>
              <a:t>Applying the Learning</a:t>
            </a:r>
            <a:endParaRPr lang="en-US" sz="1800">
              <a:solidFill>
                <a:schemeClr val="bg1"/>
              </a:solidFill>
            </a:endParaRPr>
          </a:p>
          <a:p>
            <a:pPr>
              <a:buNone/>
            </a:pPr>
            <a:endParaRPr lang="en-ZA" sz="18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en-ZA" sz="1800" dirty="0" err="1">
                <a:solidFill>
                  <a:schemeClr val="bg1"/>
                </a:solidFill>
                <a:ea typeface="+mn-lt"/>
                <a:cs typeface="+mn-lt"/>
              </a:rPr>
              <a:t>Thabsie</a:t>
            </a:r>
            <a:r>
              <a:rPr lang="en-ZA" sz="1800" dirty="0">
                <a:solidFill>
                  <a:schemeClr val="bg1"/>
                </a:solidFill>
                <a:ea typeface="+mn-lt"/>
                <a:cs typeface="+mn-lt"/>
              </a:rPr>
              <a:t> used these tools to:</a:t>
            </a:r>
            <a:endParaRPr lang="en-ZA" sz="1800">
              <a:solidFill>
                <a:schemeClr val="bg1"/>
              </a:solidFill>
            </a:endParaRPr>
          </a:p>
          <a:p>
            <a:pPr>
              <a:buNone/>
            </a:pPr>
            <a:endParaRPr lang="en-ZA" sz="18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en-ZA" sz="1800" dirty="0">
                <a:solidFill>
                  <a:schemeClr val="bg1"/>
                </a:solidFill>
                <a:ea typeface="+mn-lt"/>
                <a:cs typeface="+mn-lt"/>
              </a:rPr>
              <a:t>• Strengthen her organisation, Lebo </a:t>
            </a:r>
            <a:r>
              <a:rPr lang="en-ZA" sz="1800" dirty="0" err="1">
                <a:solidFill>
                  <a:schemeClr val="bg1"/>
                </a:solidFill>
                <a:ea typeface="+mn-lt"/>
                <a:cs typeface="+mn-lt"/>
              </a:rPr>
              <a:t>Basadi</a:t>
            </a:r>
            <a:r>
              <a:rPr lang="en-ZA" sz="1800" dirty="0">
                <a:solidFill>
                  <a:schemeClr val="bg1"/>
                </a:solidFill>
                <a:ea typeface="+mn-lt"/>
                <a:cs typeface="+mn-lt"/>
              </a:rPr>
              <a:t> Foundation</a:t>
            </a:r>
            <a:endParaRPr lang="en-ZA" sz="18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en-ZA" sz="1800" dirty="0">
                <a:solidFill>
                  <a:schemeClr val="bg1"/>
                </a:solidFill>
                <a:ea typeface="+mn-lt"/>
                <a:cs typeface="+mn-lt"/>
              </a:rPr>
              <a:t>• Advocate for LGBTIAQ+ </a:t>
            </a:r>
            <a:r>
              <a:rPr lang="en-ZA" sz="1800">
                <a:solidFill>
                  <a:schemeClr val="bg1"/>
                </a:solidFill>
                <a:ea typeface="+mn-lt"/>
                <a:cs typeface="+mn-lt"/>
              </a:rPr>
              <a:t>inclusive shelter policies</a:t>
            </a:r>
            <a:endParaRPr lang="en-ZA" sz="18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en-ZA" sz="1800" dirty="0">
                <a:solidFill>
                  <a:schemeClr val="bg1"/>
                </a:solidFill>
                <a:ea typeface="+mn-lt"/>
                <a:cs typeface="+mn-lt"/>
              </a:rPr>
              <a:t> • She started a creative space using art for liberation tools </a:t>
            </a:r>
            <a:r>
              <a:rPr lang="en-ZA" sz="1800">
                <a:solidFill>
                  <a:schemeClr val="bg1"/>
                </a:solidFill>
                <a:ea typeface="+mn-lt"/>
                <a:cs typeface="+mn-lt"/>
              </a:rPr>
              <a:t>she learned in the project.</a:t>
            </a:r>
            <a:endParaRPr lang="en-ZA" sz="18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en-ZA" sz="1800" dirty="0">
                <a:solidFill>
                  <a:schemeClr val="bg1"/>
                </a:solidFill>
                <a:ea typeface="+mn-lt"/>
                <a:cs typeface="+mn-lt"/>
              </a:rPr>
              <a:t>• Facilitate community and organisational workshops e.g. CSVR, UN and other spaces.</a:t>
            </a:r>
            <a:endParaRPr lang="en-ZA" sz="1800">
              <a:solidFill>
                <a:schemeClr val="bg1"/>
              </a:solidFill>
            </a:endParaRPr>
          </a:p>
          <a:p>
            <a:pPr>
              <a:buNone/>
            </a:pPr>
            <a:endParaRPr lang="en-ZA" sz="1800" b="1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en-ZA" sz="1800" b="1">
                <a:solidFill>
                  <a:schemeClr val="bg1"/>
                </a:solidFill>
                <a:ea typeface="+mn-lt"/>
                <a:cs typeface="+mn-lt"/>
              </a:rPr>
              <a:t>Recognition</a:t>
            </a:r>
            <a:endParaRPr lang="en-ZA" sz="180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ZA" sz="1800">
                <a:solidFill>
                  <a:schemeClr val="bg1"/>
                </a:solidFill>
                <a:ea typeface="+mn-lt"/>
                <a:cs typeface="+mn-lt"/>
              </a:rPr>
              <a:t>Sunday World Community Service Award</a:t>
            </a:r>
            <a:endParaRPr lang="en-ZA" sz="180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ZA" sz="1800">
                <a:solidFill>
                  <a:schemeClr val="bg1"/>
                </a:solidFill>
                <a:ea typeface="+mn-lt"/>
                <a:cs typeface="+mn-lt"/>
              </a:rPr>
              <a:t>Social Justice Rising Star Award</a:t>
            </a:r>
            <a:endParaRPr lang="en-ZA" sz="18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ZA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2355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2C222E-9CA8-8403-03F7-39AB7C433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0EE6B401-2653-D653-9B4D-8943BC87891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>
                <a:solidFill>
                  <a:srgbClr val="7030A0"/>
                </a:solidFill>
              </a:rPr>
              <a:t>The change – impact 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4C54F62-A22A-20B2-66E0-37CF7AD7183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DDDCDA4-7529-8974-49C0-2281FA2B7B5C}"/>
              </a:ext>
            </a:extLst>
          </p:cNvPr>
          <p:cNvSpPr txBox="1"/>
          <p:nvPr/>
        </p:nvSpPr>
        <p:spPr>
          <a:xfrm>
            <a:off x="-5410" y="6462901"/>
            <a:ext cx="12191996" cy="451919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7DEFF4-9F3A-E59B-35F6-E63457FCF857}"/>
              </a:ext>
            </a:extLst>
          </p:cNvPr>
          <p:cNvSpPr/>
          <p:nvPr/>
        </p:nvSpPr>
        <p:spPr>
          <a:xfrm>
            <a:off x="8626" y="23004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Callout: Right Arrow 10">
            <a:extLst>
              <a:ext uri="{FF2B5EF4-FFF2-40B4-BE49-F238E27FC236}">
                <a16:creationId xmlns:a16="http://schemas.microsoft.com/office/drawing/2014/main" id="{DA3BEA75-6CB5-0574-F79D-480570B2CEAC}"/>
              </a:ext>
            </a:extLst>
          </p:cNvPr>
          <p:cNvSpPr/>
          <p:nvPr/>
        </p:nvSpPr>
        <p:spPr>
          <a:xfrm>
            <a:off x="7628" y="3292416"/>
            <a:ext cx="4537495" cy="3099757"/>
          </a:xfrm>
          <a:prstGeom prst="right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PERSONAL TRANSFORMATION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Shifted participants' activism from identity issues, generational trauma, victim identity, isolated </a:t>
            </a:r>
            <a:r>
              <a:rPr lang="en-US"/>
              <a:t>violent experiences.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C3D6E-269A-7B3C-69E0-2FA53EF333EB}"/>
              </a:ext>
            </a:extLst>
          </p:cNvPr>
          <p:cNvSpPr txBox="1"/>
          <p:nvPr/>
        </p:nvSpPr>
        <p:spPr>
          <a:xfrm>
            <a:off x="419878" y="1057469"/>
            <a:ext cx="1141444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+mn-lt"/>
                <a:cs typeface="+mn-lt"/>
              </a:rPr>
              <a:t>Through the feminist political education, We transformed grassroots participants into leaders influencing communities and institutions. </a:t>
            </a:r>
          </a:p>
          <a:p>
            <a:r>
              <a:rPr lang="en-US" sz="1600" dirty="0">
                <a:ea typeface="+mn-lt"/>
                <a:cs typeface="+mn-lt"/>
              </a:rPr>
              <a:t>✔ </a:t>
            </a:r>
            <a:r>
              <a:rPr lang="en-US" sz="1600" b="1" dirty="0">
                <a:ea typeface="+mn-lt"/>
                <a:cs typeface="+mn-lt"/>
              </a:rPr>
              <a:t>Stronger feminist leadership</a:t>
            </a:r>
            <a:br>
              <a:rPr lang="en-US" sz="1600" b="1" dirty="0">
                <a:ea typeface="+mn-lt"/>
                <a:cs typeface="+mn-lt"/>
              </a:rPr>
            </a:br>
            <a:r>
              <a:rPr lang="en-US" sz="1600" b="1" dirty="0">
                <a:ea typeface="+mn-lt"/>
                <a:cs typeface="+mn-lt"/>
              </a:rPr>
              <a:t> ✔ Greater political clarity about systems of oppression</a:t>
            </a:r>
            <a:br>
              <a:rPr lang="en-US" sz="1600" b="1" dirty="0">
                <a:ea typeface="+mn-lt"/>
                <a:cs typeface="+mn-lt"/>
              </a:rPr>
            </a:br>
            <a:r>
              <a:rPr lang="en-US" sz="1600" b="1" dirty="0">
                <a:ea typeface="+mn-lt"/>
                <a:cs typeface="+mn-lt"/>
              </a:rPr>
              <a:t> ✔ Increased community advocacy and </a:t>
            </a:r>
            <a:r>
              <a:rPr lang="en-US" sz="1600" b="1" dirty="0" err="1">
                <a:ea typeface="+mn-lt"/>
                <a:cs typeface="+mn-lt"/>
              </a:rPr>
              <a:t>organising</a:t>
            </a:r>
            <a:endParaRPr lang="en-US" sz="1600" dirty="0">
              <a:ea typeface="+mn-lt"/>
              <a:cs typeface="+mn-lt"/>
            </a:endParaRPr>
          </a:p>
          <a:p>
            <a:r>
              <a:rPr lang="en-US" sz="1600">
                <a:ea typeface="+mn-lt"/>
                <a:cs typeface="+mn-lt"/>
              </a:rPr>
              <a:t>Participants moved from </a:t>
            </a:r>
            <a:r>
              <a:rPr lang="en-US" sz="1600" b="1">
                <a:ea typeface="+mn-lt"/>
                <a:cs typeface="+mn-lt"/>
              </a:rPr>
              <a:t>learning → action → leadership</a:t>
            </a:r>
            <a:r>
              <a:rPr lang="en-US" sz="1600">
                <a:ea typeface="+mn-lt"/>
                <a:cs typeface="+mn-lt"/>
              </a:rPr>
              <a:t>.</a:t>
            </a:r>
            <a:endParaRPr lang="en-US" sz="1600"/>
          </a:p>
          <a:p>
            <a:endParaRPr lang="en-US" sz="1600" dirty="0">
              <a:ea typeface="+mn-lt"/>
              <a:cs typeface="+mn-lt"/>
            </a:endParaRPr>
          </a:p>
          <a:p>
            <a:r>
              <a:rPr lang="en-US" sz="1600" b="1">
                <a:ea typeface="+mn-lt"/>
                <a:cs typeface="+mn-lt"/>
              </a:rPr>
              <a:t>Examples</a:t>
            </a:r>
            <a:r>
              <a:rPr lang="en-US" sz="1600">
                <a:ea typeface="+mn-lt"/>
                <a:cs typeface="+mn-lt"/>
              </a:rPr>
              <a:t>: Selected for awards, Human Rights projects, built healing and economic initiatives, engaged communities.</a:t>
            </a:r>
            <a:endParaRPr lang="en-US" sz="1600"/>
          </a:p>
        </p:txBody>
      </p:sp>
      <p:sp>
        <p:nvSpPr>
          <p:cNvPr id="17" name="Callout: Right Arrow 16">
            <a:extLst>
              <a:ext uri="{FF2B5EF4-FFF2-40B4-BE49-F238E27FC236}">
                <a16:creationId xmlns:a16="http://schemas.microsoft.com/office/drawing/2014/main" id="{B8D52793-B703-23B7-491B-3C8B6FCC8087}"/>
              </a:ext>
            </a:extLst>
          </p:cNvPr>
          <p:cNvSpPr/>
          <p:nvPr/>
        </p:nvSpPr>
        <p:spPr>
          <a:xfrm>
            <a:off x="4536495" y="3292415"/>
            <a:ext cx="4422476" cy="3099757"/>
          </a:xfrm>
          <a:prstGeom prst="rightArrowCallou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/>
              <a:t>COLLECTIVE ACTION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Participants began linking their lived struggles and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organising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collectively for community transformation.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46B887-7BFC-0241-E954-7883D654F966}"/>
              </a:ext>
            </a:extLst>
          </p:cNvPr>
          <p:cNvSpPr/>
          <p:nvPr/>
        </p:nvSpPr>
        <p:spPr>
          <a:xfrm>
            <a:off x="8945357" y="3288307"/>
            <a:ext cx="3227570" cy="31163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STRUCTURAL ADVOCACY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ea typeface="+mn-lt"/>
                <a:cs typeface="+mn-lt"/>
              </a:rPr>
              <a:t>Feminist political education became community power.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 Participants challenged institutions, built healing spaces, and strengthened collective feminist </a:t>
            </a:r>
            <a:r>
              <a:rPr lang="en-US" dirty="0" err="1">
                <a:ea typeface="+mn-lt"/>
                <a:cs typeface="+mn-lt"/>
              </a:rPr>
              <a:t>organising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3531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D98A8A-D06A-6225-BBF2-7B696BA45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77CA3-45AF-D85C-3777-CE815AA0D968}"/>
              </a:ext>
            </a:extLst>
          </p:cNvPr>
          <p:cNvSpPr/>
          <p:nvPr/>
        </p:nvSpPr>
        <p:spPr>
          <a:xfrm>
            <a:off x="5684630" y="1492897"/>
            <a:ext cx="6507369" cy="490561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B3DCF8-CB70-06E8-F3E1-67396DDF71A7}"/>
              </a:ext>
            </a:extLst>
          </p:cNvPr>
          <p:cNvSpPr/>
          <p:nvPr/>
        </p:nvSpPr>
        <p:spPr>
          <a:xfrm>
            <a:off x="236787" y="3784765"/>
            <a:ext cx="5375956" cy="260552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AE88EA-5F46-A122-BAFA-F067028681C4}"/>
              </a:ext>
            </a:extLst>
          </p:cNvPr>
          <p:cNvSpPr/>
          <p:nvPr/>
        </p:nvSpPr>
        <p:spPr>
          <a:xfrm>
            <a:off x="233264" y="1498766"/>
            <a:ext cx="5380653" cy="157065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3DB59A6-6DDF-9E46-FA99-FBAA0195D146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>
                <a:solidFill>
                  <a:srgbClr val="7030A0"/>
                </a:solidFill>
              </a:rPr>
              <a:t>Significance of the Change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9056698-5B7C-2C38-5FB0-4C85C72769C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FA19A371-0226-ED76-96D0-CBF668143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1091294"/>
            <a:ext cx="5386416" cy="2058757"/>
          </a:xfrm>
          <a:ln>
            <a:noFill/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>
                <a:solidFill>
                  <a:srgbClr val="7030A0"/>
                </a:solidFill>
              </a:rPr>
              <a:t>Movement Impact</a:t>
            </a:r>
            <a:r>
              <a:rPr lang="en-US">
                <a:solidFill>
                  <a:srgbClr val="7030A0"/>
                </a:solidFill>
              </a:rPr>
              <a:t>: </a:t>
            </a:r>
            <a:endParaRPr lang="en-US">
              <a:solidFill>
                <a:srgbClr val="7030A0"/>
              </a:solidFill>
              <a:ea typeface="+mn-lt"/>
              <a:cs typeface="+mn-lt"/>
            </a:endParaRPr>
          </a:p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From community members affected by GBVF to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organisers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, advocates, facilitators and healers shaping local responses.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Collective Transformation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4FDCAF3-D21A-C2B8-4819-F6620AAA5AD4}"/>
              </a:ext>
            </a:extLst>
          </p:cNvPr>
          <p:cNvSpPr txBox="1"/>
          <p:nvPr/>
        </p:nvSpPr>
        <p:spPr>
          <a:xfrm>
            <a:off x="-5410" y="6462901"/>
            <a:ext cx="12191996" cy="451919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16D689-3818-EF69-7792-59FCDC5EBF49}"/>
              </a:ext>
            </a:extLst>
          </p:cNvPr>
          <p:cNvSpPr/>
          <p:nvPr/>
        </p:nvSpPr>
        <p:spPr>
          <a:xfrm>
            <a:off x="8626" y="23004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3" name="Picture 12" descr="A collage of people with signs&#10;&#10;AI-generated content may be incorrect.">
            <a:extLst>
              <a:ext uri="{FF2B5EF4-FFF2-40B4-BE49-F238E27FC236}">
                <a16:creationId xmlns:a16="http://schemas.microsoft.com/office/drawing/2014/main" id="{9D142443-2B01-72C9-C462-4B88D8427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834" y="1782791"/>
            <a:ext cx="6400745" cy="4413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33EC14-669C-4813-7CA4-8F9F66F5EA66}"/>
              </a:ext>
            </a:extLst>
          </p:cNvPr>
          <p:cNvSpPr txBox="1"/>
          <p:nvPr/>
        </p:nvSpPr>
        <p:spPr>
          <a:xfrm>
            <a:off x="241481" y="3343469"/>
            <a:ext cx="4960775" cy="31266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1900" b="1">
                <a:solidFill>
                  <a:srgbClr val="7030A0"/>
                </a:solidFill>
              </a:rPr>
              <a:t>What it means for the Future:</a:t>
            </a:r>
            <a:endParaRPr lang="en-US" sz="1900"/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Feminist political education </a:t>
            </a:r>
            <a:r>
              <a:rPr lang="en-US" sz="1900" dirty="0" err="1">
                <a:solidFill>
                  <a:schemeClr val="bg1"/>
                </a:solidFill>
              </a:rPr>
              <a:t>isconsciousness</a:t>
            </a:r>
            <a:r>
              <a:rPr lang="en-US" sz="1900" dirty="0">
                <a:solidFill>
                  <a:schemeClr val="bg1"/>
                </a:solidFill>
              </a:rPr>
              <a:t> raising and healing,  </a:t>
            </a:r>
            <a:r>
              <a:rPr lang="en-US" sz="1900" dirty="0" err="1">
                <a:solidFill>
                  <a:schemeClr val="bg1"/>
                </a:solidFill>
              </a:rPr>
              <a:t>itproduces</a:t>
            </a:r>
            <a:r>
              <a:rPr lang="en-US" sz="1900" dirty="0">
                <a:solidFill>
                  <a:schemeClr val="bg1"/>
                </a:solidFill>
              </a:rPr>
              <a:t> leaders who drive </a:t>
            </a:r>
            <a:r>
              <a:rPr lang="en-US" sz="1900" dirty="0" err="1">
                <a:solidFill>
                  <a:schemeClr val="bg1"/>
                </a:solidFill>
              </a:rPr>
              <a:t>systemicchange</a:t>
            </a:r>
            <a:r>
              <a:rPr lang="en-US" sz="19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Next steps are to scale the project to </a:t>
            </a:r>
            <a:r>
              <a:rPr lang="en-US" sz="1900" dirty="0" err="1">
                <a:solidFill>
                  <a:schemeClr val="bg1"/>
                </a:solidFill>
              </a:rPr>
              <a:t>reachmore</a:t>
            </a:r>
            <a:r>
              <a:rPr lang="en-US" sz="1900" dirty="0">
                <a:solidFill>
                  <a:schemeClr val="bg1"/>
                </a:solidFill>
              </a:rPr>
              <a:t> community activist across </a:t>
            </a:r>
            <a:r>
              <a:rPr lang="en-US" sz="1900" dirty="0" err="1">
                <a:solidFill>
                  <a:schemeClr val="bg1"/>
                </a:solidFill>
              </a:rPr>
              <a:t>SouthAfrica</a:t>
            </a:r>
            <a:r>
              <a:rPr lang="en-US" sz="1900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65496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8E7E8D-9BFC-D3CA-79C5-AA0CC7837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EA53F0C7-A13C-E7DB-8141-53083B0E74F9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>
                <a:solidFill>
                  <a:srgbClr val="7030A0"/>
                </a:solidFill>
              </a:rPr>
              <a:t>Beneficiaries</a:t>
            </a:r>
            <a:endParaRPr lang="en-ZW" b="1" i="1" spc="30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28CE1DD-B9A2-BFE6-7E98-60271CAF0A39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B1EC6FA-7874-891E-52D6-B0095DDB7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658494"/>
              </p:ext>
            </p:extLst>
          </p:nvPr>
        </p:nvGraphicFramePr>
        <p:xfrm>
          <a:off x="805132" y="1092679"/>
          <a:ext cx="10576800" cy="5189795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7145848">
                  <a:extLst>
                    <a:ext uri="{9D8B030D-6E8A-4147-A177-3AD203B41FA5}">
                      <a16:colId xmlns:a16="http://schemas.microsoft.com/office/drawing/2014/main" val="187783225"/>
                    </a:ext>
                  </a:extLst>
                </a:gridCol>
                <a:gridCol w="3430952">
                  <a:extLst>
                    <a:ext uri="{9D8B030D-6E8A-4147-A177-3AD203B41FA5}">
                      <a16:colId xmlns:a16="http://schemas.microsoft.com/office/drawing/2014/main" val="3547459719"/>
                    </a:ext>
                  </a:extLst>
                </a:gridCol>
              </a:tblGrid>
              <a:tr h="30450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en-ZA" sz="180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" marR="7620" marT="762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ZA" sz="1800" b="1" u="none" strike="noStrike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lvl="0" algn="l">
                        <a:buNone/>
                      </a:pPr>
                      <a:r>
                        <a:rPr lang="en-ZA" sz="1800" b="1" u="none" strike="noStrike">
                          <a:solidFill>
                            <a:srgbClr val="FFFFFF"/>
                          </a:solidFill>
                          <a:effectLst/>
                        </a:rPr>
                        <a:t>NUMBER OF PARTICIPANTS</a:t>
                      </a:r>
                    </a:p>
                    <a:p>
                      <a:pPr lvl="0" algn="l">
                        <a:buNone/>
                      </a:pPr>
                      <a:endParaRPr lang="en-ZA" sz="1800" b="1" u="none" strike="noStrike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620" marR="7620" marT="762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941511"/>
                  </a:ext>
                </a:extLst>
              </a:tr>
              <a:tr h="576955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ZA" sz="18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Female – Direct beneficiaries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Char char="b"/>
                      </a:pPr>
                      <a:endParaRPr lang="en-ZA" sz="1800" u="none" strike="noStrike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ZA" sz="1800" u="none" strike="noStrike">
                          <a:solidFill>
                            <a:srgbClr val="7030A0"/>
                          </a:solidFill>
                          <a:effectLst/>
                        </a:rPr>
                        <a:t>110</a:t>
                      </a:r>
                      <a:endParaRPr lang="en-ZA" sz="1800" u="none" strike="noStrike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166035623"/>
                  </a:ext>
                </a:extLst>
              </a:tr>
              <a:tr h="576955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ZA" sz="18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Male – Direct beneficiaries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u="none" strike="noStrike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ZA" sz="1800" u="none" strike="noStrike">
                          <a:solidFill>
                            <a:srgbClr val="7030A0"/>
                          </a:solidFill>
                          <a:effectLst/>
                        </a:rPr>
                        <a:t> 45</a:t>
                      </a:r>
                      <a:endParaRPr lang="en-ZA" sz="1800" u="none" strike="noStrike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273596423"/>
                  </a:ext>
                </a:extLst>
              </a:tr>
              <a:tr h="576955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Female – Indirect beneficiaries (e.g. through other networks)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u="none" strike="noStrike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ZA" sz="18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700+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999820568"/>
                  </a:ext>
                </a:extLst>
              </a:tr>
              <a:tr h="576955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Male – Indirect beneficiaries (e.g. through other networks)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u="none" strike="noStrike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ZA" sz="18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350+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520195280"/>
                  </a:ext>
                </a:extLst>
              </a:tr>
              <a:tr h="865432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Female – Online beneficiaries (e.g. website access, mailing lists, scholarly articles)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u="none" strike="noStrike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ZA" sz="18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1905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377928540"/>
                  </a:ext>
                </a:extLst>
              </a:tr>
              <a:tr h="865432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Male – Online beneficiaries (e.g. website access, mailing lists, scholarly articles)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u="none" strike="noStrike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ZA" sz="18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 290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811057829"/>
                  </a:ext>
                </a:extLst>
              </a:tr>
              <a:tr h="32053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Total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ZA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 3400+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95323152"/>
                  </a:ext>
                </a:extLst>
              </a:tr>
            </a:tbl>
          </a:graphicData>
        </a:graphic>
      </p:graphicFrame>
      <p:sp>
        <p:nvSpPr>
          <p:cNvPr id="4" name="TextBox 9">
            <a:extLst>
              <a:ext uri="{FF2B5EF4-FFF2-40B4-BE49-F238E27FC236}">
                <a16:creationId xmlns:a16="http://schemas.microsoft.com/office/drawing/2014/main" id="{09B12F1E-56E4-922D-1EDC-7A7502930BEC}"/>
              </a:ext>
            </a:extLst>
          </p:cNvPr>
          <p:cNvSpPr txBox="1"/>
          <p:nvPr/>
        </p:nvSpPr>
        <p:spPr>
          <a:xfrm>
            <a:off x="-5410" y="6462901"/>
            <a:ext cx="12191996" cy="451919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743838-1E4A-689A-8F05-DE58EBD2BF9E}"/>
              </a:ext>
            </a:extLst>
          </p:cNvPr>
          <p:cNvSpPr/>
          <p:nvPr/>
        </p:nvSpPr>
        <p:spPr>
          <a:xfrm>
            <a:off x="8626" y="23004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787522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0d0128bf-0240-4a00-b00a-ea9f2cdab004">
      <Terms xmlns="http://schemas.microsoft.com/office/infopath/2007/PartnerControls"/>
    </lcf76f155ced4ddcb4097134ff3c332f>
    <SharedWithUsers xmlns="5c72703c-1067-4fa7-89cc-ef245258de7b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6A7A3C-85E3-4865-A02C-C5A95692C5BA}">
  <ds:schemaRefs>
    <ds:schemaRef ds:uri="http://purl.org/dc/dcmitype/"/>
    <ds:schemaRef ds:uri="406893f5-2274-413a-be44-8f15a8803862"/>
    <ds:schemaRef ds:uri="http://purl.org/dc/terms/"/>
    <ds:schemaRef ds:uri="http://www.w3.org/XML/1998/namespace"/>
    <ds:schemaRef ds:uri="5c72703c-1067-4fa7-89cc-ef245258de7b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ED1E7C8-C861-44C8-BAE3-4FC0E30915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EF11D4-584F-4691-90D4-5B715E2FBA4F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1120</Words>
  <Application>Microsoft Office PowerPoint</Application>
  <PresentationFormat>Widescreen</PresentationFormat>
  <Paragraphs>132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Calibri Light</vt:lpstr>
      <vt:lpstr>Neue Haas Grotesk Text Pro</vt:lpstr>
      <vt:lpstr>Tahoma</vt:lpstr>
      <vt:lpstr>VanillaVTI</vt:lpstr>
      <vt:lpstr>Voice and Choice Summit 2026-Story of Change Category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Debi Lee</dc:creator>
  <cp:lastModifiedBy>Thenjiwe Ngcobo - Women's Voice and Leadership SA</cp:lastModifiedBy>
  <cp:revision>1137</cp:revision>
  <dcterms:created xsi:type="dcterms:W3CDTF">2025-10-09T06:55:09Z</dcterms:created>
  <dcterms:modified xsi:type="dcterms:W3CDTF">2026-03-09T13:13:36Z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  <property fmtid="{D5CDD505-2E9C-101B-9397-08002B2CF9AE}" pid="3" name="MediaServiceImageTags">
    <vt:lpwstr/>
  </property>
  <property fmtid="{D5CDD505-2E9C-101B-9397-08002B2CF9AE}" pid="4" name="Order">
    <vt:lpwstr>9634300.00000000</vt:lpwstr>
  </property>
  <property fmtid="{D5CDD505-2E9C-101B-9397-08002B2CF9AE}" pid="5" name="Processed">
    <vt:lpwstr>false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  <property fmtid="{D5CDD505-2E9C-101B-9397-08002B2CF9AE}" pid="14" name="Putonline">
    <vt:lpwstr>false</vt:lpwstr>
  </property>
</Properties>
</file>