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6oLUeAtm8U1FQMLzjXZ9krfo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BF5A4A-4401-48EC-AD8C-55D306A6C5EC}">
  <a:tblStyle styleId="{22BF5A4A-4401-48EC-AD8C-55D306A6C5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7A00D8D-BA19-4702-B9CB-4E308CE52EB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customschemas.google.com/relationships/presentationmetadata" Target="metadata"/><Relationship Id="rId3" Type="http://schemas.openxmlformats.org/officeDocument/2006/relationships/tableStyles" Target="tableStyle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font" Target="fonts/Tahoma-bold.fntdata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Tahoma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5da47f2b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95da47f2b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93ac9b8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c93ac9b8d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3Rut5d3WeKWQECgLnjbAhydL0FOKoRgK/view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5410" y="0"/>
            <a:ext cx="12197407" cy="6882714"/>
            <a:chOff x="-5410" y="0"/>
            <a:chExt cx="12197407" cy="6882714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65653" y="444608"/>
              <a:ext cx="8088706" cy="1194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0" y="0"/>
              <a:ext cx="12191997" cy="113115"/>
            </a:xfrm>
            <a:prstGeom prst="rect">
              <a:avLst/>
            </a:prstGeom>
            <a:gradFill>
              <a:gsLst>
                <a:gs pos="0">
                  <a:srgbClr val="7D59A5"/>
                </a:gs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  <a:gs pos="100000">
                  <a:srgbClr val="7B2C4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6364553"/>
              <a:ext cx="12191997" cy="518161"/>
            </a:xfrm>
            <a:prstGeom prst="rect">
              <a:avLst/>
            </a:prstGeom>
            <a:gradFill>
              <a:gsLst>
                <a:gs pos="0">
                  <a:srgbClr val="7D59A5"/>
                </a:gs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  <a:gs pos="100000">
                  <a:srgbClr val="7B2C4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-5410" y="6391015"/>
              <a:ext cx="12191996" cy="451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Voice and Choice Summit 2026    \    Voice and Choice Summit 2026 </a:t>
              </a:r>
              <a:endPara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1" y="2584078"/>
            <a:ext cx="12191999" cy="2643876"/>
          </a:xfrm>
          <a:custGeom>
            <a:rect b="b" l="l" r="r" t="t"/>
            <a:pathLst>
              <a:path extrusionOk="0" h="2643876" w="12191999">
                <a:moveTo>
                  <a:pt x="12191999" y="0"/>
                </a:moveTo>
                <a:lnTo>
                  <a:pt x="12191999" y="464989"/>
                </a:lnTo>
                <a:lnTo>
                  <a:pt x="12090690" y="483907"/>
                </a:lnTo>
                <a:cubicBezTo>
                  <a:pt x="10319058" y="857183"/>
                  <a:pt x="7278028" y="2750381"/>
                  <a:pt x="5319131" y="2639171"/>
                </a:cubicBezTo>
                <a:cubicBezTo>
                  <a:pt x="3297044" y="2524373"/>
                  <a:pt x="2378926" y="1362052"/>
                  <a:pt x="0" y="1806892"/>
                </a:cubicBezTo>
                <a:lnTo>
                  <a:pt x="22303" y="1351345"/>
                </a:lnTo>
                <a:cubicBezTo>
                  <a:pt x="1256371" y="1285276"/>
                  <a:pt x="3401123" y="2389872"/>
                  <a:pt x="5330284" y="2452625"/>
                </a:cubicBezTo>
                <a:cubicBezTo>
                  <a:pt x="8259338" y="2486108"/>
                  <a:pt x="9788675" y="947659"/>
                  <a:pt x="10868965" y="389807"/>
                </a:cubicBezTo>
                <a:cubicBezTo>
                  <a:pt x="11409110" y="110881"/>
                  <a:pt x="11816948" y="21434"/>
                  <a:pt x="12104896" y="1644"/>
                </a:cubicBezTo>
                <a:close/>
              </a:path>
            </a:pathLst>
          </a:custGeom>
          <a:solidFill>
            <a:schemeClr val="lt1">
              <a:alpha val="3803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1371100" y="1555424"/>
            <a:ext cx="91440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Tahoma"/>
              <a:buNone/>
            </a:pPr>
            <a:r>
              <a:rPr b="1" i="1" lang="en-US" sz="3800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Voice and Choice</a:t>
            </a:r>
            <a:br>
              <a:rPr b="1" i="1" lang="en-US" sz="3800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1" lang="en-US" sz="3800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Summit 2026-</a:t>
            </a:r>
            <a:r>
              <a:rPr i="1" lang="en-US" sz="3800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Story of Change Category</a:t>
            </a:r>
            <a:endParaRPr i="1" sz="3800">
              <a:solidFill>
                <a:srgbClr val="0C0C0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09600" y="3743775"/>
            <a:ext cx="109728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Namibia: From 60,000 Signatures to Draft Abortion Law Reform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Namibia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Windhoek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2020-2026,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Ndiilokelwa Nthengwe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VCRC Health and Research Institute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" title="Logo Design_Secondary Logo-03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3737" y="353500"/>
            <a:ext cx="1687364" cy="12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Challenges &amp; Lessons learnt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lessons have you learnt?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+ mobilisation = credibility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Intersectionality strengthens movements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engagement must be paired with litigation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storytelling shifts public narrative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10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Challenges &amp; mitigation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Deep stigma &amp; religious opposition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Political hesitation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Slow legislative processes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Resource constraints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11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b="1" lang="en-US" sz="1608"/>
              <a:t>Measures in Place:</a:t>
            </a:r>
            <a:endParaRPr b="1" sz="1608"/>
          </a:p>
          <a:p>
            <a:pPr indent="-323056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500+ mobiliser network</a:t>
            </a:r>
            <a:br>
              <a:rPr lang="en-US" sz="1608"/>
            </a:br>
            <a:endParaRPr sz="1608"/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Annual Feminist Festival (300+ attendees)</a:t>
            </a:r>
            <a:br>
              <a:rPr lang="en-US" sz="1608"/>
            </a:br>
            <a:endParaRPr sz="1608"/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Ongoing research pipeline</a:t>
            </a:r>
            <a:br>
              <a:rPr lang="en-US" sz="1608"/>
            </a:br>
            <a:endParaRPr sz="1608"/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Digital advocacy platform</a:t>
            </a:r>
            <a:br>
              <a:rPr lang="en-US" sz="1608"/>
            </a:br>
            <a:endParaRPr sz="1608"/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Government committee representation</a:t>
            </a:r>
            <a:br>
              <a:rPr lang="en-US" sz="1608"/>
            </a:br>
            <a:endParaRPr sz="160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b="1" lang="en-US" sz="1608"/>
              <a:t>Scale-Up Strategy:</a:t>
            </a:r>
            <a:endParaRPr b="1" sz="1608"/>
          </a:p>
          <a:p>
            <a:pPr indent="-323056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Constitutional litigation (2026)</a:t>
            </a:r>
            <a:br>
              <a:rPr lang="en-US" sz="1608"/>
            </a:br>
            <a:endParaRPr sz="1608"/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Continued public health framing</a:t>
            </a:r>
            <a:br>
              <a:rPr lang="en-US" sz="1608"/>
            </a:br>
            <a:endParaRPr sz="1608"/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1608"/>
              <a:t>Expanded youth &amp; rural outreach</a:t>
            </a:r>
            <a:br>
              <a:rPr lang="en-US" sz="1608"/>
            </a:br>
            <a:endParaRPr sz="1608"/>
          </a:p>
          <a:p>
            <a:pPr indent="-293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403"/>
              <a:buChar char="●"/>
            </a:pPr>
            <a:r>
              <a:rPr lang="en-US" sz="1608"/>
              <a:t>Regional advocacy partnerships</a:t>
            </a:r>
            <a:br>
              <a:rPr lang="en-US"/>
            </a:br>
            <a:endParaRPr>
              <a:solidFill>
                <a:srgbClr val="FF0000"/>
              </a:solidFill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548" y="1475365"/>
            <a:ext cx="5860875" cy="3907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12"/>
          <p:cNvSpPr txBox="1"/>
          <p:nvPr>
            <p:ph idx="1" type="body"/>
          </p:nvPr>
        </p:nvSpPr>
        <p:spPr>
          <a:xfrm>
            <a:off x="235131" y="1091294"/>
            <a:ext cx="11248946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/>
              <a:t>File and argue High Court constitutional case (2026)</a:t>
            </a:r>
            <a:br>
              <a:rPr lang="en-US" sz="2700"/>
            </a:b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/>
              <a:t>Advocate for enactment of Reproductive Health &amp; Termination of Pregnancy Act</a:t>
            </a:r>
            <a:br>
              <a:rPr lang="en-US" sz="2700"/>
            </a:b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/>
              <a:t>Expand community SRHR education</a:t>
            </a:r>
            <a:br>
              <a:rPr lang="en-US" sz="2700"/>
            </a:b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/>
              <a:t>Strengthen commodity security advocacy</a:t>
            </a:r>
            <a:br>
              <a:rPr lang="en-US" sz="2700"/>
            </a:b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/>
              <a:t>Deepen SADC regional collaboration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5da47f2b1_2_0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95da47f2b1_2_0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95da47f2b1_2_0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4" name="Google Shape;214;g395da47f2b1_2_0" title="VCRC Summit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88" y="343550"/>
            <a:ext cx="11014823" cy="594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Synopsis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brief overview what this is about 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01" name="Google Shape;101;p2"/>
          <p:cNvGraphicFramePr/>
          <p:nvPr/>
        </p:nvGraphicFramePr>
        <p:xfrm>
          <a:off x="541284" y="9608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{22BF5A4A-4401-48EC-AD8C-55D306A6C5EC}</a:tableStyleId>
              </a:tblPr>
              <a:tblGrid>
                <a:gridCol w="2080625"/>
                <a:gridCol w="9018000"/>
              </a:tblGrid>
              <a:tr h="50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Name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Ndiilokelwa Nthengwe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Designation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Executive Director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Organisation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VCRC Health and Research </a:t>
                      </a:r>
                      <a:r>
                        <a:rPr lang="en-US" sz="2400"/>
                        <a:t>Institute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1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Country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-US" sz="2400"/>
                        <a:t>Namibia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Category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 Story of Change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44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Summary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This story traces Namibia’s shift from silence under the 1975 Abortion and Sterilisation Act to national policy momentum and a 2026 constitutional challenge. Through grassroots mobilisation (60,000-signature petition), research, coalition-building, and digital advocacy, VCRC helped catalyse a draft reform policy and reposition abortion as a public health and constitutional rights issue.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(problem, actions, change, evidence) 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Give some background. Briefly describe the context or problem.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Namibia’s 1975 apartheid-era Abortion and Sterilisation Act severely restricts abortion. Unsafe abortions contribute to ±13% of preventable maternal deaths. Over 7,000 complications were recorded in 2017 alone (likely underreported). Rural, poor, young and LGBTQIA+ persons are most affected.</a:t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15310" l="27723" r="39883" t="31156"/>
          <a:stretch/>
        </p:blipFill>
        <p:spPr>
          <a:xfrm>
            <a:off x="6345425" y="1306900"/>
            <a:ext cx="2103350" cy="19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17456" l="28300" r="40481" t="32870"/>
          <a:stretch/>
        </p:blipFill>
        <p:spPr>
          <a:xfrm>
            <a:off x="8809150" y="1224325"/>
            <a:ext cx="2503027" cy="203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9917" l="10765" r="34506" t="39380"/>
          <a:stretch/>
        </p:blipFill>
        <p:spPr>
          <a:xfrm>
            <a:off x="6453853" y="3392475"/>
            <a:ext cx="4601477" cy="23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93ac9b8d2_0_5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c93ac9b8d2_0_5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c93ac9b8d2_0_5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(problem, actions, change, evidence) 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3c93ac9b8d2_0_5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Change: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 abortion reform policy developed (2025)</a:t>
            </a:r>
            <a:b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acknowledgment that the law is outdated</a:t>
            </a:r>
            <a:b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Constitutional litigation filed in 2026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c93ac9b8d2_0_5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3c93ac9b8d2_0_5"/>
          <p:cNvSpPr txBox="1"/>
          <p:nvPr>
            <p:ph idx="1" type="body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21"/>
              <a:buNone/>
            </a:pPr>
            <a:r>
              <a:rPr b="1" lang="en-US" sz="6875"/>
              <a:t>Give some background. Briefly describe the context or problem.</a:t>
            </a:r>
            <a:endParaRPr sz="687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t/>
            </a:r>
            <a:endParaRPr b="1" sz="687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US" sz="6875"/>
              <a:t>Actions Taken:</a:t>
            </a:r>
            <a:endParaRPr b="1" sz="6875"/>
          </a:p>
          <a:p>
            <a:pPr indent="-337756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875"/>
              <a:t>60,000-signature national petition (2020)</a:t>
            </a:r>
            <a:br>
              <a:rPr lang="en-US" sz="6875"/>
            </a:br>
            <a:endParaRPr sz="6875"/>
          </a:p>
          <a:p>
            <a:pPr indent="-337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875"/>
              <a:t>500+ community mobilisers trained</a:t>
            </a:r>
            <a:br>
              <a:rPr lang="en-US" sz="6875"/>
            </a:br>
            <a:endParaRPr sz="6875"/>
          </a:p>
          <a:p>
            <a:pPr indent="-337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875"/>
              <a:t>2,000+ people reached through SRHR dialogues (6 regions)</a:t>
            </a:r>
            <a:br>
              <a:rPr lang="en-US" sz="6875"/>
            </a:br>
            <a:endParaRPr sz="6875"/>
          </a:p>
          <a:p>
            <a:pPr indent="-337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875"/>
              <a:t>4 research papers (2021–2026)</a:t>
            </a:r>
            <a:br>
              <a:rPr lang="en-US" sz="6875"/>
            </a:br>
            <a:endParaRPr sz="6875"/>
          </a:p>
          <a:p>
            <a:pPr indent="-337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875"/>
              <a:t>13 multimedia advocacy productions</a:t>
            </a:r>
            <a:br>
              <a:rPr lang="en-US" sz="6875"/>
            </a:br>
            <a:endParaRPr sz="6875"/>
          </a:p>
          <a:p>
            <a:pPr indent="-337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875"/>
              <a:t>Submission to Parliament (2021)</a:t>
            </a:r>
            <a:br>
              <a:rPr lang="en-US" sz="6875"/>
            </a:br>
            <a:endParaRPr sz="6875"/>
          </a:p>
          <a:p>
            <a:pPr indent="-337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875"/>
              <a:t>Participation in National Reform Committee</a:t>
            </a:r>
            <a:br>
              <a:rPr lang="en-US" sz="6875"/>
            </a:br>
            <a:endParaRPr sz="687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307"/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692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35125" y="246200"/>
            <a:ext cx="9429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Nationwide, Namibia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Focused regions: Kavango West, Oshikoto, Omusati, Ohangwena, Oshana</a:t>
            </a:r>
            <a:endParaRPr i="1" sz="4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Addressed: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Criminalisation of abortion</a:t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Unsafe procedures &amp; maternal deaths</a:t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Contraceptive shortages</a:t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Stigma &amp; exclusion</a:t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stagnation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195"/>
              <a:buFont typeface="Arial"/>
              <a:buNone/>
            </a:pPr>
            <a:r>
              <a:rPr b="1" lang="en-US" sz="2433"/>
              <a:t>Who was most affected:</a:t>
            </a:r>
            <a:endParaRPr b="1" sz="2433"/>
          </a:p>
          <a:p>
            <a:pPr indent="-35996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33"/>
              <a:t>Rural women and girls</a:t>
            </a:r>
            <a:br>
              <a:rPr lang="en-US" sz="2433"/>
            </a:br>
            <a:endParaRPr sz="2433"/>
          </a:p>
          <a:p>
            <a:pPr indent="-3599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33"/>
              <a:t>Survivors of sexual violence</a:t>
            </a:r>
            <a:br>
              <a:rPr lang="en-US" sz="2433"/>
            </a:br>
            <a:endParaRPr sz="2433"/>
          </a:p>
          <a:p>
            <a:pPr indent="-3599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33"/>
              <a:t>Young people</a:t>
            </a:r>
            <a:br>
              <a:rPr lang="en-US" sz="2433"/>
            </a:br>
            <a:endParaRPr sz="2433"/>
          </a:p>
          <a:p>
            <a:pPr indent="-3599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33"/>
              <a:t>Low-income communities</a:t>
            </a:r>
            <a:br>
              <a:rPr lang="en-US" sz="2433"/>
            </a:br>
            <a:endParaRPr sz="2433"/>
          </a:p>
          <a:p>
            <a:pPr indent="-3599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33"/>
              <a:t>LGBTQIA+ individuals</a:t>
            </a:r>
            <a:br>
              <a:rPr lang="en-US" sz="2433"/>
            </a:br>
            <a:endParaRPr sz="243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How did the change come about?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/>
              <a:t>Key Activities: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Nationwide petition (60,000 signatures)</a:t>
            </a:r>
            <a:br>
              <a:rPr lang="en-US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Evidence-based research publications</a:t>
            </a:r>
            <a:br>
              <a:rPr lang="en-US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Regional SRHR workshops</a:t>
            </a:r>
            <a:br>
              <a:rPr lang="en-US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Parliamentary submissions</a:t>
            </a:r>
            <a:br>
              <a:rPr lang="en-US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Digital storytelling &amp; queer-inclusive narratives</a:t>
            </a:r>
            <a:br>
              <a:rPr lang="en-US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Coalition-building (IPPF, UNFPA, ARASA, SheDecides, SAAF)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3566" l="0" r="2047" t="3566"/>
          <a:stretch/>
        </p:blipFill>
        <p:spPr>
          <a:xfrm>
            <a:off x="6213550" y="1224323"/>
            <a:ext cx="3093726" cy="43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27948" l="0" r="0" t="9289"/>
          <a:stretch/>
        </p:blipFill>
        <p:spPr>
          <a:xfrm>
            <a:off x="9307275" y="1484350"/>
            <a:ext cx="2799200" cy="388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change – impact 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Benefited:</a:t>
            </a:r>
            <a:endParaRPr b="1"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56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8"/>
              <a:buFont typeface="Calibri"/>
              <a:buChar char="●"/>
            </a:pPr>
            <a: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2,000+ direct community beneficiaries</a:t>
            </a:r>
            <a:b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5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8"/>
              <a:buFont typeface="Calibri"/>
              <a:buChar char="●"/>
            </a:pPr>
            <a: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60,000+ online engagements</a:t>
            </a:r>
            <a:b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5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8"/>
              <a:buFont typeface="Calibri"/>
              <a:buChar char="●"/>
            </a:pPr>
            <a: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500+ mobilisers empowered</a:t>
            </a:r>
            <a:b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Situation:</a:t>
            </a:r>
            <a:endParaRPr b="1"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56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8"/>
              <a:buFont typeface="Calibri"/>
              <a:buChar char="●"/>
            </a:pPr>
            <a: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 policy awaiting legislative advancement</a:t>
            </a:r>
            <a:b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5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8"/>
              <a:buFont typeface="Calibri"/>
              <a:buChar char="●"/>
            </a:pPr>
            <a: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Constitutional High Court challenge launched (2026)</a:t>
            </a:r>
            <a:b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change — but reform not yet finalised.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57"/>
              <a:t>What Changed:</a:t>
            </a:r>
            <a:endParaRPr b="1" sz="1857"/>
          </a:p>
          <a:p>
            <a:pPr indent="-34656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58"/>
              <a:buFont typeface="Calibri"/>
              <a:buChar char="●"/>
            </a:pPr>
            <a:r>
              <a:rPr lang="en-US" sz="1857"/>
              <a:t>First official policy draft recommending abortion law reform (2025)</a:t>
            </a:r>
            <a:br>
              <a:rPr lang="en-US" sz="1857"/>
            </a:br>
            <a:endParaRPr sz="1857"/>
          </a:p>
          <a:p>
            <a:pPr indent="-3465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8"/>
              <a:buFont typeface="Calibri"/>
              <a:buChar char="●"/>
            </a:pPr>
            <a:r>
              <a:rPr lang="en-US" sz="1857"/>
              <a:t>Government publicly acknowledged law is outdated</a:t>
            </a:r>
            <a:br>
              <a:rPr lang="en-US" sz="1857"/>
            </a:br>
            <a:endParaRPr sz="1857"/>
          </a:p>
          <a:p>
            <a:pPr indent="-3465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8"/>
              <a:buFont typeface="Calibri"/>
              <a:buChar char="●"/>
            </a:pPr>
            <a:r>
              <a:rPr lang="en-US" sz="1857"/>
              <a:t>Shift from silence to national debate</a:t>
            </a:r>
            <a:br>
              <a:rPr lang="en-US" sz="1857"/>
            </a:br>
            <a:endParaRPr sz="1857"/>
          </a:p>
          <a:p>
            <a:pPr indent="-3465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8"/>
              <a:buFont typeface="Calibri"/>
              <a:buChar char="●"/>
            </a:pPr>
            <a:r>
              <a:rPr lang="en-US" sz="1857"/>
              <a:t>Inclusion of public health lens</a:t>
            </a:r>
            <a:endParaRPr sz="1857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of the Change</a:t>
            </a:r>
            <a:endParaRPr b="0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8"/>
          <p:cNvSpPr txBox="1"/>
          <p:nvPr>
            <p:ph idx="1" type="body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This marks the first structured national momentum toward abortion reform in decades.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/>
              <a:t>For the movement:</a:t>
            </a:r>
            <a:endParaRPr b="1"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Validates grassroots advocacy</a:t>
            </a:r>
            <a:br>
              <a:rPr lang="en-US" sz="1500"/>
            </a:b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Embeds abortion in public health &amp; constitutional discourse</a:t>
            </a:r>
            <a:br>
              <a:rPr lang="en-US" sz="1500"/>
            </a:b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Strengthens intersectional feminist coalition</a:t>
            </a:r>
            <a:br>
              <a:rPr lang="en-US" sz="1500"/>
            </a:b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/>
              <a:t>Next-Level Impact:</a:t>
            </a:r>
            <a:endParaRPr b="1"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Litigation could set national precedent</a:t>
            </a:r>
            <a:br>
              <a:rPr lang="en-US" sz="1500"/>
            </a:b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Potential SADC regional influence</a:t>
            </a:r>
            <a:br>
              <a:rPr lang="en-US" sz="1500"/>
            </a:b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Accelerates integration of safe abortion into healthcare systems</a:t>
            </a:r>
            <a:endParaRPr sz="3200"/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12717" t="0"/>
          <a:stretch/>
        </p:blipFill>
        <p:spPr>
          <a:xfrm>
            <a:off x="6218975" y="1176964"/>
            <a:ext cx="5860875" cy="447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Beneficiaries</a:t>
            </a:r>
            <a:endParaRPr b="1" i="1" sz="4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76" name="Google Shape;176;p9"/>
          <p:cNvGraphicFramePr/>
          <p:nvPr/>
        </p:nvGraphicFramePr>
        <p:xfrm>
          <a:off x="363794" y="1317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{A7A00D8D-BA19-4702-B9CB-4E308CE52EB9}</a:tableStyleId>
              </a:tblPr>
              <a:tblGrid>
                <a:gridCol w="7575275"/>
                <a:gridCol w="3637125"/>
              </a:tblGrid>
              <a:tr h="300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participants</a:t>
                      </a:r>
                      <a:endParaRPr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 – Direct beneficiaries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/>
                        <a:t>2000</a:t>
                      </a:r>
                      <a:endParaRPr sz="2000"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Male – Direct beneficiaries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1000</a:t>
                      </a:r>
                      <a:endParaRPr sz="2000"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 – Indirect beneficiaries (e.g. through other networks)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0,000</a:t>
                      </a:r>
                      <a:endParaRPr sz="2000"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Male – Indirect beneficiaries (e.g. through other networks)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 sz="2000"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 – Online beneficiaries (e.g. website access, mailing lists, scholarly articles)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5000</a:t>
                      </a:r>
                      <a:endParaRPr sz="2000"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Male – Online beneficiaries (e.g. website access, mailing lists, scholarly articles)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ahom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1000</a:t>
                      </a:r>
                      <a:endParaRPr sz="2000"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7625" marB="0" marR="7625" marL="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79,500</a:t>
                      </a:r>
                      <a:endParaRPr/>
                    </a:p>
                  </a:txBody>
                  <a:tcPr marT="7625" marB="0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d103da91a01d0d4d36f0a8fa93a5bda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951381d568948a2b3bc63ab6b0cc8801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  <SharedWithUsers xmlns="5c72703c-1067-4fa7-89cc-ef245258de7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6DCA94-7E16-4B00-BF56-65395441130E}"/>
</file>

<file path=customXml/itemProps2.xml><?xml version="1.0" encoding="utf-8"?>
<ds:datastoreItem xmlns:ds="http://schemas.openxmlformats.org/officeDocument/2006/customXml" ds:itemID="{09C9DBCD-1099-4BAE-9232-E35BFFED9272}"/>
</file>

<file path=customXml/itemProps3.xml><?xml version="1.0" encoding="utf-8"?>
<ds:datastoreItem xmlns:ds="http://schemas.openxmlformats.org/officeDocument/2006/customXml" ds:itemID="{42575207-8B66-44D0-8265-977D12CF2AE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Debi Lee</dc:creator>
  <dcterms:created xsi:type="dcterms:W3CDTF">2025-10-09T06:55:09Z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  <property fmtid="{D5CDD505-2E9C-101B-9397-08002B2CF9AE}" pid="4" name="Order">
    <vt:r8>9630700</vt:r8>
  </property>
  <property fmtid="{D5CDD505-2E9C-101B-9397-08002B2CF9AE}" pid="5" name="Processed">
    <vt:bool>false</vt:bool>
  </property>
  <property fmtid="{D5CDD505-2E9C-101B-9397-08002B2CF9AE}" pid="6" name="xd_Signature">
    <vt:bool>false</vt:bool>
  </property>
  <property fmtid="{D5CDD505-2E9C-101B-9397-08002B2CF9AE}" pid="7" name="Putonlin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</Properties>
</file>