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4" r:id="rId6"/>
    <p:sldId id="283" r:id="rId7"/>
    <p:sldId id="274" r:id="rId8"/>
    <p:sldId id="285" r:id="rId9"/>
    <p:sldId id="276" r:id="rId10"/>
    <p:sldId id="277" r:id="rId11"/>
    <p:sldId id="278" r:id="rId12"/>
    <p:sldId id="282" r:id="rId13"/>
    <p:sldId id="280" r:id="rId14"/>
    <p:sldId id="279"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7B060"/>
    <a:srgbClr val="F7DA06"/>
    <a:srgbClr val="E37191"/>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08F8B-1D1A-42E5-A2AB-5C3A2EEAFEE0}" v="4" dt="2026-02-18T09:40:34.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8" name="Footer Placeholder 7">
            <a:extLst>
              <a:ext uri="{FF2B5EF4-FFF2-40B4-BE49-F238E27FC236}">
                <a16:creationId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4" name="Footer Placeholder 3">
            <a:extLst>
              <a:ext uri="{FF2B5EF4-FFF2-40B4-BE49-F238E27FC236}">
                <a16:creationId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3" name="Footer Placeholder 2">
            <a:extLst>
              <a:ext uri="{FF2B5EF4-FFF2-40B4-BE49-F238E27FC236}">
                <a16:creationId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2026/03/06</a:t>
            </a:fld>
            <a:endParaRPr lang="en-ZA"/>
          </a:p>
        </p:txBody>
      </p:sp>
      <p:sp>
        <p:nvSpPr>
          <p:cNvPr id="6" name="Footer Placeholder 5">
            <a:extLst>
              <a:ext uri="{FF2B5EF4-FFF2-40B4-BE49-F238E27FC236}">
                <a16:creationId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2026/03/06</a:t>
            </a:fld>
            <a:endParaRPr lang="en-ZA"/>
          </a:p>
        </p:txBody>
      </p:sp>
      <p:sp>
        <p:nvSpPr>
          <p:cNvPr id="5" name="Footer Placeholder 4">
            <a:extLst>
              <a:ext uri="{FF2B5EF4-FFF2-40B4-BE49-F238E27FC236}">
                <a16:creationId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Rectangle 46">
              <a:extLst>
                <a:ext uri="{FF2B5EF4-FFF2-40B4-BE49-F238E27FC236}">
                  <a16:creationId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TextBox 9">
              <a:extLst>
                <a:ext uri="{FF2B5EF4-FFF2-40B4-BE49-F238E27FC236}">
                  <a16:creationId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a16="http://schemas.microsoft.com/office/drawing/2014/main" id="{3877A6DB-18A6-C55E-C0FB-4E1D2DAA6CBE}"/>
              </a:ext>
            </a:extLst>
          </p:cNvPr>
          <p:cNvSpPr/>
          <p:nvPr/>
        </p:nvSpPr>
        <p:spPr>
          <a:xfrm>
            <a:off x="-5413" y="2501314"/>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a16="http://schemas.microsoft.com/office/drawing/2014/main" id="{D5ED7C6B-3215-606E-4317-F8BF01F39E96}"/>
              </a:ext>
            </a:extLst>
          </p:cNvPr>
          <p:cNvSpPr>
            <a:spLocks noGrp="1"/>
          </p:cNvSpPr>
          <p:nvPr>
            <p:ph type="ctrTitle"/>
          </p:nvPr>
        </p:nvSpPr>
        <p:spPr>
          <a:xfrm>
            <a:off x="1457429" y="2215501"/>
            <a:ext cx="9144000"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r>
              <a:rPr lang="en-US"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Story of Change Category</a:t>
            </a:r>
            <a:endParaRPr lang="en-ZA"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a16="http://schemas.microsoft.com/office/drawing/2014/main" id="{3DB0E86D-BEBA-8DD5-5C76-03069FD92515}"/>
              </a:ext>
            </a:extLst>
          </p:cNvPr>
          <p:cNvSpPr txBox="1"/>
          <p:nvPr/>
        </p:nvSpPr>
        <p:spPr>
          <a:xfrm>
            <a:off x="543029" y="4356686"/>
            <a:ext cx="10972800" cy="13542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0000"/>
                </a:solidFill>
              </a:rPr>
              <a:t>South Africa: From Knowledge to Choice: Advancing sexual and  reproductive health and rights for young people.</a:t>
            </a:r>
          </a:p>
          <a:p>
            <a:pPr algn="ctr"/>
            <a:r>
              <a:rPr lang="en-ZW" dirty="0">
                <a:solidFill>
                  <a:srgbClr val="FF0000"/>
                </a:solidFill>
              </a:rPr>
              <a:t>(South Africa, Limpopo Province, March 2026. Leah Sebola)</a:t>
            </a:r>
          </a:p>
          <a:p>
            <a:pPr algn="ctr"/>
            <a:endParaRPr lang="en-ZW" sz="800" dirty="0">
              <a:solidFill>
                <a:srgbClr val="FF0000"/>
              </a:solidFill>
            </a:endParaRPr>
          </a:p>
        </p:txBody>
      </p:sp>
      <p:pic>
        <p:nvPicPr>
          <p:cNvPr id="3" name="Picture 2">
            <a:extLst>
              <a:ext uri="{FF2B5EF4-FFF2-40B4-BE49-F238E27FC236}">
                <a16:creationId xmlns:a16="http://schemas.microsoft.com/office/drawing/2014/main" id="{21DE58DC-FA0A-BC8F-0ABE-D229D6AE78BD}"/>
              </a:ext>
            </a:extLst>
          </p:cNvPr>
          <p:cNvPicPr>
            <a:picLocks noChangeAspect="1"/>
          </p:cNvPicPr>
          <p:nvPr/>
        </p:nvPicPr>
        <p:blipFill>
          <a:blip r:embed="rId3"/>
          <a:stretch>
            <a:fillRect/>
          </a:stretch>
        </p:blipFill>
        <p:spPr>
          <a:xfrm>
            <a:off x="9605856" y="595602"/>
            <a:ext cx="1420491" cy="825415"/>
          </a:xfrm>
          <a:prstGeom prst="rect">
            <a:avLst/>
          </a:prstGeom>
        </p:spPr>
      </p:pic>
    </p:spTree>
    <p:extLst>
      <p:ext uri="{BB962C8B-B14F-4D97-AF65-F5344CB8AC3E}">
        <p14:creationId xmlns:p14="http://schemas.microsoft.com/office/powerpoint/2010/main" val="40663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a:ln>
                  <a:solidFill>
                    <a:sysClr val="windowText" lastClr="000000"/>
                  </a:solidFill>
                </a:ln>
                <a:solidFill>
                  <a:sysClr val="windowText" lastClr="000000"/>
                </a:solidFill>
                <a:ea typeface="Tahoma" panose="020B0604030504040204" pitchFamily="34" charset="0"/>
                <a:cs typeface="Tahoma" panose="020B0604030504040204" pitchFamily="34" charset="0"/>
              </a:rPr>
              <a:t>Challenges &amp; Lessons learnt</a:t>
            </a:r>
            <a:endParaRPr lang="en-ZW" spc="300">
              <a:ln>
                <a:solidFill>
                  <a:sysClr val="windowText" lastClr="000000"/>
                </a:solidFill>
              </a:ln>
              <a:solidFill>
                <a:sysClr val="windowText" lastClr="000000"/>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A3FB9CB-DF47-8F93-F22C-75A22171C5D3}"/>
              </a:ext>
            </a:extLst>
          </p:cNvPr>
          <p:cNvSpPr txBox="1">
            <a:spLocks/>
          </p:cNvSpPr>
          <p:nvPr/>
        </p:nvSpPr>
        <p:spPr>
          <a:xfrm>
            <a:off x="6213687" y="1625427"/>
            <a:ext cx="5405191" cy="3607145"/>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2000" dirty="0"/>
              <a:t>A key lesson from this process is that </a:t>
            </a:r>
            <a:r>
              <a:rPr lang="en-GB" sz="2000" b="1" dirty="0"/>
              <a:t>building youth leadership within schools is essential for sustainability</a:t>
            </a:r>
            <a:r>
              <a:rPr lang="en-GB" sz="2000" dirty="0"/>
              <a:t>. By equipping young people with knowledge and advocacy skills, schools are able to maintain SRHR conversations beyond the organisation’s direct involvement. The experience also reinforced the importance of </a:t>
            </a:r>
            <a:r>
              <a:rPr lang="en-GB" sz="2000" b="1" dirty="0"/>
              <a:t>collaboration with schools and local partners</a:t>
            </a:r>
            <a:r>
              <a:rPr lang="en-GB" sz="2000" dirty="0"/>
              <a:t> to create supportive environments where young people feel safe to discuss health and rights issues.</a:t>
            </a:r>
            <a:endParaRPr lang="en-US" sz="2000" dirty="0"/>
          </a:p>
        </p:txBody>
      </p:sp>
      <p:sp>
        <p:nvSpPr>
          <p:cNvPr id="3" name="TextBox 9">
            <a:extLst>
              <a:ext uri="{FF2B5EF4-FFF2-40B4-BE49-F238E27FC236}">
                <a16:creationId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57DC9A21-6869-6A74-0B9B-5EB047F11770}"/>
              </a:ext>
            </a:extLst>
          </p:cNvPr>
          <p:cNvSpPr>
            <a:spLocks noGrp="1"/>
          </p:cNvSpPr>
          <p:nvPr>
            <p:ph sz="half" idx="1"/>
          </p:nvPr>
        </p:nvSpPr>
        <p:spPr>
          <a:xfrm>
            <a:off x="235131" y="1091295"/>
            <a:ext cx="5860869" cy="4705498"/>
          </a:xfrm>
          <a:ln>
            <a:solidFill>
              <a:schemeClr val="tx1"/>
            </a:solidFill>
          </a:ln>
        </p:spPr>
        <p:txBody>
          <a:bodyPr>
            <a:normAutofit fontScale="70000" lnSpcReduction="20000"/>
          </a:bodyPr>
          <a:lstStyle/>
          <a:p>
            <a:r>
              <a:rPr lang="en-GB" dirty="0"/>
              <a:t>One of the main challenges experienced during the project was limited time within school schedules to conduct comprehensive SRHR sessions. Schools often operate under tight academic timetables, which made it difficult to facilitate longer discussions on sensitive topics such as gender-based violence, relationships, and sexual and reproductive health. In addition, stigma and discomfort around discussing SRHR issues sometimes limited open participation among learners.</a:t>
            </a:r>
          </a:p>
          <a:p>
            <a:r>
              <a:rPr lang="en-GB" dirty="0"/>
              <a:t>To address these challenges, Youth Action Health worked closely with </a:t>
            </a:r>
            <a:r>
              <a:rPr lang="en-GB" b="1" dirty="0"/>
              <a:t>Learner Support Agents and school management</a:t>
            </a:r>
            <a:r>
              <a:rPr lang="en-GB" dirty="0"/>
              <a:t> to identify appropriate times for engagement, including after-school sessions and dedicated programme slots where possible. The organisation also strengthened a </a:t>
            </a:r>
            <a:r>
              <a:rPr lang="en-GB" b="1" dirty="0"/>
              <a:t>peer-led approach by training SRHR advocates</a:t>
            </a:r>
            <a:r>
              <a:rPr lang="en-GB" dirty="0"/>
              <a:t>, ensuring that conversations and awareness activities could continue within the school environment even outside formal sessions.</a:t>
            </a:r>
          </a:p>
          <a:p>
            <a:pPr marL="0" indent="0">
              <a:buNone/>
            </a:pPr>
            <a:endParaRPr lang="en-US" dirty="0"/>
          </a:p>
        </p:txBody>
      </p:sp>
    </p:spTree>
    <p:extLst>
      <p:ext uri="{BB962C8B-B14F-4D97-AF65-F5344CB8AC3E}">
        <p14:creationId xmlns:p14="http://schemas.microsoft.com/office/powerpoint/2010/main" val="123336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39CEA60-9A17-BA61-9FE8-7D0CB3247C4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i="0" u="none" strike="noStrike" kern="1200" cap="none" spc="0" normalizeH="0" baseline="0" noProof="0">
                <a:ln>
                  <a:noFill/>
                </a:ln>
                <a:solidFill>
                  <a:prstClr val="black"/>
                </a:solidFill>
                <a:effectLst/>
                <a:uLnTx/>
                <a:uFillTx/>
                <a:latin typeface="Calibri Light" panose="020F0302020204030204"/>
                <a:ea typeface="+mj-ea"/>
                <a:cs typeface="+mj-cs"/>
              </a:rPr>
              <a:t>Sustainability</a:t>
            </a:r>
            <a:endParaRPr kumimoji="0" lang="en-ZW" sz="4400" b="1" i="1" u="none" strike="noStrike" kern="1200" cap="none" spc="300" normalizeH="0" baseline="0" noProof="0">
              <a:ln>
                <a:solidFill>
                  <a:sysClr val="windowText" lastClr="000000"/>
                </a:solid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83FEAD5-D955-074D-D7EE-0C4BCFB1874F}"/>
              </a:ext>
            </a:extLst>
          </p:cNvPr>
          <p:cNvSpPr>
            <a:spLocks noGrp="1"/>
          </p:cNvSpPr>
          <p:nvPr>
            <p:ph sz="half" idx="1"/>
          </p:nvPr>
        </p:nvSpPr>
        <p:spPr>
          <a:xfrm>
            <a:off x="235131" y="1342965"/>
            <a:ext cx="11559790" cy="1953908"/>
          </a:xfrm>
          <a:ln>
            <a:solidFill>
              <a:schemeClr val="tx1"/>
            </a:solidFill>
          </a:ln>
        </p:spPr>
        <p:txBody>
          <a:bodyPr vert="horz" lIns="91440" tIns="45720" rIns="91440" bIns="45720" rtlCol="0" anchor="t">
            <a:noAutofit/>
          </a:bodyPr>
          <a:lstStyle/>
          <a:p>
            <a:r>
              <a:rPr lang="en-GB" sz="2000" dirty="0"/>
              <a:t>To ensure sustainability, Youth Action Health focused on building internal advocacy structures within schools.</a:t>
            </a:r>
          </a:p>
          <a:p>
            <a:r>
              <a:rPr lang="en-GB" sz="2000" dirty="0"/>
              <a:t>By training SRHR advocates and working with Learner Support Agents, the organisation created a system where young people can continue leading awareness activities even after the project ends. This approach strengthens local ownership and ensures that SRHR conversations remain active within the school community.</a:t>
            </a:r>
          </a:p>
        </p:txBody>
      </p:sp>
    </p:spTree>
    <p:extLst>
      <p:ext uri="{BB962C8B-B14F-4D97-AF65-F5344CB8AC3E}">
        <p14:creationId xmlns:p14="http://schemas.microsoft.com/office/powerpoint/2010/main" val="291844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i="1" spc="30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DFB566B1-6B2D-F682-574B-5548DDD642D7}"/>
              </a:ext>
            </a:extLst>
          </p:cNvPr>
          <p:cNvSpPr>
            <a:spLocks noGrp="1"/>
          </p:cNvSpPr>
          <p:nvPr>
            <p:ph sz="half" idx="1"/>
          </p:nvPr>
        </p:nvSpPr>
        <p:spPr>
          <a:xfrm>
            <a:off x="179204" y="1117758"/>
            <a:ext cx="5298808" cy="3286462"/>
          </a:xfrm>
          <a:ln>
            <a:solidFill>
              <a:schemeClr val="tx1"/>
            </a:solidFill>
          </a:ln>
        </p:spPr>
        <p:txBody>
          <a:bodyPr>
            <a:normAutofit/>
          </a:bodyPr>
          <a:lstStyle/>
          <a:p>
            <a:r>
              <a:rPr lang="en-GB" sz="2000" dirty="0"/>
              <a:t>Youth Action Health plans to expand its work through digital platforms and media engagement.</a:t>
            </a:r>
          </a:p>
          <a:p>
            <a:r>
              <a:rPr lang="en-GB" sz="2000" dirty="0"/>
              <a:t>The organisation is launching the Youth Action Health Podcast, where young people and experts will discuss SRHR, gender equality, and youth empowerment. The first episode is expected to be released before the end of March 2026. </a:t>
            </a:r>
          </a:p>
        </p:txBody>
      </p:sp>
      <p:pic>
        <p:nvPicPr>
          <p:cNvPr id="6" name="Picture 5">
            <a:extLst>
              <a:ext uri="{FF2B5EF4-FFF2-40B4-BE49-F238E27FC236}">
                <a16:creationId xmlns:a16="http://schemas.microsoft.com/office/drawing/2014/main" id="{AD7D0EF8-4D74-DB57-2778-9EFDD8E2F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910" y="1151389"/>
            <a:ext cx="3425506" cy="2277611"/>
          </a:xfrm>
          <a:prstGeom prst="rect">
            <a:avLst/>
          </a:prstGeom>
        </p:spPr>
      </p:pic>
      <p:pic>
        <p:nvPicPr>
          <p:cNvPr id="8" name="Picture 7">
            <a:extLst>
              <a:ext uri="{FF2B5EF4-FFF2-40B4-BE49-F238E27FC236}">
                <a16:creationId xmlns:a16="http://schemas.microsoft.com/office/drawing/2014/main" id="{5E5BE04C-C553-CCC5-855E-1C7C2FEE3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363" y="3429000"/>
            <a:ext cx="3341614" cy="2506210"/>
          </a:xfrm>
          <a:prstGeom prst="rect">
            <a:avLst/>
          </a:prstGeom>
        </p:spPr>
      </p:pic>
    </p:spTree>
    <p:extLst>
      <p:ext uri="{BB962C8B-B14F-4D97-AF65-F5344CB8AC3E}">
        <p14:creationId xmlns:p14="http://schemas.microsoft.com/office/powerpoint/2010/main" val="1401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t>Synopsis</a:t>
            </a:r>
            <a:r>
              <a:rPr lang="en-ZA" dirty="0"/>
              <a:t>– brief overview what this is about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2125195664"/>
              </p:ext>
            </p:extLst>
          </p:nvPr>
        </p:nvGraphicFramePr>
        <p:xfrm>
          <a:off x="541284" y="960852"/>
          <a:ext cx="11098608" cy="5206683"/>
        </p:xfrm>
        <a:graphic>
          <a:graphicData uri="http://schemas.openxmlformats.org/drawingml/2006/table">
            <a:tbl>
              <a:tblPr firstRow="1" firstCol="1" bandRow="1">
                <a:tableStyleId>{5C22544A-7EE6-4342-B048-85BDC9FD1C3A}</a:tableStyleId>
              </a:tblPr>
              <a:tblGrid>
                <a:gridCol w="2080618">
                  <a:extLst>
                    <a:ext uri="{9D8B030D-6E8A-4147-A177-3AD203B41FA5}">
                      <a16:colId xmlns:a16="http://schemas.microsoft.com/office/drawing/2014/main" val="123376925"/>
                    </a:ext>
                  </a:extLst>
                </a:gridCol>
                <a:gridCol w="9017990">
                  <a:extLst>
                    <a:ext uri="{9D8B030D-6E8A-4147-A177-3AD203B41FA5}">
                      <a16:colId xmlns:a16="http://schemas.microsoft.com/office/drawing/2014/main" val="3439560178"/>
                    </a:ext>
                  </a:extLst>
                </a:gridCol>
              </a:tblGrid>
              <a:tr h="504054">
                <a:tc>
                  <a:txBody>
                    <a:bodyPr/>
                    <a:lstStyle/>
                    <a:p>
                      <a:pPr>
                        <a:buNone/>
                      </a:pPr>
                      <a:r>
                        <a:rPr lang="en-ZA" sz="2400" dirty="0">
                          <a:solidFill>
                            <a:schemeClr val="tx1"/>
                          </a:solidFill>
                          <a:effectLst/>
                        </a:rPr>
                        <a:t>Name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Leah Sebola</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164091"/>
                  </a:ext>
                </a:extLst>
              </a:tr>
              <a:tr h="541176">
                <a:tc>
                  <a:txBody>
                    <a:bodyPr/>
                    <a:lstStyle/>
                    <a:p>
                      <a:pPr>
                        <a:buNone/>
                      </a:pPr>
                      <a:r>
                        <a:rPr lang="en-ZA" sz="2400" dirty="0">
                          <a:solidFill>
                            <a:schemeClr val="tx1"/>
                          </a:solidFill>
                          <a:effectLst/>
                        </a:rPr>
                        <a:t>Designation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Managing Director</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078158"/>
                  </a:ext>
                </a:extLst>
              </a:tr>
              <a:tr h="522514">
                <a:tc>
                  <a:txBody>
                    <a:bodyPr/>
                    <a:lstStyle/>
                    <a:p>
                      <a:pPr>
                        <a:buNone/>
                      </a:pPr>
                      <a:r>
                        <a:rPr lang="en-ZA" sz="2400" dirty="0">
                          <a:solidFill>
                            <a:schemeClr val="tx1"/>
                          </a:solidFill>
                          <a:effectLst/>
                        </a:rPr>
                        <a:t>Organisation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Youth Action Health</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067951"/>
                  </a:ext>
                </a:extLst>
              </a:tr>
              <a:tr h="401216">
                <a:tc>
                  <a:txBody>
                    <a:bodyPr/>
                    <a:lstStyle/>
                    <a:p>
                      <a:pPr>
                        <a:buNone/>
                      </a:pPr>
                      <a:r>
                        <a:rPr lang="en-ZA" sz="2400">
                          <a:solidFill>
                            <a:schemeClr val="tx1"/>
                          </a:solidFill>
                          <a:effectLst/>
                        </a:rPr>
                        <a:t>Country </a:t>
                      </a:r>
                      <a:endParaRPr lang="en-ZA" sz="24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South Africa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74574"/>
                  </a:ext>
                </a:extLst>
              </a:tr>
              <a:tr h="493630">
                <a:tc>
                  <a:txBody>
                    <a:bodyPr/>
                    <a:lstStyle/>
                    <a:p>
                      <a:pPr>
                        <a:buNone/>
                      </a:pPr>
                      <a:r>
                        <a:rPr lang="en-ZA" sz="2400" dirty="0">
                          <a:solidFill>
                            <a:schemeClr val="tx1"/>
                          </a:solidFill>
                          <a:effectLst/>
                        </a:rPr>
                        <a:t>Category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Sexual and Reproductive Health and Rights</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865186"/>
                  </a:ext>
                </a:extLst>
              </a:tr>
              <a:tr h="2744093">
                <a:tc>
                  <a:txBody>
                    <a:bodyPr/>
                    <a:lstStyle/>
                    <a:p>
                      <a:pPr>
                        <a:buNone/>
                      </a:pPr>
                      <a:r>
                        <a:rPr lang="en-US"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t>Youth Action Health empowered young people to become Sexual and Reproductive Health and Rights (SRHR) advocates in their schools and communities. Through peer-led training and collaboration with schools, young people gained accurate SRHR knowledge, advocacy skills, and leadership capacity. Learners are now able to lead conversations, challenge harmful norms, and promote informed decision‑making among their peers.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5669"/>
                  </a:ext>
                </a:extLst>
              </a:tr>
            </a:tbl>
          </a:graphicData>
        </a:graphic>
      </p:graphicFrame>
    </p:spTree>
    <p:extLst>
      <p:ext uri="{BB962C8B-B14F-4D97-AF65-F5344CB8AC3E}">
        <p14:creationId xmlns:p14="http://schemas.microsoft.com/office/powerpoint/2010/main" val="397832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E9ED37-0EB2-6AF9-BEEC-776E25B4753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7A7935-66CF-832F-1319-D1252F5F756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56041E68-21EE-616A-D9EB-107AD0A8534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902A40AF-01F0-3FC4-F0D5-4972A3CCA9E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Background</a:t>
            </a:r>
            <a:r>
              <a:rPr lang="en-ZA" dirty="0"/>
              <a:t>(</a:t>
            </a:r>
            <a:r>
              <a:rPr lang="fr-FR" dirty="0" err="1"/>
              <a:t>problem</a:t>
            </a:r>
            <a:r>
              <a:rPr lang="fr-FR" dirty="0"/>
              <a:t>, actions, change, </a:t>
            </a:r>
            <a:r>
              <a:rPr lang="fr-FR" dirty="0" err="1"/>
              <a:t>evidence</a:t>
            </a:r>
            <a:r>
              <a:rPr lang="en-ZA" dirty="0"/>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2102FED3-770E-745D-C969-BE77C382BA0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CADBA616-022F-035A-8D7E-151D518CA066}"/>
              </a:ext>
            </a:extLst>
          </p:cNvPr>
          <p:cNvSpPr>
            <a:spLocks noGrp="1"/>
          </p:cNvSpPr>
          <p:nvPr>
            <p:ph sz="half" idx="1"/>
          </p:nvPr>
        </p:nvSpPr>
        <p:spPr>
          <a:xfrm>
            <a:off x="277136" y="1151313"/>
            <a:ext cx="11626903" cy="3648486"/>
          </a:xfrm>
          <a:ln>
            <a:solidFill>
              <a:schemeClr val="tx1"/>
            </a:solidFill>
          </a:ln>
        </p:spPr>
        <p:txBody>
          <a:bodyPr vert="horz" lIns="91440" tIns="45720" rIns="91440" bIns="45720" rtlCol="0" anchor="t">
            <a:normAutofit fontScale="70000" lnSpcReduction="20000"/>
          </a:bodyPr>
          <a:lstStyle/>
          <a:p>
            <a:pPr marL="0" indent="0">
              <a:buNone/>
            </a:pPr>
            <a:r>
              <a:rPr lang="en-US" b="1" dirty="0"/>
              <a:t>Give some background. Briefly describe the context or problem.</a:t>
            </a:r>
          </a:p>
          <a:p>
            <a:r>
              <a:rPr lang="en-GB" b="1" dirty="0"/>
              <a:t>Problem:</a:t>
            </a:r>
            <a:br>
              <a:rPr lang="en-GB" dirty="0"/>
            </a:br>
            <a:r>
              <a:rPr lang="en-GB" dirty="0"/>
              <a:t>Adolescents and young people in the Capricorn District face limited access to accurate Sexual and Reproductive Health and Rights (SRHR) information. Harmful gender norms, stigma, and misinformation often prevent open discussions about sexuality, gender equality, and gender-based violence in schools. In many cases, schools depend on external organisations for SRHR education, which means that once projects end, the support disappears.</a:t>
            </a:r>
          </a:p>
          <a:p>
            <a:r>
              <a:rPr lang="en-GB" b="1" dirty="0"/>
              <a:t>Actions:</a:t>
            </a:r>
            <a:br>
              <a:rPr lang="en-GB" dirty="0"/>
            </a:br>
            <a:r>
              <a:rPr lang="en-GB" dirty="0"/>
              <a:t>Youth Action Health implemented a youth-led approach by training </a:t>
            </a:r>
            <a:r>
              <a:rPr lang="en-GB" b="1" dirty="0"/>
              <a:t>10 SRHR advocates at M.E. </a:t>
            </a:r>
            <a:r>
              <a:rPr lang="en-GB" b="1" dirty="0" err="1"/>
              <a:t>Makgato</a:t>
            </a:r>
            <a:r>
              <a:rPr lang="en-GB" b="1" dirty="0"/>
              <a:t> High School</a:t>
            </a:r>
            <a:r>
              <a:rPr lang="en-GB" dirty="0"/>
              <a:t>. The advocates were equipped with knowledge and skills to lead peer education, promote SRHR awareness, and create safe spaces for discussions among learners.</a:t>
            </a:r>
          </a:p>
          <a:p>
            <a:r>
              <a:rPr lang="en-GB" b="1" dirty="0"/>
              <a:t>Change:</a:t>
            </a:r>
            <a:br>
              <a:rPr lang="en-GB" dirty="0"/>
            </a:br>
            <a:r>
              <a:rPr lang="en-GB" dirty="0"/>
              <a:t>The training established a group of young advocates within the school who now support peer-to-peer learning and continue SRHR conversations even beyond the organisation’s direct intervention.</a:t>
            </a:r>
          </a:p>
          <a:p>
            <a:pPr marL="0" indent="0">
              <a:buNone/>
            </a:pPr>
            <a:endParaRPr lang="en-US" dirty="0"/>
          </a:p>
        </p:txBody>
      </p:sp>
    </p:spTree>
    <p:extLst>
      <p:ext uri="{BB962C8B-B14F-4D97-AF65-F5344CB8AC3E}">
        <p14:creationId xmlns:p14="http://schemas.microsoft.com/office/powerpoint/2010/main" val="26545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Background</a:t>
            </a:r>
            <a:endParaRPr lang="en-ZW"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B50C9DA-60C5-FA59-CDDA-21A0006E0295}"/>
              </a:ext>
            </a:extLst>
          </p:cNvPr>
          <p:cNvSpPr>
            <a:spLocks noGrp="1"/>
          </p:cNvSpPr>
          <p:nvPr>
            <p:ph sz="half" idx="1"/>
          </p:nvPr>
        </p:nvSpPr>
        <p:spPr>
          <a:xfrm>
            <a:off x="235130" y="1091294"/>
            <a:ext cx="7650521" cy="5034869"/>
          </a:xfrm>
          <a:ln>
            <a:solidFill>
              <a:schemeClr val="tx1"/>
            </a:solidFill>
          </a:ln>
        </p:spPr>
        <p:txBody>
          <a:bodyPr vert="horz" lIns="91440" tIns="45720" rIns="91440" bIns="45720" rtlCol="0" anchor="t">
            <a:normAutofit fontScale="92500" lnSpcReduction="10000"/>
          </a:bodyPr>
          <a:lstStyle/>
          <a:p>
            <a:pPr marL="0" indent="0">
              <a:buNone/>
            </a:pPr>
            <a:r>
              <a:rPr lang="en-US" b="1" dirty="0"/>
              <a:t>Briefly describe the context or problem the project set out to address.</a:t>
            </a:r>
          </a:p>
          <a:p>
            <a:r>
              <a:rPr lang="en-GB" sz="2200" b="1" dirty="0"/>
              <a:t>Organisation:</a:t>
            </a:r>
            <a:br>
              <a:rPr lang="en-GB" sz="2200" dirty="0"/>
            </a:br>
            <a:r>
              <a:rPr lang="en-GB" sz="2200" dirty="0"/>
              <a:t>Youth Action Health is a youth-led organisation based in the </a:t>
            </a:r>
            <a:r>
              <a:rPr lang="en-GB" sz="2200" b="1" dirty="0"/>
              <a:t>Capricorn District, Polokwane Municipality, Limpopo, South Africa</a:t>
            </a:r>
            <a:r>
              <a:rPr lang="en-GB" sz="2200" dirty="0"/>
              <a:t>. The organisation works to advance </a:t>
            </a:r>
            <a:r>
              <a:rPr lang="en-GB" sz="2200" b="1" dirty="0"/>
              <a:t>Sexual and Reproductive Health and Rights (SRHR), prevent gender-based violence (GBV), and empower young people</a:t>
            </a:r>
            <a:r>
              <a:rPr lang="en-GB" sz="2200" dirty="0"/>
              <a:t> through advocacy, education, and peer-led interventions.</a:t>
            </a:r>
          </a:p>
          <a:p>
            <a:r>
              <a:rPr lang="en-GB" sz="2200" b="1" dirty="0"/>
              <a:t>Project Objectives:</a:t>
            </a:r>
            <a:br>
              <a:rPr lang="en-GB" sz="2200" dirty="0"/>
            </a:br>
            <a:r>
              <a:rPr lang="en-GB" sz="2200" dirty="0"/>
              <a:t>• Increase SRHR knowledge among adolescents</a:t>
            </a:r>
            <a:br>
              <a:rPr lang="en-GB" sz="2200" dirty="0"/>
            </a:br>
            <a:r>
              <a:rPr lang="en-GB" sz="2200" dirty="0"/>
              <a:t>• Promote gender equality and prevent GBV</a:t>
            </a:r>
            <a:br>
              <a:rPr lang="en-GB" sz="2200" dirty="0"/>
            </a:br>
            <a:r>
              <a:rPr lang="en-GB" sz="2200" dirty="0"/>
              <a:t>• Strengthen youth leadership and advocacy in schools</a:t>
            </a:r>
            <a:br>
              <a:rPr lang="en-GB" sz="2200" dirty="0"/>
            </a:br>
            <a:r>
              <a:rPr lang="en-GB" sz="2200" dirty="0"/>
              <a:t>• Create sustainable peer-led structures for SRHR awareness</a:t>
            </a:r>
          </a:p>
          <a:p>
            <a:r>
              <a:rPr lang="en-GB" sz="2200" b="1" dirty="0"/>
              <a:t>Situation Before the Project:</a:t>
            </a:r>
            <a:br>
              <a:rPr lang="en-GB" sz="2200" dirty="0"/>
            </a:br>
            <a:r>
              <a:rPr lang="en-GB" sz="2200" dirty="0"/>
              <a:t>Many schools lacked youth-friendly spaces to discuss SRHR issues. Learners had limited access to accurate information and often relied on external organisations for short-term interventions.</a:t>
            </a:r>
          </a:p>
          <a:p>
            <a:endParaRPr lang="en-US" dirty="0"/>
          </a:p>
        </p:txBody>
      </p:sp>
      <p:pic>
        <p:nvPicPr>
          <p:cNvPr id="6" name="Picture 5">
            <a:extLst>
              <a:ext uri="{FF2B5EF4-FFF2-40B4-BE49-F238E27FC236}">
                <a16:creationId xmlns:a16="http://schemas.microsoft.com/office/drawing/2014/main" id="{346C242E-D286-05E5-4676-6DFDA0132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546" y="1264896"/>
            <a:ext cx="3299265" cy="4254725"/>
          </a:xfrm>
          <a:prstGeom prst="rect">
            <a:avLst/>
          </a:prstGeom>
        </p:spPr>
      </p:pic>
    </p:spTree>
    <p:extLst>
      <p:ext uri="{BB962C8B-B14F-4D97-AF65-F5344CB8AC3E}">
        <p14:creationId xmlns:p14="http://schemas.microsoft.com/office/powerpoint/2010/main" val="380090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C29526-82CB-7512-82D9-A3021097086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63FC155-8AB6-1230-D4DA-869B598D1E2D}"/>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74A708C1-10EB-5F12-BD91-56A7A23D23C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C1FF6018-E216-E155-A605-9CC4BBBB049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Context</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00206824-DEFE-9D42-8DEB-845B44BFFB5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C666376E-2E9B-49E9-97A8-0B117BA471FD}"/>
              </a:ext>
            </a:extLst>
          </p:cNvPr>
          <p:cNvSpPr>
            <a:spLocks noGrp="1"/>
          </p:cNvSpPr>
          <p:nvPr>
            <p:ph sz="half" idx="1"/>
          </p:nvPr>
        </p:nvSpPr>
        <p:spPr>
          <a:xfrm>
            <a:off x="159631" y="1075241"/>
            <a:ext cx="11534623" cy="3287758"/>
          </a:xfrm>
          <a:ln>
            <a:solidFill>
              <a:schemeClr val="tx1"/>
            </a:solidFill>
          </a:ln>
        </p:spPr>
        <p:txBody>
          <a:bodyPr vert="horz" lIns="91440" tIns="45720" rIns="91440" bIns="45720" rtlCol="0" anchor="t">
            <a:noAutofit/>
          </a:bodyPr>
          <a:lstStyle/>
          <a:p>
            <a:r>
              <a:rPr lang="en-GB" sz="2000" b="1" dirty="0"/>
              <a:t>Location:</a:t>
            </a:r>
            <a:br>
              <a:rPr lang="en-GB" sz="2000" dirty="0"/>
            </a:br>
            <a:r>
              <a:rPr lang="en-GB" sz="2000" dirty="0"/>
              <a:t>The project was implemented in the </a:t>
            </a:r>
            <a:r>
              <a:rPr lang="en-GB" sz="2000" b="1" dirty="0"/>
              <a:t>Capricorn District in Limpopo Province, South Africa</a:t>
            </a:r>
            <a:r>
              <a:rPr lang="en-GB" sz="2000" dirty="0"/>
              <a:t>, specifically at </a:t>
            </a:r>
            <a:r>
              <a:rPr lang="en-GB" sz="2000" b="1" dirty="0"/>
              <a:t>M.E. </a:t>
            </a:r>
            <a:r>
              <a:rPr lang="en-GB" sz="2000" b="1" dirty="0" err="1"/>
              <a:t>Makgato</a:t>
            </a:r>
            <a:r>
              <a:rPr lang="en-GB" sz="2000" b="1" dirty="0"/>
              <a:t> High School</a:t>
            </a:r>
            <a:r>
              <a:rPr lang="en-GB" sz="2000" dirty="0"/>
              <a:t>.</a:t>
            </a:r>
          </a:p>
          <a:p>
            <a:r>
              <a:rPr lang="en-GB" sz="2000" b="1" dirty="0"/>
              <a:t>Who Was Affected:</a:t>
            </a:r>
            <a:br>
              <a:rPr lang="en-GB" sz="2000" dirty="0"/>
            </a:br>
            <a:r>
              <a:rPr lang="en-GB" sz="2000" dirty="0"/>
              <a:t>Adolescents and young people in schools were most affected by the lack of SRHR information, stigma around sexuality, and harmful gender norms.</a:t>
            </a:r>
          </a:p>
          <a:p>
            <a:r>
              <a:rPr lang="en-GB" sz="2000" b="1" dirty="0"/>
              <a:t>Issues Addressed:</a:t>
            </a:r>
            <a:br>
              <a:rPr lang="en-GB" sz="2000" dirty="0"/>
            </a:br>
            <a:r>
              <a:rPr lang="en-GB" sz="2000" dirty="0"/>
              <a:t>• Limited access to SRHR information</a:t>
            </a:r>
            <a:br>
              <a:rPr lang="en-GB" sz="2000" dirty="0"/>
            </a:br>
            <a:r>
              <a:rPr lang="en-GB" sz="2000" dirty="0"/>
              <a:t>• Gender inequality and harmful social norms</a:t>
            </a:r>
            <a:br>
              <a:rPr lang="en-GB" sz="2000" dirty="0"/>
            </a:br>
            <a:r>
              <a:rPr lang="en-GB" sz="2000" dirty="0"/>
              <a:t>• Lack of sustainable youth advocacy structures in schools</a:t>
            </a:r>
            <a:br>
              <a:rPr lang="en-GB" sz="2000" dirty="0"/>
            </a:br>
            <a:r>
              <a:rPr lang="en-GB" sz="2000" dirty="0"/>
              <a:t>• Limited opportunities for young people to lead conversations on their health and rights</a:t>
            </a:r>
            <a:r>
              <a:rPr lang="en-US" sz="2000" dirty="0"/>
              <a:t>.</a:t>
            </a:r>
            <a:endParaRPr lang="en-GB" sz="2000" dirty="0"/>
          </a:p>
        </p:txBody>
      </p:sp>
    </p:spTree>
    <p:extLst>
      <p:ext uri="{BB962C8B-B14F-4D97-AF65-F5344CB8AC3E}">
        <p14:creationId xmlns:p14="http://schemas.microsoft.com/office/powerpoint/2010/main" val="334107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8E692-9EA8-7C9C-F745-0B142435D39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5FDA67A-358B-9E66-645D-FF58B500162B}"/>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B05B27EB-7C45-6EA4-0E04-F9CBEA54BC44}"/>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5706DD1E-29A2-AB8D-8903-4E8E84F3A62C}"/>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Actions</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24A8993B-E843-68BE-DA1B-04E494615963}"/>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1356042C-87BF-ABF0-F8A3-88794087CA6B}"/>
              </a:ext>
            </a:extLst>
          </p:cNvPr>
          <p:cNvSpPr>
            <a:spLocks noGrp="1"/>
          </p:cNvSpPr>
          <p:nvPr>
            <p:ph sz="half" idx="1"/>
          </p:nvPr>
        </p:nvSpPr>
        <p:spPr>
          <a:xfrm>
            <a:off x="235131" y="1091294"/>
            <a:ext cx="6509617" cy="5034869"/>
          </a:xfrm>
          <a:ln>
            <a:solidFill>
              <a:schemeClr val="tx1"/>
            </a:solidFill>
          </a:ln>
        </p:spPr>
        <p:txBody>
          <a:bodyPr vert="horz" lIns="91440" tIns="45720" rIns="91440" bIns="45720" rtlCol="0" anchor="t">
            <a:normAutofit fontScale="70000" lnSpcReduction="20000"/>
          </a:bodyPr>
          <a:lstStyle/>
          <a:p>
            <a:pPr marL="0" indent="0">
              <a:buNone/>
            </a:pPr>
            <a:r>
              <a:rPr lang="en-ZA" b="1" dirty="0"/>
              <a:t>How did the change come about? </a:t>
            </a:r>
            <a:endParaRPr lang="en-ZA" b="1" dirty="0">
              <a:solidFill>
                <a:srgbClr val="FF0000"/>
              </a:solidFill>
              <a:ea typeface="Calibri"/>
              <a:cs typeface="Calibri"/>
            </a:endParaRPr>
          </a:p>
          <a:p>
            <a:r>
              <a:rPr lang="en-GB" dirty="0"/>
              <a:t>Youth Action Health led the intervention by implementing a </a:t>
            </a:r>
            <a:r>
              <a:rPr lang="en-GB" b="1" dirty="0"/>
              <a:t>peer-led movement-building approach</a:t>
            </a:r>
            <a:r>
              <a:rPr lang="en-GB" dirty="0"/>
              <a:t>.</a:t>
            </a:r>
          </a:p>
          <a:p>
            <a:r>
              <a:rPr lang="en-GB" dirty="0"/>
              <a:t>Key actions included:</a:t>
            </a:r>
            <a:br>
              <a:rPr lang="en-GB" dirty="0"/>
            </a:br>
            <a:r>
              <a:rPr lang="en-GB" dirty="0"/>
              <a:t>• Training </a:t>
            </a:r>
            <a:r>
              <a:rPr lang="en-GB" b="1" dirty="0"/>
              <a:t>10 learners as SRHR advocates</a:t>
            </a:r>
            <a:r>
              <a:rPr lang="en-GB" dirty="0"/>
              <a:t> at M.E. </a:t>
            </a:r>
            <a:r>
              <a:rPr lang="en-GB" dirty="0" err="1"/>
              <a:t>Makgato</a:t>
            </a:r>
            <a:r>
              <a:rPr lang="en-GB" dirty="0"/>
              <a:t> High School</a:t>
            </a:r>
            <a:br>
              <a:rPr lang="en-GB" dirty="0"/>
            </a:br>
            <a:r>
              <a:rPr lang="en-GB" dirty="0"/>
              <a:t>• Equipping advocates with knowledge on </a:t>
            </a:r>
            <a:r>
              <a:rPr lang="en-GB" b="1" dirty="0"/>
              <a:t>SRHR, gender equality, and GBV prevention</a:t>
            </a:r>
            <a:br>
              <a:rPr lang="en-GB" dirty="0"/>
            </a:br>
            <a:r>
              <a:rPr lang="en-GB" dirty="0"/>
              <a:t>• Supporting advocates to conduct </a:t>
            </a:r>
            <a:r>
              <a:rPr lang="en-GB" b="1" dirty="0"/>
              <a:t>peer-to-peer discussions and awareness activities</a:t>
            </a:r>
            <a:br>
              <a:rPr lang="en-GB" dirty="0"/>
            </a:br>
            <a:r>
              <a:rPr lang="en-GB" dirty="0"/>
              <a:t>• Working closely with </a:t>
            </a:r>
            <a:r>
              <a:rPr lang="en-GB" b="1" dirty="0"/>
              <a:t>Learner Support Agents</a:t>
            </a:r>
            <a:r>
              <a:rPr lang="en-GB" dirty="0"/>
              <a:t> to ensure continuity of the programme</a:t>
            </a:r>
            <a:br>
              <a:rPr lang="en-GB" dirty="0"/>
            </a:br>
            <a:r>
              <a:rPr lang="en-GB" dirty="0"/>
              <a:t>• Providing </a:t>
            </a:r>
            <a:r>
              <a:rPr lang="en-GB" b="1" dirty="0"/>
              <a:t>sanitary pads to the trained advocates</a:t>
            </a:r>
            <a:r>
              <a:rPr lang="en-GB" dirty="0"/>
              <a:t> as part of activities linked to the </a:t>
            </a:r>
            <a:r>
              <a:rPr lang="en-GB" b="1" dirty="0"/>
              <a:t>International Day of the Girl Child</a:t>
            </a:r>
            <a:endParaRPr lang="en-GB" dirty="0"/>
          </a:p>
          <a:p>
            <a:r>
              <a:rPr lang="en-GB" dirty="0"/>
              <a:t>Through these actions, the organisation strengthened youth leadership and created </a:t>
            </a:r>
            <a:r>
              <a:rPr lang="en-GB" b="1" dirty="0"/>
              <a:t>a sustainable network of young advocates who can continue promoting SRHR within the school community</a:t>
            </a:r>
            <a:r>
              <a:rPr lang="en-GB" dirty="0"/>
              <a:t>.</a:t>
            </a:r>
          </a:p>
          <a:p>
            <a:pPr marL="0" indent="0">
              <a:buNone/>
            </a:pPr>
            <a:endParaRPr lang="en-US" dirty="0"/>
          </a:p>
        </p:txBody>
      </p:sp>
      <p:pic>
        <p:nvPicPr>
          <p:cNvPr id="6" name="Picture 5">
            <a:extLst>
              <a:ext uri="{FF2B5EF4-FFF2-40B4-BE49-F238E27FC236}">
                <a16:creationId xmlns:a16="http://schemas.microsoft.com/office/drawing/2014/main" id="{DA3C82CB-BDD0-03F4-BC2A-6EB650F48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704" y="1148204"/>
            <a:ext cx="4471333" cy="4561591"/>
          </a:xfrm>
          <a:prstGeom prst="rect">
            <a:avLst/>
          </a:prstGeom>
        </p:spPr>
      </p:pic>
    </p:spTree>
    <p:extLst>
      <p:ext uri="{BB962C8B-B14F-4D97-AF65-F5344CB8AC3E}">
        <p14:creationId xmlns:p14="http://schemas.microsoft.com/office/powerpoint/2010/main" val="290062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C222E-9CA8-8403-03F7-39AB7C43300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F48053-7FF7-EF86-7C65-74B4E9CDF8D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3D8A7EE-1A4B-0C6D-EB46-8DFA22913D81}"/>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0EE6B401-2653-D653-9B4D-8943BC87891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The change – impact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A4C54F62-A22A-20B2-66E0-37CF7AD7183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74CE9D1-7973-DCFC-ABB9-15BE7C35B517}"/>
              </a:ext>
            </a:extLst>
          </p:cNvPr>
          <p:cNvSpPr>
            <a:spLocks noGrp="1"/>
          </p:cNvSpPr>
          <p:nvPr>
            <p:ph sz="half" idx="1"/>
          </p:nvPr>
        </p:nvSpPr>
        <p:spPr>
          <a:xfrm>
            <a:off x="579080" y="1213891"/>
            <a:ext cx="5860869" cy="4118269"/>
          </a:xfrm>
          <a:ln>
            <a:solidFill>
              <a:schemeClr val="tx1"/>
            </a:solidFill>
          </a:ln>
        </p:spPr>
        <p:txBody>
          <a:bodyPr vert="horz" lIns="91440" tIns="45720" rIns="91440" bIns="45720" rtlCol="0" anchor="t">
            <a:normAutofit/>
          </a:bodyPr>
          <a:lstStyle/>
          <a:p>
            <a:pPr>
              <a:buNone/>
            </a:pPr>
            <a:r>
              <a:rPr lang="en-GB" sz="2200" dirty="0"/>
              <a:t>The training of SRHR advocates at </a:t>
            </a:r>
            <a:r>
              <a:rPr lang="en-GB" sz="2200" b="1" dirty="0"/>
              <a:t>M.E. </a:t>
            </a:r>
            <a:r>
              <a:rPr lang="en-GB" sz="2200" b="1" dirty="0" err="1"/>
              <a:t>Makgato</a:t>
            </a:r>
            <a:r>
              <a:rPr lang="en-GB" sz="2200" b="1" dirty="0"/>
              <a:t> High School</a:t>
            </a:r>
            <a:r>
              <a:rPr lang="en-GB" sz="2200" dirty="0"/>
              <a:t> created a shift from short-term awareness activities to </a:t>
            </a:r>
            <a:r>
              <a:rPr lang="en-GB" sz="2200" b="1" dirty="0"/>
              <a:t>sustainable youth-led advocacy within the school</a:t>
            </a:r>
            <a:r>
              <a:rPr lang="en-GB" sz="2200" dirty="0"/>
              <a:t>.</a:t>
            </a:r>
          </a:p>
          <a:p>
            <a:pPr>
              <a:buNone/>
            </a:pPr>
            <a:r>
              <a:rPr lang="en-GB" sz="2200" dirty="0"/>
              <a:t>Through the project:</a:t>
            </a:r>
          </a:p>
          <a:p>
            <a:r>
              <a:rPr lang="en-GB" sz="2200" dirty="0"/>
              <a:t>Young people gained the confidence and knowledge to openly discuss SRHR issues and support their peers. The trained advocates now act as peer educators who promote awareness, challenge myths and stigma, and encourage learners to seek accurate information and services.</a:t>
            </a:r>
          </a:p>
          <a:p>
            <a:pPr marL="0" indent="0">
              <a:buNone/>
            </a:pPr>
            <a:endParaRPr lang="en-US" dirty="0"/>
          </a:p>
        </p:txBody>
      </p:sp>
      <p:pic>
        <p:nvPicPr>
          <p:cNvPr id="6" name="Picture 5">
            <a:extLst>
              <a:ext uri="{FF2B5EF4-FFF2-40B4-BE49-F238E27FC236}">
                <a16:creationId xmlns:a16="http://schemas.microsoft.com/office/drawing/2014/main" id="{0E032369-F6CD-A451-56A0-706D689C785E}"/>
              </a:ext>
            </a:extLst>
          </p:cNvPr>
          <p:cNvPicPr>
            <a:picLocks noChangeAspect="1"/>
          </p:cNvPicPr>
          <p:nvPr/>
        </p:nvPicPr>
        <p:blipFill>
          <a:blip r:embed="rId2">
            <a:extLst>
              <a:ext uri="{28A0092B-C50C-407E-A947-70E740481C1C}">
                <a14:useLocalDpi xmlns:a14="http://schemas.microsoft.com/office/drawing/2010/main" val="0"/>
              </a:ext>
            </a:extLst>
          </a:blip>
          <a:srcRect l="21773" t="-360" r="-21773" b="360"/>
          <a:stretch>
            <a:fillRect/>
          </a:stretch>
        </p:blipFill>
        <p:spPr>
          <a:xfrm>
            <a:off x="6788321" y="1145508"/>
            <a:ext cx="5860869" cy="4186652"/>
          </a:xfrm>
          <a:prstGeom prst="rect">
            <a:avLst/>
          </a:prstGeom>
        </p:spPr>
      </p:pic>
    </p:spTree>
    <p:extLst>
      <p:ext uri="{BB962C8B-B14F-4D97-AF65-F5344CB8AC3E}">
        <p14:creationId xmlns:p14="http://schemas.microsoft.com/office/powerpoint/2010/main" val="72033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D98A8A-D06A-6225-BBF2-7B696BA4559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83A064-61BA-F4FE-EF05-CAD433A201C2}"/>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1AD42631-DCC0-2BB4-7F34-399DF72D9E3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73DB59A6-6DDF-9E46-FA99-FBAA0195D146}"/>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t>Significance of the Change</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9056698-5B7C-2C38-5FB0-4C85C72769C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FA19A371-0226-ED76-96D0-CBF6681433DB}"/>
              </a:ext>
            </a:extLst>
          </p:cNvPr>
          <p:cNvSpPr>
            <a:spLocks noGrp="1"/>
          </p:cNvSpPr>
          <p:nvPr>
            <p:ph sz="half" idx="1"/>
          </p:nvPr>
        </p:nvSpPr>
        <p:spPr>
          <a:xfrm>
            <a:off x="282549" y="1224337"/>
            <a:ext cx="11626902" cy="2707624"/>
          </a:xfrm>
          <a:ln>
            <a:solidFill>
              <a:schemeClr val="tx1"/>
            </a:solidFill>
          </a:ln>
        </p:spPr>
        <p:txBody>
          <a:bodyPr>
            <a:normAutofit/>
          </a:bodyPr>
          <a:lstStyle/>
          <a:p>
            <a:pPr>
              <a:buNone/>
            </a:pPr>
            <a:r>
              <a:rPr lang="en-GB" sz="2000" dirty="0"/>
              <a:t>By training young advocates within the school:</a:t>
            </a:r>
          </a:p>
          <a:p>
            <a:pPr>
              <a:buFont typeface="Arial" panose="020B0604020202020204" pitchFamily="34" charset="0"/>
              <a:buChar char="•"/>
            </a:pPr>
            <a:r>
              <a:rPr lang="en-GB" sz="2000" dirty="0"/>
              <a:t>Learners become </a:t>
            </a:r>
            <a:r>
              <a:rPr lang="en-GB" sz="2000" b="1" dirty="0"/>
              <a:t>active leaders and change-makers</a:t>
            </a:r>
            <a:r>
              <a:rPr lang="en-GB" sz="2000" dirty="0"/>
              <a:t>, not just beneficiaries of programmes.</a:t>
            </a:r>
          </a:p>
          <a:p>
            <a:pPr>
              <a:buFont typeface="Arial" panose="020B0604020202020204" pitchFamily="34" charset="0"/>
              <a:buChar char="•"/>
            </a:pPr>
            <a:r>
              <a:rPr lang="en-GB" sz="2000" dirty="0"/>
              <a:t>Schools gain </a:t>
            </a:r>
            <a:r>
              <a:rPr lang="en-GB" sz="2000" b="1" dirty="0"/>
              <a:t>internal capacity to sustain SRHR conversations and awareness</a:t>
            </a:r>
            <a:r>
              <a:rPr lang="en-GB" sz="2000" dirty="0"/>
              <a:t>.</a:t>
            </a:r>
          </a:p>
          <a:p>
            <a:pPr>
              <a:buFont typeface="Arial" panose="020B0604020202020204" pitchFamily="34" charset="0"/>
              <a:buChar char="•"/>
            </a:pPr>
            <a:r>
              <a:rPr lang="en-GB" sz="2000" dirty="0"/>
              <a:t>Harmful gender norms and stigma surrounding SRHR can gradually be challenged through </a:t>
            </a:r>
            <a:r>
              <a:rPr lang="en-GB" sz="2000" b="1" dirty="0"/>
              <a:t>peer influence and continuous dialogue</a:t>
            </a:r>
            <a:r>
              <a:rPr lang="en-GB" sz="2000" dirty="0"/>
              <a:t>.</a:t>
            </a:r>
          </a:p>
          <a:p>
            <a:pPr>
              <a:buNone/>
            </a:pPr>
            <a:r>
              <a:rPr lang="en-GB" sz="2000" dirty="0"/>
              <a:t>The initiative contributes to a </a:t>
            </a:r>
            <a:r>
              <a:rPr lang="en-GB" sz="2000" b="1" dirty="0"/>
              <a:t>broader movement for youth empowerment, gender equality, and the protection of sexual and reproductive health rights</a:t>
            </a:r>
            <a:r>
              <a:rPr lang="en-GB" sz="2000" dirty="0"/>
              <a:t> in schools and communities.</a:t>
            </a:r>
          </a:p>
        </p:txBody>
      </p:sp>
    </p:spTree>
    <p:extLst>
      <p:ext uri="{BB962C8B-B14F-4D97-AF65-F5344CB8AC3E}">
        <p14:creationId xmlns:p14="http://schemas.microsoft.com/office/powerpoint/2010/main" val="342365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8E7E8D-9BFC-D3CA-79C5-AA0CC783794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BBC1C5F-1C33-E258-D32A-82BE98CBF916}"/>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80C1F2B-B38C-55DF-116C-34FF16815F9B}"/>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a16="http://schemas.microsoft.com/office/drawing/2014/main" id="{EA53F0C7-A13C-E7DB-8141-53083B0E74F9}"/>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a:t>Beneficiaries</a:t>
            </a:r>
            <a:endParaRPr lang="en-ZW" b="1" i="1" spc="30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C28CE1DD-B9A2-BFE6-7E98-60271CAF0A39}"/>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a:extLst>
              <a:ext uri="{FF2B5EF4-FFF2-40B4-BE49-F238E27FC236}">
                <a16:creationId xmlns:a16="http://schemas.microsoft.com/office/drawing/2014/main" id="{CB1EC6FA-7874-891E-52D6-B0095DDB71C9}"/>
              </a:ext>
            </a:extLst>
          </p:cNvPr>
          <p:cNvGraphicFramePr>
            <a:graphicFrameLocks noGrp="1"/>
          </p:cNvGraphicFramePr>
          <p:nvPr>
            <p:extLst>
              <p:ext uri="{D42A27DB-BD31-4B8C-83A1-F6EECF244321}">
                <p14:modId xmlns:p14="http://schemas.microsoft.com/office/powerpoint/2010/main" val="1206085718"/>
              </p:ext>
            </p:extLst>
          </p:nvPr>
        </p:nvGraphicFramePr>
        <p:xfrm>
          <a:off x="363794" y="1317523"/>
          <a:ext cx="8570656" cy="4543051"/>
        </p:xfrm>
        <a:graphic>
          <a:graphicData uri="http://schemas.openxmlformats.org/drawingml/2006/table">
            <a:tbl>
              <a:tblPr/>
              <a:tblGrid>
                <a:gridCol w="5790466">
                  <a:extLst>
                    <a:ext uri="{9D8B030D-6E8A-4147-A177-3AD203B41FA5}">
                      <a16:colId xmlns:a16="http://schemas.microsoft.com/office/drawing/2014/main" val="187783225"/>
                    </a:ext>
                  </a:extLst>
                </a:gridCol>
                <a:gridCol w="2780190">
                  <a:extLst>
                    <a:ext uri="{9D8B030D-6E8A-4147-A177-3AD203B41FA5}">
                      <a16:colId xmlns:a16="http://schemas.microsoft.com/office/drawing/2014/main" val="3547459719"/>
                    </a:ext>
                  </a:extLst>
                </a:gridCol>
              </a:tblGrid>
              <a:tr h="300367">
                <a:tc>
                  <a:txBody>
                    <a:bodyPr/>
                    <a:lstStyle/>
                    <a:p>
                      <a:pPr algn="l" fontAlgn="t">
                        <a:buNone/>
                      </a:pPr>
                      <a:r>
                        <a:rPr lang="en-ZA" sz="1800" b="1" i="0" u="none" strike="noStrike" dirty="0">
                          <a:solidFill>
                            <a:srgbClr val="000000"/>
                          </a:solidFill>
                          <a:effectLst/>
                          <a:latin typeface="+mn-lt"/>
                        </a:rPr>
                        <a:t> </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1" i="0" u="none" strike="noStrike">
                          <a:solidFill>
                            <a:srgbClr val="000000"/>
                          </a:solidFill>
                          <a:effectLst/>
                          <a:latin typeface="+mn-lt"/>
                        </a:rPr>
                        <a:t>Number of participants</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941511"/>
                  </a:ext>
                </a:extLst>
              </a:tr>
              <a:tr h="563188">
                <a:tc>
                  <a:txBody>
                    <a:bodyPr/>
                    <a:lstStyle/>
                    <a:p>
                      <a:pPr algn="l" rtl="0" fontAlgn="t">
                        <a:buClr>
                          <a:srgbClr val="000000"/>
                        </a:buClr>
                        <a:buSzPts val="1100"/>
                        <a:buFont typeface="Tahoma" panose="020B0604030504040204" pitchFamily="34" charset="0"/>
                        <a:buNone/>
                      </a:pPr>
                      <a:r>
                        <a:rPr lang="en-ZA" sz="1800" b="0" i="0" u="none" strike="noStrike" dirty="0">
                          <a:solidFill>
                            <a:srgbClr val="000000"/>
                          </a:solidFill>
                          <a:effectLst/>
                          <a:latin typeface="+mn-lt"/>
                        </a:rPr>
                        <a:t>Female – Direct beneficiaries</a:t>
                      </a:r>
                    </a:p>
                    <a:p>
                      <a:pPr algn="l" rtl="0" fontAlgn="t">
                        <a:buClr>
                          <a:srgbClr val="000000"/>
                        </a:buClr>
                        <a:buSzPts val="1100"/>
                        <a:buFont typeface="Tahoma" panose="020B0604030504040204" pitchFamily="34" charset="0"/>
                        <a:buChar char="b"/>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10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6035623"/>
                  </a:ext>
                </a:extLst>
              </a:tr>
              <a:tr h="563188">
                <a:tc>
                  <a:txBody>
                    <a:bodyPr/>
                    <a:lstStyle/>
                    <a:p>
                      <a:pPr algn="l" rtl="0" fontAlgn="t">
                        <a:buClr>
                          <a:srgbClr val="000000"/>
                        </a:buClr>
                        <a:buSzPts val="1100"/>
                        <a:buFont typeface="Tahoma" panose="020B0604030504040204" pitchFamily="34" charset="0"/>
                        <a:buNone/>
                      </a:pPr>
                      <a:r>
                        <a:rPr lang="en-ZA" sz="1800" b="0" i="0" u="none" strike="noStrike" dirty="0">
                          <a:solidFill>
                            <a:srgbClr val="000000"/>
                          </a:solidFill>
                          <a:effectLst/>
                          <a:latin typeface="+mn-lt"/>
                        </a:rPr>
                        <a:t>Male – Direct beneficiaries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596423"/>
                  </a:ext>
                </a:extLst>
              </a:tr>
              <a:tr h="563188">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Female – Indirect beneficiaries (e.g. through other networks)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50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9820568"/>
                  </a:ext>
                </a:extLst>
              </a:tr>
              <a:tr h="563188">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Male – Indirect beneficiaries (e.g. through other networks)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0195280"/>
                  </a:ext>
                </a:extLst>
              </a:tr>
              <a:tr h="838525">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Female – Online beneficiaries (e.g. website access, mailing lists, scholarly articles)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7928540"/>
                  </a:ext>
                </a:extLst>
              </a:tr>
              <a:tr h="838525">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Male – Online beneficiaries (e.g. website access, mailing lists, scholarly articles)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0</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1057829"/>
                  </a:ext>
                </a:extLst>
              </a:tr>
              <a:tr h="312882">
                <a:tc>
                  <a:txBody>
                    <a:bodyPr/>
                    <a:lstStyle/>
                    <a:p>
                      <a:pPr algn="l" fontAlgn="t">
                        <a:buNone/>
                      </a:pPr>
                      <a:r>
                        <a:rPr lang="en-ZA" sz="1800" b="1" i="0" u="none" strike="noStrike">
                          <a:solidFill>
                            <a:srgbClr val="000000"/>
                          </a:solidFill>
                          <a:effectLst/>
                          <a:latin typeface="+mn-lt"/>
                        </a:rPr>
                        <a:t>Total</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n-ZA" sz="1800" b="1" i="0" u="none" strike="noStrike" dirty="0">
                          <a:solidFill>
                            <a:srgbClr val="000000"/>
                          </a:solidFill>
                          <a:effectLst/>
                          <a:latin typeface="+mn-lt"/>
                        </a:rPr>
                        <a:t> </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323152"/>
                  </a:ext>
                </a:extLst>
              </a:tr>
            </a:tbl>
          </a:graphicData>
        </a:graphic>
      </p:graphicFrame>
    </p:spTree>
    <p:extLst>
      <p:ext uri="{BB962C8B-B14F-4D97-AF65-F5344CB8AC3E}">
        <p14:creationId xmlns:p14="http://schemas.microsoft.com/office/powerpoint/2010/main" val="67875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6A7A3C-85E3-4865-A02C-C5A95692C5BA}">
  <ds:schemaRefs>
    <ds:schemaRef ds:uri="http://schemas.microsoft.com/office/2006/metadata/properties"/>
    <ds:schemaRef ds:uri="http://schemas.microsoft.com/office/infopath/2007/PartnerControls"/>
    <ds:schemaRef ds:uri="386b4bcc-3771-4cf3-910e-10b4da597aff"/>
    <ds:schemaRef ds:uri="5c72703c-1067-4fa7-89cc-ef245258de7b"/>
  </ds:schemaRefs>
</ds:datastoreItem>
</file>

<file path=customXml/itemProps2.xml><?xml version="1.0" encoding="utf-8"?>
<ds:datastoreItem xmlns:ds="http://schemas.openxmlformats.org/officeDocument/2006/customXml" ds:itemID="{5ED1E7C8-C861-44C8-BAE3-4FC0E3091545}">
  <ds:schemaRefs>
    <ds:schemaRef ds:uri="http://schemas.microsoft.com/sharepoint/v3/contenttype/forms"/>
  </ds:schemaRefs>
</ds:datastoreItem>
</file>

<file path=customXml/itemProps3.xml><?xml version="1.0" encoding="utf-8"?>
<ds:datastoreItem xmlns:ds="http://schemas.openxmlformats.org/officeDocument/2006/customXml" ds:itemID="{C17DD744-94FD-4736-BC33-C6B3DE46AEEA}"/>
</file>

<file path=docProps/app.xml><?xml version="1.0" encoding="utf-8"?>
<Properties xmlns="http://schemas.openxmlformats.org/officeDocument/2006/extended-properties" xmlns:vt="http://schemas.openxmlformats.org/officeDocument/2006/docPropsVTypes">
  <TotalTime>258</TotalTime>
  <Words>1404</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Tahoma</vt:lpstr>
      <vt:lpstr>Office Theme</vt:lpstr>
      <vt:lpstr>Voice and Choice Summit 2026-Story of Change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 Lee</dc:creator>
  <cp:lastModifiedBy>Leah Sebola</cp:lastModifiedBy>
  <cp:revision>7</cp:revision>
  <dcterms:created xsi:type="dcterms:W3CDTF">2025-10-09T06:55:09Z</dcterms:created>
  <dcterms:modified xsi:type="dcterms:W3CDTF">2026-03-06T15:56:28Z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Order">
    <vt:r8>9634100</vt:r8>
  </property>
  <property fmtid="{D5CDD505-2E9C-101B-9397-08002B2CF9AE}" pid="5" name="Processed">
    <vt:bool>false</vt:bool>
  </property>
  <property fmtid="{D5CDD505-2E9C-101B-9397-08002B2CF9AE}" pid="6" name="xd_Signature">
    <vt:bool>false</vt:bool>
  </property>
  <property fmtid="{D5CDD505-2E9C-101B-9397-08002B2CF9AE}" pid="7" name="Putonlin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