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84" r:id="rId6"/>
    <p:sldId id="283" r:id="rId7"/>
    <p:sldId id="274" r:id="rId8"/>
    <p:sldId id="285" r:id="rId9"/>
    <p:sldId id="276" r:id="rId10"/>
    <p:sldId id="277" r:id="rId11"/>
    <p:sldId id="278" r:id="rId12"/>
    <p:sldId id="282" r:id="rId13"/>
    <p:sldId id="280" r:id="rId14"/>
    <p:sldId id="279"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191"/>
    <a:srgbClr val="00FF00"/>
    <a:srgbClr val="17B060"/>
    <a:srgbClr val="F7DA06"/>
    <a:srgbClr val="A57FA6"/>
    <a:srgbClr val="7D59A5"/>
    <a:srgbClr val="FF0000"/>
    <a:srgbClr val="25B56A"/>
    <a:srgbClr val="7B2C42"/>
    <a:srgbClr val="D1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08F8B-1D1A-42E5-A2AB-5C3A2EEAFEE0}" v="4" dt="2026-02-18T09:40:34.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3E2CE2-5A7E-4EE2-9250-484598939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 xmlns:a16="http://schemas.microsoft.com/office/drawing/2014/main" id="{E9062C76-4F4C-BDDA-A97A-165EB3359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 xmlns:a16="http://schemas.microsoft.com/office/drawing/2014/main" id="{5D24042E-3907-93CB-4E2E-55F85AE4F4AA}"/>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 xmlns:a16="http://schemas.microsoft.com/office/drawing/2014/main" id="{9AE905BC-5A99-07E4-DD66-2ED4D4B6089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5E42D9CB-D969-E8CA-BC4E-7974855A5709}"/>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5761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B0B160-8340-37E5-9194-2F2A769EC87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 xmlns:a16="http://schemas.microsoft.com/office/drawing/2014/main" id="{9C2EC659-D4C7-815D-9806-42DE933B4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BDE70717-E0D3-22F2-A9A6-EB49979C49C7}"/>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 xmlns:a16="http://schemas.microsoft.com/office/drawing/2014/main" id="{946A3E06-6483-7692-99D3-BF56E4FEB89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57C564DD-F12F-22CC-E23A-D3F4EBF330E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41633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12EF1F-5EB7-19ED-3053-C12F9E82D9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 xmlns:a16="http://schemas.microsoft.com/office/drawing/2014/main" id="{C87F3B99-431D-CACD-E9F7-044331D74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5EDF3BFF-9C24-BC50-E529-8CB16AB7F208}"/>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 xmlns:a16="http://schemas.microsoft.com/office/drawing/2014/main" id="{C80CBEFD-866C-65D7-CE39-814194A5E56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CCCD7994-4C60-75E4-1FC9-C0CB024F39C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44201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D14B42-CF62-4194-C72A-A7DBF745C8B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B00E7432-04B2-6FD3-F13F-E433CB0B03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B9AF369B-6E2C-44A2-C44B-960C6F79AB6F}"/>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 xmlns:a16="http://schemas.microsoft.com/office/drawing/2014/main" id="{38D5F7EB-37BA-CA88-4827-CE3D85823B0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CB477F02-BA4E-5071-883F-9D2A26249DF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2596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17CA92-20F4-58C5-1C31-6408299DB6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 xmlns:a16="http://schemas.microsoft.com/office/drawing/2014/main" id="{97C1CA49-3BF8-BF14-7BED-F3F8A685F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F7032CD-4264-03DD-C589-9BA7870CACC5}"/>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 xmlns:a16="http://schemas.microsoft.com/office/drawing/2014/main" id="{B42BCE3E-4B41-185A-7A35-D749F0809E5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 xmlns:a16="http://schemas.microsoft.com/office/drawing/2014/main" id="{D39BEE40-9835-2DD0-9F62-8951777CB73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90607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B3E565-4E9E-7B98-C1CE-10815FC4746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C7A2A0D1-4932-BA81-9435-966CB55551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 xmlns:a16="http://schemas.microsoft.com/office/drawing/2014/main" id="{DBFE32DD-814D-29E3-D855-B03D34F1A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 xmlns:a16="http://schemas.microsoft.com/office/drawing/2014/main" id="{59C3B16A-F81E-2678-3268-D6193E5026DE}"/>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6" name="Footer Placeholder 5">
            <a:extLst>
              <a:ext uri="{FF2B5EF4-FFF2-40B4-BE49-F238E27FC236}">
                <a16:creationId xmlns="" xmlns:a16="http://schemas.microsoft.com/office/drawing/2014/main" id="{7FDFE573-B73D-A4EB-B1C9-80861D29290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17CC6204-207C-1FC7-84B3-52869117D57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27597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732DD5-FC51-03AA-C38C-084CEACA116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 xmlns:a16="http://schemas.microsoft.com/office/drawing/2014/main" id="{F02525E9-5151-1739-016C-AB555B9EA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0F6984E-90A7-7C25-60E1-5CB82948E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 xmlns:a16="http://schemas.microsoft.com/office/drawing/2014/main" id="{FA134B5A-FBC9-FAEE-AEF8-BE2AE2149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6A824E7-056E-E352-BF6D-0AD64D5A6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 xmlns:a16="http://schemas.microsoft.com/office/drawing/2014/main" id="{97A11C77-DC7B-375C-FB80-E5D64EE43921}"/>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8" name="Footer Placeholder 7">
            <a:extLst>
              <a:ext uri="{FF2B5EF4-FFF2-40B4-BE49-F238E27FC236}">
                <a16:creationId xmlns="" xmlns:a16="http://schemas.microsoft.com/office/drawing/2014/main" id="{DBFFD020-764F-4DBF-36AB-CECB52036CB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 xmlns:a16="http://schemas.microsoft.com/office/drawing/2014/main" id="{5E7D402A-D7B1-FD7D-0E89-F9F80FFAA79A}"/>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23157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A3B5F8-BCE2-C277-4A15-A31D4A1FD7D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 xmlns:a16="http://schemas.microsoft.com/office/drawing/2014/main" id="{E5D8D650-16E4-2EFF-3E62-24FAFF8CA7C4}"/>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4" name="Footer Placeholder 3">
            <a:extLst>
              <a:ext uri="{FF2B5EF4-FFF2-40B4-BE49-F238E27FC236}">
                <a16:creationId xmlns="" xmlns:a16="http://schemas.microsoft.com/office/drawing/2014/main" id="{BE286D35-4D39-C2DE-D480-05B9A1D8BBD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 xmlns:a16="http://schemas.microsoft.com/office/drawing/2014/main" id="{BDFE74BE-731C-6639-F730-3218D5AF6E3B}"/>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4766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FA8641D-EAF8-569A-50B4-2AA6391B10BA}"/>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3" name="Footer Placeholder 2">
            <a:extLst>
              <a:ext uri="{FF2B5EF4-FFF2-40B4-BE49-F238E27FC236}">
                <a16:creationId xmlns="" xmlns:a16="http://schemas.microsoft.com/office/drawing/2014/main" id="{71B501D3-C043-466F-1636-AC2D5479B56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 xmlns:a16="http://schemas.microsoft.com/office/drawing/2014/main" id="{66D7BEF9-CAFC-0B9C-395B-6AB4934952A6}"/>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871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E1A8E1-CF86-C610-970C-DAA48696C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6F607325-E76B-28E6-548E-F69713A69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 xmlns:a16="http://schemas.microsoft.com/office/drawing/2014/main" id="{858D414A-E527-E786-5515-CDC19AC6F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E390575-141A-BBBF-46C3-C678A74880C8}"/>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6" name="Footer Placeholder 5">
            <a:extLst>
              <a:ext uri="{FF2B5EF4-FFF2-40B4-BE49-F238E27FC236}">
                <a16:creationId xmlns="" xmlns:a16="http://schemas.microsoft.com/office/drawing/2014/main" id="{1AD9A23C-8C33-FA22-3A9A-B651D2CD136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47AC2CA9-CD5D-1DB2-0F88-FE30AC0355A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38369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17C95D-49B8-B393-2C6C-C6CC80B23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 xmlns:a16="http://schemas.microsoft.com/office/drawing/2014/main" id="{DD48A346-B68E-8E6B-5F18-18CC7E951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 xmlns:a16="http://schemas.microsoft.com/office/drawing/2014/main" id="{0E5DF0AE-4A4D-FDDB-C7AE-686EF72FE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AFA5C17-10A9-E7BB-2BDB-A88E49B779E1}"/>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6" name="Footer Placeholder 5">
            <a:extLst>
              <a:ext uri="{FF2B5EF4-FFF2-40B4-BE49-F238E27FC236}">
                <a16:creationId xmlns="" xmlns:a16="http://schemas.microsoft.com/office/drawing/2014/main" id="{BAF19F9C-51AA-658B-3711-5F7253989C9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 xmlns:a16="http://schemas.microsoft.com/office/drawing/2014/main" id="{E32E0C1C-F2C1-4D77-F475-CC1C99731A7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65157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1124A1C-250A-5E3D-0A23-FE958DB6D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 xmlns:a16="http://schemas.microsoft.com/office/drawing/2014/main" id="{4A73F7C5-3EF1-5AF3-741A-8C49D5CCA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5465CBFC-55BE-DDB4-4B5B-7991616B1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A6DBE-B882-4EF2-AACB-D4DAF18A6183}" type="datetimeFigureOut">
              <a:rPr lang="en-ZA" smtClean="0"/>
              <a:t>2026/03/05</a:t>
            </a:fld>
            <a:endParaRPr lang="en-ZA"/>
          </a:p>
        </p:txBody>
      </p:sp>
      <p:sp>
        <p:nvSpPr>
          <p:cNvPr id="5" name="Footer Placeholder 4">
            <a:extLst>
              <a:ext uri="{FF2B5EF4-FFF2-40B4-BE49-F238E27FC236}">
                <a16:creationId xmlns="" xmlns:a16="http://schemas.microsoft.com/office/drawing/2014/main" id="{31238554-8BC3-B422-534E-2FD7D578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 xmlns:a16="http://schemas.microsoft.com/office/drawing/2014/main" id="{3ABF892D-C923-EB87-001B-2596F909D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EAC9-0C06-411E-A697-0ABDBDE72850}" type="slidenum">
              <a:rPr lang="en-ZA" smtClean="0"/>
              <a:t>‹#›</a:t>
            </a:fld>
            <a:endParaRPr lang="en-ZA"/>
          </a:p>
        </p:txBody>
      </p:sp>
    </p:spTree>
    <p:extLst>
      <p:ext uri="{BB962C8B-B14F-4D97-AF65-F5344CB8AC3E}">
        <p14:creationId xmlns:p14="http://schemas.microsoft.com/office/powerpoint/2010/main" val="207839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96ACCD9B-E70C-ADFC-B920-EE6ADA6A28A3}"/>
            </a:ext>
          </a:extLst>
        </p:cNvPr>
        <p:cNvGrpSpPr/>
        <p:nvPr/>
      </p:nvGrpSpPr>
      <p:grpSpPr>
        <a:xfrm>
          <a:off x="0" y="0"/>
          <a:ext cx="0" cy="0"/>
          <a:chOff x="0" y="0"/>
          <a:chExt cx="0" cy="0"/>
        </a:xfrm>
      </p:grpSpPr>
      <p:grpSp>
        <p:nvGrpSpPr>
          <p:cNvPr id="12" name="Group 11">
            <a:extLst>
              <a:ext uri="{FF2B5EF4-FFF2-40B4-BE49-F238E27FC236}">
                <a16:creationId xmlns="" xmlns:a16="http://schemas.microsoft.com/office/drawing/2014/main" id="{35ED15BD-62CF-3020-9479-F9804A70CF0D}"/>
              </a:ext>
            </a:extLst>
          </p:cNvPr>
          <p:cNvGrpSpPr/>
          <p:nvPr/>
        </p:nvGrpSpPr>
        <p:grpSpPr>
          <a:xfrm>
            <a:off x="-5410" y="0"/>
            <a:ext cx="12197407" cy="6882714"/>
            <a:chOff x="-5410" y="0"/>
            <a:chExt cx="12197407" cy="6882714"/>
          </a:xfrm>
        </p:grpSpPr>
        <p:pic>
          <p:nvPicPr>
            <p:cNvPr id="11" name="Picture 10">
              <a:extLst>
                <a:ext uri="{FF2B5EF4-FFF2-40B4-BE49-F238E27FC236}">
                  <a16:creationId xmlns="" xmlns:a16="http://schemas.microsoft.com/office/drawing/2014/main" id="{99DEEB93-91E8-7F7B-7E25-06550DE1E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653" y="444608"/>
              <a:ext cx="8088706" cy="1194348"/>
            </a:xfrm>
            <a:prstGeom prst="rect">
              <a:avLst/>
            </a:prstGeom>
          </p:spPr>
        </p:pic>
        <p:sp>
          <p:nvSpPr>
            <p:cNvPr id="48" name="Rectangle 47">
              <a:extLst>
                <a:ext uri="{FF2B5EF4-FFF2-40B4-BE49-F238E27FC236}">
                  <a16:creationId xmlns="" xmlns:a16="http://schemas.microsoft.com/office/drawing/2014/main" id="{15CC5DF8-4FA2-D1E3-130A-E3E06CC5CBFE}"/>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Rectangle 46">
              <a:extLst>
                <a:ext uri="{FF2B5EF4-FFF2-40B4-BE49-F238E27FC236}">
                  <a16:creationId xmlns="" xmlns:a16="http://schemas.microsoft.com/office/drawing/2014/main" id="{B6BAE425-FDF9-457D-29C9-145C8024CBCF}"/>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TextBox 9">
              <a:extLst>
                <a:ext uri="{FF2B5EF4-FFF2-40B4-BE49-F238E27FC236}">
                  <a16:creationId xmlns="" xmlns:a16="http://schemas.microsoft.com/office/drawing/2014/main" id="{403E2E81-9601-1970-B83A-F4245917F760}"/>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1" name="Freeform: Shape 20">
            <a:extLst>
              <a:ext uri="{FF2B5EF4-FFF2-40B4-BE49-F238E27FC236}">
                <a16:creationId xmlns="" xmlns:a16="http://schemas.microsoft.com/office/drawing/2014/main" id="{3877A6DB-18A6-C55E-C0FB-4E1D2DAA6CBE}"/>
              </a:ext>
            </a:extLst>
          </p:cNvPr>
          <p:cNvSpPr/>
          <p:nvPr/>
        </p:nvSpPr>
        <p:spPr>
          <a:xfrm>
            <a:off x="1" y="2584078"/>
            <a:ext cx="12191999" cy="2643876"/>
          </a:xfrm>
          <a:custGeom>
            <a:avLst/>
            <a:gdLst>
              <a:gd name="connsiteX0" fmla="*/ 12191999 w 12191999"/>
              <a:gd name="connsiteY0" fmla="*/ 0 h 2643876"/>
              <a:gd name="connsiteX1" fmla="*/ 12191999 w 12191999"/>
              <a:gd name="connsiteY1" fmla="*/ 464989 h 2643876"/>
              <a:gd name="connsiteX2" fmla="*/ 12090690 w 12191999"/>
              <a:gd name="connsiteY2" fmla="*/ 483907 h 2643876"/>
              <a:gd name="connsiteX3" fmla="*/ 5319131 w 12191999"/>
              <a:gd name="connsiteY3" fmla="*/ 2639171 h 2643876"/>
              <a:gd name="connsiteX4" fmla="*/ 0 w 12191999"/>
              <a:gd name="connsiteY4" fmla="*/ 1806892 h 2643876"/>
              <a:gd name="connsiteX5" fmla="*/ 22303 w 12191999"/>
              <a:gd name="connsiteY5" fmla="*/ 1351345 h 2643876"/>
              <a:gd name="connsiteX6" fmla="*/ 5330284 w 12191999"/>
              <a:gd name="connsiteY6" fmla="*/ 2452625 h 2643876"/>
              <a:gd name="connsiteX7" fmla="*/ 10868965 w 12191999"/>
              <a:gd name="connsiteY7" fmla="*/ 389807 h 2643876"/>
              <a:gd name="connsiteX8" fmla="*/ 12104896 w 12191999"/>
              <a:gd name="connsiteY8" fmla="*/ 1644 h 264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2643876">
                <a:moveTo>
                  <a:pt x="12191999" y="0"/>
                </a:moveTo>
                <a:lnTo>
                  <a:pt x="12191999" y="464989"/>
                </a:lnTo>
                <a:lnTo>
                  <a:pt x="12090690" y="483907"/>
                </a:lnTo>
                <a:cubicBezTo>
                  <a:pt x="10319058" y="857183"/>
                  <a:pt x="7278028" y="2750381"/>
                  <a:pt x="5319131" y="2639171"/>
                </a:cubicBezTo>
                <a:cubicBezTo>
                  <a:pt x="3297044" y="2524373"/>
                  <a:pt x="2378926" y="1362052"/>
                  <a:pt x="0" y="1806892"/>
                </a:cubicBezTo>
                <a:lnTo>
                  <a:pt x="22303" y="1351345"/>
                </a:lnTo>
                <a:cubicBezTo>
                  <a:pt x="1256371" y="1285276"/>
                  <a:pt x="3401123" y="2389872"/>
                  <a:pt x="5330284" y="2452625"/>
                </a:cubicBezTo>
                <a:cubicBezTo>
                  <a:pt x="8259338" y="2486108"/>
                  <a:pt x="9788675" y="947659"/>
                  <a:pt x="10868965" y="389807"/>
                </a:cubicBezTo>
                <a:cubicBezTo>
                  <a:pt x="11409110" y="110881"/>
                  <a:pt x="11816948" y="21434"/>
                  <a:pt x="12104896" y="1644"/>
                </a:cubicBezTo>
                <a:close/>
              </a:path>
            </a:pathLst>
          </a:cu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ZA"/>
          </a:p>
        </p:txBody>
      </p:sp>
      <p:sp>
        <p:nvSpPr>
          <p:cNvPr id="7" name="Title 6">
            <a:extLst>
              <a:ext uri="{FF2B5EF4-FFF2-40B4-BE49-F238E27FC236}">
                <a16:creationId xmlns="" xmlns:a16="http://schemas.microsoft.com/office/drawing/2014/main" id="{D5ED7C6B-3215-606E-4317-F8BF01F39E96}"/>
              </a:ext>
            </a:extLst>
          </p:cNvPr>
          <p:cNvSpPr>
            <a:spLocks noGrp="1"/>
          </p:cNvSpPr>
          <p:nvPr>
            <p:ph type="ctrTitle"/>
          </p:nvPr>
        </p:nvSpPr>
        <p:spPr>
          <a:xfrm>
            <a:off x="1418694" y="1925644"/>
            <a:ext cx="9343788" cy="1752745"/>
          </a:xfrm>
        </p:spPr>
        <p:txBody>
          <a:bodyPr>
            <a:normAutofit fontScale="90000"/>
          </a:bodyPr>
          <a:lstStyle/>
          <a:p>
            <a:r>
              <a:rPr lang="en-US" b="1" i="1" dirty="0" smtClean="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b="1" i="1" dirty="0" smtClean="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i="1" dirty="0" smtClean="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t>
            </a:r>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Choice</a:t>
            </a:r>
            <a:b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Summit 2026-</a:t>
            </a:r>
            <a:r>
              <a:rPr lang="en-US"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Story of Change Category</a:t>
            </a:r>
            <a:endParaRPr lang="en-ZA"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6" name="TextBox 1">
            <a:extLst>
              <a:ext uri="{FF2B5EF4-FFF2-40B4-BE49-F238E27FC236}">
                <a16:creationId xmlns="" xmlns:a16="http://schemas.microsoft.com/office/drawing/2014/main" id="{3DB0E86D-BEBA-8DD5-5C76-03069FD92515}"/>
              </a:ext>
            </a:extLst>
          </p:cNvPr>
          <p:cNvSpPr txBox="1"/>
          <p:nvPr/>
        </p:nvSpPr>
        <p:spPr>
          <a:xfrm>
            <a:off x="719771" y="3637564"/>
            <a:ext cx="11229951" cy="33855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800" b="1" dirty="0">
              <a:solidFill>
                <a:srgbClr val="FF0000"/>
              </a:solidFill>
            </a:endParaRPr>
          </a:p>
          <a:p>
            <a:pPr algn="ctr"/>
            <a:r>
              <a:rPr lang="en-US" sz="4400" dirty="0" smtClean="0">
                <a:solidFill>
                  <a:srgbClr val="E37191"/>
                </a:solidFill>
              </a:rPr>
              <a:t>“</a:t>
            </a:r>
            <a:r>
              <a:rPr lang="en-US" sz="4400" b="1" dirty="0" smtClean="0">
                <a:solidFill>
                  <a:srgbClr val="E37191"/>
                </a:solidFill>
              </a:rPr>
              <a:t>Zimbabwe: Engaging men as champions for change in </a:t>
            </a:r>
            <a:r>
              <a:rPr lang="en-US" sz="4400" b="1" dirty="0" err="1" smtClean="0">
                <a:solidFill>
                  <a:srgbClr val="E37191"/>
                </a:solidFill>
              </a:rPr>
              <a:t>Bindura</a:t>
            </a:r>
            <a:r>
              <a:rPr lang="en-US" sz="4400" b="1" dirty="0">
                <a:solidFill>
                  <a:srgbClr val="E37191"/>
                </a:solidFill>
              </a:rPr>
              <a:t> </a:t>
            </a:r>
            <a:r>
              <a:rPr lang="en-US" sz="4400" b="1" dirty="0" smtClean="0">
                <a:solidFill>
                  <a:srgbClr val="E37191"/>
                </a:solidFill>
              </a:rPr>
              <a:t>rural.”</a:t>
            </a:r>
            <a:endParaRPr lang="en-US" sz="4400" b="1" dirty="0">
              <a:solidFill>
                <a:srgbClr val="E37191"/>
              </a:solidFill>
            </a:endParaRPr>
          </a:p>
          <a:p>
            <a:pPr algn="ctr"/>
            <a:r>
              <a:rPr lang="en-ZW" sz="3400" b="1" dirty="0" smtClean="0">
                <a:solidFill>
                  <a:srgbClr val="7030A0"/>
                </a:solidFill>
              </a:rPr>
              <a:t>Presenter: Rita </a:t>
            </a:r>
            <a:r>
              <a:rPr lang="en-ZW" sz="3400" b="1" dirty="0" err="1" smtClean="0">
                <a:solidFill>
                  <a:srgbClr val="7030A0"/>
                </a:solidFill>
              </a:rPr>
              <a:t>Tiriboyi</a:t>
            </a:r>
            <a:r>
              <a:rPr lang="en-ZW" sz="3400" b="1" dirty="0" smtClean="0">
                <a:solidFill>
                  <a:srgbClr val="7030A0"/>
                </a:solidFill>
              </a:rPr>
              <a:t> </a:t>
            </a:r>
          </a:p>
          <a:p>
            <a:pPr algn="ctr"/>
            <a:r>
              <a:rPr lang="en-ZW" sz="3400" b="1" dirty="0" smtClean="0">
                <a:solidFill>
                  <a:srgbClr val="7030A0"/>
                </a:solidFill>
              </a:rPr>
              <a:t>Date: 16 March 2026</a:t>
            </a:r>
          </a:p>
          <a:p>
            <a:pPr algn="ctr"/>
            <a:endParaRPr lang="en-ZW" b="1" dirty="0">
              <a:solidFill>
                <a:srgbClr val="FF0000"/>
              </a:solidFill>
            </a:endParaRPr>
          </a:p>
          <a:p>
            <a:pPr algn="ctr"/>
            <a:endParaRPr lang="en-ZW" sz="800"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8737" y="221421"/>
            <a:ext cx="1670493" cy="1447281"/>
          </a:xfrm>
          <a:prstGeom prst="rect">
            <a:avLst/>
          </a:prstGeom>
        </p:spPr>
      </p:pic>
    </p:spTree>
    <p:extLst>
      <p:ext uri="{BB962C8B-B14F-4D97-AF65-F5344CB8AC3E}">
        <p14:creationId xmlns:p14="http://schemas.microsoft.com/office/powerpoint/2010/main" val="406638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A688C560-4E7E-21B1-8183-F8DEA6383D40}"/>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345CD6F1-92F5-68C6-9652-737EFAF3796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 xmlns:a16="http://schemas.microsoft.com/office/drawing/2014/main" id="{2A43B553-6A4A-6FFA-D9C7-409524AF91A6}"/>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 xmlns:a16="http://schemas.microsoft.com/office/drawing/2014/main" id="{BAF189A8-6523-694B-6E04-5CFCE64EBF01}"/>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spc="300" dirty="0">
                <a:ln>
                  <a:solidFill>
                    <a:sysClr val="windowText" lastClr="000000"/>
                  </a:solidFill>
                </a:ln>
                <a:solidFill>
                  <a:srgbClr val="7030A0"/>
                </a:solidFill>
                <a:ea typeface="Tahoma" panose="020B0604030504040204" pitchFamily="34" charset="0"/>
                <a:cs typeface="Tahoma" panose="020B0604030504040204" pitchFamily="34" charset="0"/>
              </a:rPr>
              <a:t>Challenges &amp; Lessons learnt</a:t>
            </a:r>
            <a:endParaRPr lang="en-ZW" spc="300" dirty="0">
              <a:ln>
                <a:solidFill>
                  <a:sysClr val="windowText" lastClr="000000"/>
                </a:solidFill>
              </a:ln>
              <a:solidFill>
                <a:srgbClr val="7030A0"/>
              </a:solidFill>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 xmlns:a16="http://schemas.microsoft.com/office/drawing/2014/main" id="{4A3FB9CB-DF47-8F93-F22C-75A22171C5D3}"/>
              </a:ext>
            </a:extLst>
          </p:cNvPr>
          <p:cNvSpPr txBox="1">
            <a:spLocks/>
          </p:cNvSpPr>
          <p:nvPr/>
        </p:nvSpPr>
        <p:spPr>
          <a:xfrm>
            <a:off x="6213562" y="1091294"/>
            <a:ext cx="5973024"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Advocacy efforts may yield better results if men are engaged as allies.</a:t>
            </a:r>
          </a:p>
          <a:p>
            <a:pPr marL="0" indent="0">
              <a:buFont typeface="Arial" panose="020B0604020202020204" pitchFamily="34" charset="0"/>
              <a:buNone/>
            </a:pPr>
            <a:r>
              <a:rPr lang="en-US" dirty="0" smtClean="0"/>
              <a:t> </a:t>
            </a:r>
            <a:endParaRPr lang="en-US" dirty="0"/>
          </a:p>
        </p:txBody>
      </p:sp>
      <p:sp>
        <p:nvSpPr>
          <p:cNvPr id="3" name="TextBox 9">
            <a:extLst>
              <a:ext uri="{FF2B5EF4-FFF2-40B4-BE49-F238E27FC236}">
                <a16:creationId xmlns="" xmlns:a16="http://schemas.microsoft.com/office/drawing/2014/main" id="{66260B74-A3B6-97DE-07D0-2F960EAD4595}"/>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 xmlns:a16="http://schemas.microsoft.com/office/drawing/2014/main" id="{57DC9A21-6869-6A74-0B9B-5EB047F11770}"/>
              </a:ext>
            </a:extLst>
          </p:cNvPr>
          <p:cNvSpPr>
            <a:spLocks noGrp="1"/>
          </p:cNvSpPr>
          <p:nvPr>
            <p:ph sz="half" idx="1"/>
          </p:nvPr>
        </p:nvSpPr>
        <p:spPr>
          <a:xfrm>
            <a:off x="235131" y="1091294"/>
            <a:ext cx="5860869" cy="5034869"/>
          </a:xfrm>
          <a:ln>
            <a:solidFill>
              <a:schemeClr val="tx1"/>
            </a:solidFill>
          </a:ln>
        </p:spPr>
        <p:txBody>
          <a:bodyPr>
            <a:normAutofit/>
          </a:bodyPr>
          <a:lstStyle/>
          <a:p>
            <a:pPr marL="0" indent="0">
              <a:buNone/>
            </a:pPr>
            <a:r>
              <a:rPr lang="en-US" dirty="0" smtClean="0"/>
              <a:t>At first many men were not forthcoming since they linked RIGE programs to women empowerment. </a:t>
            </a:r>
            <a:r>
              <a:rPr lang="en-US" dirty="0" err="1" smtClean="0"/>
              <a:t>Bindura</a:t>
            </a:r>
            <a:r>
              <a:rPr lang="en-US" dirty="0" smtClean="0"/>
              <a:t> Rural </a:t>
            </a:r>
            <a:r>
              <a:rPr lang="en-US" dirty="0"/>
              <a:t>D</a:t>
            </a:r>
            <a:r>
              <a:rPr lang="en-US" dirty="0" smtClean="0"/>
              <a:t>istrict </a:t>
            </a:r>
            <a:r>
              <a:rPr lang="en-US" dirty="0"/>
              <a:t>C</a:t>
            </a:r>
            <a:r>
              <a:rPr lang="en-US" dirty="0" smtClean="0"/>
              <a:t>ouncil officials who were also males largely helped to </a:t>
            </a:r>
            <a:r>
              <a:rPr lang="en-US" dirty="0" err="1" smtClean="0"/>
              <a:t>mobilise</a:t>
            </a:r>
            <a:r>
              <a:rPr lang="en-US" dirty="0" smtClean="0"/>
              <a:t> relevant men as champions from the community. Use of sports (soccer) also attracted more men to the advocacy programs.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8154" y="2211754"/>
            <a:ext cx="5983846" cy="3879156"/>
          </a:xfrm>
          <a:prstGeom prst="rect">
            <a:avLst/>
          </a:prstGeom>
        </p:spPr>
      </p:pic>
    </p:spTree>
    <p:extLst>
      <p:ext uri="{BB962C8B-B14F-4D97-AF65-F5344CB8AC3E}">
        <p14:creationId xmlns:p14="http://schemas.microsoft.com/office/powerpoint/2010/main" val="1233362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A43B0031-63EA-8E80-847E-A49FDD901053}"/>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6BC12918-22CC-EE8C-5A72-F5AF89EC1A1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 xmlns:a16="http://schemas.microsoft.com/office/drawing/2014/main" id="{E6AEB1EA-ECE7-8C0B-5EF6-F02CE2860D2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3">
            <a:extLst>
              <a:ext uri="{FF2B5EF4-FFF2-40B4-BE49-F238E27FC236}">
                <a16:creationId xmlns="" xmlns:a16="http://schemas.microsoft.com/office/drawing/2014/main" id="{D39CEA60-9A17-BA61-9FE8-7D0CB3247C47}"/>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W" sz="4400" b="1" i="0" u="none" strike="noStrike" kern="1200" cap="none" spc="0" normalizeH="0" baseline="0" noProof="0" dirty="0">
                <a:ln>
                  <a:noFill/>
                </a:ln>
                <a:solidFill>
                  <a:srgbClr val="7030A0"/>
                </a:solidFill>
                <a:effectLst/>
                <a:uLnTx/>
                <a:uFillTx/>
                <a:latin typeface="Calibri Light" panose="020F0302020204030204"/>
              </a:rPr>
              <a:t>Sustainability</a:t>
            </a:r>
            <a:endParaRPr kumimoji="0" lang="en-ZW" sz="4400" b="1" i="1" u="none" strike="noStrike" kern="1200" cap="none" spc="300" normalizeH="0" baseline="0" noProof="0" dirty="0">
              <a:ln>
                <a:solidFill>
                  <a:sysClr val="windowText" lastClr="000000"/>
                </a:solid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 xmlns:a16="http://schemas.microsoft.com/office/drawing/2014/main" id="{77DA4309-6CB8-7EDA-209C-0809B524B56D}"/>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1"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kumimoji="0" lang="en-ZW" sz="2400" b="0" i="0"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 xmlns:a16="http://schemas.microsoft.com/office/drawing/2014/main" id="{883FEAD5-D955-074D-D7EE-0C4BCFB1874F}"/>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85000" lnSpcReduction="20000"/>
          </a:bodyPr>
          <a:lstStyle/>
          <a:p>
            <a:pPr marL="0" indent="0" algn="just">
              <a:buNone/>
            </a:pPr>
            <a:r>
              <a:rPr lang="en-US" sz="3300" dirty="0" smtClean="0"/>
              <a:t>Sustainability measures put in place were to mainstream male engagement and empowerment into existing community structures. RIGE will maintain a Memorandum of Understanding with local government to remain a social deve</a:t>
            </a:r>
            <a:r>
              <a:rPr lang="en-US" sz="3300" dirty="0" smtClean="0"/>
              <a:t>lopment partner, thereby maintaining influence in its operations including by laws (local policies)</a:t>
            </a:r>
          </a:p>
          <a:p>
            <a:pPr marL="0" indent="0" algn="just">
              <a:buNone/>
            </a:pPr>
            <a:r>
              <a:rPr lang="en-US" sz="3300" dirty="0" smtClean="0"/>
              <a:t>RIGE will also maintains its relations with key stakeholders and SRHR service providers so as to influence service provision in the community. </a:t>
            </a:r>
            <a:r>
              <a:rPr lang="en-US" dirty="0"/>
              <a:t/>
            </a:r>
            <a:br>
              <a:rPr lang="en-US" dirty="0"/>
            </a:br>
            <a:endParaRPr lang="en-US" dirty="0">
              <a:solidFill>
                <a:srgbClr val="FF0000"/>
              </a:solidFill>
              <a:ea typeface="Calibri"/>
              <a:cs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1139" y="1809034"/>
            <a:ext cx="5228492" cy="3484810"/>
          </a:xfrm>
          <a:prstGeom prst="rect">
            <a:avLst/>
          </a:prstGeom>
        </p:spPr>
      </p:pic>
    </p:spTree>
    <p:extLst>
      <p:ext uri="{BB962C8B-B14F-4D97-AF65-F5344CB8AC3E}">
        <p14:creationId xmlns:p14="http://schemas.microsoft.com/office/powerpoint/2010/main" val="2918445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D0830DD7-A1FF-1021-DD84-29DE3B5286D1}"/>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424D61CB-C678-0CFB-5CC2-A8F6F89E7281}"/>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 xmlns:a16="http://schemas.microsoft.com/office/drawing/2014/main" id="{281557C4-9B66-0B85-550A-E39ECA451607}"/>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 xmlns:a16="http://schemas.microsoft.com/office/drawing/2014/main" id="{8E71CE6C-A383-0E47-D439-B4105E0A28CB}"/>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i="1" spc="300" dirty="0">
                <a:ln>
                  <a:solidFill>
                    <a:sysClr val="windowText" lastClr="000000"/>
                  </a:solidFill>
                </a:ln>
                <a:solidFill>
                  <a:srgbClr val="7030A0"/>
                </a:solidFill>
                <a:ea typeface="Tahoma" panose="020B0604030504040204" pitchFamily="34" charset="0"/>
                <a:cs typeface="Tahoma" panose="020B0604030504040204" pitchFamily="34" charset="0"/>
              </a:rPr>
              <a:t>Next Steps</a:t>
            </a:r>
          </a:p>
        </p:txBody>
      </p:sp>
      <p:sp>
        <p:nvSpPr>
          <p:cNvPr id="3" name="TextBox 9">
            <a:extLst>
              <a:ext uri="{FF2B5EF4-FFF2-40B4-BE49-F238E27FC236}">
                <a16:creationId xmlns="" xmlns:a16="http://schemas.microsoft.com/office/drawing/2014/main" id="{1ABCEAF2-8AA8-6F6E-660A-8F94A4A3AD1A}"/>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 xmlns:a16="http://schemas.microsoft.com/office/drawing/2014/main" id="{DFB566B1-6B2D-F682-574B-5548DDD642D7}"/>
              </a:ext>
            </a:extLst>
          </p:cNvPr>
          <p:cNvSpPr>
            <a:spLocks noGrp="1"/>
          </p:cNvSpPr>
          <p:nvPr>
            <p:ph sz="half" idx="1"/>
          </p:nvPr>
        </p:nvSpPr>
        <p:spPr>
          <a:xfrm>
            <a:off x="235131" y="1091294"/>
            <a:ext cx="11248946" cy="5034869"/>
          </a:xfrm>
          <a:ln>
            <a:solidFill>
              <a:schemeClr val="tx1"/>
            </a:solidFill>
          </a:ln>
        </p:spPr>
        <p:txBody>
          <a:bodyPr>
            <a:normAutofit/>
          </a:bodyPr>
          <a:lstStyle/>
          <a:p>
            <a:pPr>
              <a:buFont typeface="Wingdings" panose="05000000000000000000" pitchFamily="2" charset="2"/>
              <a:buChar char="Ø"/>
            </a:pPr>
            <a:r>
              <a:rPr lang="en-US" b="1" dirty="0" smtClean="0"/>
              <a:t>Continue advocacy on social media platforms in the absence of funding to continue physical programming. </a:t>
            </a:r>
          </a:p>
          <a:p>
            <a:pPr>
              <a:buFont typeface="Wingdings" panose="05000000000000000000" pitchFamily="2" charset="2"/>
              <a:buChar char="Ø"/>
            </a:pPr>
            <a:r>
              <a:rPr lang="en-US" b="1" dirty="0" smtClean="0"/>
              <a:t>Take advantage of community gatherings within </a:t>
            </a:r>
            <a:r>
              <a:rPr lang="en-US" b="1" dirty="0" err="1" smtClean="0"/>
              <a:t>Bindura</a:t>
            </a:r>
            <a:r>
              <a:rPr lang="en-US" b="1" dirty="0" smtClean="0"/>
              <a:t> and continue engaging and educating men to champion change not only for access to SRHR but for the achievement of gender equity. </a:t>
            </a:r>
          </a:p>
          <a:p>
            <a:pPr>
              <a:buFont typeface="Wingdings" panose="05000000000000000000" pitchFamily="2" charset="2"/>
              <a:buChar char="Ø"/>
            </a:pPr>
            <a:r>
              <a:rPr lang="en-US" b="1" dirty="0" smtClean="0"/>
              <a:t>Will keep using my voice to advocate for access to SRHR services, for gender equality and women empowerment since my vision is to see all women realizing their potential to the fullest. </a:t>
            </a:r>
          </a:p>
          <a:p>
            <a:pPr>
              <a:buFont typeface="Wingdings" panose="05000000000000000000" pitchFamily="2" charset="2"/>
              <a:buChar char="Ø"/>
            </a:pPr>
            <a:r>
              <a:rPr lang="en-US" b="1" dirty="0" smtClean="0"/>
              <a:t>Source for more funding to scale up advocacy operations from ward and district level to provincial and national levels. </a:t>
            </a:r>
            <a:endParaRPr lang="en-US" b="1" dirty="0"/>
          </a:p>
        </p:txBody>
      </p:sp>
    </p:spTree>
    <p:extLst>
      <p:ext uri="{BB962C8B-B14F-4D97-AF65-F5344CB8AC3E}">
        <p14:creationId xmlns:p14="http://schemas.microsoft.com/office/powerpoint/2010/main" val="140155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7030A0"/>
                </a:solidFill>
              </a:rPr>
              <a:t>Synopsis</a:t>
            </a:r>
            <a:r>
              <a:rPr lang="en-ZA" dirty="0">
                <a:solidFill>
                  <a:srgbClr val="7030A0"/>
                </a:solidFill>
              </a:rPr>
              <a:t>– brief overview what this is about </a:t>
            </a:r>
            <a:endParaRPr lang="en-ZW" i="1" spc="300" dirty="0">
              <a:ln>
                <a:solidFill>
                  <a:sysClr val="windowText" lastClr="000000"/>
                </a:solidFill>
              </a:ln>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a:extLst>
              <a:ext uri="{FF2B5EF4-FFF2-40B4-BE49-F238E27FC236}">
                <a16:creationId xmlns="" xmlns:a16="http://schemas.microsoft.com/office/drawing/2014/main" id="{E1D7B932-815E-0AD2-B271-217AC29AC71F}"/>
              </a:ext>
            </a:extLst>
          </p:cNvPr>
          <p:cNvGraphicFramePr>
            <a:graphicFrameLocks noGrp="1"/>
          </p:cNvGraphicFramePr>
          <p:nvPr>
            <p:ph sz="half" idx="1"/>
            <p:extLst>
              <p:ext uri="{D42A27DB-BD31-4B8C-83A1-F6EECF244321}">
                <p14:modId xmlns:p14="http://schemas.microsoft.com/office/powerpoint/2010/main" val="1341357229"/>
              </p:ext>
            </p:extLst>
          </p:nvPr>
        </p:nvGraphicFramePr>
        <p:xfrm>
          <a:off x="541284" y="960852"/>
          <a:ext cx="11098608" cy="5206683"/>
        </p:xfrm>
        <a:graphic>
          <a:graphicData uri="http://schemas.openxmlformats.org/drawingml/2006/table">
            <a:tbl>
              <a:tblPr firstRow="1" firstCol="1" bandRow="1">
                <a:tableStyleId>{5C22544A-7EE6-4342-B048-85BDC9FD1C3A}</a:tableStyleId>
              </a:tblPr>
              <a:tblGrid>
                <a:gridCol w="2080618">
                  <a:extLst>
                    <a:ext uri="{9D8B030D-6E8A-4147-A177-3AD203B41FA5}">
                      <a16:colId xmlns="" xmlns:a16="http://schemas.microsoft.com/office/drawing/2014/main" val="123376925"/>
                    </a:ext>
                  </a:extLst>
                </a:gridCol>
                <a:gridCol w="9017990">
                  <a:extLst>
                    <a:ext uri="{9D8B030D-6E8A-4147-A177-3AD203B41FA5}">
                      <a16:colId xmlns="" xmlns:a16="http://schemas.microsoft.com/office/drawing/2014/main" val="3439560178"/>
                    </a:ext>
                  </a:extLst>
                </a:gridCol>
              </a:tblGrid>
              <a:tr h="504054">
                <a:tc>
                  <a:txBody>
                    <a:bodyPr/>
                    <a:lstStyle/>
                    <a:p>
                      <a:pPr>
                        <a:buNone/>
                      </a:pPr>
                      <a:r>
                        <a:rPr lang="en-ZA" sz="2400" dirty="0">
                          <a:solidFill>
                            <a:schemeClr val="tx1"/>
                          </a:solidFill>
                          <a:effectLst/>
                        </a:rPr>
                        <a:t>Name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a:t>
                      </a:r>
                      <a:r>
                        <a:rPr lang="en-ZA" sz="2400" dirty="0" smtClean="0">
                          <a:solidFill>
                            <a:schemeClr val="tx1"/>
                          </a:solidFill>
                          <a:effectLst/>
                        </a:rPr>
                        <a:t>Rita </a:t>
                      </a:r>
                      <a:r>
                        <a:rPr lang="en-ZA" sz="2400" dirty="0" err="1" smtClean="0">
                          <a:solidFill>
                            <a:schemeClr val="tx1"/>
                          </a:solidFill>
                          <a:effectLst/>
                        </a:rPr>
                        <a:t>Tiriboyi</a:t>
                      </a:r>
                      <a:r>
                        <a:rPr lang="en-ZA" sz="2400" dirty="0" smtClean="0">
                          <a:solidFill>
                            <a:schemeClr val="tx1"/>
                          </a:solidFill>
                          <a:effectLst/>
                        </a:rPr>
                        <a:t>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14164091"/>
                  </a:ext>
                </a:extLst>
              </a:tr>
              <a:tr h="541176">
                <a:tc>
                  <a:txBody>
                    <a:bodyPr/>
                    <a:lstStyle/>
                    <a:p>
                      <a:pPr>
                        <a:buNone/>
                      </a:pPr>
                      <a:r>
                        <a:rPr lang="en-ZA" sz="2400" dirty="0">
                          <a:solidFill>
                            <a:schemeClr val="tx1"/>
                          </a:solidFill>
                          <a:effectLst/>
                        </a:rPr>
                        <a:t>Designation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a:t>
                      </a:r>
                      <a:r>
                        <a:rPr lang="en-ZA" sz="2400" dirty="0" smtClean="0">
                          <a:solidFill>
                            <a:schemeClr val="tx1"/>
                          </a:solidFill>
                          <a:effectLst/>
                        </a:rPr>
                        <a:t>Director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63078158"/>
                  </a:ext>
                </a:extLst>
              </a:tr>
              <a:tr h="522514">
                <a:tc>
                  <a:txBody>
                    <a:bodyPr/>
                    <a:lstStyle/>
                    <a:p>
                      <a:pPr>
                        <a:buNone/>
                      </a:pPr>
                      <a:r>
                        <a:rPr lang="en-ZA" sz="2400" dirty="0">
                          <a:solidFill>
                            <a:schemeClr val="tx1"/>
                          </a:solidFill>
                          <a:effectLst/>
                        </a:rPr>
                        <a:t>Organisation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a:t>
                      </a:r>
                      <a:r>
                        <a:rPr lang="en-ZA" sz="2400" dirty="0" err="1" smtClean="0">
                          <a:solidFill>
                            <a:schemeClr val="tx1"/>
                          </a:solidFill>
                          <a:effectLst/>
                        </a:rPr>
                        <a:t>Ree</a:t>
                      </a:r>
                      <a:r>
                        <a:rPr lang="en-ZA" sz="2400" dirty="0" smtClean="0">
                          <a:solidFill>
                            <a:schemeClr val="tx1"/>
                          </a:solidFill>
                          <a:effectLst/>
                        </a:rPr>
                        <a:t> Inspiration for Girl-child Empowerment (RIGE)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73067951"/>
                  </a:ext>
                </a:extLst>
              </a:tr>
              <a:tr h="401216">
                <a:tc>
                  <a:txBody>
                    <a:bodyPr/>
                    <a:lstStyle/>
                    <a:p>
                      <a:pPr>
                        <a:buNone/>
                      </a:pPr>
                      <a:r>
                        <a:rPr lang="en-ZA" sz="2400">
                          <a:solidFill>
                            <a:schemeClr val="tx1"/>
                          </a:solidFill>
                          <a:effectLst/>
                        </a:rPr>
                        <a:t>Country </a:t>
                      </a:r>
                      <a:endParaRPr lang="en-ZA" sz="24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a:t>
                      </a:r>
                      <a:r>
                        <a:rPr lang="en-ZA" sz="2400" dirty="0" smtClean="0">
                          <a:solidFill>
                            <a:schemeClr val="tx1"/>
                          </a:solidFill>
                          <a:effectLst/>
                        </a:rPr>
                        <a:t>Zimbabwe</a:t>
                      </a:r>
                      <a:r>
                        <a:rPr lang="en-ZA" sz="2400" baseline="0" dirty="0" smtClean="0">
                          <a:solidFill>
                            <a:schemeClr val="tx1"/>
                          </a:solidFill>
                          <a:effectLst/>
                        </a:rPr>
                        <a:t>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79574574"/>
                  </a:ext>
                </a:extLst>
              </a:tr>
              <a:tr h="493630">
                <a:tc>
                  <a:txBody>
                    <a:bodyPr/>
                    <a:lstStyle/>
                    <a:p>
                      <a:pPr>
                        <a:buNone/>
                      </a:pPr>
                      <a:r>
                        <a:rPr lang="en-ZA" sz="2400" dirty="0">
                          <a:solidFill>
                            <a:schemeClr val="tx1"/>
                          </a:solidFill>
                          <a:effectLst/>
                        </a:rPr>
                        <a:t>Category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a:solidFill>
                            <a:schemeClr val="tx1"/>
                          </a:solidFill>
                          <a:effectLst/>
                        </a:rPr>
                        <a:t> </a:t>
                      </a:r>
                      <a:r>
                        <a:rPr lang="en-ZA" sz="2400" dirty="0" smtClean="0">
                          <a:solidFill>
                            <a:schemeClr val="tx1"/>
                          </a:solidFill>
                          <a:effectLst/>
                        </a:rPr>
                        <a:t>Stories of change – SRHR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56865186"/>
                  </a:ext>
                </a:extLst>
              </a:tr>
              <a:tr h="2744093">
                <a:tc>
                  <a:txBody>
                    <a:bodyPr/>
                    <a:lstStyle/>
                    <a:p>
                      <a:pPr>
                        <a:buNone/>
                      </a:pPr>
                      <a:r>
                        <a:rPr lang="en-US" sz="2400" dirty="0">
                          <a:solidFill>
                            <a:schemeClr val="tx1"/>
                          </a:solidFill>
                          <a:effectLst/>
                          <a:latin typeface="Aptos" panose="020B0004020202020204" pitchFamily="34" charset="0"/>
                          <a:ea typeface="Aptos" panose="020B0004020202020204" pitchFamily="34" charset="0"/>
                          <a:cs typeface="Aptos" panose="020B0004020202020204" pitchFamily="34" charset="0"/>
                        </a:rPr>
                        <a:t>Summary</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A </a:t>
                      </a:r>
                      <a:r>
                        <a:rPr lang="en-ZA"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story of change:</a:t>
                      </a:r>
                      <a:r>
                        <a:rPr lang="en-ZA" sz="2400" baseline="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Advocacy </a:t>
                      </a:r>
                      <a:r>
                        <a:rPr lang="en-ZA" sz="2400" baseline="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on e</a:t>
                      </a:r>
                      <a:r>
                        <a:rPr lang="en-ZA"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ngaging men </a:t>
                      </a:r>
                      <a:r>
                        <a:rPr lang="en-ZA" sz="240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as</a:t>
                      </a:r>
                      <a:r>
                        <a:rPr lang="en-ZA" sz="2400" baseline="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champions for </a:t>
                      </a:r>
                      <a:r>
                        <a:rPr lang="en-ZA" sz="2400" baseline="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access to Sexual Reproductive Health &amp; Rights (SRHR) services in </a:t>
                      </a:r>
                      <a:r>
                        <a:rPr lang="en-ZA" sz="2400" baseline="0" dirty="0" err="1" smtClean="0">
                          <a:solidFill>
                            <a:schemeClr val="tx1"/>
                          </a:solidFill>
                          <a:effectLst/>
                          <a:latin typeface="Aptos" panose="020B0004020202020204" pitchFamily="34" charset="0"/>
                          <a:ea typeface="Aptos" panose="020B0004020202020204" pitchFamily="34" charset="0"/>
                          <a:cs typeface="Aptos" panose="020B0004020202020204" pitchFamily="34" charset="0"/>
                        </a:rPr>
                        <a:t>Bindura</a:t>
                      </a:r>
                      <a:r>
                        <a:rPr lang="en-ZA" sz="2400" baseline="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Rural, </a:t>
                      </a:r>
                      <a:r>
                        <a:rPr lang="en-ZA" sz="2400" baseline="0" dirty="0" err="1" smtClean="0">
                          <a:solidFill>
                            <a:schemeClr val="tx1"/>
                          </a:solidFill>
                          <a:effectLst/>
                          <a:latin typeface="Aptos" panose="020B0004020202020204" pitchFamily="34" charset="0"/>
                          <a:ea typeface="Aptos" panose="020B0004020202020204" pitchFamily="34" charset="0"/>
                          <a:cs typeface="Aptos" panose="020B0004020202020204" pitchFamily="34" charset="0"/>
                        </a:rPr>
                        <a:t>Mashonaland</a:t>
                      </a:r>
                      <a:r>
                        <a:rPr lang="en-ZA" sz="2400" baseline="0" dirty="0" smtClean="0">
                          <a:solidFill>
                            <a:schemeClr val="tx1"/>
                          </a:solidFill>
                          <a:effectLst/>
                          <a:latin typeface="Aptos" panose="020B0004020202020204" pitchFamily="34" charset="0"/>
                          <a:ea typeface="Aptos" panose="020B0004020202020204" pitchFamily="34" charset="0"/>
                          <a:cs typeface="Aptos" panose="020B0004020202020204" pitchFamily="34" charset="0"/>
                        </a:rPr>
                        <a:t> Central Province.  </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97855669"/>
                  </a:ext>
                </a:extLst>
              </a:tr>
            </a:tbl>
          </a:graphicData>
        </a:graphic>
      </p:graphicFrame>
    </p:spTree>
    <p:extLst>
      <p:ext uri="{BB962C8B-B14F-4D97-AF65-F5344CB8AC3E}">
        <p14:creationId xmlns:p14="http://schemas.microsoft.com/office/powerpoint/2010/main" val="3978321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E4E9ED37-0EB2-6AF9-BEEC-776E25B47530}"/>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387A7935-66CF-832F-1319-D1252F5F756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 xmlns:a16="http://schemas.microsoft.com/office/drawing/2014/main" id="{56041E68-21EE-616A-D9EB-107AD0A85347}"/>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 xmlns:a16="http://schemas.microsoft.com/office/drawing/2014/main" id="{902A40AF-01F0-3FC4-F0D5-4972A3CCA9E1}"/>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solidFill>
                  <a:srgbClr val="7030A0"/>
                </a:solidFill>
              </a:rPr>
              <a:t>Background</a:t>
            </a:r>
            <a:r>
              <a:rPr lang="en-ZA" dirty="0">
                <a:solidFill>
                  <a:srgbClr val="7030A0"/>
                </a:solidFill>
              </a:rPr>
              <a:t>(</a:t>
            </a:r>
            <a:r>
              <a:rPr lang="fr-FR" dirty="0" err="1">
                <a:solidFill>
                  <a:srgbClr val="7030A0"/>
                </a:solidFill>
              </a:rPr>
              <a:t>problem</a:t>
            </a:r>
            <a:r>
              <a:rPr lang="fr-FR" dirty="0">
                <a:solidFill>
                  <a:srgbClr val="7030A0"/>
                </a:solidFill>
              </a:rPr>
              <a:t>, actions, change, </a:t>
            </a:r>
            <a:r>
              <a:rPr lang="fr-FR" dirty="0" err="1">
                <a:solidFill>
                  <a:srgbClr val="7030A0"/>
                </a:solidFill>
              </a:rPr>
              <a:t>evidence</a:t>
            </a:r>
            <a:r>
              <a:rPr lang="en-ZA" dirty="0">
                <a:solidFill>
                  <a:srgbClr val="7030A0"/>
                </a:solidFill>
              </a:rPr>
              <a:t>)</a:t>
            </a:r>
            <a:r>
              <a:rPr lang="en-ZA" dirty="0"/>
              <a:t> </a:t>
            </a:r>
            <a:endParaRPr lang="en-ZW" i="1" spc="300" dirty="0">
              <a:ln>
                <a:solidFill>
                  <a:sysClr val="windowText" lastClr="000000"/>
                </a:solidFill>
              </a:ln>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 xmlns:a16="http://schemas.microsoft.com/office/drawing/2014/main" id="{2102FED3-770E-745D-C969-BE77C382BA07}"/>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 xmlns:a16="http://schemas.microsoft.com/office/drawing/2014/main" id="{CADBA616-022F-035A-8D7E-151D518CA066}"/>
              </a:ext>
            </a:extLst>
          </p:cNvPr>
          <p:cNvSpPr>
            <a:spLocks noGrp="1"/>
          </p:cNvSpPr>
          <p:nvPr>
            <p:ph sz="half" idx="1"/>
          </p:nvPr>
        </p:nvSpPr>
        <p:spPr>
          <a:xfrm>
            <a:off x="235131" y="1091294"/>
            <a:ext cx="6009361" cy="5034869"/>
          </a:xfrm>
          <a:ln>
            <a:solidFill>
              <a:schemeClr val="tx1"/>
            </a:solidFill>
          </a:ln>
        </p:spPr>
        <p:txBody>
          <a:bodyPr vert="horz" lIns="91440" tIns="45720" rIns="91440" bIns="45720" rtlCol="0" anchor="t">
            <a:normAutofit fontScale="85000" lnSpcReduction="10000"/>
          </a:bodyPr>
          <a:lstStyle/>
          <a:p>
            <a:pPr marL="0" indent="0" algn="just">
              <a:buNone/>
            </a:pPr>
            <a:r>
              <a:rPr lang="en-ZA" sz="2400" dirty="0" smtClean="0"/>
              <a:t>Since its inception in 2020, RIGE made significant efforts, in </a:t>
            </a:r>
            <a:r>
              <a:rPr lang="en-ZA" sz="2400" dirty="0" err="1" smtClean="0"/>
              <a:t>Bindura</a:t>
            </a:r>
            <a:r>
              <a:rPr lang="en-ZA" sz="2400" dirty="0" smtClean="0"/>
              <a:t> rural, to </a:t>
            </a:r>
            <a:r>
              <a:rPr lang="en-ZA" sz="2400" dirty="0"/>
              <a:t>empower women with information and access to SRHR </a:t>
            </a:r>
            <a:r>
              <a:rPr lang="en-ZA" sz="2400" dirty="0" smtClean="0"/>
              <a:t>services. However, men</a:t>
            </a:r>
            <a:r>
              <a:rPr lang="en-ZA" sz="2400" dirty="0"/>
              <a:t>, who play a critical role in the decision-making process, have largely been excluded from these initiatives. This exclusion </a:t>
            </a:r>
            <a:r>
              <a:rPr lang="en-ZA" sz="2400" dirty="0" smtClean="0"/>
              <a:t>contributed </a:t>
            </a:r>
            <a:r>
              <a:rPr lang="en-ZA" sz="2400" dirty="0"/>
              <a:t>to barriers such as restricted access to menstrual health services, family planning, and vital antenatal and postnatal care for women. Many men in these communities </a:t>
            </a:r>
            <a:r>
              <a:rPr lang="en-ZA" sz="2400" dirty="0" smtClean="0"/>
              <a:t>lacked </a:t>
            </a:r>
            <a:r>
              <a:rPr lang="en-ZA" sz="2400" dirty="0"/>
              <a:t>awareness of the benefits of SRHR access, not only for their partners and daughters but also for themselves. However, initial outreach efforts </a:t>
            </a:r>
            <a:r>
              <a:rPr lang="en-ZA" sz="2400" dirty="0" smtClean="0"/>
              <a:t>had </a:t>
            </a:r>
            <a:r>
              <a:rPr lang="en-ZA" sz="2400" dirty="0"/>
              <a:t>shown that when men are educated about the importance of SRHR, they express a willingness promote these services. </a:t>
            </a:r>
            <a:r>
              <a:rPr lang="en-ZA" sz="2400" dirty="0" smtClean="0"/>
              <a:t>Rita under WOSSO fellowship, which ran from August 2024 to October 2025, then did an advocacy aimed at empowering men </a:t>
            </a:r>
            <a:r>
              <a:rPr lang="en-ZA" sz="2400" dirty="0"/>
              <a:t>in </a:t>
            </a:r>
            <a:r>
              <a:rPr lang="en-ZA" sz="2400" dirty="0" err="1"/>
              <a:t>Bindura</a:t>
            </a:r>
            <a:r>
              <a:rPr lang="en-ZA" sz="2400" dirty="0"/>
              <a:t> as SRHR champions, fostering a supportive environment where women can freely access the services they need. </a:t>
            </a:r>
            <a:r>
              <a:rPr lang="en-US" sz="2600" dirty="0" smtClean="0">
                <a:ea typeface="Calibri"/>
                <a:cs typeface="Calibri"/>
              </a:rPr>
              <a:t>More men started attending RIGE programs as a result. </a:t>
            </a:r>
            <a:endParaRPr lang="en-US" sz="2600" dirty="0">
              <a:ea typeface="Calibri"/>
              <a:cs typeface="Calibri"/>
            </a:endParaRP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1133" y="1445846"/>
            <a:ext cx="5860867" cy="4079563"/>
          </a:xfrm>
          <a:prstGeom prst="rect">
            <a:avLst/>
          </a:prstGeom>
        </p:spPr>
      </p:pic>
    </p:spTree>
    <p:extLst>
      <p:ext uri="{BB962C8B-B14F-4D97-AF65-F5344CB8AC3E}">
        <p14:creationId xmlns:p14="http://schemas.microsoft.com/office/powerpoint/2010/main" val="265450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solidFill>
                  <a:srgbClr val="7030A0"/>
                </a:solidFill>
              </a:rPr>
              <a:t>Background</a:t>
            </a:r>
            <a:endParaRPr lang="en-ZW" i="1" spc="300" dirty="0">
              <a:ln>
                <a:solidFill>
                  <a:sysClr val="windowText" lastClr="000000"/>
                </a:solidFill>
              </a:ln>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 xmlns:a16="http://schemas.microsoft.com/office/drawing/2014/main" id="{8B50C9DA-60C5-FA59-CDDA-21A0006E0295}"/>
              </a:ext>
            </a:extLst>
          </p:cNvPr>
          <p:cNvSpPr>
            <a:spLocks noGrp="1"/>
          </p:cNvSpPr>
          <p:nvPr>
            <p:ph sz="half" idx="1"/>
          </p:nvPr>
        </p:nvSpPr>
        <p:spPr>
          <a:xfrm>
            <a:off x="139715" y="1197258"/>
            <a:ext cx="7740028" cy="5034869"/>
          </a:xfrm>
          <a:ln>
            <a:solidFill>
              <a:schemeClr val="tx1"/>
            </a:solidFill>
          </a:ln>
        </p:spPr>
        <p:txBody>
          <a:bodyPr vert="horz" lIns="91440" tIns="45720" rIns="91440" bIns="45720" rtlCol="0" anchor="t">
            <a:normAutofit fontScale="85000" lnSpcReduction="20000"/>
          </a:bodyPr>
          <a:lstStyle/>
          <a:p>
            <a:pPr marL="0" indent="0" algn="just">
              <a:buNone/>
            </a:pPr>
            <a:r>
              <a:rPr lang="en-ZA" sz="2600" b="1" i="1" dirty="0" smtClean="0"/>
              <a:t>The expected </a:t>
            </a:r>
            <a:r>
              <a:rPr lang="en-ZA" sz="2600" b="1" i="1" dirty="0"/>
              <a:t>o</a:t>
            </a:r>
            <a:r>
              <a:rPr lang="en-ZA" sz="2600" b="1" i="1" dirty="0" smtClean="0"/>
              <a:t>utcomes of the </a:t>
            </a:r>
            <a:r>
              <a:rPr lang="en-ZA" sz="2600" b="1" i="1" dirty="0" smtClean="0"/>
              <a:t>advocacy </a:t>
            </a:r>
            <a:r>
              <a:rPr lang="en-ZA" sz="2600" b="1" i="1" dirty="0" smtClean="0"/>
              <a:t>were as follows: </a:t>
            </a:r>
          </a:p>
          <a:p>
            <a:pPr marL="457200" indent="-457200" algn="just">
              <a:buAutoNum type="arabicPeriod"/>
            </a:pPr>
            <a:r>
              <a:rPr lang="en-ZA" sz="2600" i="1" dirty="0" smtClean="0"/>
              <a:t>An </a:t>
            </a:r>
            <a:r>
              <a:rPr lang="en-ZA" sz="2600" i="1" dirty="0"/>
              <a:t>increased number of men directly reached with education on why it is important for women and communities to have access to SRHR services. Initial </a:t>
            </a:r>
            <a:r>
              <a:rPr lang="en-ZA" sz="2600" i="1" dirty="0" smtClean="0"/>
              <a:t>efforts done by RIGE (as of August 2024) had reached only 290 </a:t>
            </a:r>
            <a:r>
              <a:rPr lang="en-ZA" sz="2600" i="1" dirty="0"/>
              <a:t>men. A total of 400 </a:t>
            </a:r>
            <a:r>
              <a:rPr lang="en-ZA" sz="2600" i="1" dirty="0" smtClean="0"/>
              <a:t>would be </a:t>
            </a:r>
            <a:r>
              <a:rPr lang="en-ZA" sz="2600" i="1" dirty="0"/>
              <a:t>reached by October 2025.  </a:t>
            </a:r>
            <a:endParaRPr lang="en-US" sz="2600" dirty="0"/>
          </a:p>
          <a:p>
            <a:pPr marL="457200" indent="-457200" algn="just">
              <a:buAutoNum type="arabicPeriod"/>
            </a:pPr>
            <a:r>
              <a:rPr lang="en-ZA" sz="2600" i="1" dirty="0" smtClean="0"/>
              <a:t>Development </a:t>
            </a:r>
            <a:r>
              <a:rPr lang="en-ZA" sz="2600" i="1" dirty="0"/>
              <a:t>of one key advocacy message to be put on a community banner to encourage men to support access to SRHR in collaboration with local government and SRHR service providers within </a:t>
            </a:r>
            <a:r>
              <a:rPr lang="en-ZA" sz="2600" i="1" dirty="0" err="1"/>
              <a:t>Bindura</a:t>
            </a:r>
            <a:r>
              <a:rPr lang="en-ZA" sz="2600" i="1" dirty="0"/>
              <a:t> Rural. This </a:t>
            </a:r>
            <a:r>
              <a:rPr lang="en-ZA" sz="2600" i="1" dirty="0" smtClean="0"/>
              <a:t>would </a:t>
            </a:r>
            <a:r>
              <a:rPr lang="en-ZA" sz="2600" i="1" dirty="0"/>
              <a:t>be supported by social media advocacy campaign/s. </a:t>
            </a:r>
            <a:endParaRPr lang="en-US" sz="2600" dirty="0"/>
          </a:p>
          <a:p>
            <a:pPr marL="457200" indent="-457200" algn="just">
              <a:buAutoNum type="arabicPeriod"/>
            </a:pPr>
            <a:r>
              <a:rPr lang="en-ZA" sz="2600" i="1" dirty="0" smtClean="0"/>
              <a:t>An </a:t>
            </a:r>
            <a:r>
              <a:rPr lang="en-ZA" sz="2600" i="1" dirty="0"/>
              <a:t>increased number of local leaders and policy makers directly reached to integrate SRHR education into existing community programs and advocate for legal and policy changes that promote male involvement in SRHR. Initial efforts in this regard </a:t>
            </a:r>
            <a:r>
              <a:rPr lang="en-ZA" sz="2600" i="1" dirty="0" smtClean="0"/>
              <a:t>had </a:t>
            </a:r>
            <a:r>
              <a:rPr lang="en-ZA" sz="2600" i="1" dirty="0"/>
              <a:t>reached only 11 village heads in ward 10 </a:t>
            </a:r>
            <a:r>
              <a:rPr lang="en-ZA" sz="2600" i="1" dirty="0" err="1"/>
              <a:t>Bindura</a:t>
            </a:r>
            <a:r>
              <a:rPr lang="en-ZA" sz="2600" i="1" dirty="0"/>
              <a:t> rural. At least 20 leaders in total (chiefs, district medical health leaders, councillors, ministry of women, religious leaders) </a:t>
            </a:r>
            <a:r>
              <a:rPr lang="en-ZA" sz="2600" i="1" dirty="0" smtClean="0"/>
              <a:t>would be reached </a:t>
            </a:r>
            <a:r>
              <a:rPr lang="en-ZA" sz="2600" i="1" dirty="0"/>
              <a:t>by October 2025.    </a:t>
            </a:r>
            <a:endParaRPr lang="en-US" sz="2600" dirty="0"/>
          </a:p>
          <a:p>
            <a:pPr marL="0" indent="0">
              <a:buNone/>
            </a:pPr>
            <a:endParaRPr lang="en-US" sz="24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1162" y="747423"/>
            <a:ext cx="3585826" cy="5378740"/>
          </a:xfrm>
          <a:prstGeom prst="rect">
            <a:avLst/>
          </a:prstGeom>
        </p:spPr>
      </p:pic>
    </p:spTree>
    <p:extLst>
      <p:ext uri="{BB962C8B-B14F-4D97-AF65-F5344CB8AC3E}">
        <p14:creationId xmlns:p14="http://schemas.microsoft.com/office/powerpoint/2010/main" val="3800904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49C29526-82CB-7512-82D9-A30210970860}"/>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363FC155-8AB6-1230-D4DA-869B598D1E2D}"/>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 xmlns:a16="http://schemas.microsoft.com/office/drawing/2014/main" id="{74A708C1-10EB-5F12-BD91-56A7A23D23CD}"/>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 xmlns:a16="http://schemas.microsoft.com/office/drawing/2014/main" id="{C1FF6018-E216-E155-A605-9CC4BBBB0491}"/>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solidFill>
                  <a:srgbClr val="7030A0"/>
                </a:solidFill>
              </a:rPr>
              <a:t>Context</a:t>
            </a:r>
            <a:endParaRPr lang="en-ZW" i="1" spc="300" dirty="0">
              <a:ln>
                <a:solidFill>
                  <a:sysClr val="windowText" lastClr="000000"/>
                </a:solidFill>
              </a:ln>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 xmlns:a16="http://schemas.microsoft.com/office/drawing/2014/main" id="{00206824-DEFE-9D42-8DEB-845B44BFFB56}"/>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 xmlns:a16="http://schemas.microsoft.com/office/drawing/2014/main" id="{C666376E-2E9B-49E9-97A8-0B117BA471FD}"/>
              </a:ext>
            </a:extLst>
          </p:cNvPr>
          <p:cNvSpPr>
            <a:spLocks noGrp="1"/>
          </p:cNvSpPr>
          <p:nvPr>
            <p:ph sz="half" idx="1"/>
          </p:nvPr>
        </p:nvSpPr>
        <p:spPr>
          <a:xfrm>
            <a:off x="235131" y="1091294"/>
            <a:ext cx="6269036" cy="5034869"/>
          </a:xfrm>
          <a:ln>
            <a:solidFill>
              <a:schemeClr val="tx1"/>
            </a:solidFill>
          </a:ln>
        </p:spPr>
        <p:txBody>
          <a:bodyPr vert="horz" lIns="91440" tIns="45720" rIns="91440" bIns="45720" rtlCol="0" anchor="t">
            <a:normAutofit fontScale="92500"/>
          </a:bodyPr>
          <a:lstStyle/>
          <a:p>
            <a:r>
              <a:rPr lang="en-US" dirty="0" smtClean="0"/>
              <a:t>The male engagement advocacy was implemented in </a:t>
            </a:r>
            <a:r>
              <a:rPr lang="en-US" dirty="0" err="1" smtClean="0"/>
              <a:t>Bindura</a:t>
            </a:r>
            <a:r>
              <a:rPr lang="en-US" dirty="0" smtClean="0"/>
              <a:t> rural ward 10 where I am based. </a:t>
            </a:r>
            <a:endParaRPr lang="en-US" dirty="0"/>
          </a:p>
          <a:p>
            <a:r>
              <a:rPr lang="en-US" dirty="0" smtClean="0"/>
              <a:t>Women were largely affected by lack of support to access SRHR services and information which resulted in unreported maternal deaths, poor menstrual hygiene, unwanted pregnancies, child marriages amongst many SRHR related problems.  </a:t>
            </a:r>
            <a:endParaRPr lang="en-US" dirty="0"/>
          </a:p>
          <a:p>
            <a:r>
              <a:rPr lang="en-US" dirty="0" smtClean="0"/>
              <a:t>The advocacy empowered men to champion access to the above mentioned services and information and to continue educating fellow men to do likewise.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458" y="1678620"/>
            <a:ext cx="5407544" cy="3632851"/>
          </a:xfrm>
          <a:prstGeom prst="rect">
            <a:avLst/>
          </a:prstGeom>
        </p:spPr>
      </p:pic>
    </p:spTree>
    <p:extLst>
      <p:ext uri="{BB962C8B-B14F-4D97-AF65-F5344CB8AC3E}">
        <p14:creationId xmlns:p14="http://schemas.microsoft.com/office/powerpoint/2010/main" val="3341074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65A8E692-9EA8-7C9C-F745-0B142435D39F}"/>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15FDA67A-358B-9E66-645D-FF58B500162B}"/>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 xmlns:a16="http://schemas.microsoft.com/office/drawing/2014/main" id="{B05B27EB-7C45-6EA4-0E04-F9CBEA54BC44}"/>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 xmlns:a16="http://schemas.microsoft.com/office/drawing/2014/main" id="{5706DD1E-29A2-AB8D-8903-4E8E84F3A62C}"/>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W" b="1" dirty="0" smtClean="0"/>
              <a:t>	</a:t>
            </a:r>
            <a:r>
              <a:rPr lang="en-ZW" b="1" dirty="0" smtClean="0">
                <a:solidFill>
                  <a:srgbClr val="7030A0"/>
                </a:solidFill>
              </a:rPr>
              <a:t>Actions</a:t>
            </a:r>
            <a:endParaRPr lang="en-ZW" i="1" spc="300" dirty="0">
              <a:ln>
                <a:solidFill>
                  <a:sysClr val="windowText" lastClr="000000"/>
                </a:solidFill>
              </a:ln>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 xmlns:a16="http://schemas.microsoft.com/office/drawing/2014/main" id="{24A8993B-E843-68BE-DA1B-04E494615963}"/>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 xmlns:a16="http://schemas.microsoft.com/office/drawing/2014/main" id="{1356042C-87BF-ABF0-F8A3-88794087CA6B}"/>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92500" lnSpcReduction="10000"/>
          </a:bodyPr>
          <a:lstStyle/>
          <a:p>
            <a:pPr marL="0" indent="0">
              <a:buNone/>
            </a:pPr>
            <a:r>
              <a:rPr lang="en-US" dirty="0" smtClean="0"/>
              <a:t>As part of the advocacy journey, Rita led men’s forums which included SRHR focused group discussions and soccer tournaments. She also led a policy dialogue which was attended by Chief </a:t>
            </a:r>
            <a:r>
              <a:rPr lang="en-US" dirty="0" err="1" smtClean="0"/>
              <a:t>Masembura</a:t>
            </a:r>
            <a:r>
              <a:rPr lang="en-US" dirty="0" smtClean="0"/>
              <a:t> From </a:t>
            </a:r>
            <a:r>
              <a:rPr lang="en-US" dirty="0" err="1" smtClean="0"/>
              <a:t>Bindura</a:t>
            </a:r>
            <a:r>
              <a:rPr lang="en-US" dirty="0" smtClean="0"/>
              <a:t> Rural District </a:t>
            </a:r>
            <a:r>
              <a:rPr lang="en-US" dirty="0"/>
              <a:t>C</a:t>
            </a:r>
            <a:r>
              <a:rPr lang="en-US" dirty="0" smtClean="0"/>
              <a:t>ouncil along with his </a:t>
            </a:r>
            <a:r>
              <a:rPr lang="en-US" dirty="0" err="1" smtClean="0"/>
              <a:t>councillors</a:t>
            </a:r>
            <a:r>
              <a:rPr lang="en-US" dirty="0" smtClean="0"/>
              <a:t> and village heads. The dialogue was also attended by policy influencers drawn from </a:t>
            </a:r>
            <a:r>
              <a:rPr lang="en-US" dirty="0" err="1" smtClean="0"/>
              <a:t>Bindura</a:t>
            </a:r>
            <a:r>
              <a:rPr lang="en-US" dirty="0" smtClean="0"/>
              <a:t> Municipality, Ministry of Health, Ministry of women affairs and service providers from National AIDS council, Zimbabwe National Family planning Council and Zimbabwe Republic police.  </a:t>
            </a:r>
            <a:endParaRPr lang="en-US" dirty="0"/>
          </a:p>
          <a:p>
            <a:pPr marL="0"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438" y="2417197"/>
            <a:ext cx="5862796" cy="3907576"/>
          </a:xfrm>
          <a:prstGeom prst="rect">
            <a:avLst/>
          </a:prstGeom>
        </p:spPr>
      </p:pic>
      <p:pic>
        <p:nvPicPr>
          <p:cNvPr id="8" name="Picture 7"/>
          <p:cNvPicPr>
            <a:picLocks noChangeAspect="1"/>
          </p:cNvPicPr>
          <p:nvPr/>
        </p:nvPicPr>
        <p:blipFill>
          <a:blip r:embed="rId3"/>
          <a:stretch>
            <a:fillRect/>
          </a:stretch>
        </p:blipFill>
        <p:spPr>
          <a:xfrm>
            <a:off x="7305400" y="351505"/>
            <a:ext cx="3984289" cy="2656193"/>
          </a:xfrm>
          <a:prstGeom prst="rect">
            <a:avLst/>
          </a:prstGeom>
        </p:spPr>
      </p:pic>
    </p:spTree>
    <p:extLst>
      <p:ext uri="{BB962C8B-B14F-4D97-AF65-F5344CB8AC3E}">
        <p14:creationId xmlns:p14="http://schemas.microsoft.com/office/powerpoint/2010/main" val="2900623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462C222E-9CA8-8403-03F7-39AB7C43300D}"/>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55F48053-7FF7-EF86-7C65-74B4E9CDF8D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 xmlns:a16="http://schemas.microsoft.com/office/drawing/2014/main" id="{A3D8A7EE-1A4B-0C6D-EB46-8DFA22913D81}"/>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 xmlns:a16="http://schemas.microsoft.com/office/drawing/2014/main" id="{0EE6B401-2653-D653-9B4D-8943BC878917}"/>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solidFill>
                  <a:srgbClr val="7030A0"/>
                </a:solidFill>
              </a:rPr>
              <a:t>The change – impact </a:t>
            </a:r>
            <a:endParaRPr lang="en-ZW" i="1" spc="300" dirty="0">
              <a:ln>
                <a:solidFill>
                  <a:sysClr val="windowText" lastClr="000000"/>
                </a:solidFill>
              </a:ln>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 xmlns:a16="http://schemas.microsoft.com/office/drawing/2014/main" id="{A4C54F62-A22A-20B2-66E0-37CF7AD71836}"/>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 xmlns:a16="http://schemas.microsoft.com/office/drawing/2014/main" id="{874CE9D1-7973-DCFC-ABB9-15BE7C35B517}"/>
              </a:ext>
            </a:extLst>
          </p:cNvPr>
          <p:cNvSpPr>
            <a:spLocks noGrp="1"/>
          </p:cNvSpPr>
          <p:nvPr>
            <p:ph sz="half" idx="1"/>
          </p:nvPr>
        </p:nvSpPr>
        <p:spPr>
          <a:xfrm>
            <a:off x="235131" y="1091294"/>
            <a:ext cx="7564623" cy="5034869"/>
          </a:xfrm>
          <a:ln>
            <a:solidFill>
              <a:schemeClr val="tx1"/>
            </a:solidFill>
          </a:ln>
        </p:spPr>
        <p:txBody>
          <a:bodyPr vert="horz" lIns="91440" tIns="45720" rIns="91440" bIns="45720" rtlCol="0" anchor="t">
            <a:normAutofit fontScale="77500" lnSpcReduction="20000"/>
          </a:bodyPr>
          <a:lstStyle/>
          <a:p>
            <a:pPr marL="0" indent="0">
              <a:buNone/>
            </a:pPr>
            <a:r>
              <a:rPr lang="en-US" dirty="0"/>
              <a:t>• </a:t>
            </a:r>
            <a:r>
              <a:rPr lang="en-US" dirty="0" smtClean="0"/>
              <a:t>The main outcome noted as part of change was the increase in number of men who attended RIGE advocacy programs from 290 as of August 2024 to 550 by Dec 2025. </a:t>
            </a:r>
            <a:endParaRPr lang="en-US" dirty="0"/>
          </a:p>
          <a:p>
            <a:r>
              <a:rPr lang="en-US" dirty="0" smtClean="0"/>
              <a:t>During the two SRHR soccer </a:t>
            </a:r>
            <a:r>
              <a:rPr lang="en-US" dirty="0" smtClean="0"/>
              <a:t>tournaments </a:t>
            </a:r>
            <a:r>
              <a:rPr lang="en-US" dirty="0" smtClean="0"/>
              <a:t>held during the advocacy period, men, identified as champions, came up with their own advocacy messages which were put on placards to educate fellow men from the community of </a:t>
            </a:r>
            <a:r>
              <a:rPr lang="en-US" dirty="0" err="1" smtClean="0"/>
              <a:t>Bindura</a:t>
            </a:r>
            <a:r>
              <a:rPr lang="en-US" dirty="0" smtClean="0"/>
              <a:t> rural. </a:t>
            </a:r>
            <a:endParaRPr lang="en-US" dirty="0"/>
          </a:p>
          <a:p>
            <a:pPr marL="0" indent="0">
              <a:buNone/>
            </a:pPr>
            <a:r>
              <a:rPr lang="en-US" dirty="0"/>
              <a:t>• </a:t>
            </a:r>
            <a:r>
              <a:rPr lang="en-US" dirty="0" smtClean="0"/>
              <a:t>On another, the chief custodian of all traditional leaders within </a:t>
            </a:r>
            <a:r>
              <a:rPr lang="en-US" dirty="0" err="1" smtClean="0"/>
              <a:t>Bindura</a:t>
            </a:r>
            <a:r>
              <a:rPr lang="en-US" dirty="0" smtClean="0"/>
              <a:t> rural, chief </a:t>
            </a:r>
            <a:r>
              <a:rPr lang="en-US" dirty="0" err="1" smtClean="0"/>
              <a:t>Masembura</a:t>
            </a:r>
            <a:r>
              <a:rPr lang="en-US" dirty="0" smtClean="0"/>
              <a:t> welcomed the advocacy initiative and gave it the green light to continue post funding, taking advantage of the existing community structures. A move that is likely contributing the sustainability of men empowerment and engagement to continue championing change. </a:t>
            </a:r>
            <a:r>
              <a:rPr lang="en-US" dirty="0" smtClean="0"/>
              <a:t> </a:t>
            </a:r>
            <a:endParaRPr lang="en-US" dirty="0">
              <a:ea typeface="Calibri"/>
              <a:cs typeface="Calibri"/>
            </a:endParaRPr>
          </a:p>
          <a:p>
            <a:pPr marL="0" indent="0">
              <a:buNone/>
            </a:pPr>
            <a:r>
              <a:rPr lang="en-US" dirty="0"/>
              <a:t>• </a:t>
            </a:r>
            <a:r>
              <a:rPr lang="en-US" dirty="0" smtClean="0"/>
              <a:t>At the moment men keep sharing lessons obtained from the advocacy. The local leaders take advantage of some of the community gathering to acknowledge and share lessons obtained from this advocacy initiative. </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140" y="798743"/>
            <a:ext cx="3551613" cy="5327420"/>
          </a:xfrm>
          <a:prstGeom prst="rect">
            <a:avLst/>
          </a:prstGeom>
        </p:spPr>
      </p:pic>
    </p:spTree>
    <p:extLst>
      <p:ext uri="{BB962C8B-B14F-4D97-AF65-F5344CB8AC3E}">
        <p14:creationId xmlns:p14="http://schemas.microsoft.com/office/powerpoint/2010/main" val="72033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C9D98A8A-D06A-6225-BBF2-7B696BA45592}"/>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F483A064-61BA-F4FE-EF05-CAD433A201C2}"/>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 xmlns:a16="http://schemas.microsoft.com/office/drawing/2014/main" id="{1AD42631-DCC0-2BB4-7F34-399DF72D9E3D}"/>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 xmlns:a16="http://schemas.microsoft.com/office/drawing/2014/main" id="{73DB59A6-6DDF-9E46-FA99-FBAA0195D146}"/>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W" b="1" dirty="0">
                <a:solidFill>
                  <a:srgbClr val="7030A0"/>
                </a:solidFill>
              </a:rPr>
              <a:t>Significance of the Change</a:t>
            </a:r>
            <a:endParaRPr lang="en-ZW" i="1" spc="300" dirty="0">
              <a:ln>
                <a:solidFill>
                  <a:sysClr val="windowText" lastClr="000000"/>
                </a:solidFill>
              </a:ln>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 xmlns:a16="http://schemas.microsoft.com/office/drawing/2014/main" id="{39056698-5B7C-2C38-5FB0-4C85C72769C7}"/>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 xmlns:a16="http://schemas.microsoft.com/office/drawing/2014/main" id="{FA19A371-0226-ED76-96D0-CBF6681433DB}"/>
              </a:ext>
            </a:extLst>
          </p:cNvPr>
          <p:cNvSpPr>
            <a:spLocks noGrp="1"/>
          </p:cNvSpPr>
          <p:nvPr>
            <p:ph sz="half" idx="1"/>
          </p:nvPr>
        </p:nvSpPr>
        <p:spPr>
          <a:xfrm>
            <a:off x="235131" y="1091294"/>
            <a:ext cx="5860869" cy="5034869"/>
          </a:xfrm>
          <a:ln>
            <a:solidFill>
              <a:schemeClr val="tx1"/>
            </a:solidFill>
          </a:ln>
        </p:spPr>
        <p:txBody>
          <a:bodyPr>
            <a:normAutofit/>
          </a:bodyPr>
          <a:lstStyle/>
          <a:p>
            <a:r>
              <a:rPr lang="en-US" dirty="0" smtClean="0"/>
              <a:t>The change mentioned means both men and women will enjoy informed access to SRHR services. It also has an impact on reducing SRHR related gender based violence and exploitation. </a:t>
            </a:r>
            <a:endParaRPr lang="en-US" dirty="0"/>
          </a:p>
          <a:p>
            <a:r>
              <a:rPr lang="en-US" dirty="0" smtClean="0"/>
              <a:t>The change will also have a </a:t>
            </a:r>
            <a:r>
              <a:rPr lang="en-US" dirty="0" smtClean="0"/>
              <a:t>positive</a:t>
            </a:r>
            <a:r>
              <a:rPr lang="en-US" dirty="0" smtClean="0"/>
              <a:t> </a:t>
            </a:r>
            <a:r>
              <a:rPr lang="en-US" dirty="0" smtClean="0"/>
              <a:t>effect on policies related to access to SRHR services and enable continuous men to men conversations around championing access to these services.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0759" y="435234"/>
            <a:ext cx="4375868" cy="5841703"/>
          </a:xfrm>
          <a:prstGeom prst="rect">
            <a:avLst/>
          </a:prstGeom>
        </p:spPr>
      </p:pic>
    </p:spTree>
    <p:extLst>
      <p:ext uri="{BB962C8B-B14F-4D97-AF65-F5344CB8AC3E}">
        <p14:creationId xmlns:p14="http://schemas.microsoft.com/office/powerpoint/2010/main" val="3423654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728E7E8D-9BFC-D3CA-79C5-AA0CC783794F}"/>
            </a:ext>
          </a:extLst>
        </p:cNvPr>
        <p:cNvGrpSpPr/>
        <p:nvPr/>
      </p:nvGrpSpPr>
      <p:grpSpPr>
        <a:xfrm>
          <a:off x="0" y="0"/>
          <a:ext cx="0" cy="0"/>
          <a:chOff x="0" y="0"/>
          <a:chExt cx="0" cy="0"/>
        </a:xfrm>
      </p:grpSpPr>
      <p:sp>
        <p:nvSpPr>
          <p:cNvPr id="10" name="Rectangle 9">
            <a:extLst>
              <a:ext uri="{FF2B5EF4-FFF2-40B4-BE49-F238E27FC236}">
                <a16:creationId xmlns="" xmlns:a16="http://schemas.microsoft.com/office/drawing/2014/main" id="{7BBC1C5F-1C33-E258-D32A-82BE98CBF916}"/>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 xmlns:a16="http://schemas.microsoft.com/office/drawing/2014/main" id="{A80C1F2B-B38C-55DF-116C-34FF16815F9B}"/>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itle 3">
            <a:extLst>
              <a:ext uri="{FF2B5EF4-FFF2-40B4-BE49-F238E27FC236}">
                <a16:creationId xmlns="" xmlns:a16="http://schemas.microsoft.com/office/drawing/2014/main" id="{EA53F0C7-A13C-E7DB-8141-53083B0E74F9}"/>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solidFill>
                  <a:srgbClr val="7030A0"/>
                </a:solidFill>
              </a:rPr>
              <a:t>Beneficiaries</a:t>
            </a:r>
            <a:endParaRPr lang="en-ZW" b="1" i="1" spc="300" dirty="0">
              <a:ln>
                <a:solidFill>
                  <a:sysClr val="windowText" lastClr="000000"/>
                </a:solidFill>
              </a:ln>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 xmlns:a16="http://schemas.microsoft.com/office/drawing/2014/main" id="{C28CE1DD-B9A2-BFE6-7E98-60271CAF0A39}"/>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8">
            <a:extLst>
              <a:ext uri="{FF2B5EF4-FFF2-40B4-BE49-F238E27FC236}">
                <a16:creationId xmlns="" xmlns:a16="http://schemas.microsoft.com/office/drawing/2014/main" id="{CB1EC6FA-7874-891E-52D6-B0095DDB71C9}"/>
              </a:ext>
            </a:extLst>
          </p:cNvPr>
          <p:cNvGraphicFramePr>
            <a:graphicFrameLocks noGrp="1"/>
          </p:cNvGraphicFramePr>
          <p:nvPr>
            <p:extLst>
              <p:ext uri="{D42A27DB-BD31-4B8C-83A1-F6EECF244321}">
                <p14:modId xmlns:p14="http://schemas.microsoft.com/office/powerpoint/2010/main" val="1631874365"/>
              </p:ext>
            </p:extLst>
          </p:nvPr>
        </p:nvGraphicFramePr>
        <p:xfrm>
          <a:off x="363793" y="1317523"/>
          <a:ext cx="9503775" cy="4543051"/>
        </p:xfrm>
        <a:graphic>
          <a:graphicData uri="http://schemas.openxmlformats.org/drawingml/2006/table">
            <a:tbl>
              <a:tblPr/>
              <a:tblGrid>
                <a:gridCol w="6420895">
                  <a:extLst>
                    <a:ext uri="{9D8B030D-6E8A-4147-A177-3AD203B41FA5}">
                      <a16:colId xmlns="" xmlns:a16="http://schemas.microsoft.com/office/drawing/2014/main" val="187783225"/>
                    </a:ext>
                  </a:extLst>
                </a:gridCol>
                <a:gridCol w="3082880">
                  <a:extLst>
                    <a:ext uri="{9D8B030D-6E8A-4147-A177-3AD203B41FA5}">
                      <a16:colId xmlns="" xmlns:a16="http://schemas.microsoft.com/office/drawing/2014/main" val="3547459719"/>
                    </a:ext>
                  </a:extLst>
                </a:gridCol>
              </a:tblGrid>
              <a:tr h="300367">
                <a:tc>
                  <a:txBody>
                    <a:bodyPr/>
                    <a:lstStyle/>
                    <a:p>
                      <a:pPr algn="l" fontAlgn="t">
                        <a:buNone/>
                      </a:pPr>
                      <a:r>
                        <a:rPr lang="en-ZA" sz="1800" b="1" i="0" u="none" strike="noStrike" dirty="0">
                          <a:solidFill>
                            <a:srgbClr val="000000"/>
                          </a:solidFill>
                          <a:effectLst/>
                          <a:latin typeface="+mn-lt"/>
                        </a:rPr>
                        <a:t> </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1" i="0" u="none" strike="noStrike">
                          <a:solidFill>
                            <a:srgbClr val="000000"/>
                          </a:solidFill>
                          <a:effectLst/>
                          <a:latin typeface="+mn-lt"/>
                        </a:rPr>
                        <a:t>Number of participants</a:t>
                      </a: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887941511"/>
                  </a:ext>
                </a:extLst>
              </a:tr>
              <a:tr h="563188">
                <a:tc>
                  <a:txBody>
                    <a:bodyPr/>
                    <a:lstStyle/>
                    <a:p>
                      <a:pPr algn="l" rtl="0" fontAlgn="t">
                        <a:buClr>
                          <a:srgbClr val="000000"/>
                        </a:buClr>
                        <a:buSzPts val="1100"/>
                        <a:buFont typeface="Tahoma" panose="020B0604030504040204" pitchFamily="34" charset="0"/>
                        <a:buNone/>
                      </a:pPr>
                      <a:r>
                        <a:rPr lang="en-ZA" sz="1800" b="0" i="0" u="none" strike="noStrike" dirty="0">
                          <a:solidFill>
                            <a:srgbClr val="000000"/>
                          </a:solidFill>
                          <a:effectLst/>
                          <a:latin typeface="+mn-lt"/>
                        </a:rPr>
                        <a:t>Female – Direct beneficiaries</a:t>
                      </a:r>
                    </a:p>
                    <a:p>
                      <a:pPr algn="l" rtl="0" fontAlgn="t">
                        <a:buClr>
                          <a:srgbClr val="000000"/>
                        </a:buClr>
                        <a:buSzPts val="1100"/>
                        <a:buFont typeface="Tahoma" panose="020B0604030504040204" pitchFamily="34" charset="0"/>
                        <a:buChar char="b"/>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100</a:t>
                      </a:r>
                      <a:endParaRPr lang="en-ZA" sz="1800" b="0" i="0" u="none" strike="noStrike" dirty="0">
                        <a:solidFill>
                          <a:srgbClr val="000000"/>
                        </a:solidFill>
                        <a:effectLst/>
                        <a:latin typeface="+mn-lt"/>
                      </a:endParaRP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166035623"/>
                  </a:ext>
                </a:extLst>
              </a:tr>
              <a:tr h="563188">
                <a:tc>
                  <a:txBody>
                    <a:bodyPr/>
                    <a:lstStyle/>
                    <a:p>
                      <a:pPr algn="l" rtl="0" fontAlgn="t">
                        <a:buClr>
                          <a:srgbClr val="000000"/>
                        </a:buClr>
                        <a:buSzPts val="1100"/>
                        <a:buFont typeface="Tahoma" panose="020B0604030504040204" pitchFamily="34" charset="0"/>
                        <a:buNone/>
                      </a:pPr>
                      <a:r>
                        <a:rPr lang="en-ZA" sz="1800" b="0" i="0" u="none" strike="noStrike" dirty="0">
                          <a:solidFill>
                            <a:srgbClr val="000000"/>
                          </a:solidFill>
                          <a:effectLst/>
                          <a:latin typeface="+mn-lt"/>
                        </a:rPr>
                        <a:t>Male – Direct beneficiaries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550</a:t>
                      </a:r>
                      <a:endParaRPr lang="en-ZA" sz="1800" b="0" i="0" u="none" strike="noStrike" dirty="0">
                        <a:solidFill>
                          <a:srgbClr val="000000"/>
                        </a:solidFill>
                        <a:effectLst/>
                        <a:latin typeface="+mn-lt"/>
                      </a:endParaRP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273596423"/>
                  </a:ext>
                </a:extLst>
              </a:tr>
              <a:tr h="563188">
                <a:tc>
                  <a:txBody>
                    <a:bodyPr/>
                    <a:lstStyle/>
                    <a:p>
                      <a:pPr algn="l" rtl="0" fontAlgn="t">
                        <a:buClr>
                          <a:srgbClr val="000000"/>
                        </a:buClr>
                        <a:buSzPts val="1100"/>
                        <a:buFont typeface="Tahoma" panose="020B0604030504040204" pitchFamily="34" charset="0"/>
                        <a:buNone/>
                      </a:pPr>
                      <a:r>
                        <a:rPr lang="en-US" sz="1800" b="0" i="0" u="none" strike="noStrike" dirty="0">
                          <a:solidFill>
                            <a:srgbClr val="000000"/>
                          </a:solidFill>
                          <a:effectLst/>
                          <a:latin typeface="+mn-lt"/>
                        </a:rPr>
                        <a:t>Female – Indirect beneficiaries (e.g. through other networks)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120</a:t>
                      </a:r>
                      <a:endParaRPr lang="en-ZA" sz="1800" b="0" i="0" u="none" strike="noStrike" dirty="0">
                        <a:solidFill>
                          <a:srgbClr val="000000"/>
                        </a:solidFill>
                        <a:effectLst/>
                        <a:latin typeface="+mn-lt"/>
                      </a:endParaRP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999820568"/>
                  </a:ext>
                </a:extLst>
              </a:tr>
              <a:tr h="563188">
                <a:tc>
                  <a:txBody>
                    <a:bodyPr/>
                    <a:lstStyle/>
                    <a:p>
                      <a:pPr algn="l" rtl="0" fontAlgn="t">
                        <a:buClr>
                          <a:srgbClr val="000000"/>
                        </a:buClr>
                        <a:buSzPts val="1100"/>
                        <a:buFont typeface="Tahoma" panose="020B0604030504040204" pitchFamily="34" charset="0"/>
                        <a:buNone/>
                      </a:pPr>
                      <a:r>
                        <a:rPr lang="en-US" sz="1800" b="0" i="0" u="none" strike="noStrike" dirty="0">
                          <a:solidFill>
                            <a:srgbClr val="000000"/>
                          </a:solidFill>
                          <a:effectLst/>
                          <a:latin typeface="+mn-lt"/>
                        </a:rPr>
                        <a:t>Male – Indirect beneficiaries (e.g. through other networks)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50</a:t>
                      </a:r>
                      <a:endParaRPr lang="en-ZA" sz="1800" b="0" i="0" u="none" strike="noStrike" dirty="0">
                        <a:solidFill>
                          <a:srgbClr val="000000"/>
                        </a:solidFill>
                        <a:effectLst/>
                        <a:latin typeface="+mn-lt"/>
                      </a:endParaRP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20195280"/>
                  </a:ext>
                </a:extLst>
              </a:tr>
              <a:tr h="838525">
                <a:tc>
                  <a:txBody>
                    <a:bodyPr/>
                    <a:lstStyle/>
                    <a:p>
                      <a:pPr algn="l" rtl="0" fontAlgn="t">
                        <a:buClr>
                          <a:srgbClr val="000000"/>
                        </a:buClr>
                        <a:buSzPts val="1100"/>
                        <a:buFont typeface="Tahoma" panose="020B0604030504040204" pitchFamily="34" charset="0"/>
                        <a:buNone/>
                      </a:pPr>
                      <a:r>
                        <a:rPr lang="en-US" sz="1800" b="0" i="0" u="none" strike="noStrike" dirty="0">
                          <a:solidFill>
                            <a:srgbClr val="000000"/>
                          </a:solidFill>
                          <a:effectLst/>
                          <a:latin typeface="+mn-lt"/>
                        </a:rPr>
                        <a:t>Female – Online beneficiaries (e.g. website access, mailing lists, scholarly articles)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500</a:t>
                      </a:r>
                      <a:endParaRPr lang="en-ZA" sz="1800" b="0" i="0" u="none" strike="noStrike" dirty="0">
                        <a:solidFill>
                          <a:srgbClr val="000000"/>
                        </a:solidFill>
                        <a:effectLst/>
                        <a:latin typeface="+mn-lt"/>
                      </a:endParaRP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377928540"/>
                  </a:ext>
                </a:extLst>
              </a:tr>
              <a:tr h="838525">
                <a:tc>
                  <a:txBody>
                    <a:bodyPr/>
                    <a:lstStyle/>
                    <a:p>
                      <a:pPr algn="l" rtl="0" fontAlgn="t">
                        <a:buClr>
                          <a:srgbClr val="000000"/>
                        </a:buClr>
                        <a:buSzPts val="1100"/>
                        <a:buFont typeface="Tahoma" panose="020B0604030504040204" pitchFamily="34" charset="0"/>
                        <a:buNone/>
                      </a:pPr>
                      <a:r>
                        <a:rPr lang="en-US" sz="1800" b="0" i="0" u="none" strike="noStrike" dirty="0">
                          <a:solidFill>
                            <a:srgbClr val="000000"/>
                          </a:solidFill>
                          <a:effectLst/>
                          <a:latin typeface="+mn-lt"/>
                        </a:rPr>
                        <a:t>Male – Online beneficiaries (e.g. website access, mailing lists, scholarly articles)</a:t>
                      </a:r>
                    </a:p>
                    <a:p>
                      <a:pPr algn="l" rtl="0" fontAlgn="t">
                        <a:buClr>
                          <a:srgbClr val="000000"/>
                        </a:buClr>
                        <a:buSzPts val="1100"/>
                        <a:buFont typeface="Tahoma" panose="020B0604030504040204" pitchFamily="34" charset="0"/>
                        <a:buNone/>
                      </a:pPr>
                      <a:endParaRPr lang="en-ZA" sz="1800" b="0" i="0" u="none" strike="noStrike" dirty="0">
                        <a:solidFill>
                          <a:srgbClr val="000000"/>
                        </a:solidFill>
                        <a:effectLst/>
                        <a:latin typeface="+mn-lt"/>
                      </a:endParaRP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n-ZA" sz="1800" b="0" i="0" u="none" strike="noStrike" dirty="0">
                          <a:solidFill>
                            <a:srgbClr val="000000"/>
                          </a:solidFill>
                          <a:effectLst/>
                          <a:latin typeface="+mn-lt"/>
                        </a:rPr>
                        <a:t> </a:t>
                      </a:r>
                      <a:r>
                        <a:rPr lang="en-ZA" sz="1800" b="0" i="0" u="none" strike="noStrike" dirty="0" smtClean="0">
                          <a:solidFill>
                            <a:srgbClr val="000000"/>
                          </a:solidFill>
                          <a:effectLst/>
                          <a:latin typeface="+mn-lt"/>
                        </a:rPr>
                        <a:t>200</a:t>
                      </a:r>
                      <a:endParaRPr lang="en-ZA" sz="1800" b="0" i="0" u="none" strike="noStrike" dirty="0">
                        <a:solidFill>
                          <a:srgbClr val="000000"/>
                        </a:solidFill>
                        <a:effectLst/>
                        <a:latin typeface="+mn-lt"/>
                      </a:endParaRP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811057829"/>
                  </a:ext>
                </a:extLst>
              </a:tr>
              <a:tr h="312882">
                <a:tc>
                  <a:txBody>
                    <a:bodyPr/>
                    <a:lstStyle/>
                    <a:p>
                      <a:pPr algn="l" fontAlgn="t">
                        <a:buNone/>
                      </a:pPr>
                      <a:r>
                        <a:rPr lang="en-ZA" sz="1800" b="1" i="0" u="none" strike="noStrike">
                          <a:solidFill>
                            <a:srgbClr val="000000"/>
                          </a:solidFill>
                          <a:effectLst/>
                          <a:latin typeface="+mn-lt"/>
                        </a:rPr>
                        <a:t>Total</a:t>
                      </a:r>
                    </a:p>
                  </a:txBody>
                  <a:tcPr marL="762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buNone/>
                      </a:pPr>
                      <a:r>
                        <a:rPr lang="en-ZA" sz="1800" b="1" i="0" u="none" strike="noStrike" dirty="0">
                          <a:solidFill>
                            <a:srgbClr val="000000"/>
                          </a:solidFill>
                          <a:effectLst/>
                          <a:latin typeface="+mn-lt"/>
                        </a:rPr>
                        <a:t> </a:t>
                      </a:r>
                      <a:r>
                        <a:rPr lang="en-ZA" sz="1800" b="1" i="0" u="none" strike="noStrike" dirty="0" smtClean="0">
                          <a:solidFill>
                            <a:srgbClr val="000000"/>
                          </a:solidFill>
                          <a:effectLst/>
                          <a:latin typeface="+mn-lt"/>
                        </a:rPr>
                        <a:t>1520</a:t>
                      </a:r>
                      <a:endParaRPr lang="en-ZA" sz="1800" b="1" i="0" u="none" strike="noStrike" dirty="0">
                        <a:solidFill>
                          <a:srgbClr val="000000"/>
                        </a:solidFill>
                        <a:effectLst/>
                        <a:latin typeface="+mn-lt"/>
                      </a:endParaRPr>
                    </a:p>
                  </a:txBody>
                  <a:tcPr marL="7620" marR="7620" marT="76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95323152"/>
                  </a:ext>
                </a:extLst>
              </a:tr>
            </a:tbl>
          </a:graphicData>
        </a:graphic>
      </p:graphicFrame>
    </p:spTree>
    <p:extLst>
      <p:ext uri="{BB962C8B-B14F-4D97-AF65-F5344CB8AC3E}">
        <p14:creationId xmlns:p14="http://schemas.microsoft.com/office/powerpoint/2010/main" val="67875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d103da91a01d0d4d36f0a8fa93a5bda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951381d568948a2b3bc63ab6b0cc8801"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D1E7C8-C861-44C8-BAE3-4FC0E3091545}">
  <ds:schemaRefs>
    <ds:schemaRef ds:uri="http://schemas.microsoft.com/sharepoint/v3/contenttype/forms"/>
  </ds:schemaRefs>
</ds:datastoreItem>
</file>

<file path=customXml/itemProps2.xml><?xml version="1.0" encoding="utf-8"?>
<ds:datastoreItem xmlns:ds="http://schemas.openxmlformats.org/officeDocument/2006/customXml" ds:itemID="{6DCAC4B8-8D60-41DA-95B5-E551623A25F0}"/>
</file>

<file path=customXml/itemProps3.xml><?xml version="1.0" encoding="utf-8"?>
<ds:datastoreItem xmlns:ds="http://schemas.openxmlformats.org/officeDocument/2006/customXml" ds:itemID="{A56A7A3C-85E3-4865-A02C-C5A95692C5BA}">
  <ds:schemaRefs>
    <ds:schemaRef ds:uri="http://purl.org/dc/elements/1.1/"/>
    <ds:schemaRef ds:uri="http://schemas.microsoft.com/office/2006/metadata/properties"/>
    <ds:schemaRef ds:uri="http://schemas.microsoft.com/office/infopath/2007/PartnerControls"/>
    <ds:schemaRef ds:uri="386b4bcc-3771-4cf3-910e-10b4da597aff"/>
    <ds:schemaRef ds:uri="http://purl.org/dc/terms/"/>
    <ds:schemaRef ds:uri="http://schemas.microsoft.com/office/2006/documentManagement/types"/>
    <ds:schemaRef ds:uri="5c72703c-1067-4fa7-89cc-ef245258de7b"/>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159</TotalTime>
  <Words>1283</Words>
  <Application>Microsoft Office PowerPoint</Application>
  <PresentationFormat>Widescreen</PresentationFormat>
  <Paragraphs>80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Calibri Light</vt:lpstr>
      <vt:lpstr>Tahoma</vt:lpstr>
      <vt:lpstr>Wingdings</vt:lpstr>
      <vt:lpstr>Office Theme</vt:lpstr>
      <vt:lpstr>  Voice and Choice Summit 2026-Story of Change Category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 and Choice Summit 2026-Story of Change Category</dc:title>
  <dc:creator>Debi Lee</dc:creator>
  <cp:lastModifiedBy>portege</cp:lastModifiedBy>
  <cp:revision>20</cp:revision>
  <dcterms:created xsi:type="dcterms:W3CDTF">2025-10-09T06:55:09Z</dcterms:created>
  <dcterms:modified xsi:type="dcterms:W3CDTF">2026-03-06T06:36:38Z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MediaServiceImageTags">
    <vt:lpwstr/>
  </property>
</Properties>
</file>