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84" r:id="rId6"/>
    <p:sldId id="283" r:id="rId7"/>
    <p:sldId id="274" r:id="rId8"/>
    <p:sldId id="285" r:id="rId9"/>
    <p:sldId id="276" r:id="rId10"/>
    <p:sldId id="277" r:id="rId11"/>
    <p:sldId id="278" r:id="rId12"/>
    <p:sldId id="282" r:id="rId13"/>
    <p:sldId id="280" r:id="rId14"/>
    <p:sldId id="279" r:id="rId15"/>
    <p:sldId id="28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17B060"/>
    <a:srgbClr val="F7DA06"/>
    <a:srgbClr val="E37191"/>
    <a:srgbClr val="A57FA6"/>
    <a:srgbClr val="7D59A5"/>
    <a:srgbClr val="FF0000"/>
    <a:srgbClr val="25B56A"/>
    <a:srgbClr val="7B2C42"/>
    <a:srgbClr val="D19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7544FC-6E06-4A0D-881F-6E7A9EE0DB20}" v="2" dt="2026-03-11T12:15:25.7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2CE2-5A7E-4EE2-9250-484598939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9062C76-4F4C-BDDA-A97A-165EB3359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5D24042E-3907-93CB-4E2E-55F85AE4F4AA}"/>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5" name="Footer Placeholder 4">
            <a:extLst>
              <a:ext uri="{FF2B5EF4-FFF2-40B4-BE49-F238E27FC236}">
                <a16:creationId xmlns:a16="http://schemas.microsoft.com/office/drawing/2014/main" id="{9AE905BC-5A99-07E4-DD66-2ED4D4B6089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E42D9CB-D969-E8CA-BC4E-7974855A5709}"/>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57612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B160-8340-37E5-9194-2F2A769EC87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C2EC659-D4C7-815D-9806-42DE933B4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DE70717-E0D3-22F2-A9A6-EB49979C49C7}"/>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5" name="Footer Placeholder 4">
            <a:extLst>
              <a:ext uri="{FF2B5EF4-FFF2-40B4-BE49-F238E27FC236}">
                <a16:creationId xmlns:a16="http://schemas.microsoft.com/office/drawing/2014/main" id="{946A3E06-6483-7692-99D3-BF56E4FEB89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7C564DD-F12F-22CC-E23A-D3F4EBF330E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41633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2EF1F-5EB7-19ED-3053-C12F9E82D9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87F3B99-431D-CACD-E9F7-044331D74C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EDF3BFF-9C24-BC50-E529-8CB16AB7F208}"/>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5" name="Footer Placeholder 4">
            <a:extLst>
              <a:ext uri="{FF2B5EF4-FFF2-40B4-BE49-F238E27FC236}">
                <a16:creationId xmlns:a16="http://schemas.microsoft.com/office/drawing/2014/main" id="{C80CBEFD-866C-65D7-CE39-814194A5E56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CCD7994-4C60-75E4-1FC9-C0CB024F39C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44201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4B42-CF62-4194-C72A-A7DBF745C8B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00E7432-04B2-6FD3-F13F-E433CB0B0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9AF369B-6E2C-44A2-C44B-960C6F79AB6F}"/>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5" name="Footer Placeholder 4">
            <a:extLst>
              <a:ext uri="{FF2B5EF4-FFF2-40B4-BE49-F238E27FC236}">
                <a16:creationId xmlns:a16="http://schemas.microsoft.com/office/drawing/2014/main" id="{38D5F7EB-37BA-CA88-4827-CE3D85823B0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B477F02-BA4E-5071-883F-9D2A26249DF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2596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CA92-20F4-58C5-1C31-6408299DB6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7C1CA49-3BF8-BF14-7BED-F3F8A685FB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7032CD-4264-03DD-C589-9BA7870CACC5}"/>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5" name="Footer Placeholder 4">
            <a:extLst>
              <a:ext uri="{FF2B5EF4-FFF2-40B4-BE49-F238E27FC236}">
                <a16:creationId xmlns:a16="http://schemas.microsoft.com/office/drawing/2014/main" id="{B42BCE3E-4B41-185A-7A35-D749F0809E5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39BEE40-9835-2DD0-9F62-8951777CB73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90607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3E565-4E9E-7B98-C1CE-10815FC4746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7A2A0D1-4932-BA81-9435-966CB55551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DBFE32DD-814D-29E3-D855-B03D34F1A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9C3B16A-F81E-2678-3268-D6193E5026DE}"/>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6" name="Footer Placeholder 5">
            <a:extLst>
              <a:ext uri="{FF2B5EF4-FFF2-40B4-BE49-F238E27FC236}">
                <a16:creationId xmlns:a16="http://schemas.microsoft.com/office/drawing/2014/main" id="{7FDFE573-B73D-A4EB-B1C9-80861D29290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7CC6204-207C-1FC7-84B3-52869117D57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27597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2DD5-FC51-03AA-C38C-084CEACA116F}"/>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02525E9-5151-1739-016C-AB555B9EA0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F6984E-90A7-7C25-60E1-5CB82948EA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A134B5A-FBC9-FAEE-AEF8-BE2AE2149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A824E7-056E-E352-BF6D-0AD64D5A6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7A11C77-DC7B-375C-FB80-E5D64EE43921}"/>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8" name="Footer Placeholder 7">
            <a:extLst>
              <a:ext uri="{FF2B5EF4-FFF2-40B4-BE49-F238E27FC236}">
                <a16:creationId xmlns:a16="http://schemas.microsoft.com/office/drawing/2014/main" id="{DBFFD020-764F-4DBF-36AB-CECB52036CB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E7D402A-D7B1-FD7D-0E89-F9F80FFAA79A}"/>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231575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B5F8-BCE2-C277-4A15-A31D4A1FD7D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5D8D650-16E4-2EFF-3E62-24FAFF8CA7C4}"/>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4" name="Footer Placeholder 3">
            <a:extLst>
              <a:ext uri="{FF2B5EF4-FFF2-40B4-BE49-F238E27FC236}">
                <a16:creationId xmlns:a16="http://schemas.microsoft.com/office/drawing/2014/main" id="{BE286D35-4D39-C2DE-D480-05B9A1D8BBD1}"/>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FE74BE-731C-6639-F730-3218D5AF6E3B}"/>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4766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8641D-EAF8-569A-50B4-2AA6391B10BA}"/>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3" name="Footer Placeholder 2">
            <a:extLst>
              <a:ext uri="{FF2B5EF4-FFF2-40B4-BE49-F238E27FC236}">
                <a16:creationId xmlns:a16="http://schemas.microsoft.com/office/drawing/2014/main" id="{71B501D3-C043-466F-1636-AC2D5479B566}"/>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6D7BEF9-CAFC-0B9C-395B-6AB4934952A6}"/>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87118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1A8E1-CF86-C610-970C-DAA48696C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F607325-E76B-28E6-548E-F69713A693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858D414A-E527-E786-5515-CDC19AC6F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390575-141A-BBBF-46C3-C678A74880C8}"/>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6" name="Footer Placeholder 5">
            <a:extLst>
              <a:ext uri="{FF2B5EF4-FFF2-40B4-BE49-F238E27FC236}">
                <a16:creationId xmlns:a16="http://schemas.microsoft.com/office/drawing/2014/main" id="{1AD9A23C-8C33-FA22-3A9A-B651D2CD136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7AC2CA9-CD5D-1DB2-0F88-FE30AC0355A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383696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C95D-49B8-B393-2C6C-C6CC80B2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DD48A346-B68E-8E6B-5F18-18CC7E9515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0E5DF0AE-4A4D-FDDB-C7AE-686EF72FE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A5C17-10A9-E7BB-2BDB-A88E49B779E1}"/>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6" name="Footer Placeholder 5">
            <a:extLst>
              <a:ext uri="{FF2B5EF4-FFF2-40B4-BE49-F238E27FC236}">
                <a16:creationId xmlns:a16="http://schemas.microsoft.com/office/drawing/2014/main" id="{BAF19F9C-51AA-658B-3711-5F7253989C9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32E0C1C-F2C1-4D77-F475-CC1C99731A7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65157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124A1C-250A-5E3D-0A23-FE958DB6D4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A73F7C5-3EF1-5AF3-741A-8C49D5CCA0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465CBFC-55BE-DDB4-4B5B-7991616B1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A6DBE-B882-4EF2-AACB-D4DAF18A6183}" type="datetimeFigureOut">
              <a:rPr lang="en-ZA" smtClean="0"/>
              <a:t>2026/03/11</a:t>
            </a:fld>
            <a:endParaRPr lang="en-ZA"/>
          </a:p>
        </p:txBody>
      </p:sp>
      <p:sp>
        <p:nvSpPr>
          <p:cNvPr id="5" name="Footer Placeholder 4">
            <a:extLst>
              <a:ext uri="{FF2B5EF4-FFF2-40B4-BE49-F238E27FC236}">
                <a16:creationId xmlns:a16="http://schemas.microsoft.com/office/drawing/2014/main" id="{31238554-8BC3-B422-534E-2FD7D578B0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ABF892D-C923-EB87-001B-2596F909D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0EAC9-0C06-411E-A697-0ABDBDE72850}" type="slidenum">
              <a:rPr lang="en-ZA" smtClean="0"/>
              <a:t>‹#›</a:t>
            </a:fld>
            <a:endParaRPr lang="en-ZA"/>
          </a:p>
        </p:txBody>
      </p:sp>
    </p:spTree>
    <p:extLst>
      <p:ext uri="{BB962C8B-B14F-4D97-AF65-F5344CB8AC3E}">
        <p14:creationId xmlns:p14="http://schemas.microsoft.com/office/powerpoint/2010/main" val="2078396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ACCD9B-E70C-ADFC-B920-EE6ADA6A28A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35ED15BD-62CF-3020-9479-F9804A70CF0D}"/>
              </a:ext>
            </a:extLst>
          </p:cNvPr>
          <p:cNvGrpSpPr/>
          <p:nvPr/>
        </p:nvGrpSpPr>
        <p:grpSpPr>
          <a:xfrm>
            <a:off x="-5410" y="0"/>
            <a:ext cx="12197407" cy="6882714"/>
            <a:chOff x="-5410" y="0"/>
            <a:chExt cx="12197407" cy="6882714"/>
          </a:xfrm>
        </p:grpSpPr>
        <p:pic>
          <p:nvPicPr>
            <p:cNvPr id="11" name="Picture 10">
              <a:extLst>
                <a:ext uri="{FF2B5EF4-FFF2-40B4-BE49-F238E27FC236}">
                  <a16:creationId xmlns:a16="http://schemas.microsoft.com/office/drawing/2014/main" id="{99DEEB93-91E8-7F7B-7E25-06550DE1E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653" y="444608"/>
              <a:ext cx="8088706" cy="1194348"/>
            </a:xfrm>
            <a:prstGeom prst="rect">
              <a:avLst/>
            </a:prstGeom>
          </p:spPr>
        </p:pic>
        <p:sp>
          <p:nvSpPr>
            <p:cNvPr id="48" name="Rectangle 47">
              <a:extLst>
                <a:ext uri="{FF2B5EF4-FFF2-40B4-BE49-F238E27FC236}">
                  <a16:creationId xmlns:a16="http://schemas.microsoft.com/office/drawing/2014/main" id="{15CC5DF8-4FA2-D1E3-130A-E3E06CC5CBFE}"/>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7" name="Rectangle 46">
              <a:extLst>
                <a:ext uri="{FF2B5EF4-FFF2-40B4-BE49-F238E27FC236}">
                  <a16:creationId xmlns:a16="http://schemas.microsoft.com/office/drawing/2014/main" id="{B6BAE425-FDF9-457D-29C9-145C8024CBCF}"/>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2" name="TextBox 9">
              <a:extLst>
                <a:ext uri="{FF2B5EF4-FFF2-40B4-BE49-F238E27FC236}">
                  <a16:creationId xmlns:a16="http://schemas.microsoft.com/office/drawing/2014/main" id="{403E2E81-9601-1970-B83A-F4245917F760}"/>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1" name="Freeform: Shape 20">
            <a:extLst>
              <a:ext uri="{FF2B5EF4-FFF2-40B4-BE49-F238E27FC236}">
                <a16:creationId xmlns:a16="http://schemas.microsoft.com/office/drawing/2014/main" id="{3877A6DB-18A6-C55E-C0FB-4E1D2DAA6CBE}"/>
              </a:ext>
            </a:extLst>
          </p:cNvPr>
          <p:cNvSpPr/>
          <p:nvPr/>
        </p:nvSpPr>
        <p:spPr>
          <a:xfrm>
            <a:off x="1" y="2584078"/>
            <a:ext cx="12191999" cy="2643876"/>
          </a:xfrm>
          <a:custGeom>
            <a:avLst/>
            <a:gdLst>
              <a:gd name="connsiteX0" fmla="*/ 12191999 w 12191999"/>
              <a:gd name="connsiteY0" fmla="*/ 0 h 2643876"/>
              <a:gd name="connsiteX1" fmla="*/ 12191999 w 12191999"/>
              <a:gd name="connsiteY1" fmla="*/ 464989 h 2643876"/>
              <a:gd name="connsiteX2" fmla="*/ 12090690 w 12191999"/>
              <a:gd name="connsiteY2" fmla="*/ 483907 h 2643876"/>
              <a:gd name="connsiteX3" fmla="*/ 5319131 w 12191999"/>
              <a:gd name="connsiteY3" fmla="*/ 2639171 h 2643876"/>
              <a:gd name="connsiteX4" fmla="*/ 0 w 12191999"/>
              <a:gd name="connsiteY4" fmla="*/ 1806892 h 2643876"/>
              <a:gd name="connsiteX5" fmla="*/ 22303 w 12191999"/>
              <a:gd name="connsiteY5" fmla="*/ 1351345 h 2643876"/>
              <a:gd name="connsiteX6" fmla="*/ 5330284 w 12191999"/>
              <a:gd name="connsiteY6" fmla="*/ 2452625 h 2643876"/>
              <a:gd name="connsiteX7" fmla="*/ 10868965 w 12191999"/>
              <a:gd name="connsiteY7" fmla="*/ 389807 h 2643876"/>
              <a:gd name="connsiteX8" fmla="*/ 12104896 w 12191999"/>
              <a:gd name="connsiteY8" fmla="*/ 1644 h 264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643876">
                <a:moveTo>
                  <a:pt x="12191999" y="0"/>
                </a:moveTo>
                <a:lnTo>
                  <a:pt x="12191999" y="464989"/>
                </a:lnTo>
                <a:lnTo>
                  <a:pt x="12090690" y="483907"/>
                </a:lnTo>
                <a:cubicBezTo>
                  <a:pt x="10319058" y="857183"/>
                  <a:pt x="7278028" y="2750381"/>
                  <a:pt x="5319131" y="2639171"/>
                </a:cubicBezTo>
                <a:cubicBezTo>
                  <a:pt x="3297044" y="2524373"/>
                  <a:pt x="2378926" y="1362052"/>
                  <a:pt x="0" y="1806892"/>
                </a:cubicBezTo>
                <a:lnTo>
                  <a:pt x="22303" y="1351345"/>
                </a:lnTo>
                <a:cubicBezTo>
                  <a:pt x="1256371" y="1285276"/>
                  <a:pt x="3401123" y="2389872"/>
                  <a:pt x="5330284" y="2452625"/>
                </a:cubicBezTo>
                <a:cubicBezTo>
                  <a:pt x="8259338" y="2486108"/>
                  <a:pt x="9788675" y="947659"/>
                  <a:pt x="10868965" y="389807"/>
                </a:cubicBezTo>
                <a:cubicBezTo>
                  <a:pt x="11409110" y="110881"/>
                  <a:pt x="11816948" y="21434"/>
                  <a:pt x="12104896" y="1644"/>
                </a:cubicBezTo>
                <a:close/>
              </a:path>
            </a:pathLst>
          </a:cu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7" name="Title 6">
            <a:extLst>
              <a:ext uri="{FF2B5EF4-FFF2-40B4-BE49-F238E27FC236}">
                <a16:creationId xmlns:a16="http://schemas.microsoft.com/office/drawing/2014/main" id="{D5ED7C6B-3215-606E-4317-F8BF01F39E96}"/>
              </a:ext>
            </a:extLst>
          </p:cNvPr>
          <p:cNvSpPr>
            <a:spLocks noGrp="1"/>
          </p:cNvSpPr>
          <p:nvPr>
            <p:ph type="ctrTitle"/>
          </p:nvPr>
        </p:nvSpPr>
        <p:spPr>
          <a:xfrm>
            <a:off x="1371104" y="1584458"/>
            <a:ext cx="9144000" cy="1723549"/>
          </a:xfrm>
        </p:spPr>
        <p:txBody>
          <a:bodyPr>
            <a:normAutofit fontScale="90000"/>
          </a:bodyPr>
          <a:lstStyle/>
          <a:p>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a:t>
            </a:r>
            <a:b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Summit 2026-</a:t>
            </a:r>
            <a:r>
              <a:rPr lang="en-US"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Story of Change Category</a:t>
            </a:r>
            <a:endParaRPr lang="en-ZA"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6" name="TextBox 1">
            <a:extLst>
              <a:ext uri="{FF2B5EF4-FFF2-40B4-BE49-F238E27FC236}">
                <a16:creationId xmlns:a16="http://schemas.microsoft.com/office/drawing/2014/main" id="{3DB0E86D-BEBA-8DD5-5C76-03069FD92515}"/>
              </a:ext>
            </a:extLst>
          </p:cNvPr>
          <p:cNvSpPr txBox="1"/>
          <p:nvPr/>
        </p:nvSpPr>
        <p:spPr>
          <a:xfrm>
            <a:off x="727587" y="3155811"/>
            <a:ext cx="10972800" cy="20005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rgbClr val="FF0000"/>
                </a:solidFill>
              </a:rPr>
              <a:t>South Africa: Female GBV survivor becomes independent against all odds</a:t>
            </a:r>
          </a:p>
          <a:p>
            <a:pPr algn="ctr"/>
            <a:r>
              <a:rPr lang="en-ZW" dirty="0">
                <a:solidFill>
                  <a:srgbClr val="FF0000"/>
                </a:solidFill>
              </a:rPr>
              <a:t>(South Africa, Bethlehem (Free state),  15 March 2026 , Khumbudzo Simethi)</a:t>
            </a:r>
          </a:p>
          <a:p>
            <a:pPr algn="ctr"/>
            <a:endParaRPr lang="en-ZW" dirty="0">
              <a:solidFill>
                <a:srgbClr val="FF0000"/>
              </a:solidFill>
            </a:endParaRPr>
          </a:p>
          <a:p>
            <a:pPr algn="ctr"/>
            <a:endParaRPr lang="en-ZW" sz="800" dirty="0">
              <a:solidFill>
                <a:srgbClr val="FF0000"/>
              </a:solidFill>
            </a:endParaRPr>
          </a:p>
        </p:txBody>
      </p:sp>
      <p:pic>
        <p:nvPicPr>
          <p:cNvPr id="1028" name="Picture 4" descr="Child Welfare South Africa | Midrand">
            <a:extLst>
              <a:ext uri="{FF2B5EF4-FFF2-40B4-BE49-F238E27FC236}">
                <a16:creationId xmlns:a16="http://schemas.microsoft.com/office/drawing/2014/main" id="{BAB03F80-AD0F-3F7E-3916-A5495362F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3783" y="635909"/>
            <a:ext cx="1828800" cy="7126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2B5062A-0F60-A0EF-F129-ED9023539402}"/>
              </a:ext>
            </a:extLst>
          </p:cNvPr>
          <p:cNvPicPr>
            <a:picLocks noChangeAspect="1"/>
          </p:cNvPicPr>
          <p:nvPr/>
        </p:nvPicPr>
        <p:blipFill>
          <a:blip r:embed="rId4"/>
          <a:stretch>
            <a:fillRect/>
          </a:stretch>
        </p:blipFill>
        <p:spPr>
          <a:xfrm>
            <a:off x="3327816" y="4779350"/>
            <a:ext cx="5771214" cy="1513608"/>
          </a:xfrm>
          <a:prstGeom prst="rect">
            <a:avLst/>
          </a:prstGeom>
        </p:spPr>
      </p:pic>
    </p:spTree>
    <p:extLst>
      <p:ext uri="{BB962C8B-B14F-4D97-AF65-F5344CB8AC3E}">
        <p14:creationId xmlns:p14="http://schemas.microsoft.com/office/powerpoint/2010/main" val="406638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88C560-4E7E-21B1-8183-F8DEA6383D4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45CD6F1-92F5-68C6-9652-737EFAF3796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2A43B553-6A4A-6FFA-D9C7-409524AF91A6}"/>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BAF189A8-6523-694B-6E04-5CFCE64EBF01}"/>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Challenges &amp; Lessons learnt</a:t>
            </a:r>
            <a:endParaRPr lang="en-ZW" spc="300" dirty="0">
              <a:ln>
                <a:solidFill>
                  <a:sysClr val="windowText" lastClr="000000"/>
                </a:solidFill>
              </a:ln>
              <a:solidFill>
                <a:sysClr val="windowText" lastClr="000000"/>
              </a:solidFill>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4A3FB9CB-DF47-8F93-F22C-75A22171C5D3}"/>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fontScale="85000" lnSpcReduction="20000"/>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What lessons have you learnt?</a:t>
            </a:r>
          </a:p>
          <a:p>
            <a:r>
              <a:rPr lang="en-US" dirty="0"/>
              <a:t>To advocate more for survivors at the local municipality so that they give survivors stands to build their homes so that they do not have to pay rent. To assist survivors to register for RDP houses. </a:t>
            </a:r>
          </a:p>
          <a:p>
            <a:r>
              <a:rPr lang="en-US" dirty="0"/>
              <a:t>To listen to the survivors when they say they are not ready to face their perpetrators and take measures that will make them feel safe like protection orders. To be patient with the  survivors and let them take steps when they are ready. </a:t>
            </a:r>
          </a:p>
          <a:p>
            <a:r>
              <a:rPr lang="en-US" dirty="0"/>
              <a:t>To introduce new effective and impactful skills development like hair making, nail designing and make up.</a:t>
            </a:r>
          </a:p>
          <a:p>
            <a:endParaRPr lang="en-US" dirty="0"/>
          </a:p>
        </p:txBody>
      </p:sp>
      <p:sp>
        <p:nvSpPr>
          <p:cNvPr id="3" name="TextBox 9">
            <a:extLst>
              <a:ext uri="{FF2B5EF4-FFF2-40B4-BE49-F238E27FC236}">
                <a16:creationId xmlns:a16="http://schemas.microsoft.com/office/drawing/2014/main" id="{66260B74-A3B6-97DE-07D0-2F960EAD4595}"/>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57DC9A21-6869-6A74-0B9B-5EB047F11770}"/>
              </a:ext>
            </a:extLst>
          </p:cNvPr>
          <p:cNvSpPr>
            <a:spLocks noGrp="1"/>
          </p:cNvSpPr>
          <p:nvPr>
            <p:ph sz="half" idx="1"/>
          </p:nvPr>
        </p:nvSpPr>
        <p:spPr>
          <a:xfrm>
            <a:off x="235131" y="1091294"/>
            <a:ext cx="5860869" cy="5034869"/>
          </a:xfrm>
          <a:ln>
            <a:solidFill>
              <a:schemeClr val="tx1"/>
            </a:solidFill>
          </a:ln>
        </p:spPr>
        <p:txBody>
          <a:bodyPr>
            <a:normAutofit fontScale="55000" lnSpcReduction="20000"/>
          </a:bodyPr>
          <a:lstStyle/>
          <a:p>
            <a:pPr marL="0" indent="0">
              <a:buNone/>
            </a:pPr>
            <a:r>
              <a:rPr lang="en-US" sz="2900" b="1" dirty="0"/>
              <a:t>Challenges &amp; mitigation</a:t>
            </a:r>
          </a:p>
          <a:p>
            <a:pPr algn="just"/>
            <a:r>
              <a:rPr lang="en-US" sz="2900" dirty="0"/>
              <a:t>Place to stay- It was a challenge for the client to get an affordable and decent place to stay which made her exceed her stay in the shelter. However we managed her to get her a decent and affordable place to stay after a month of searching, she now occupies a 2 bedroom shack.</a:t>
            </a:r>
          </a:p>
          <a:p>
            <a:pPr algn="just"/>
            <a:r>
              <a:rPr lang="en-US" sz="2900" dirty="0"/>
              <a:t>Unemployment- For 6 months the survivor could not get a job even after sending CV’s around. However 2 people gave her a cleaning job at their places. The cleaner who works in the organization connected the survivor with a farm worker who then explained the situation of the survivor to her boss, the boss fortunately gave her the job.</a:t>
            </a:r>
          </a:p>
          <a:p>
            <a:pPr algn="just"/>
            <a:r>
              <a:rPr lang="en-US" sz="2900" dirty="0"/>
              <a:t>SASSA child support grant transfer- SASSA does not allow Lesotho citizen to become beneficiaries SA grants even though their children are south African. We then resolute to getting the same cleaner who found her a job to apply on her behalf and the application was approved.</a:t>
            </a:r>
          </a:p>
          <a:p>
            <a:pPr algn="just"/>
            <a:r>
              <a:rPr lang="en-US" sz="2900" dirty="0"/>
              <a:t>Child maintenance- For a long time the survivor did not want to take her husband to maintenance court because she was afraid of him and did not want her to know where she was. This was mitigated by helping the survivor apply for protection order against the husband. The protection order made her feel safe and she is now ready to go to maintenance court so that the husband can maintain his children as he is employed and therefore can afford. This will lesson the burden on the survivor</a:t>
            </a:r>
            <a:r>
              <a:rPr lang="en-US" dirty="0"/>
              <a:t>.</a:t>
            </a:r>
          </a:p>
        </p:txBody>
      </p:sp>
    </p:spTree>
    <p:extLst>
      <p:ext uri="{BB962C8B-B14F-4D97-AF65-F5344CB8AC3E}">
        <p14:creationId xmlns:p14="http://schemas.microsoft.com/office/powerpoint/2010/main" val="1233362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3B0031-63EA-8E80-847E-A49FDD90105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BC12918-22CC-EE8C-5A72-F5AF89EC1A1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6AEB1EA-ECE7-8C0B-5EF6-F02CE2860D2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D39CEA60-9A17-BA61-9FE8-7D0CB3247C4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W" sz="4400" b="1" i="0" u="none" strike="noStrike" kern="1200" cap="none" spc="0" normalizeH="0" baseline="0" noProof="0">
                <a:ln>
                  <a:noFill/>
                </a:ln>
                <a:solidFill>
                  <a:prstClr val="black"/>
                </a:solidFill>
                <a:effectLst/>
                <a:uLnTx/>
                <a:uFillTx/>
                <a:latin typeface="Calibri Light" panose="020F0302020204030204"/>
                <a:ea typeface="+mj-ea"/>
                <a:cs typeface="+mj-cs"/>
              </a:rPr>
              <a:t>Sustainability</a:t>
            </a:r>
            <a:endParaRPr kumimoji="0" lang="en-ZW" sz="4400" b="1" i="1" u="none" strike="noStrike" kern="1200" cap="none" spc="300" normalizeH="0" baseline="0" noProof="0">
              <a:ln>
                <a:solidFill>
                  <a:sysClr val="windowText" lastClr="000000"/>
                </a:solid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DBD34202-6996-B79F-8351-8A5C13250CA6}"/>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ZA" dirty="0">
                <a:solidFill>
                  <a:prstClr val="black"/>
                </a:solidFill>
                <a:latin typeface="Calibri" panose="020F0502020204030204"/>
              </a:rPr>
              <a:t>The survivor at her new job (Cleaning services)</a:t>
            </a:r>
            <a:endParaRPr kumimoji="0" lang="en-ZA"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77DA4309-6CB8-7EDA-209C-0809B524B56D}"/>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kumimoji="0" lang="en-ZW" sz="2400" b="0" i="0"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83FEAD5-D955-074D-D7EE-0C4BCFB1874F}"/>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Autofit/>
          </a:bodyPr>
          <a:lstStyle/>
          <a:p>
            <a:pPr algn="just"/>
            <a:r>
              <a:rPr lang="en-US" sz="1600" dirty="0"/>
              <a:t>The change will be sustained by providing after care services to the survivor and her children since they will still be living in Bethlehem. They will be assisted by the organization for any help they need because the organization has a social worker who provides victim empowerment services. </a:t>
            </a:r>
          </a:p>
          <a:p>
            <a:pPr algn="just"/>
            <a:r>
              <a:rPr lang="en-US" sz="1600" dirty="0"/>
              <a:t>The job the survivor got in the farm is a permanent job, so she will be able to provide for her children going forward. Her children’s CSG grants will continue to pay out until her children are 18 years old.</a:t>
            </a:r>
          </a:p>
          <a:p>
            <a:pPr algn="just"/>
            <a:r>
              <a:rPr lang="en-US" sz="1600" dirty="0"/>
              <a:t>The survivor will be monitored if she is still attending the counselling sessions by liaising with the psychologist. </a:t>
            </a:r>
          </a:p>
          <a:p>
            <a:pPr algn="just"/>
            <a:r>
              <a:rPr lang="en-US" sz="1600" dirty="0"/>
              <a:t>The other 2 weekend jobs she received will continue as the 2 people who hired indicated that they will need her services for the whole year. </a:t>
            </a:r>
          </a:p>
          <a:p>
            <a:pPr algn="just"/>
            <a:r>
              <a:rPr lang="en-US" sz="1600" dirty="0"/>
              <a:t>The protection order will stay intact forever meaning the survivor and her children will continue to be safe.</a:t>
            </a:r>
          </a:p>
          <a:p>
            <a:pPr algn="just"/>
            <a:r>
              <a:rPr lang="en-US" sz="1600" dirty="0"/>
              <a:t>The organization will start the process of referring the client to maintenance court to make sure that the husband pays child support for the children since he is working so that the financial burden cannot be on the mother alone.</a:t>
            </a:r>
            <a:endParaRPr lang="en-US" sz="1600" dirty="0">
              <a:solidFill>
                <a:srgbClr val="FF0000"/>
              </a:solidFill>
              <a:ea typeface="Calibri"/>
              <a:cs typeface="Calibri"/>
            </a:endParaRPr>
          </a:p>
        </p:txBody>
      </p:sp>
      <p:pic>
        <p:nvPicPr>
          <p:cNvPr id="4" name="Picture 3">
            <a:extLst>
              <a:ext uri="{FF2B5EF4-FFF2-40B4-BE49-F238E27FC236}">
                <a16:creationId xmlns:a16="http://schemas.microsoft.com/office/drawing/2014/main" id="{FEB7EEBE-1416-77A8-D02D-A1CDE326CC78}"/>
              </a:ext>
            </a:extLst>
          </p:cNvPr>
          <p:cNvPicPr>
            <a:picLocks noChangeAspect="1"/>
          </p:cNvPicPr>
          <p:nvPr/>
        </p:nvPicPr>
        <p:blipFill>
          <a:blip r:embed="rId2"/>
          <a:stretch>
            <a:fillRect/>
          </a:stretch>
        </p:blipFill>
        <p:spPr>
          <a:xfrm>
            <a:off x="6331134" y="1936430"/>
            <a:ext cx="5625736" cy="4154480"/>
          </a:xfrm>
          <a:prstGeom prst="rect">
            <a:avLst/>
          </a:prstGeom>
        </p:spPr>
      </p:pic>
    </p:spTree>
    <p:extLst>
      <p:ext uri="{BB962C8B-B14F-4D97-AF65-F5344CB8AC3E}">
        <p14:creationId xmlns:p14="http://schemas.microsoft.com/office/powerpoint/2010/main" val="2918445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830DD7-A1FF-1021-DD84-29DE3B5286D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4D61CB-C678-0CFB-5CC2-A8F6F89E7281}"/>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281557C4-9B66-0B85-550A-E39ECA451607}"/>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8E71CE6C-A383-0E47-D439-B4105E0A28CB}"/>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i="1" spc="300">
                <a:ln>
                  <a:solidFill>
                    <a:sysClr val="windowText" lastClr="000000"/>
                  </a:solidFill>
                </a:ln>
                <a:solidFill>
                  <a:sysClr val="windowText" lastClr="000000"/>
                </a:solidFill>
                <a:ea typeface="Tahoma" panose="020B0604030504040204" pitchFamily="34" charset="0"/>
                <a:cs typeface="Tahoma" panose="020B0604030504040204" pitchFamily="34" charset="0"/>
              </a:rPr>
              <a:t>Next Steps</a:t>
            </a:r>
          </a:p>
        </p:txBody>
      </p:sp>
      <p:sp>
        <p:nvSpPr>
          <p:cNvPr id="3" name="TextBox 9">
            <a:extLst>
              <a:ext uri="{FF2B5EF4-FFF2-40B4-BE49-F238E27FC236}">
                <a16:creationId xmlns:a16="http://schemas.microsoft.com/office/drawing/2014/main" id="{1ABCEAF2-8AA8-6F6E-660A-8F94A4A3AD1A}"/>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DFB566B1-6B2D-F682-574B-5548DDD642D7}"/>
              </a:ext>
            </a:extLst>
          </p:cNvPr>
          <p:cNvSpPr>
            <a:spLocks noGrp="1"/>
          </p:cNvSpPr>
          <p:nvPr>
            <p:ph sz="half" idx="1"/>
          </p:nvPr>
        </p:nvSpPr>
        <p:spPr>
          <a:xfrm>
            <a:off x="235131" y="1091294"/>
            <a:ext cx="11248946" cy="5034869"/>
          </a:xfrm>
          <a:ln>
            <a:solidFill>
              <a:schemeClr val="tx1"/>
            </a:solidFill>
          </a:ln>
        </p:spPr>
        <p:txBody>
          <a:bodyPr>
            <a:normAutofit fontScale="85000" lnSpcReduction="20000"/>
          </a:bodyPr>
          <a:lstStyle/>
          <a:p>
            <a:pPr marL="0" indent="0">
              <a:buNone/>
            </a:pPr>
            <a:r>
              <a:rPr lang="en-US" b="1" dirty="0"/>
              <a:t>Our next steps:</a:t>
            </a:r>
          </a:p>
          <a:p>
            <a:pPr algn="just"/>
            <a:r>
              <a:rPr lang="en-US" dirty="0"/>
              <a:t>To partner with the local TVET college to enroll victims we admit in the shelter for courses so that they may get qualifications in order to qualify for good jobs and in the long run become economically empowered and independent. To also partner with local shops/companies who can hire survivors of GBV.</a:t>
            </a:r>
          </a:p>
          <a:p>
            <a:pPr algn="just"/>
            <a:r>
              <a:rPr lang="en-US" dirty="0"/>
              <a:t>To partner with a beautician who will train survivors of GBV how to do hair, nails and makeup as this is a lucrative because where the survivors who are unemployed can become entrepreneurs and have an income to support themselves. Women are always doing their hair, nails and makeup so this business is growing and has a market.</a:t>
            </a:r>
          </a:p>
          <a:p>
            <a:pPr algn="just"/>
            <a:r>
              <a:rPr lang="en-US" dirty="0"/>
              <a:t>To partner with a local psychologist from </a:t>
            </a:r>
            <a:r>
              <a:rPr lang="en-US" dirty="0" err="1"/>
              <a:t>Mondea</a:t>
            </a:r>
            <a:r>
              <a:rPr lang="en-US" dirty="0"/>
              <a:t> hospital who once came to conduct a psychosocial support group sessions in the shelter, the survivors enjoyed it, the plan is to get the psychologist to come on a monthly basis.</a:t>
            </a:r>
          </a:p>
          <a:p>
            <a:pPr algn="just"/>
            <a:r>
              <a:rPr lang="en-US" dirty="0"/>
              <a:t>To continue conducting more awareness campaigns for prevention of GBVF as it has been declared as a national disaster by the president of SA so we plan to continue fighting on the streets and recruiting men to join us in the fight against GBVF using men championing change program.</a:t>
            </a:r>
          </a:p>
          <a:p>
            <a:pPr marL="0" indent="0" algn="just">
              <a:buNone/>
            </a:pPr>
            <a:endParaRPr lang="en-US" dirty="0"/>
          </a:p>
        </p:txBody>
      </p:sp>
    </p:spTree>
    <p:extLst>
      <p:ext uri="{BB962C8B-B14F-4D97-AF65-F5344CB8AC3E}">
        <p14:creationId xmlns:p14="http://schemas.microsoft.com/office/powerpoint/2010/main" val="140155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Synopsis</a:t>
            </a:r>
            <a:r>
              <a:rPr lang="en-ZA" dirty="0"/>
              <a:t>– brief overview what this is about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a:extLst>
              <a:ext uri="{FF2B5EF4-FFF2-40B4-BE49-F238E27FC236}">
                <a16:creationId xmlns:a16="http://schemas.microsoft.com/office/drawing/2014/main" id="{E1D7B932-815E-0AD2-B271-217AC29AC71F}"/>
              </a:ext>
            </a:extLst>
          </p:cNvPr>
          <p:cNvGraphicFramePr>
            <a:graphicFrameLocks noGrp="1"/>
          </p:cNvGraphicFramePr>
          <p:nvPr>
            <p:ph sz="half" idx="1"/>
            <p:extLst>
              <p:ext uri="{D42A27DB-BD31-4B8C-83A1-F6EECF244321}">
                <p14:modId xmlns:p14="http://schemas.microsoft.com/office/powerpoint/2010/main" val="1517632646"/>
              </p:ext>
            </p:extLst>
          </p:nvPr>
        </p:nvGraphicFramePr>
        <p:xfrm>
          <a:off x="541284" y="960852"/>
          <a:ext cx="11098608" cy="5206683"/>
        </p:xfrm>
        <a:graphic>
          <a:graphicData uri="http://schemas.openxmlformats.org/drawingml/2006/table">
            <a:tbl>
              <a:tblPr firstRow="1" firstCol="1" bandRow="1">
                <a:tableStyleId>{5C22544A-7EE6-4342-B048-85BDC9FD1C3A}</a:tableStyleId>
              </a:tblPr>
              <a:tblGrid>
                <a:gridCol w="2080618">
                  <a:extLst>
                    <a:ext uri="{9D8B030D-6E8A-4147-A177-3AD203B41FA5}">
                      <a16:colId xmlns:a16="http://schemas.microsoft.com/office/drawing/2014/main" val="123376925"/>
                    </a:ext>
                  </a:extLst>
                </a:gridCol>
                <a:gridCol w="9017990">
                  <a:extLst>
                    <a:ext uri="{9D8B030D-6E8A-4147-A177-3AD203B41FA5}">
                      <a16:colId xmlns:a16="http://schemas.microsoft.com/office/drawing/2014/main" val="3439560178"/>
                    </a:ext>
                  </a:extLst>
                </a:gridCol>
              </a:tblGrid>
              <a:tr h="504054">
                <a:tc>
                  <a:txBody>
                    <a:bodyPr/>
                    <a:lstStyle/>
                    <a:p>
                      <a:pPr>
                        <a:buNone/>
                      </a:pPr>
                      <a:r>
                        <a:rPr lang="en-ZA" sz="2400" dirty="0">
                          <a:solidFill>
                            <a:schemeClr val="tx1"/>
                          </a:solidFill>
                          <a:effectLst/>
                        </a:rPr>
                        <a:t>Name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Khumbudzo Simethi</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4164091"/>
                  </a:ext>
                </a:extLst>
              </a:tr>
              <a:tr h="541176">
                <a:tc>
                  <a:txBody>
                    <a:bodyPr/>
                    <a:lstStyle/>
                    <a:p>
                      <a:pPr>
                        <a:buNone/>
                      </a:pPr>
                      <a:r>
                        <a:rPr lang="en-ZA" sz="2400" dirty="0">
                          <a:solidFill>
                            <a:schemeClr val="tx1"/>
                          </a:solidFill>
                          <a:effectLst/>
                        </a:rPr>
                        <a:t>Designation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Program manager and social worker</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3078158"/>
                  </a:ext>
                </a:extLst>
              </a:tr>
              <a:tr h="522514">
                <a:tc>
                  <a:txBody>
                    <a:bodyPr/>
                    <a:lstStyle/>
                    <a:p>
                      <a:pPr>
                        <a:buNone/>
                      </a:pPr>
                      <a:r>
                        <a:rPr lang="en-ZA" sz="2400" dirty="0">
                          <a:solidFill>
                            <a:schemeClr val="tx1"/>
                          </a:solidFill>
                          <a:effectLst/>
                        </a:rPr>
                        <a:t>Organisation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Bethlehem child and family welfare</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067951"/>
                  </a:ext>
                </a:extLst>
              </a:tr>
              <a:tr h="401216">
                <a:tc>
                  <a:txBody>
                    <a:bodyPr/>
                    <a:lstStyle/>
                    <a:p>
                      <a:pPr>
                        <a:buNone/>
                      </a:pPr>
                      <a:r>
                        <a:rPr lang="en-ZA" sz="2400">
                          <a:solidFill>
                            <a:schemeClr val="tx1"/>
                          </a:solidFill>
                          <a:effectLst/>
                        </a:rPr>
                        <a:t>Country </a:t>
                      </a:r>
                      <a:endParaRPr lang="en-ZA" sz="24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South Africa</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574574"/>
                  </a:ext>
                </a:extLst>
              </a:tr>
              <a:tr h="493630">
                <a:tc>
                  <a:txBody>
                    <a:bodyPr/>
                    <a:lstStyle/>
                    <a:p>
                      <a:pPr>
                        <a:buNone/>
                      </a:pPr>
                      <a:r>
                        <a:rPr lang="en-ZA" sz="2400" dirty="0">
                          <a:solidFill>
                            <a:schemeClr val="tx1"/>
                          </a:solidFill>
                          <a:effectLst/>
                        </a:rPr>
                        <a:t>Category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Stories of change</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6865186"/>
                  </a:ext>
                </a:extLst>
              </a:tr>
              <a:tr h="2744093">
                <a:tc>
                  <a:txBody>
                    <a:bodyPr/>
                    <a:lstStyle/>
                    <a:p>
                      <a:pPr>
                        <a:buNone/>
                      </a:pPr>
                      <a:r>
                        <a:rPr lang="en-US"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Summary</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This is a story about a survivor of domestic violence which she suffered from for more than 10 years. This is her story of transitioning from a victim to a survivor by becoming independent and economically empowered.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855669"/>
                  </a:ext>
                </a:extLst>
              </a:tr>
            </a:tbl>
          </a:graphicData>
        </a:graphic>
      </p:graphicFrame>
    </p:spTree>
    <p:extLst>
      <p:ext uri="{BB962C8B-B14F-4D97-AF65-F5344CB8AC3E}">
        <p14:creationId xmlns:p14="http://schemas.microsoft.com/office/powerpoint/2010/main" val="3978321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E9ED37-0EB2-6AF9-BEEC-776E25B4753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87A7935-66CF-832F-1319-D1252F5F756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56041E68-21EE-616A-D9EB-107AD0A85347}"/>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902A40AF-01F0-3FC4-F0D5-4972A3CCA9E1}"/>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Background</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219AF955-A0FB-0C27-B79E-97DB2262C504}"/>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dirty="0"/>
              <a:t>The survivor and her children in the safe shelter</a:t>
            </a:r>
          </a:p>
          <a:p>
            <a:endParaRPr lang="en-ZA" dirty="0"/>
          </a:p>
        </p:txBody>
      </p:sp>
      <p:sp>
        <p:nvSpPr>
          <p:cNvPr id="3" name="TextBox 9">
            <a:extLst>
              <a:ext uri="{FF2B5EF4-FFF2-40B4-BE49-F238E27FC236}">
                <a16:creationId xmlns:a16="http://schemas.microsoft.com/office/drawing/2014/main" id="{2102FED3-770E-745D-C969-BE77C382BA07}"/>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CADBA616-022F-035A-8D7E-151D518CA066}"/>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92500" lnSpcReduction="10000"/>
          </a:bodyPr>
          <a:lstStyle/>
          <a:p>
            <a:pPr algn="just"/>
            <a:r>
              <a:rPr lang="en-US" sz="2600" dirty="0">
                <a:ea typeface="Calibri"/>
                <a:cs typeface="Calibri"/>
              </a:rPr>
              <a:t>The survivor was a Female victim of domestic she suffered at the hands of her South African husband. Her and her husband are legally married in South Africa. Her 4 children were secondary victims of domestic violence. The survivor’s life was a risk as she almost died when her husband hit her with an axe on her head.</a:t>
            </a:r>
          </a:p>
          <a:p>
            <a:pPr algn="just"/>
            <a:r>
              <a:rPr lang="en-US" sz="2600" dirty="0">
                <a:ea typeface="Calibri"/>
                <a:cs typeface="Calibri"/>
              </a:rPr>
              <a:t>The actions taken to help the survivor, was to admit her and her children in our safe shelter for protection.</a:t>
            </a:r>
          </a:p>
          <a:p>
            <a:pPr algn="just"/>
            <a:r>
              <a:rPr lang="en-US" sz="2600" dirty="0">
                <a:ea typeface="Calibri"/>
                <a:cs typeface="Calibri"/>
              </a:rPr>
              <a:t>The survivor and her 4 children are now safe, have a place to stay in another town-starting her life afresh. The survivor became economically empowered and independent as she now has 3 jobs.</a:t>
            </a:r>
            <a:endParaRPr lang="en-US" dirty="0"/>
          </a:p>
        </p:txBody>
      </p:sp>
      <p:pic>
        <p:nvPicPr>
          <p:cNvPr id="4" name="Picture 3">
            <a:extLst>
              <a:ext uri="{FF2B5EF4-FFF2-40B4-BE49-F238E27FC236}">
                <a16:creationId xmlns:a16="http://schemas.microsoft.com/office/drawing/2014/main" id="{9DF1BF5B-8525-378A-C29E-E0D88C862983}"/>
              </a:ext>
            </a:extLst>
          </p:cNvPr>
          <p:cNvPicPr>
            <a:picLocks noChangeAspect="1"/>
          </p:cNvPicPr>
          <p:nvPr/>
        </p:nvPicPr>
        <p:blipFill>
          <a:blip r:embed="rId2"/>
          <a:stretch>
            <a:fillRect/>
          </a:stretch>
        </p:blipFill>
        <p:spPr>
          <a:xfrm>
            <a:off x="6208154" y="1936429"/>
            <a:ext cx="3026832" cy="4015191"/>
          </a:xfrm>
          <a:prstGeom prst="rect">
            <a:avLst/>
          </a:prstGeom>
        </p:spPr>
      </p:pic>
      <p:pic>
        <p:nvPicPr>
          <p:cNvPr id="6" name="Picture 5">
            <a:extLst>
              <a:ext uri="{FF2B5EF4-FFF2-40B4-BE49-F238E27FC236}">
                <a16:creationId xmlns:a16="http://schemas.microsoft.com/office/drawing/2014/main" id="{27073705-E2AF-C48E-D99F-7C7F4F77EFCA}"/>
              </a:ext>
            </a:extLst>
          </p:cNvPr>
          <p:cNvPicPr>
            <a:picLocks noChangeAspect="1"/>
          </p:cNvPicPr>
          <p:nvPr/>
        </p:nvPicPr>
        <p:blipFill>
          <a:blip r:embed="rId3"/>
          <a:stretch>
            <a:fillRect/>
          </a:stretch>
        </p:blipFill>
        <p:spPr>
          <a:xfrm>
            <a:off x="9234986" y="1936428"/>
            <a:ext cx="2951601" cy="4041653"/>
          </a:xfrm>
          <a:prstGeom prst="rect">
            <a:avLst/>
          </a:prstGeom>
        </p:spPr>
      </p:pic>
    </p:spTree>
    <p:extLst>
      <p:ext uri="{BB962C8B-B14F-4D97-AF65-F5344CB8AC3E}">
        <p14:creationId xmlns:p14="http://schemas.microsoft.com/office/powerpoint/2010/main" val="265450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a:t>Background</a:t>
            </a:r>
            <a:endParaRPr lang="en-ZW" i="1" spc="30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449580A2-9E5C-E6B7-6DA1-B6663C801AE7}"/>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dirty="0"/>
              <a:t>Skills development training</a:t>
            </a:r>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B50C9DA-60C5-FA59-CDDA-21A0006E0295}"/>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85000" lnSpcReduction="10000"/>
          </a:bodyPr>
          <a:lstStyle/>
          <a:p>
            <a:pPr algn="just"/>
            <a:r>
              <a:rPr lang="en-US" sz="2400" b="1" dirty="0">
                <a:ea typeface="Calibri"/>
                <a:cs typeface="Calibri"/>
              </a:rPr>
              <a:t>The key objectives of the project were as follows:</a:t>
            </a:r>
          </a:p>
          <a:p>
            <a:pPr algn="just">
              <a:buFont typeface="Wingdings" panose="05000000000000000000" pitchFamily="2" charset="2"/>
              <a:buChar char="Ø"/>
            </a:pPr>
            <a:r>
              <a:rPr lang="en-US" sz="2400" dirty="0">
                <a:ea typeface="Calibri"/>
                <a:cs typeface="Calibri"/>
              </a:rPr>
              <a:t>Saving the survivor’s life by admitting her and her children in a safe shelter</a:t>
            </a:r>
          </a:p>
          <a:p>
            <a:pPr algn="just">
              <a:buFont typeface="Wingdings" panose="05000000000000000000" pitchFamily="2" charset="2"/>
              <a:buChar char="Ø"/>
            </a:pPr>
            <a:r>
              <a:rPr lang="en-US" sz="2400" dirty="0">
                <a:ea typeface="Calibri"/>
                <a:cs typeface="Calibri"/>
              </a:rPr>
              <a:t>Providing her with counselling and psychosocial support to help her heal from her trauma</a:t>
            </a:r>
          </a:p>
          <a:p>
            <a:pPr algn="just">
              <a:buFont typeface="Wingdings" panose="05000000000000000000" pitchFamily="2" charset="2"/>
              <a:buChar char="Ø"/>
            </a:pPr>
            <a:r>
              <a:rPr lang="en-US" sz="2400" dirty="0">
                <a:ea typeface="Calibri"/>
                <a:cs typeface="Calibri"/>
              </a:rPr>
              <a:t>Empowering the survivor to become economically empowered and independent through skills development and assistants with job applications</a:t>
            </a:r>
            <a:endParaRPr lang="en-US" sz="2400" dirty="0"/>
          </a:p>
          <a:p>
            <a:pPr algn="just"/>
            <a:r>
              <a:rPr lang="en-US" sz="2400" dirty="0">
                <a:ea typeface="Calibri"/>
                <a:cs typeface="Calibri"/>
              </a:rPr>
              <a:t>The situation of the survivor was bad before, she was living under abuse, for years she saw no way out because she was unemployed and a Lesotho citizen, she depended on her husband (a South African citizen) for financial support and going back to Lesotho to live in poverty was not an option for her.</a:t>
            </a:r>
            <a:endParaRPr lang="en-US" sz="2400" dirty="0"/>
          </a:p>
          <a:p>
            <a:pPr algn="just"/>
            <a:r>
              <a:rPr lang="en-US" dirty="0"/>
              <a:t>Bethlehem child and family welfare is behind this project.</a:t>
            </a:r>
          </a:p>
        </p:txBody>
      </p:sp>
      <p:pic>
        <p:nvPicPr>
          <p:cNvPr id="4" name="Picture 3">
            <a:extLst>
              <a:ext uri="{FF2B5EF4-FFF2-40B4-BE49-F238E27FC236}">
                <a16:creationId xmlns:a16="http://schemas.microsoft.com/office/drawing/2014/main" id="{611DE2C1-BD65-F630-51A0-05B5585779B2}"/>
              </a:ext>
            </a:extLst>
          </p:cNvPr>
          <p:cNvPicPr>
            <a:picLocks noChangeAspect="1"/>
          </p:cNvPicPr>
          <p:nvPr/>
        </p:nvPicPr>
        <p:blipFill>
          <a:blip r:embed="rId2"/>
          <a:stretch>
            <a:fillRect/>
          </a:stretch>
        </p:blipFill>
        <p:spPr>
          <a:xfrm>
            <a:off x="6208154" y="3721768"/>
            <a:ext cx="2855586" cy="2254606"/>
          </a:xfrm>
          <a:prstGeom prst="rect">
            <a:avLst/>
          </a:prstGeom>
        </p:spPr>
      </p:pic>
      <p:pic>
        <p:nvPicPr>
          <p:cNvPr id="6" name="Picture 5">
            <a:extLst>
              <a:ext uri="{FF2B5EF4-FFF2-40B4-BE49-F238E27FC236}">
                <a16:creationId xmlns:a16="http://schemas.microsoft.com/office/drawing/2014/main" id="{A7690F0B-1646-0E8B-EDA4-921A27FDD6AE}"/>
              </a:ext>
            </a:extLst>
          </p:cNvPr>
          <p:cNvPicPr>
            <a:picLocks noChangeAspect="1"/>
          </p:cNvPicPr>
          <p:nvPr/>
        </p:nvPicPr>
        <p:blipFill>
          <a:blip r:embed="rId3"/>
          <a:stretch>
            <a:fillRect/>
          </a:stretch>
        </p:blipFill>
        <p:spPr>
          <a:xfrm>
            <a:off x="6202747" y="1479473"/>
            <a:ext cx="3005282" cy="2242296"/>
          </a:xfrm>
          <a:prstGeom prst="rect">
            <a:avLst/>
          </a:prstGeom>
        </p:spPr>
      </p:pic>
      <p:pic>
        <p:nvPicPr>
          <p:cNvPr id="8" name="Picture 7">
            <a:extLst>
              <a:ext uri="{FF2B5EF4-FFF2-40B4-BE49-F238E27FC236}">
                <a16:creationId xmlns:a16="http://schemas.microsoft.com/office/drawing/2014/main" id="{7D005A35-2823-2FF0-748F-6A263C265F80}"/>
              </a:ext>
            </a:extLst>
          </p:cNvPr>
          <p:cNvPicPr>
            <a:picLocks noChangeAspect="1"/>
          </p:cNvPicPr>
          <p:nvPr/>
        </p:nvPicPr>
        <p:blipFill>
          <a:blip r:embed="rId4"/>
          <a:stretch>
            <a:fillRect/>
          </a:stretch>
        </p:blipFill>
        <p:spPr>
          <a:xfrm>
            <a:off x="9218844" y="1491780"/>
            <a:ext cx="2967742" cy="2242297"/>
          </a:xfrm>
          <a:prstGeom prst="rect">
            <a:avLst/>
          </a:prstGeom>
        </p:spPr>
      </p:pic>
      <p:pic>
        <p:nvPicPr>
          <p:cNvPr id="13" name="Picture 12">
            <a:extLst>
              <a:ext uri="{FF2B5EF4-FFF2-40B4-BE49-F238E27FC236}">
                <a16:creationId xmlns:a16="http://schemas.microsoft.com/office/drawing/2014/main" id="{CC5E9C66-D39C-6EBA-A70B-3FB75BC08FFC}"/>
              </a:ext>
            </a:extLst>
          </p:cNvPr>
          <p:cNvPicPr>
            <a:picLocks noChangeAspect="1"/>
          </p:cNvPicPr>
          <p:nvPr/>
        </p:nvPicPr>
        <p:blipFill>
          <a:blip r:embed="rId5"/>
          <a:stretch>
            <a:fillRect/>
          </a:stretch>
        </p:blipFill>
        <p:spPr>
          <a:xfrm>
            <a:off x="9175894" y="3721768"/>
            <a:ext cx="3010691" cy="2242296"/>
          </a:xfrm>
          <a:prstGeom prst="rect">
            <a:avLst/>
          </a:prstGeom>
        </p:spPr>
      </p:pic>
    </p:spTree>
    <p:extLst>
      <p:ext uri="{BB962C8B-B14F-4D97-AF65-F5344CB8AC3E}">
        <p14:creationId xmlns:p14="http://schemas.microsoft.com/office/powerpoint/2010/main" val="3800904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C29526-82CB-7512-82D9-A3021097086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63FC155-8AB6-1230-D4DA-869B598D1E2D}"/>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74A708C1-10EB-5F12-BD91-56A7A23D23CD}"/>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C1FF6018-E216-E155-A605-9CC4BBBB0491}"/>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Context</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E6E0CE02-EA70-3B9B-CDA0-EED2087FF9B9}"/>
              </a:ext>
            </a:extLst>
          </p:cNvPr>
          <p:cNvSpPr txBox="1">
            <a:spLocks/>
          </p:cNvSpPr>
          <p:nvPr/>
        </p:nvSpPr>
        <p:spPr>
          <a:xfrm>
            <a:off x="6157485"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dirty="0"/>
              <a:t>Addressing GBVF through by men championing change program</a:t>
            </a:r>
          </a:p>
        </p:txBody>
      </p:sp>
      <p:sp>
        <p:nvSpPr>
          <p:cNvPr id="3" name="TextBox 9">
            <a:extLst>
              <a:ext uri="{FF2B5EF4-FFF2-40B4-BE49-F238E27FC236}">
                <a16:creationId xmlns:a16="http://schemas.microsoft.com/office/drawing/2014/main" id="{00206824-DEFE-9D42-8DEB-845B44BFFB5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C666376E-2E9B-49E9-97A8-0B117BA471FD}"/>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85000" lnSpcReduction="20000"/>
          </a:bodyPr>
          <a:lstStyle/>
          <a:p>
            <a:pPr algn="just"/>
            <a:r>
              <a:rPr lang="en-US" dirty="0"/>
              <a:t>We are based in Bethlehem in the Free state and this is where this project was implemented</a:t>
            </a:r>
          </a:p>
          <a:p>
            <a:pPr algn="just"/>
            <a:r>
              <a:rPr lang="en-US" dirty="0"/>
              <a:t>The survivor and her 1</a:t>
            </a:r>
            <a:r>
              <a:rPr lang="en-US" baseline="30000" dirty="0"/>
              <a:t>st</a:t>
            </a:r>
            <a:r>
              <a:rPr lang="en-US" dirty="0"/>
              <a:t> born child were mostly affected by the abuse because her child wanted to commit suicide because she could not live anymore with the abuse from her father. The survivor lived In constant fear and she almost lost her life. Her husband abused her further by refusing to apply for her South African permanent residency  at home affairs so that she can obtain a  South African ID  as they have been legal married for more than 15 years.</a:t>
            </a:r>
          </a:p>
          <a:p>
            <a:pPr algn="just"/>
            <a:r>
              <a:rPr lang="en-US" dirty="0"/>
              <a:t>The issues addressed in this project were domestic violence, security and unemployment</a:t>
            </a:r>
          </a:p>
        </p:txBody>
      </p:sp>
      <p:pic>
        <p:nvPicPr>
          <p:cNvPr id="4" name="Picture 3">
            <a:extLst>
              <a:ext uri="{FF2B5EF4-FFF2-40B4-BE49-F238E27FC236}">
                <a16:creationId xmlns:a16="http://schemas.microsoft.com/office/drawing/2014/main" id="{AAD3BDAD-0886-D4C6-45DF-3576C446F300}"/>
              </a:ext>
            </a:extLst>
          </p:cNvPr>
          <p:cNvPicPr>
            <a:picLocks noChangeAspect="1"/>
          </p:cNvPicPr>
          <p:nvPr/>
        </p:nvPicPr>
        <p:blipFill>
          <a:blip r:embed="rId2"/>
          <a:stretch>
            <a:fillRect/>
          </a:stretch>
        </p:blipFill>
        <p:spPr>
          <a:xfrm>
            <a:off x="6269640" y="1936431"/>
            <a:ext cx="3131034" cy="2217548"/>
          </a:xfrm>
          <a:prstGeom prst="rect">
            <a:avLst/>
          </a:prstGeom>
        </p:spPr>
      </p:pic>
      <p:pic>
        <p:nvPicPr>
          <p:cNvPr id="6" name="Picture 5">
            <a:extLst>
              <a:ext uri="{FF2B5EF4-FFF2-40B4-BE49-F238E27FC236}">
                <a16:creationId xmlns:a16="http://schemas.microsoft.com/office/drawing/2014/main" id="{81C3026C-C1FF-85B9-5C2B-CA077EBCE3F6}"/>
              </a:ext>
            </a:extLst>
          </p:cNvPr>
          <p:cNvPicPr>
            <a:picLocks noChangeAspect="1"/>
          </p:cNvPicPr>
          <p:nvPr/>
        </p:nvPicPr>
        <p:blipFill>
          <a:blip r:embed="rId3"/>
          <a:stretch>
            <a:fillRect/>
          </a:stretch>
        </p:blipFill>
        <p:spPr>
          <a:xfrm>
            <a:off x="9400675" y="1962892"/>
            <a:ext cx="2729834" cy="2217548"/>
          </a:xfrm>
          <a:prstGeom prst="rect">
            <a:avLst/>
          </a:prstGeom>
        </p:spPr>
      </p:pic>
      <p:pic>
        <p:nvPicPr>
          <p:cNvPr id="8" name="Picture 7">
            <a:extLst>
              <a:ext uri="{FF2B5EF4-FFF2-40B4-BE49-F238E27FC236}">
                <a16:creationId xmlns:a16="http://schemas.microsoft.com/office/drawing/2014/main" id="{A454CE87-2C9A-F65B-30B5-63AEA2F316B8}"/>
              </a:ext>
            </a:extLst>
          </p:cNvPr>
          <p:cNvPicPr>
            <a:picLocks noChangeAspect="1"/>
          </p:cNvPicPr>
          <p:nvPr/>
        </p:nvPicPr>
        <p:blipFill>
          <a:blip r:embed="rId4"/>
          <a:stretch>
            <a:fillRect/>
          </a:stretch>
        </p:blipFill>
        <p:spPr>
          <a:xfrm>
            <a:off x="6269639" y="4180441"/>
            <a:ext cx="5860869" cy="1910470"/>
          </a:xfrm>
          <a:prstGeom prst="rect">
            <a:avLst/>
          </a:prstGeom>
        </p:spPr>
      </p:pic>
    </p:spTree>
    <p:extLst>
      <p:ext uri="{BB962C8B-B14F-4D97-AF65-F5344CB8AC3E}">
        <p14:creationId xmlns:p14="http://schemas.microsoft.com/office/powerpoint/2010/main" val="334107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A8E692-9EA8-7C9C-F745-0B142435D39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5FDA67A-358B-9E66-645D-FF58B500162B}"/>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B05B27EB-7C45-6EA4-0E04-F9CBEA54BC44}"/>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5706DD1E-29A2-AB8D-8903-4E8E84F3A62C}"/>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Actions</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D66E7404-EC74-A551-44B2-799722FA617D}"/>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dirty="0"/>
              <a:t>The survivor at her new home</a:t>
            </a:r>
          </a:p>
        </p:txBody>
      </p:sp>
      <p:sp>
        <p:nvSpPr>
          <p:cNvPr id="3" name="TextBox 9">
            <a:extLst>
              <a:ext uri="{FF2B5EF4-FFF2-40B4-BE49-F238E27FC236}">
                <a16:creationId xmlns:a16="http://schemas.microsoft.com/office/drawing/2014/main" id="{24A8993B-E843-68BE-DA1B-04E494615963}"/>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1356042C-87BF-ABF0-F8A3-88794087CA6B}"/>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40000" lnSpcReduction="20000"/>
          </a:bodyPr>
          <a:lstStyle/>
          <a:p>
            <a:pPr marL="0" indent="0">
              <a:buNone/>
            </a:pPr>
            <a:r>
              <a:rPr lang="en-ZA" sz="5000" b="1" dirty="0"/>
              <a:t>The following activities brought about the change:</a:t>
            </a:r>
          </a:p>
          <a:p>
            <a:pPr algn="just">
              <a:buFont typeface="Wingdings" panose="05000000000000000000" pitchFamily="2" charset="2"/>
              <a:buChar char="Ø"/>
            </a:pPr>
            <a:r>
              <a:rPr lang="en-ZA" sz="3400" dirty="0">
                <a:cs typeface="Arial" panose="020B0604020202020204" pitchFamily="34" charset="0"/>
              </a:rPr>
              <a:t>The survivor approached the social workers in </a:t>
            </a:r>
            <a:r>
              <a:rPr lang="en-ZA" sz="3400" dirty="0" err="1">
                <a:cs typeface="Arial" panose="020B0604020202020204" pitchFamily="34" charset="0"/>
              </a:rPr>
              <a:t>Ladybrund</a:t>
            </a:r>
            <a:r>
              <a:rPr lang="en-ZA" sz="3400" dirty="0">
                <a:cs typeface="Arial" panose="020B0604020202020204" pitchFamily="34" charset="0"/>
              </a:rPr>
              <a:t> where she was staying for help and they referred her to our shelter and she was admitted immediately with her children.</a:t>
            </a:r>
          </a:p>
          <a:p>
            <a:pPr algn="just">
              <a:buFont typeface="Wingdings" panose="05000000000000000000" pitchFamily="2" charset="2"/>
              <a:buChar char="Ø"/>
            </a:pPr>
            <a:r>
              <a:rPr lang="en-ZA" sz="3400" dirty="0">
                <a:cs typeface="Arial" panose="020B0604020202020204" pitchFamily="34" charset="0"/>
              </a:rPr>
              <a:t>The survivor was provided with counselling and psychosocial support from the shelter’s social worker to help her heal from the trauma. She has made good progress and is also seeing a psychologist for further therapy.</a:t>
            </a:r>
          </a:p>
          <a:p>
            <a:pPr algn="just">
              <a:buFont typeface="Wingdings" panose="05000000000000000000" pitchFamily="2" charset="2"/>
              <a:buChar char="Ø"/>
            </a:pPr>
            <a:r>
              <a:rPr lang="en-ZA" sz="3400" dirty="0">
                <a:cs typeface="Arial" panose="020B0604020202020204" pitchFamily="34" charset="0"/>
              </a:rPr>
              <a:t>The survivor’s 3 children were referred to child protection social worker by the shelter’s social worker for counselling as they were  secondary victims to the abuse.</a:t>
            </a:r>
          </a:p>
          <a:p>
            <a:pPr algn="just">
              <a:buFont typeface="Wingdings" panose="05000000000000000000" pitchFamily="2" charset="2"/>
              <a:buChar char="Ø"/>
            </a:pPr>
            <a:r>
              <a:rPr lang="en-ZA" sz="3400" dirty="0">
                <a:cs typeface="Arial" panose="020B0604020202020204" pitchFamily="34" charset="0"/>
              </a:rPr>
              <a:t>The survivor was assisted by the organization (cleaner and housemother) in getting a rented place to stay in Bethlehem as it was her wish to move. </a:t>
            </a:r>
          </a:p>
          <a:p>
            <a:pPr algn="just">
              <a:buFont typeface="Wingdings" panose="05000000000000000000" pitchFamily="2" charset="2"/>
              <a:buChar char="Ø"/>
            </a:pPr>
            <a:r>
              <a:rPr lang="en-ZA" sz="3400" dirty="0">
                <a:cs typeface="Arial" panose="020B0604020202020204" pitchFamily="34" charset="0"/>
              </a:rPr>
              <a:t>The survivor was assisted with applications of jobs and she managed to get 2 cleaning services jobs from the shelter’s social worker and another one as a farm worker with the help of the shelter’s cleaner. She is now economically empowered.  </a:t>
            </a:r>
          </a:p>
          <a:p>
            <a:pPr algn="just">
              <a:buFont typeface="Wingdings" panose="05000000000000000000" pitchFamily="2" charset="2"/>
              <a:buChar char="Ø"/>
            </a:pPr>
            <a:r>
              <a:rPr lang="en-ZA" sz="3400" dirty="0">
                <a:cs typeface="Arial" panose="020B0604020202020204" pitchFamily="34" charset="0"/>
              </a:rPr>
              <a:t>The survivor was assisted with protection order application filed against her husband by the social worker in </a:t>
            </a:r>
            <a:r>
              <a:rPr lang="en-ZA" sz="3400" dirty="0" err="1">
                <a:cs typeface="Arial" panose="020B0604020202020204" pitchFamily="34" charset="0"/>
              </a:rPr>
              <a:t>Ladybrund</a:t>
            </a:r>
            <a:r>
              <a:rPr lang="en-ZA" sz="3400" dirty="0">
                <a:cs typeface="Arial" panose="020B0604020202020204" pitchFamily="34" charset="0"/>
              </a:rPr>
              <a:t>.</a:t>
            </a:r>
          </a:p>
          <a:p>
            <a:pPr algn="just">
              <a:buFont typeface="Wingdings" panose="05000000000000000000" pitchFamily="2" charset="2"/>
              <a:buChar char="Ø"/>
            </a:pPr>
            <a:r>
              <a:rPr lang="en-ZA" sz="3400" dirty="0">
                <a:cs typeface="Arial" panose="020B0604020202020204" pitchFamily="34" charset="0"/>
              </a:rPr>
              <a:t>The survivor was assisted in changing the beneficiary of her children’s child support grant from the father. She now has full access to her children’s grant.</a:t>
            </a:r>
          </a:p>
          <a:p>
            <a:pPr algn="just"/>
            <a:r>
              <a:rPr lang="en-US" sz="3400" dirty="0">
                <a:cs typeface="Arial" panose="020B0604020202020204" pitchFamily="34" charset="0"/>
              </a:rPr>
              <a:t>Bethlehem child and family welfare shelter manager and social worker led the change.</a:t>
            </a:r>
          </a:p>
        </p:txBody>
      </p:sp>
      <p:pic>
        <p:nvPicPr>
          <p:cNvPr id="4" name="Picture 3">
            <a:extLst>
              <a:ext uri="{FF2B5EF4-FFF2-40B4-BE49-F238E27FC236}">
                <a16:creationId xmlns:a16="http://schemas.microsoft.com/office/drawing/2014/main" id="{16CB92B8-22C1-969D-30E3-3B4E3B0503C7}"/>
              </a:ext>
            </a:extLst>
          </p:cNvPr>
          <p:cNvPicPr>
            <a:picLocks noChangeAspect="1"/>
          </p:cNvPicPr>
          <p:nvPr/>
        </p:nvPicPr>
        <p:blipFill>
          <a:blip r:embed="rId2"/>
          <a:stretch>
            <a:fillRect/>
          </a:stretch>
        </p:blipFill>
        <p:spPr>
          <a:xfrm>
            <a:off x="6331133" y="1540042"/>
            <a:ext cx="5625736" cy="4550868"/>
          </a:xfrm>
          <a:prstGeom prst="rect">
            <a:avLst/>
          </a:prstGeom>
        </p:spPr>
      </p:pic>
    </p:spTree>
    <p:extLst>
      <p:ext uri="{BB962C8B-B14F-4D97-AF65-F5344CB8AC3E}">
        <p14:creationId xmlns:p14="http://schemas.microsoft.com/office/powerpoint/2010/main" val="2900623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C222E-9CA8-8403-03F7-39AB7C43300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5F48053-7FF7-EF86-7C65-74B4E9CDF8D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A3D8A7EE-1A4B-0C6D-EB46-8DFA22913D81}"/>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0EE6B401-2653-D653-9B4D-8943BC87891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The change – impact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A62EBD83-7979-2E12-2991-37E8BEACF85B}"/>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dirty="0"/>
              <a:t>Computer literacy classes and graduation ceremony </a:t>
            </a:r>
          </a:p>
        </p:txBody>
      </p:sp>
      <p:sp>
        <p:nvSpPr>
          <p:cNvPr id="3" name="TextBox 9">
            <a:extLst>
              <a:ext uri="{FF2B5EF4-FFF2-40B4-BE49-F238E27FC236}">
                <a16:creationId xmlns:a16="http://schemas.microsoft.com/office/drawing/2014/main" id="{A4C54F62-A22A-20B2-66E0-37CF7AD7183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74CE9D1-7973-DCFC-ABB9-15BE7C35B517}"/>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fontScale="62500" lnSpcReduction="20000"/>
          </a:bodyPr>
          <a:lstStyle/>
          <a:p>
            <a:r>
              <a:rPr lang="en-US" dirty="0"/>
              <a:t>The impact made is that the survivor has a safe and affordable place to stay with her children away from the perpetrator. </a:t>
            </a:r>
          </a:p>
          <a:p>
            <a:r>
              <a:rPr lang="en-US" dirty="0"/>
              <a:t>She is economically empowered as she has  job as a farm worker where she is going to be paid R1500 fortnight, this means that she will be able to take care of her children and herself financially. </a:t>
            </a:r>
          </a:p>
          <a:p>
            <a:r>
              <a:rPr lang="en-US" dirty="0"/>
              <a:t>She acquired a certificate in computer literacy whilst she was in the shelter, the certificate will open doors for better office jobs. She can now sew, use a computer and can do gardening which she learned from the skills development classes whilst she was staying in the shelter. This skills will help her to continue surviving and thriving in the world.</a:t>
            </a:r>
          </a:p>
          <a:p>
            <a:r>
              <a:rPr lang="en-US" dirty="0"/>
              <a:t>The change was very positive as the survivors' life completely changed for the better. The survivor and her children benefited from this change because they are now safe, away from the abusive husband and father, they now live happy and in harmony. The survivor is now employed and no longer dependent on the husband.</a:t>
            </a:r>
            <a:endParaRPr lang="en-US" dirty="0">
              <a:ea typeface="Calibri"/>
              <a:cs typeface="Calibri"/>
            </a:endParaRPr>
          </a:p>
          <a:p>
            <a:pPr marL="0" indent="0">
              <a:buNone/>
            </a:pPr>
            <a:r>
              <a:rPr lang="en-US" dirty="0"/>
              <a:t>• The situation now is that the survivor ‘s life is no longer at risk, she has started her life afresh with her children, she no longer lives in danger and she is economically empowered.</a:t>
            </a:r>
          </a:p>
          <a:p>
            <a:pPr marL="0" indent="0">
              <a:buNone/>
            </a:pPr>
            <a:endParaRPr lang="en-US" dirty="0"/>
          </a:p>
        </p:txBody>
      </p:sp>
      <p:pic>
        <p:nvPicPr>
          <p:cNvPr id="4" name="Picture 3">
            <a:extLst>
              <a:ext uri="{FF2B5EF4-FFF2-40B4-BE49-F238E27FC236}">
                <a16:creationId xmlns:a16="http://schemas.microsoft.com/office/drawing/2014/main" id="{63F28DB9-9449-72A7-255A-E58DC870B485}"/>
              </a:ext>
            </a:extLst>
          </p:cNvPr>
          <p:cNvPicPr>
            <a:picLocks noChangeAspect="1"/>
          </p:cNvPicPr>
          <p:nvPr/>
        </p:nvPicPr>
        <p:blipFill>
          <a:blip r:embed="rId2"/>
          <a:stretch>
            <a:fillRect/>
          </a:stretch>
        </p:blipFill>
        <p:spPr>
          <a:xfrm>
            <a:off x="6208152" y="1936430"/>
            <a:ext cx="2850228" cy="4154480"/>
          </a:xfrm>
          <a:prstGeom prst="rect">
            <a:avLst/>
          </a:prstGeom>
        </p:spPr>
      </p:pic>
      <p:pic>
        <p:nvPicPr>
          <p:cNvPr id="6" name="Picture 5">
            <a:extLst>
              <a:ext uri="{FF2B5EF4-FFF2-40B4-BE49-F238E27FC236}">
                <a16:creationId xmlns:a16="http://schemas.microsoft.com/office/drawing/2014/main" id="{A67C85AB-D047-052E-7F17-7CA0B6D1473B}"/>
              </a:ext>
            </a:extLst>
          </p:cNvPr>
          <p:cNvPicPr>
            <a:picLocks noChangeAspect="1"/>
          </p:cNvPicPr>
          <p:nvPr/>
        </p:nvPicPr>
        <p:blipFill>
          <a:blip r:embed="rId3"/>
          <a:stretch>
            <a:fillRect/>
          </a:stretch>
        </p:blipFill>
        <p:spPr>
          <a:xfrm>
            <a:off x="9063788" y="1936430"/>
            <a:ext cx="3122797" cy="4154480"/>
          </a:xfrm>
          <a:prstGeom prst="rect">
            <a:avLst/>
          </a:prstGeom>
        </p:spPr>
      </p:pic>
    </p:spTree>
    <p:extLst>
      <p:ext uri="{BB962C8B-B14F-4D97-AF65-F5344CB8AC3E}">
        <p14:creationId xmlns:p14="http://schemas.microsoft.com/office/powerpoint/2010/main" val="720335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D98A8A-D06A-6225-BBF2-7B696BA4559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83A064-61BA-F4FE-EF05-CAD433A201C2}"/>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1AD42631-DCC0-2BB4-7F34-399DF72D9E3D}"/>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73DB59A6-6DDF-9E46-FA99-FBAA0195D146}"/>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Significance of the Change</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142DC78E-4500-5F1A-F5DD-78154C27EF19}"/>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a:t>
            </a:r>
            <a:r>
              <a:rPr lang="en-ZA" dirty="0"/>
              <a:t>he survivor at her new home</a:t>
            </a:r>
          </a:p>
        </p:txBody>
      </p:sp>
      <p:sp>
        <p:nvSpPr>
          <p:cNvPr id="3" name="TextBox 9">
            <a:extLst>
              <a:ext uri="{FF2B5EF4-FFF2-40B4-BE49-F238E27FC236}">
                <a16:creationId xmlns:a16="http://schemas.microsoft.com/office/drawing/2014/main" id="{39056698-5B7C-2C38-5FB0-4C85C72769C7}"/>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FA19A371-0226-ED76-96D0-CBF6681433DB}"/>
              </a:ext>
            </a:extLst>
          </p:cNvPr>
          <p:cNvSpPr>
            <a:spLocks noGrp="1"/>
          </p:cNvSpPr>
          <p:nvPr>
            <p:ph sz="half" idx="1"/>
          </p:nvPr>
        </p:nvSpPr>
        <p:spPr>
          <a:xfrm>
            <a:off x="235131" y="1091294"/>
            <a:ext cx="5860869" cy="5034869"/>
          </a:xfrm>
          <a:ln>
            <a:solidFill>
              <a:schemeClr val="tx1"/>
            </a:solidFill>
          </a:ln>
        </p:spPr>
        <p:txBody>
          <a:bodyPr>
            <a:noAutofit/>
          </a:bodyPr>
          <a:lstStyle/>
          <a:p>
            <a:r>
              <a:rPr lang="en-US" sz="1600" dirty="0"/>
              <a:t>The survivor’s life has changed greatly and transformed for the better. She has been abused for so many years with her children. She felt trapped without a way out until she got a wake-up call when her child wanted to commit suicide because of the abuse. </a:t>
            </a:r>
          </a:p>
          <a:p>
            <a:r>
              <a:rPr lang="en-US" sz="1600" dirty="0"/>
              <a:t>Our goal is always to turn a victim into a survivor holistically. We have responded to pillar 3 ,4 and 5 of the national strategic plan on GBVF. </a:t>
            </a:r>
          </a:p>
          <a:p>
            <a:r>
              <a:rPr lang="en-US" sz="1600" dirty="0"/>
              <a:t>The survivor and her children have been put to safety, their lives are no longer in danger, they have been provided with care, support and healing whilst in our shelter. </a:t>
            </a:r>
          </a:p>
          <a:p>
            <a:r>
              <a:rPr lang="en-US" sz="1600" dirty="0"/>
              <a:t>They are now starting their lives afresh; the survivor is economically empowered by the 3 jobs she acquired and her </a:t>
            </a:r>
            <a:r>
              <a:rPr lang="en-US" sz="1600" dirty="0" err="1"/>
              <a:t>childrens</a:t>
            </a:r>
            <a:r>
              <a:rPr lang="en-US" sz="1600" dirty="0"/>
              <a:t> child support grants from SASSA. </a:t>
            </a:r>
          </a:p>
          <a:p>
            <a:r>
              <a:rPr lang="en-US" sz="1600" dirty="0"/>
              <a:t>Her biggest concern was how will she take care of her 4 children without a job hence she stayed in an abusive marriage because the husband was the main bread winner and she was unemployed, worse of all from Lesotho and chances of getting a job were slim.</a:t>
            </a:r>
          </a:p>
          <a:p>
            <a:r>
              <a:rPr lang="en-US" sz="1600" dirty="0"/>
              <a:t>Her children are happy and enjoy living in Bethlehem, they made new friends.</a:t>
            </a:r>
          </a:p>
        </p:txBody>
      </p:sp>
      <p:pic>
        <p:nvPicPr>
          <p:cNvPr id="4" name="Picture 3">
            <a:extLst>
              <a:ext uri="{FF2B5EF4-FFF2-40B4-BE49-F238E27FC236}">
                <a16:creationId xmlns:a16="http://schemas.microsoft.com/office/drawing/2014/main" id="{28CEAB6D-6D54-056B-B557-50D4C063B1F2}"/>
              </a:ext>
            </a:extLst>
          </p:cNvPr>
          <p:cNvPicPr>
            <a:picLocks noChangeAspect="1"/>
          </p:cNvPicPr>
          <p:nvPr/>
        </p:nvPicPr>
        <p:blipFill>
          <a:blip r:embed="rId2"/>
          <a:stretch>
            <a:fillRect/>
          </a:stretch>
        </p:blipFill>
        <p:spPr>
          <a:xfrm>
            <a:off x="6331133" y="1604211"/>
            <a:ext cx="5625735" cy="4486698"/>
          </a:xfrm>
          <a:prstGeom prst="rect">
            <a:avLst/>
          </a:prstGeom>
        </p:spPr>
      </p:pic>
    </p:spTree>
    <p:extLst>
      <p:ext uri="{BB962C8B-B14F-4D97-AF65-F5344CB8AC3E}">
        <p14:creationId xmlns:p14="http://schemas.microsoft.com/office/powerpoint/2010/main" val="3423654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8E7E8D-9BFC-D3CA-79C5-AA0CC783794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BBC1C5F-1C33-E258-D32A-82BE98CBF916}"/>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A80C1F2B-B38C-55DF-116C-34FF16815F9B}"/>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3">
            <a:extLst>
              <a:ext uri="{FF2B5EF4-FFF2-40B4-BE49-F238E27FC236}">
                <a16:creationId xmlns:a16="http://schemas.microsoft.com/office/drawing/2014/main" id="{EA53F0C7-A13C-E7DB-8141-53083B0E74F9}"/>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a:t>Beneficiaries</a:t>
            </a:r>
            <a:endParaRPr lang="en-ZW" b="1" i="1" spc="30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C28CE1DD-B9A2-BFE6-7E98-60271CAF0A39}"/>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Table 8">
            <a:extLst>
              <a:ext uri="{FF2B5EF4-FFF2-40B4-BE49-F238E27FC236}">
                <a16:creationId xmlns:a16="http://schemas.microsoft.com/office/drawing/2014/main" id="{CB1EC6FA-7874-891E-52D6-B0095DDB71C9}"/>
              </a:ext>
            </a:extLst>
          </p:cNvPr>
          <p:cNvGraphicFramePr>
            <a:graphicFrameLocks noGrp="1"/>
          </p:cNvGraphicFramePr>
          <p:nvPr>
            <p:extLst>
              <p:ext uri="{D42A27DB-BD31-4B8C-83A1-F6EECF244321}">
                <p14:modId xmlns:p14="http://schemas.microsoft.com/office/powerpoint/2010/main" val="1913057077"/>
              </p:ext>
            </p:extLst>
          </p:nvPr>
        </p:nvGraphicFramePr>
        <p:xfrm>
          <a:off x="363794" y="1317523"/>
          <a:ext cx="8570656" cy="4543051"/>
        </p:xfrm>
        <a:graphic>
          <a:graphicData uri="http://schemas.openxmlformats.org/drawingml/2006/table">
            <a:tbl>
              <a:tblPr/>
              <a:tblGrid>
                <a:gridCol w="5790466">
                  <a:extLst>
                    <a:ext uri="{9D8B030D-6E8A-4147-A177-3AD203B41FA5}">
                      <a16:colId xmlns:a16="http://schemas.microsoft.com/office/drawing/2014/main" val="187783225"/>
                    </a:ext>
                  </a:extLst>
                </a:gridCol>
                <a:gridCol w="2780190">
                  <a:extLst>
                    <a:ext uri="{9D8B030D-6E8A-4147-A177-3AD203B41FA5}">
                      <a16:colId xmlns:a16="http://schemas.microsoft.com/office/drawing/2014/main" val="3547459719"/>
                    </a:ext>
                  </a:extLst>
                </a:gridCol>
              </a:tblGrid>
              <a:tr h="300367">
                <a:tc>
                  <a:txBody>
                    <a:bodyPr/>
                    <a:lstStyle/>
                    <a:p>
                      <a:pPr algn="l" fontAlgn="t">
                        <a:buNone/>
                      </a:pPr>
                      <a:r>
                        <a:rPr lang="en-ZA" sz="1800" b="1" i="0" u="none" strike="noStrike" dirty="0">
                          <a:solidFill>
                            <a:srgbClr val="000000"/>
                          </a:solidFill>
                          <a:effectLst/>
                          <a:latin typeface="+mn-lt"/>
                        </a:rPr>
                        <a:t> </a:t>
                      </a: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1" i="0" u="none" strike="noStrike">
                          <a:solidFill>
                            <a:srgbClr val="000000"/>
                          </a:solidFill>
                          <a:effectLst/>
                          <a:latin typeface="+mn-lt"/>
                        </a:rPr>
                        <a:t>Number of participants</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7941511"/>
                  </a:ext>
                </a:extLst>
              </a:tr>
              <a:tr h="563188">
                <a:tc>
                  <a:txBody>
                    <a:bodyPr/>
                    <a:lstStyle/>
                    <a:p>
                      <a:pPr algn="l" rtl="0" fontAlgn="t">
                        <a:buClr>
                          <a:srgbClr val="000000"/>
                        </a:buClr>
                        <a:buSzPts val="1100"/>
                        <a:buFont typeface="Tahoma" panose="020B0604030504040204" pitchFamily="34" charset="0"/>
                        <a:buNone/>
                      </a:pPr>
                      <a:r>
                        <a:rPr lang="en-ZA" sz="1800" b="0" i="0" u="none" strike="noStrike" dirty="0">
                          <a:solidFill>
                            <a:srgbClr val="000000"/>
                          </a:solidFill>
                          <a:effectLst/>
                          <a:latin typeface="+mn-lt"/>
                        </a:rPr>
                        <a:t>Female – Direct beneficiaries</a:t>
                      </a:r>
                    </a:p>
                    <a:p>
                      <a:pPr algn="l" rtl="0" fontAlgn="t">
                        <a:buClr>
                          <a:srgbClr val="000000"/>
                        </a:buClr>
                        <a:buSzPts val="1100"/>
                        <a:buFont typeface="Tahoma" panose="020B0604030504040204" pitchFamily="34" charset="0"/>
                        <a:buChar char="b"/>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dirty="0">
                          <a:solidFill>
                            <a:srgbClr val="000000"/>
                          </a:solidFill>
                          <a:effectLst/>
                          <a:latin typeface="+mn-lt"/>
                        </a:rPr>
                        <a:t>13</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6035623"/>
                  </a:ext>
                </a:extLst>
              </a:tr>
              <a:tr h="563188">
                <a:tc>
                  <a:txBody>
                    <a:bodyPr/>
                    <a:lstStyle/>
                    <a:p>
                      <a:pPr algn="l" rtl="0" fontAlgn="t">
                        <a:buClr>
                          <a:srgbClr val="000000"/>
                        </a:buClr>
                        <a:buSzPts val="1100"/>
                        <a:buFont typeface="Tahoma" panose="020B0604030504040204" pitchFamily="34" charset="0"/>
                        <a:buNone/>
                      </a:pPr>
                      <a:r>
                        <a:rPr lang="en-ZA" sz="1800" b="0" i="0" u="none" strike="noStrike" dirty="0">
                          <a:solidFill>
                            <a:srgbClr val="000000"/>
                          </a:solidFill>
                          <a:effectLst/>
                          <a:latin typeface="+mn-lt"/>
                        </a:rPr>
                        <a:t>Male – Direct beneficiaries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dirty="0">
                          <a:solidFill>
                            <a:srgbClr val="000000"/>
                          </a:solidFill>
                          <a:effectLst/>
                          <a:latin typeface="+mn-lt"/>
                        </a:rPr>
                        <a:t> 4</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3596423"/>
                  </a:ext>
                </a:extLst>
              </a:tr>
              <a:tr h="563188">
                <a:tc>
                  <a:txBody>
                    <a:bodyPr/>
                    <a:lstStyle/>
                    <a:p>
                      <a:pPr algn="l" rtl="0" fontAlgn="t">
                        <a:buClr>
                          <a:srgbClr val="000000"/>
                        </a:buClr>
                        <a:buSzPts val="1100"/>
                        <a:buFont typeface="Tahoma" panose="020B0604030504040204" pitchFamily="34" charset="0"/>
                        <a:buNone/>
                      </a:pPr>
                      <a:r>
                        <a:rPr lang="en-US" sz="1800" b="0" i="0" u="none" strike="noStrike" dirty="0">
                          <a:solidFill>
                            <a:srgbClr val="000000"/>
                          </a:solidFill>
                          <a:effectLst/>
                          <a:latin typeface="+mn-lt"/>
                        </a:rPr>
                        <a:t>Female – Indirect beneficiaries (e.g. through other networks)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dirty="0">
                          <a:solidFill>
                            <a:srgbClr val="000000"/>
                          </a:solidFill>
                          <a:effectLst/>
                          <a:latin typeface="+mn-lt"/>
                        </a:rPr>
                        <a:t> </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99820568"/>
                  </a:ext>
                </a:extLst>
              </a:tr>
              <a:tr h="563188">
                <a:tc>
                  <a:txBody>
                    <a:bodyPr/>
                    <a:lstStyle/>
                    <a:p>
                      <a:pPr algn="l" rtl="0" fontAlgn="t">
                        <a:buClr>
                          <a:srgbClr val="000000"/>
                        </a:buClr>
                        <a:buSzPts val="1100"/>
                        <a:buFont typeface="Tahoma" panose="020B0604030504040204" pitchFamily="34" charset="0"/>
                        <a:buNone/>
                      </a:pPr>
                      <a:r>
                        <a:rPr lang="en-US" sz="1800" b="0" i="0" u="none" strike="noStrike" dirty="0">
                          <a:solidFill>
                            <a:srgbClr val="000000"/>
                          </a:solidFill>
                          <a:effectLst/>
                          <a:latin typeface="+mn-lt"/>
                        </a:rPr>
                        <a:t>Male – Indirect beneficiaries (e.g. through other networks)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dirty="0">
                          <a:solidFill>
                            <a:srgbClr val="000000"/>
                          </a:solidFill>
                          <a:effectLst/>
                          <a:latin typeface="+mn-lt"/>
                        </a:rPr>
                        <a:t> </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0195280"/>
                  </a:ext>
                </a:extLst>
              </a:tr>
              <a:tr h="838525">
                <a:tc>
                  <a:txBody>
                    <a:bodyPr/>
                    <a:lstStyle/>
                    <a:p>
                      <a:pPr algn="l" rtl="0" fontAlgn="t">
                        <a:buClr>
                          <a:srgbClr val="000000"/>
                        </a:buClr>
                        <a:buSzPts val="1100"/>
                        <a:buFont typeface="Tahoma" panose="020B0604030504040204" pitchFamily="34" charset="0"/>
                        <a:buNone/>
                      </a:pPr>
                      <a:r>
                        <a:rPr lang="en-US" sz="1800" b="0" i="0" u="none" strike="noStrike" dirty="0">
                          <a:solidFill>
                            <a:srgbClr val="000000"/>
                          </a:solidFill>
                          <a:effectLst/>
                          <a:latin typeface="+mn-lt"/>
                        </a:rPr>
                        <a:t>Female – Online beneficiaries (e.g. website access, mailing lists, scholarly articles)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dirty="0">
                          <a:solidFill>
                            <a:srgbClr val="000000"/>
                          </a:solidFill>
                          <a:effectLst/>
                          <a:latin typeface="+mn-lt"/>
                        </a:rPr>
                        <a:t> </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7928540"/>
                  </a:ext>
                </a:extLst>
              </a:tr>
              <a:tr h="838525">
                <a:tc>
                  <a:txBody>
                    <a:bodyPr/>
                    <a:lstStyle/>
                    <a:p>
                      <a:pPr algn="l" rtl="0" fontAlgn="t">
                        <a:buClr>
                          <a:srgbClr val="000000"/>
                        </a:buClr>
                        <a:buSzPts val="1100"/>
                        <a:buFont typeface="Tahoma" panose="020B0604030504040204" pitchFamily="34" charset="0"/>
                        <a:buNone/>
                      </a:pPr>
                      <a:r>
                        <a:rPr lang="en-US" sz="1800" b="0" i="0" u="none" strike="noStrike" dirty="0">
                          <a:solidFill>
                            <a:srgbClr val="000000"/>
                          </a:solidFill>
                          <a:effectLst/>
                          <a:latin typeface="+mn-lt"/>
                        </a:rPr>
                        <a:t>Male – Online beneficiaries (e.g. website access, mailing lists, scholarly articles)</a:t>
                      </a:r>
                    </a:p>
                    <a:p>
                      <a:pPr algn="l" rtl="0" fontAlgn="t">
                        <a:buClr>
                          <a:srgbClr val="000000"/>
                        </a:buClr>
                        <a:buSzPts val="1100"/>
                        <a:buFont typeface="Tahoma" panose="020B0604030504040204" pitchFamily="34" charset="0"/>
                        <a:buNone/>
                      </a:pPr>
                      <a:endParaRPr lang="en-ZA" sz="1800" b="0" i="0" u="none" strike="noStrike" dirty="0">
                        <a:solidFill>
                          <a:srgbClr val="000000"/>
                        </a:solidFill>
                        <a:effectLst/>
                        <a:latin typeface="+mn-lt"/>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ZA" sz="1800" b="0" i="0" u="none" strike="noStrike" dirty="0">
                          <a:solidFill>
                            <a:srgbClr val="000000"/>
                          </a:solidFill>
                          <a:effectLst/>
                          <a:latin typeface="+mn-lt"/>
                        </a:rPr>
                        <a:t> </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1057829"/>
                  </a:ext>
                </a:extLst>
              </a:tr>
              <a:tr h="312882">
                <a:tc>
                  <a:txBody>
                    <a:bodyPr/>
                    <a:lstStyle/>
                    <a:p>
                      <a:pPr algn="l" fontAlgn="t">
                        <a:buNone/>
                      </a:pPr>
                      <a:r>
                        <a:rPr lang="en-ZA" sz="1800" b="1" i="0" u="none" strike="noStrike">
                          <a:solidFill>
                            <a:srgbClr val="000000"/>
                          </a:solidFill>
                          <a:effectLst/>
                          <a:latin typeface="+mn-lt"/>
                        </a:rPr>
                        <a:t>Total</a:t>
                      </a: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ZA" sz="1800" b="1" i="0" u="none" strike="noStrike" dirty="0">
                          <a:solidFill>
                            <a:srgbClr val="000000"/>
                          </a:solidFill>
                          <a:effectLst/>
                          <a:latin typeface="+mn-lt"/>
                        </a:rPr>
                        <a:t> 17</a:t>
                      </a:r>
                    </a:p>
                  </a:txBody>
                  <a:tcPr marL="7620" marR="7620" marT="7620"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323152"/>
                  </a:ext>
                </a:extLst>
              </a:tr>
            </a:tbl>
          </a:graphicData>
        </a:graphic>
      </p:graphicFrame>
    </p:spTree>
    <p:extLst>
      <p:ext uri="{BB962C8B-B14F-4D97-AF65-F5344CB8AC3E}">
        <p14:creationId xmlns:p14="http://schemas.microsoft.com/office/powerpoint/2010/main" val="67875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0d0128bf-0240-4a00-b00a-ea9f2cdab004">
      <Terms xmlns="http://schemas.microsoft.com/office/infopath/2007/PartnerControls"/>
    </lcf76f155ced4ddcb4097134ff3c332f>
    <SharedWithUsers xmlns="5c72703c-1067-4fa7-89cc-ef245258de7b">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6" ma:contentTypeDescription="Create a new document." ma:contentTypeScope="" ma:versionID="d103da91a01d0d4d36f0a8fa93a5bda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951381d568948a2b3bc63ab6b0cc8801"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D1E7C8-C861-44C8-BAE3-4FC0E3091545}">
  <ds:schemaRefs>
    <ds:schemaRef ds:uri="http://schemas.microsoft.com/sharepoint/v3/contenttype/forms"/>
  </ds:schemaRefs>
</ds:datastoreItem>
</file>

<file path=customXml/itemProps2.xml><?xml version="1.0" encoding="utf-8"?>
<ds:datastoreItem xmlns:ds="http://schemas.openxmlformats.org/officeDocument/2006/customXml" ds:itemID="{A56A7A3C-85E3-4865-A02C-C5A95692C5BA}">
  <ds:schemaRefs>
    <ds:schemaRef ds:uri="http://purl.org/dc/elements/1.1/"/>
    <ds:schemaRef ds:uri="http://www.w3.org/XML/1998/namespace"/>
    <ds:schemaRef ds:uri="http://schemas.microsoft.com/office/2006/documentManagement/types"/>
    <ds:schemaRef ds:uri="5c72703c-1067-4fa7-89cc-ef245258de7b"/>
    <ds:schemaRef ds:uri="http://purl.org/dc/terms/"/>
    <ds:schemaRef ds:uri="406893f5-2274-413a-be44-8f15a8803862"/>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79699DA5-E348-4ECA-85F7-BA2FD3B9F59A}"/>
</file>

<file path=docProps/app.xml><?xml version="1.0" encoding="utf-8"?>
<Properties xmlns="http://schemas.openxmlformats.org/officeDocument/2006/extended-properties" xmlns:vt="http://schemas.openxmlformats.org/officeDocument/2006/docPropsVTypes">
  <TotalTime>875</TotalTime>
  <Words>2219</Words>
  <Application>Microsoft Office PowerPoint</Application>
  <PresentationFormat>Widescreen</PresentationFormat>
  <Paragraphs>113</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Arial</vt:lpstr>
      <vt:lpstr>Calibri</vt:lpstr>
      <vt:lpstr>Calibri Light</vt:lpstr>
      <vt:lpstr>Tahoma</vt:lpstr>
      <vt:lpstr>Wingdings</vt:lpstr>
      <vt:lpstr>Office Theme</vt:lpstr>
      <vt:lpstr>         Voice and Choice Summit 2026-Story of Change Category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Debi Lee</dc:creator>
  <cp:lastModifiedBy>Thenjiwe Ngcobo - Women's Voice and Leadership SA</cp:lastModifiedBy>
  <cp:revision>6</cp:revision>
  <dcterms:created xsi:type="dcterms:W3CDTF">2025-10-09T06:55:09Z</dcterms:created>
  <dcterms:modified xsi:type="dcterms:W3CDTF">2026-03-11T12:15:26Z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0x010100438F3ECD972E8E41B9495D5AEDAE7986</vt:lpwstr>
  </property>
  <property fmtid="{D5CDD505-2E9C-101B-9397-08002B2CF9AE}" pid="3" name="MediaServiceImageTags">
    <vt:lpwstr/>
  </property>
  <property fmtid="{D5CDD505-2E9C-101B-9397-08002B2CF9AE}" pid="4" name="Order">
    <vt:lpwstr>9643600.00000000</vt:lpwstr>
  </property>
  <property fmtid="{D5CDD505-2E9C-101B-9397-08002B2CF9AE}" pid="5" name="Processed">
    <vt:lpwstr>false</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y fmtid="{D5CDD505-2E9C-101B-9397-08002B2CF9AE}" pid="14" name="Putonline">
    <vt:lpwstr>false</vt:lpwstr>
  </property>
</Properties>
</file>