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84" r:id="rId6"/>
    <p:sldId id="286" r:id="rId7"/>
    <p:sldId id="274" r:id="rId8"/>
    <p:sldId id="285" r:id="rId9"/>
    <p:sldId id="276" r:id="rId10"/>
    <p:sldId id="277" r:id="rId11"/>
    <p:sldId id="287" r:id="rId12"/>
    <p:sldId id="278" r:id="rId13"/>
    <p:sldId id="282" r:id="rId14"/>
    <p:sldId id="280" r:id="rId15"/>
    <p:sldId id="279" r:id="rId16"/>
    <p:sldId id="281" r:id="rId17"/>
    <p:sldId id="28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17B060"/>
    <a:srgbClr val="F7DA06"/>
    <a:srgbClr val="E37191"/>
    <a:srgbClr val="A57FA6"/>
    <a:srgbClr val="7D59A5"/>
    <a:srgbClr val="FF0000"/>
    <a:srgbClr val="25B56A"/>
    <a:srgbClr val="7B2C42"/>
    <a:srgbClr val="D19D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808F8B-1D1A-42E5-A2AB-5C3A2EEAFEE0}" v="4" dt="2026-02-18T09:40:34.5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E2CE2-5A7E-4EE2-9250-484598939D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062C76-4F4C-BDDA-A97A-165EB3359E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4042E-3907-93CB-4E2E-55F85AE4F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2026/03/06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E905BC-5A99-07E4-DD66-2ED4D4B60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42D9CB-D969-E8CA-BC4E-7974855A5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7612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0B160-8340-37E5-9194-2F2A769EC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2EC659-D4C7-815D-9806-42DE933B41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70717-E0D3-22F2-A9A6-EB49979C4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2026/03/06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A3E06-6483-7692-99D3-BF56E4FEB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564DD-F12F-22CC-E23A-D3F4EBF33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16335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12EF1F-5EB7-19ED-3053-C12F9E82D9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7F3B99-431D-CACD-E9F7-044331D74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DF3BFF-9C24-BC50-E529-8CB16AB7F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2026/03/06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CBEFD-866C-65D7-CE39-814194A5E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CD7994-4C60-75E4-1FC9-C0CB024F3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42018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14B42-CF62-4194-C72A-A7DBF745C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E7432-04B2-6FD3-F13F-E433CB0B0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F369B-6E2C-44A2-C44B-960C6F79A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2026/03/06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5F7EB-37BA-CA88-4827-CE3D85823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77F02-BA4E-5071-883F-9D2A26249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25963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7CA92-20F4-58C5-1C31-6408299DB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C1CA49-3BF8-BF14-7BED-F3F8A685FB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032CD-4264-03DD-C589-9BA7870CA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2026/03/06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2BCE3E-4B41-185A-7A35-D749F0809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BEE40-9835-2DD0-9F62-8951777CB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06070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3E565-4E9E-7B98-C1CE-10815FC47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2A0D1-4932-BA81-9435-966CB55551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FE32DD-814D-29E3-D855-B03D34F1A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C3B16A-F81E-2678-3268-D6193E502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2026/03/06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FE573-B73D-A4EB-B1C9-80861D292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C6204-207C-1FC7-84B3-52869117D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75974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32DD5-FC51-03AA-C38C-084CEACA1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2525E9-5151-1739-016C-AB555B9EA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F6984E-90A7-7C25-60E1-5CB82948EA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134B5A-FBC9-FAEE-AEF8-BE2AE2149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A824E7-056E-E352-BF6D-0AD64D5A62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A11C77-DC7B-375C-FB80-E5D64EE43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2026/03/06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FFD020-764F-4DBF-36AB-CECB52036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7D402A-D7B1-FD7D-0E89-F9F80FFAA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31575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3B5F8-BCE2-C277-4A15-A31D4A1FD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D8D650-16E4-2EFF-3E62-24FAFF8CA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2026/03/06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286D35-4D39-C2DE-D480-05B9A1D8B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FE74BE-731C-6639-F730-3218D5AF6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47669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A8641D-EAF8-569A-50B4-2AA6391B1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2026/03/06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B501D3-C043-466F-1636-AC2D5479B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D7BEF9-CAFC-0B9C-395B-6AB493495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7118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1A8E1-CF86-C610-970C-DAA48696C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07325-E76B-28E6-548E-F69713A69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D414A-E527-E786-5515-CDC19AC6F5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390575-141A-BBBF-46C3-C678A7488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2026/03/06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D9A23C-8C33-FA22-3A9A-B651D2CD1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AC2CA9-CD5D-1DB2-0F88-FE30AC035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83696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7C95D-49B8-B393-2C6C-C6CC80B23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48A346-B68E-8E6B-5F18-18CC7E9515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5DF0AE-4A4D-FDDB-C7AE-686EF72FE6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FA5C17-10A9-E7BB-2BDB-A88E49B77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2026/03/06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F19F9C-51AA-658B-3711-5F7253989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2E0C1C-F2C1-4D77-F475-CC1C99731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51570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124A1C-250A-5E3D-0A23-FE958DB6D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73F7C5-3EF1-5AF3-741A-8C49D5CCA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5CBFC-55BE-DDB4-4B5B-7991616B17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A6DBE-B882-4EF2-AACB-D4DAF18A6183}" type="datetimeFigureOut">
              <a:rPr lang="en-ZA" smtClean="0"/>
              <a:t>2026/03/06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38554-8BC3-B422-534E-2FD7D578B0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F892D-C923-EB87-001B-2596F909D0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78396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ACCD9B-E70C-ADFC-B920-EE6ADA6A2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uhd_24fps">
            <a:hlinkClick r:id="" action="ppaction://media"/>
            <a:extLst>
              <a:ext uri="{FF2B5EF4-FFF2-40B4-BE49-F238E27FC236}">
                <a16:creationId xmlns:a16="http://schemas.microsoft.com/office/drawing/2014/main" id="{2ED2959F-46D3-3D00-53D1-414C87EE23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85" y="139577"/>
            <a:ext cx="12191995" cy="62579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5ED15BD-62CF-3020-9479-F9804A70CF0D}"/>
              </a:ext>
            </a:extLst>
          </p:cNvPr>
          <p:cNvGrpSpPr/>
          <p:nvPr/>
        </p:nvGrpSpPr>
        <p:grpSpPr>
          <a:xfrm>
            <a:off x="-5410" y="0"/>
            <a:ext cx="12197407" cy="6882714"/>
            <a:chOff x="-5410" y="0"/>
            <a:chExt cx="12197407" cy="68827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9DEEB93-91E8-7F7B-7E25-06550DE1E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653" y="444608"/>
              <a:ext cx="8088706" cy="1194348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5CC5DF8-4FA2-D1E3-130A-E3E06CC5CBFE}"/>
                </a:ext>
              </a:extLst>
            </p:cNvPr>
            <p:cNvSpPr/>
            <p:nvPr/>
          </p:nvSpPr>
          <p:spPr>
            <a:xfrm>
              <a:off x="0" y="0"/>
              <a:ext cx="12191997" cy="113115"/>
            </a:xfrm>
            <a:prstGeom prst="rect">
              <a:avLst/>
            </a:prstGeom>
            <a:gradFill>
              <a:gsLst>
                <a:gs pos="40000">
                  <a:srgbClr val="F7DA06"/>
                </a:gs>
                <a:gs pos="22000">
                  <a:srgbClr val="A57FA6"/>
                </a:gs>
                <a:gs pos="5000">
                  <a:srgbClr val="7D59A5"/>
                </a:gs>
                <a:gs pos="58000">
                  <a:srgbClr val="00FF00"/>
                </a:gs>
                <a:gs pos="77000">
                  <a:srgbClr val="E37191"/>
                </a:gs>
                <a:gs pos="96000">
                  <a:srgbClr val="7B2C42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6BAE425-FDF9-457D-29C9-145C8024CBCF}"/>
                </a:ext>
              </a:extLst>
            </p:cNvPr>
            <p:cNvSpPr/>
            <p:nvPr/>
          </p:nvSpPr>
          <p:spPr>
            <a:xfrm>
              <a:off x="0" y="6364553"/>
              <a:ext cx="12191997" cy="518161"/>
            </a:xfrm>
            <a:prstGeom prst="rect">
              <a:avLst/>
            </a:prstGeom>
            <a:gradFill>
              <a:gsLst>
                <a:gs pos="40000">
                  <a:srgbClr val="F7DA06"/>
                </a:gs>
                <a:gs pos="22000">
                  <a:srgbClr val="A57FA6"/>
                </a:gs>
                <a:gs pos="5000">
                  <a:srgbClr val="7D59A5"/>
                </a:gs>
                <a:gs pos="58000">
                  <a:srgbClr val="00FF00"/>
                </a:gs>
                <a:gs pos="77000">
                  <a:srgbClr val="E37191"/>
                </a:gs>
                <a:gs pos="96000">
                  <a:srgbClr val="7B2C42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2" name="TextBox 9">
              <a:extLst>
                <a:ext uri="{FF2B5EF4-FFF2-40B4-BE49-F238E27FC236}">
                  <a16:creationId xmlns:a16="http://schemas.microsoft.com/office/drawing/2014/main" id="{403E2E81-9601-1970-B83A-F4245917F760}"/>
                </a:ext>
              </a:extLst>
            </p:cNvPr>
            <p:cNvSpPr txBox="1"/>
            <p:nvPr/>
          </p:nvSpPr>
          <p:spPr>
            <a:xfrm>
              <a:off x="-5410" y="6391015"/>
              <a:ext cx="12191996" cy="4519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2400" i="1" spc="3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Voice and Choice Summit 2026    \    Voice and Choice Summit 2026 </a:t>
              </a:r>
              <a:endParaRPr lang="en-ZW" sz="2400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877A6DB-18A6-C55E-C0FB-4E1D2DAA6CBE}"/>
              </a:ext>
            </a:extLst>
          </p:cNvPr>
          <p:cNvSpPr/>
          <p:nvPr/>
        </p:nvSpPr>
        <p:spPr>
          <a:xfrm>
            <a:off x="1" y="2584078"/>
            <a:ext cx="12191999" cy="2643876"/>
          </a:xfrm>
          <a:custGeom>
            <a:avLst/>
            <a:gdLst>
              <a:gd name="connsiteX0" fmla="*/ 12191999 w 12191999"/>
              <a:gd name="connsiteY0" fmla="*/ 0 h 2643876"/>
              <a:gd name="connsiteX1" fmla="*/ 12191999 w 12191999"/>
              <a:gd name="connsiteY1" fmla="*/ 464989 h 2643876"/>
              <a:gd name="connsiteX2" fmla="*/ 12090690 w 12191999"/>
              <a:gd name="connsiteY2" fmla="*/ 483907 h 2643876"/>
              <a:gd name="connsiteX3" fmla="*/ 5319131 w 12191999"/>
              <a:gd name="connsiteY3" fmla="*/ 2639171 h 2643876"/>
              <a:gd name="connsiteX4" fmla="*/ 0 w 12191999"/>
              <a:gd name="connsiteY4" fmla="*/ 1806892 h 2643876"/>
              <a:gd name="connsiteX5" fmla="*/ 22303 w 12191999"/>
              <a:gd name="connsiteY5" fmla="*/ 1351345 h 2643876"/>
              <a:gd name="connsiteX6" fmla="*/ 5330284 w 12191999"/>
              <a:gd name="connsiteY6" fmla="*/ 2452625 h 2643876"/>
              <a:gd name="connsiteX7" fmla="*/ 10868965 w 12191999"/>
              <a:gd name="connsiteY7" fmla="*/ 389807 h 2643876"/>
              <a:gd name="connsiteX8" fmla="*/ 12104896 w 12191999"/>
              <a:gd name="connsiteY8" fmla="*/ 1644 h 2643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1999" h="2643876">
                <a:moveTo>
                  <a:pt x="12191999" y="0"/>
                </a:moveTo>
                <a:lnTo>
                  <a:pt x="12191999" y="464989"/>
                </a:lnTo>
                <a:lnTo>
                  <a:pt x="12090690" y="483907"/>
                </a:lnTo>
                <a:cubicBezTo>
                  <a:pt x="10319058" y="857183"/>
                  <a:pt x="7278028" y="2750381"/>
                  <a:pt x="5319131" y="2639171"/>
                </a:cubicBezTo>
                <a:cubicBezTo>
                  <a:pt x="3297044" y="2524373"/>
                  <a:pt x="2378926" y="1362052"/>
                  <a:pt x="0" y="1806892"/>
                </a:cubicBezTo>
                <a:lnTo>
                  <a:pt x="22303" y="1351345"/>
                </a:lnTo>
                <a:cubicBezTo>
                  <a:pt x="1256371" y="1285276"/>
                  <a:pt x="3401123" y="2389872"/>
                  <a:pt x="5330284" y="2452625"/>
                </a:cubicBezTo>
                <a:cubicBezTo>
                  <a:pt x="8259338" y="2486108"/>
                  <a:pt x="9788675" y="947659"/>
                  <a:pt x="10868965" y="389807"/>
                </a:cubicBezTo>
                <a:cubicBezTo>
                  <a:pt x="11409110" y="110881"/>
                  <a:pt x="11816948" y="21434"/>
                  <a:pt x="12104896" y="1644"/>
                </a:cubicBezTo>
                <a:close/>
              </a:path>
            </a:pathLst>
          </a:cu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ZA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ED7C6B-3215-606E-4317-F8BF01F39E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2111" y="2402733"/>
            <a:ext cx="9144000" cy="1811407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</a:t>
            </a:r>
            <a:b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Summit 2026-</a:t>
            </a:r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Story of Change Category</a:t>
            </a:r>
            <a:endParaRPr lang="en-ZA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TextBox 1">
            <a:extLst>
              <a:ext uri="{FF2B5EF4-FFF2-40B4-BE49-F238E27FC236}">
                <a16:creationId xmlns:a16="http://schemas.microsoft.com/office/drawing/2014/main" id="{3DB0E86D-BEBA-8DD5-5C76-03069FD92515}"/>
              </a:ext>
            </a:extLst>
          </p:cNvPr>
          <p:cNvSpPr txBox="1"/>
          <p:nvPr/>
        </p:nvSpPr>
        <p:spPr>
          <a:xfrm>
            <a:off x="-197142" y="4535353"/>
            <a:ext cx="125754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700" b="1" dirty="0">
                <a:solidFill>
                  <a:schemeClr val="bg1"/>
                </a:solidFill>
              </a:rPr>
              <a:t>Mauritius: When Parents Choose Love Over Fear. The Story of Le Salon Arc-En-Ciel</a:t>
            </a:r>
            <a:br>
              <a:rPr lang="en-US" sz="2700" dirty="0"/>
            </a:br>
            <a:br>
              <a:rPr lang="en-US" sz="2700" dirty="0"/>
            </a:br>
            <a:r>
              <a:rPr lang="en-US" sz="2000" dirty="0">
                <a:solidFill>
                  <a:schemeClr val="bg1"/>
                </a:solidFill>
              </a:rPr>
              <a:t>Presenter: Annie </a:t>
            </a:r>
            <a:r>
              <a:rPr lang="en-US" sz="2000" dirty="0" err="1">
                <a:solidFill>
                  <a:schemeClr val="bg1"/>
                </a:solidFill>
              </a:rPr>
              <a:t>Osawaru</a:t>
            </a:r>
            <a:r>
              <a:rPr lang="en-US" sz="2000" dirty="0">
                <a:solidFill>
                  <a:schemeClr val="bg1"/>
                </a:solidFill>
              </a:rPr>
              <a:t> and Brooklyn Huet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 err="1">
                <a:solidFill>
                  <a:schemeClr val="bg1"/>
                </a:solidFill>
              </a:rPr>
              <a:t>Organisation</a:t>
            </a:r>
            <a:r>
              <a:rPr lang="en-US" sz="2000" dirty="0">
                <a:solidFill>
                  <a:schemeClr val="bg1"/>
                </a:solidFill>
              </a:rPr>
              <a:t>: Collectif Arc En Ciel(CAEC), Mauritius</a:t>
            </a:r>
            <a:br>
              <a:rPr lang="en-US" sz="2000" dirty="0">
                <a:solidFill>
                  <a:schemeClr val="bg1"/>
                </a:solidFill>
              </a:rPr>
            </a:br>
            <a:endParaRPr lang="en-ZA" sz="1600" i="1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4EF315-1566-36CD-3BA6-7CA8DCAB4F2B}"/>
              </a:ext>
            </a:extLst>
          </p:cNvPr>
          <p:cNvSpPr/>
          <p:nvPr/>
        </p:nvSpPr>
        <p:spPr>
          <a:xfrm>
            <a:off x="9254359" y="444608"/>
            <a:ext cx="2495189" cy="1185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B1E82F-C926-7862-D6DF-4B500B1914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300" y="529536"/>
            <a:ext cx="1961623" cy="85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8E7E8D-9BFC-D3CA-79C5-AA0CC7837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BBC1C5F-1C33-E258-D32A-82BE98CBF916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0C1F2B-B38C-55DF-116C-34FF16815F9B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EA53F0C7-A13C-E7DB-8141-53083B0E74F9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/>
              <a:t>Beneficiaries</a:t>
            </a:r>
            <a:endParaRPr lang="en-ZW" b="1" i="1" spc="30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C28CE1DD-B9A2-BFE6-7E98-60271CAF0A39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B1EC6FA-7874-891E-52D6-B0095DDB71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559934"/>
              </p:ext>
            </p:extLst>
          </p:nvPr>
        </p:nvGraphicFramePr>
        <p:xfrm>
          <a:off x="363794" y="1317523"/>
          <a:ext cx="8570656" cy="4543051"/>
        </p:xfrm>
        <a:graphic>
          <a:graphicData uri="http://schemas.openxmlformats.org/drawingml/2006/table">
            <a:tbl>
              <a:tblPr/>
              <a:tblGrid>
                <a:gridCol w="5790466">
                  <a:extLst>
                    <a:ext uri="{9D8B030D-6E8A-4147-A177-3AD203B41FA5}">
                      <a16:colId xmlns:a16="http://schemas.microsoft.com/office/drawing/2014/main" val="187783225"/>
                    </a:ext>
                  </a:extLst>
                </a:gridCol>
                <a:gridCol w="2780190">
                  <a:extLst>
                    <a:ext uri="{9D8B030D-6E8A-4147-A177-3AD203B41FA5}">
                      <a16:colId xmlns:a16="http://schemas.microsoft.com/office/drawing/2014/main" val="3547459719"/>
                    </a:ext>
                  </a:extLst>
                </a:gridCol>
              </a:tblGrid>
              <a:tr h="300367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ZA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ZA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Number of participants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7941511"/>
                  </a:ext>
                </a:extLst>
              </a:tr>
              <a:tr h="563188">
                <a:tc>
                  <a:txBody>
                    <a:bodyPr/>
                    <a:lstStyle/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r>
                        <a:rPr lang="en-Z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Female – Direct beneficiaries</a:t>
                      </a:r>
                    </a:p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Char char="b"/>
                      </a:pP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Z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16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6035623"/>
                  </a:ext>
                </a:extLst>
              </a:tr>
              <a:tr h="563188">
                <a:tc>
                  <a:txBody>
                    <a:bodyPr/>
                    <a:lstStyle/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r>
                        <a:rPr lang="en-Z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Male – Direct beneficiaries</a:t>
                      </a:r>
                    </a:p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Z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596423"/>
                  </a:ext>
                </a:extLst>
              </a:tr>
              <a:tr h="563188">
                <a:tc>
                  <a:txBody>
                    <a:bodyPr/>
                    <a:lstStyle/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Female – Indirect beneficiaries (e.g. through other networks)</a:t>
                      </a:r>
                    </a:p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Z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9820568"/>
                  </a:ext>
                </a:extLst>
              </a:tr>
              <a:tr h="563188">
                <a:tc>
                  <a:txBody>
                    <a:bodyPr/>
                    <a:lstStyle/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Male – Indirect beneficiaries (e.g. through other networks)</a:t>
                      </a:r>
                    </a:p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Z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0195280"/>
                  </a:ext>
                </a:extLst>
              </a:tr>
              <a:tr h="838525">
                <a:tc>
                  <a:txBody>
                    <a:bodyPr/>
                    <a:lstStyle/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Female – Online beneficiaries (e.g. website access, mailing lists, scholarly articles)</a:t>
                      </a:r>
                    </a:p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Z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7928540"/>
                  </a:ext>
                </a:extLst>
              </a:tr>
              <a:tr h="838525">
                <a:tc>
                  <a:txBody>
                    <a:bodyPr/>
                    <a:lstStyle/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Male – Online beneficiaries (e.g. website access, mailing lists, scholarly articles)</a:t>
                      </a:r>
                    </a:p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Z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1057829"/>
                  </a:ext>
                </a:extLst>
              </a:tr>
              <a:tr h="312882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ZA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ZA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20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3231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875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88C560-4E7E-21B1-8183-F8DEA6383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45CD6F1-92F5-68C6-9652-737EFAF37968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43B553-6A4A-6FFA-D9C7-409524AF91A6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BAF189A8-6523-694B-6E04-5CFCE64EBF01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spc="30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Challenges &amp; Lessons learnt</a:t>
            </a:r>
            <a:endParaRPr lang="en-ZW" spc="30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4A3FB9CB-DF47-8F93-F22C-75A22171C5D3}"/>
              </a:ext>
            </a:extLst>
          </p:cNvPr>
          <p:cNvSpPr txBox="1">
            <a:spLocks/>
          </p:cNvSpPr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What lessons have you learnt?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r>
              <a:rPr lang="en-US" dirty="0"/>
              <a:t>Parents need </a:t>
            </a:r>
            <a:r>
              <a:rPr lang="en-US" b="1" dirty="0"/>
              <a:t>non-judgmental spaces</a:t>
            </a:r>
            <a:r>
              <a:rPr lang="en-US" dirty="0"/>
              <a:t> to reflect and learn</a:t>
            </a:r>
          </a:p>
          <a:p>
            <a:br>
              <a:rPr lang="en-US" dirty="0"/>
            </a:br>
            <a:r>
              <a:rPr lang="en-US" dirty="0"/>
              <a:t>Personal stories are powerful tools for change</a:t>
            </a:r>
          </a:p>
          <a:p>
            <a:br>
              <a:rPr lang="en-US" dirty="0"/>
            </a:br>
            <a:r>
              <a:rPr lang="en-US" dirty="0"/>
              <a:t>Peer support creates </a:t>
            </a:r>
            <a:r>
              <a:rPr lang="en-US" b="1" dirty="0"/>
              <a:t>stronger and more sustainable transformation</a:t>
            </a:r>
            <a:r>
              <a:rPr lang="en-US" dirty="0"/>
              <a:t> than traditional awareness campaigns.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66260B74-A3B6-97DE-07D0-2F960EAD4595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57DC9A21-6869-6A74-0B9B-5EB047F117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5860869" cy="503486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Challenges &amp; mitigation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Parents balancing participation with work schedules</a:t>
            </a:r>
          </a:p>
          <a:p>
            <a:br>
              <a:rPr lang="en-US" dirty="0"/>
            </a:br>
            <a:r>
              <a:rPr lang="en-US" dirty="0"/>
              <a:t>Overcoming deeply rooted social and cultural stigma</a:t>
            </a:r>
          </a:p>
          <a:p>
            <a:br>
              <a:rPr lang="en-US" dirty="0"/>
            </a:br>
            <a:r>
              <a:rPr lang="en-US" dirty="0"/>
              <a:t>Addressing sensitive emotional experiences within families</a:t>
            </a:r>
          </a:p>
        </p:txBody>
      </p:sp>
    </p:spTree>
    <p:extLst>
      <p:ext uri="{BB962C8B-B14F-4D97-AF65-F5344CB8AC3E}">
        <p14:creationId xmlns:p14="http://schemas.microsoft.com/office/powerpoint/2010/main" val="1233362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3B0031-63EA-8E80-847E-A49FDD901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BC12918-22CC-EE8C-5A72-F5AF89EC1A13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AEB1EA-ECE7-8C0B-5EF6-F02CE2860D2C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D39CEA60-9A17-BA61-9FE8-7D0CB3247C47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W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Sustainability</a:t>
            </a:r>
            <a:endParaRPr kumimoji="0" lang="en-ZW" sz="4400" b="1" i="1" u="none" strike="noStrike" kern="1200" cap="none" spc="300" normalizeH="0" baseline="0" noProof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DBD34202-6996-B79F-8351-8A5C13250CA6}"/>
              </a:ext>
            </a:extLst>
          </p:cNvPr>
          <p:cNvSpPr txBox="1">
            <a:spLocks/>
          </p:cNvSpPr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77DA4309-6CB8-7EDA-209C-0809B524B56D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30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kumimoji="0" lang="en-ZW" sz="2400" b="0" i="0" u="none" strike="noStrike" kern="1200" cap="none" spc="30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883FEAD5-D955-074D-D7EE-0C4BCFB187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5860869" cy="5034869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r>
              <a:rPr lang="en-US" sz="3800" dirty="0"/>
              <a:t>Sessions are held regularly every two months</a:t>
            </a:r>
            <a:br>
              <a:rPr lang="en-US" sz="3800" dirty="0"/>
            </a:br>
            <a:endParaRPr lang="en-US" sz="3800" dirty="0"/>
          </a:p>
          <a:p>
            <a:r>
              <a:rPr lang="en-US" sz="3800" dirty="0"/>
              <a:t>Parents co-create future topics and activities</a:t>
            </a:r>
            <a:br>
              <a:rPr lang="en-US" sz="3800" dirty="0"/>
            </a:br>
            <a:endParaRPr lang="en-US" sz="3800" dirty="0"/>
          </a:p>
          <a:p>
            <a:r>
              <a:rPr lang="en-US" sz="3800" dirty="0"/>
              <a:t>Sessions may be </a:t>
            </a:r>
            <a:r>
              <a:rPr lang="en-US" sz="3800" dirty="0" err="1"/>
              <a:t>decentralised</a:t>
            </a:r>
            <a:r>
              <a:rPr lang="en-US" sz="3800" dirty="0"/>
              <a:t> across the island to reach more families</a:t>
            </a:r>
            <a:br>
              <a:rPr lang="en-US" sz="3800" dirty="0"/>
            </a:br>
            <a:endParaRPr lang="en-US" sz="3800" dirty="0"/>
          </a:p>
          <a:p>
            <a:r>
              <a:rPr lang="en-US" sz="3800" dirty="0"/>
              <a:t>Participants are encouraged to become </a:t>
            </a:r>
            <a:r>
              <a:rPr lang="en-US" sz="3800" b="1" dirty="0"/>
              <a:t>advocates within their communities</a:t>
            </a:r>
          </a:p>
          <a:p>
            <a:endParaRPr lang="en-US" sz="3800" dirty="0"/>
          </a:p>
          <a:p>
            <a:r>
              <a:rPr lang="en-US" sz="3800" dirty="0"/>
              <a:t>This approach builds a </a:t>
            </a:r>
            <a:r>
              <a:rPr lang="en-US" sz="3800" b="1" dirty="0"/>
              <a:t>self-sustaining network of informed and supportive parents</a:t>
            </a:r>
            <a:r>
              <a:rPr lang="en-US" sz="3800" dirty="0"/>
              <a:t>.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  <a:ea typeface="Calibri"/>
              <a:cs typeface="Calibri"/>
            </a:endParaRPr>
          </a:p>
        </p:txBody>
      </p:sp>
      <p:pic>
        <p:nvPicPr>
          <p:cNvPr id="4" name="10503710-hd_1080_1920_30fps">
            <a:hlinkClick r:id="" action="ppaction://media"/>
            <a:extLst>
              <a:ext uri="{FF2B5EF4-FFF2-40B4-BE49-F238E27FC236}">
                <a16:creationId xmlns:a16="http://schemas.microsoft.com/office/drawing/2014/main" id="{0DA293FE-3E18-2BF4-0F89-84168DE008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39317" b="16866"/>
          <a:stretch>
            <a:fillRect/>
          </a:stretch>
        </p:blipFill>
        <p:spPr>
          <a:xfrm>
            <a:off x="6202740" y="1051513"/>
            <a:ext cx="5983846" cy="503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44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830DD7-A1FF-1021-DD84-29DE3B528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4D61CB-C678-0CFB-5CC2-A8F6F89E7281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1557C4-9B66-0B85-550A-E39ECA451607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E71CE6C-A383-0E47-D439-B4105E0A28CB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i="1" spc="30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Next Steps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1ABCEAF2-8AA8-6F6E-660A-8F94A4A3AD1A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DFB566B1-6B2D-F682-574B-5548DDD642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11248946" cy="5034869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r>
              <a:rPr lang="en-US" b="1" dirty="0"/>
              <a:t>Expand participation across Mauritius</a:t>
            </a:r>
            <a:r>
              <a:rPr lang="en-US" dirty="0"/>
              <a:t> to reach more parents and families seeking support.</a:t>
            </a:r>
          </a:p>
          <a:p>
            <a:endParaRPr lang="en-US" dirty="0"/>
          </a:p>
          <a:p>
            <a:r>
              <a:rPr lang="en-US" b="1" dirty="0"/>
              <a:t>Create joint sessions with parents and their children</a:t>
            </a:r>
            <a:r>
              <a:rPr lang="en-US" dirty="0"/>
              <a:t> to strengthen dialogue and rebuild trust within families.</a:t>
            </a:r>
          </a:p>
          <a:p>
            <a:endParaRPr lang="en-US" dirty="0"/>
          </a:p>
          <a:p>
            <a:r>
              <a:rPr lang="en-US" b="1" dirty="0"/>
              <a:t>Develop resources and awareness tools for schools and educators</a:t>
            </a:r>
            <a:r>
              <a:rPr lang="en-US" dirty="0"/>
              <a:t> to promote understanding and inclusion.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Strengthen parent advocacy for LGBTQIA+ inclusion</a:t>
            </a:r>
            <a:r>
              <a:rPr lang="en-US" dirty="0"/>
              <a:t>, with the long-term vision of building a </a:t>
            </a:r>
            <a:r>
              <a:rPr lang="en-US" b="1" dirty="0"/>
              <a:t>national network of parents supporting LGBTQIA+ rights and wellbeing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155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B5BDE0-3711-79A5-D3F4-D7679E8A1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7420CFC-16A5-32DC-F9D7-032E0AE37047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EC9ADB-0FD6-BA83-E5C1-521E0B9057D3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73621F2C-14A8-C711-398C-13621DA07C8E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i="1" spc="3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Closing Message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7C0A149B-A479-F4C9-650D-C42834535DE1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39067D01-42E3-5D77-8E91-8E4DD7D8E1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6115" y="1197258"/>
            <a:ext cx="11248946" cy="503486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Le Salon Arc-En-Ciel shows that change begins at home</a:t>
            </a:r>
            <a:r>
              <a:rPr lang="en-US" dirty="0"/>
              <a:t>, and when families transform, society can transform too.</a:t>
            </a:r>
          </a:p>
        </p:txBody>
      </p:sp>
    </p:spTree>
    <p:extLst>
      <p:ext uri="{BB962C8B-B14F-4D97-AF65-F5344CB8AC3E}">
        <p14:creationId xmlns:p14="http://schemas.microsoft.com/office/powerpoint/2010/main" val="2565430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BDF62-03A8-E1BE-8D66-BABB03CFE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4B90E07-C93A-6A8F-732A-71A501902553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40AD7F-1872-0118-7992-1DD970A0CF1C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363297AC-CB5E-6F1F-82E2-9E9614934832}"/>
              </a:ext>
            </a:extLst>
          </p:cNvPr>
          <p:cNvSpPr>
            <a:spLocks noGrp="1"/>
          </p:cNvSpPr>
          <p:nvPr/>
        </p:nvSpPr>
        <p:spPr>
          <a:xfrm>
            <a:off x="-698093" y="113115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Synopsis</a:t>
            </a:r>
            <a:r>
              <a:rPr lang="en-ZA" dirty="0"/>
              <a:t>– brief overview what this is about </a:t>
            </a:r>
            <a:endParaRPr lang="en-ZW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3B0E22A2-E3D6-AAEE-7338-0F6A3D6FCD7C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1D7B932-815E-0AD2-B271-217AC29AC71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652708465"/>
              </p:ext>
            </p:extLst>
          </p:nvPr>
        </p:nvGraphicFramePr>
        <p:xfrm>
          <a:off x="541284" y="960852"/>
          <a:ext cx="11098608" cy="52066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80618">
                  <a:extLst>
                    <a:ext uri="{9D8B030D-6E8A-4147-A177-3AD203B41FA5}">
                      <a16:colId xmlns:a16="http://schemas.microsoft.com/office/drawing/2014/main" val="123376925"/>
                    </a:ext>
                  </a:extLst>
                </a:gridCol>
                <a:gridCol w="9017990">
                  <a:extLst>
                    <a:ext uri="{9D8B030D-6E8A-4147-A177-3AD203B41FA5}">
                      <a16:colId xmlns:a16="http://schemas.microsoft.com/office/drawing/2014/main" val="3439560178"/>
                    </a:ext>
                  </a:extLst>
                </a:gridCol>
              </a:tblGrid>
              <a:tr h="50405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effectLst/>
                        </a:rPr>
                        <a:t>Name 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effectLst/>
                        </a:rPr>
                        <a:t> Annie </a:t>
                      </a:r>
                      <a:r>
                        <a:rPr lang="en-ZA" sz="2400" dirty="0" err="1">
                          <a:solidFill>
                            <a:schemeClr val="tx1"/>
                          </a:solidFill>
                          <a:effectLst/>
                        </a:rPr>
                        <a:t>Osawaru</a:t>
                      </a:r>
                      <a:r>
                        <a:rPr lang="en-ZA" sz="2400" dirty="0">
                          <a:solidFill>
                            <a:schemeClr val="tx1"/>
                          </a:solidFill>
                          <a:effectLst/>
                        </a:rPr>
                        <a:t> &amp; Brooklyn Huet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4164091"/>
                  </a:ext>
                </a:extLst>
              </a:tr>
              <a:tr h="54117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effectLst/>
                        </a:rPr>
                        <a:t>Designation 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effectLst/>
                        </a:rPr>
                        <a:t> Director &amp; Communication and Event Coordinator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3078158"/>
                  </a:ext>
                </a:extLst>
              </a:tr>
              <a:tr h="52251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effectLst/>
                        </a:rPr>
                        <a:t>Organisation 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effectLst/>
                        </a:rPr>
                        <a:t> Collectif Arc En Ciel (CAEC)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3067951"/>
                  </a:ext>
                </a:extLst>
              </a:tr>
              <a:tr h="40121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>
                          <a:solidFill>
                            <a:schemeClr val="tx1"/>
                          </a:solidFill>
                          <a:effectLst/>
                        </a:rPr>
                        <a:t>Country </a:t>
                      </a:r>
                      <a:endParaRPr lang="en-ZA" sz="24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effectLst/>
                        </a:rPr>
                        <a:t> Mauritius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574574"/>
                  </a:ext>
                </a:extLst>
              </a:tr>
              <a:tr h="4936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effectLst/>
                        </a:rPr>
                        <a:t>Category 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effectLst/>
                        </a:rPr>
                        <a:t> Story of Change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865186"/>
                  </a:ext>
                </a:extLst>
              </a:tr>
              <a:tr h="274409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Summary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Co-created with parents themselves and guided by our facilitator, psychologist Amanda Sadien, this initiative provides a safe and inclusive space where families can come together to learn, reflect, and support one another. Through dialogue, education, and shared experiences, the initiative helps parents move from </a:t>
                      </a:r>
                      <a:r>
                        <a:rPr lang="en-US" sz="2400" b="1" dirty="0"/>
                        <a:t>confusion</a:t>
                      </a:r>
                      <a:r>
                        <a:rPr lang="en-US" sz="2400" dirty="0"/>
                        <a:t>, </a:t>
                      </a:r>
                      <a:r>
                        <a:rPr lang="en-US" sz="2400" b="1" dirty="0"/>
                        <a:t>fear</a:t>
                      </a:r>
                      <a:r>
                        <a:rPr lang="en-US" sz="2400" dirty="0"/>
                        <a:t>, and </a:t>
                      </a:r>
                      <a:r>
                        <a:rPr lang="en-US" sz="2400" b="1" dirty="0"/>
                        <a:t>social pressure </a:t>
                      </a:r>
                      <a:r>
                        <a:rPr lang="en-US" sz="2400" dirty="0"/>
                        <a:t>toward </a:t>
                      </a:r>
                      <a:r>
                        <a:rPr lang="en-US" sz="2400" b="1" dirty="0"/>
                        <a:t>understanding</a:t>
                      </a:r>
                      <a:r>
                        <a:rPr lang="en-US" sz="2400" dirty="0"/>
                        <a:t>, </a:t>
                      </a:r>
                      <a:r>
                        <a:rPr lang="en-US" sz="2400" b="1" dirty="0"/>
                        <a:t>acceptance</a:t>
                      </a:r>
                      <a:r>
                        <a:rPr lang="en-US" sz="2400" dirty="0"/>
                        <a:t>, and </a:t>
                      </a:r>
                      <a:r>
                        <a:rPr lang="en-US" sz="2400" b="1" dirty="0"/>
                        <a:t>advocacy</a:t>
                      </a:r>
                      <a:r>
                        <a:rPr lang="en-US" sz="2400" dirty="0"/>
                        <a:t>.</a:t>
                      </a:r>
                    </a:p>
                    <a:p>
                      <a:pPr>
                        <a:buNone/>
                      </a:pP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8556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8321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6FAE89-230D-8CC1-8121-DF1038E21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B6F6866-0C18-C850-70FC-D0C1AD4A25DE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197F09-724D-21DB-608B-D524D5000930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C9E54B43-84DB-7EC3-2123-2F55008B1F2B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dirty="0"/>
              <a:t>Background</a:t>
            </a:r>
            <a:r>
              <a:rPr lang="en-ZA" dirty="0"/>
              <a:t>(</a:t>
            </a:r>
            <a:r>
              <a:rPr lang="fr-FR" dirty="0" err="1"/>
              <a:t>problem</a:t>
            </a:r>
            <a:r>
              <a:rPr lang="fr-FR" dirty="0"/>
              <a:t>, actions, change, </a:t>
            </a:r>
            <a:r>
              <a:rPr lang="fr-FR" dirty="0" err="1"/>
              <a:t>evidence</a:t>
            </a:r>
            <a:r>
              <a:rPr lang="en-ZA" dirty="0"/>
              <a:t>) </a:t>
            </a:r>
            <a:endParaRPr lang="en-ZW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12A8EAF3-8A8B-9820-72FD-F57F574A4173}"/>
              </a:ext>
            </a:extLst>
          </p:cNvPr>
          <p:cNvSpPr txBox="1">
            <a:spLocks/>
          </p:cNvSpPr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ZA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2EF69A94-1D32-9F5C-B83A-A24C197664D4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689C8BD7-EFF7-FDB6-623A-3D6F7C1E3A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5860869" cy="5034869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dirty="0"/>
              <a:t>In Mauritius, LGBTQIA+ people still face stigma and discrimination, and many parents feel confused or unprepared when their children come out, often due to social pressure and lack of information.</a:t>
            </a:r>
            <a:br>
              <a:rPr lang="en-US" dirty="0"/>
            </a:br>
            <a:endParaRPr lang="en-US" dirty="0"/>
          </a:p>
          <a:p>
            <a:r>
              <a:rPr lang="en-US" dirty="0"/>
              <a:t>To address this gap, Collectif Arc-En-Ciel created </a:t>
            </a:r>
            <a:r>
              <a:rPr lang="en-US" b="1" dirty="0"/>
              <a:t>Le Salon Arc-En-Ciel</a:t>
            </a:r>
            <a:r>
              <a:rPr lang="en-US" dirty="0"/>
              <a:t>, a peer support space where parents can learn, share experiences, and better understand and support their LGBTQIA+ children.</a:t>
            </a:r>
            <a:br>
              <a:rPr lang="en-US" dirty="0"/>
            </a:br>
            <a:endParaRPr lang="en-US" dirty="0"/>
          </a:p>
          <a:p>
            <a:r>
              <a:rPr lang="en-US" dirty="0"/>
              <a:t>Through these sessions, parents gain </a:t>
            </a:r>
            <a:r>
              <a:rPr lang="en-US" b="1" dirty="0"/>
              <a:t>knowledge</a:t>
            </a:r>
            <a:r>
              <a:rPr lang="en-US" dirty="0"/>
              <a:t>, </a:t>
            </a:r>
            <a:r>
              <a:rPr lang="en-US" b="1" dirty="0"/>
              <a:t>build empathy</a:t>
            </a:r>
            <a:r>
              <a:rPr lang="en-US" dirty="0"/>
              <a:t>, and </a:t>
            </a:r>
            <a:r>
              <a:rPr lang="en-US" b="1" dirty="0"/>
              <a:t>strengthen their relationships</a:t>
            </a:r>
            <a:r>
              <a:rPr lang="en-US" dirty="0"/>
              <a:t> with their children, contributing to safer and more supportive family environments.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F5BBA8-493A-617A-E43E-0CC01CBCB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22"/>
          <a:stretch>
            <a:fillRect/>
          </a:stretch>
        </p:blipFill>
        <p:spPr>
          <a:xfrm>
            <a:off x="6218976" y="1117756"/>
            <a:ext cx="5973024" cy="503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26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FBDF62-03A8-E1BE-8D66-BABB03CFE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4B90E07-C93A-6A8F-732A-71A501902553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40AD7F-1872-0118-7992-1DD970A0CF1C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363297AC-CB5E-6F1F-82E2-9E9614934832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/>
              <a:t>Background</a:t>
            </a:r>
            <a:endParaRPr lang="en-ZW" i="1" spc="30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449580A2-9E5C-E6B7-6DA1-B6663C801AE7}"/>
              </a:ext>
            </a:extLst>
          </p:cNvPr>
          <p:cNvSpPr txBox="1">
            <a:spLocks/>
          </p:cNvSpPr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ZA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3B0E22A2-E3D6-AAEE-7338-0F6A3D6FCD7C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8B50C9DA-60C5-FA59-CDDA-21A0006E02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5860869" cy="5034869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dirty="0"/>
              <a:t>Parents rarely had spaces to talk openly about their experiences</a:t>
            </a:r>
            <a:br>
              <a:rPr lang="en-US" dirty="0"/>
            </a:br>
            <a:endParaRPr lang="en-US" dirty="0"/>
          </a:p>
          <a:p>
            <a:r>
              <a:rPr lang="en-US" dirty="0"/>
              <a:t>Many families faced these challenges </a:t>
            </a:r>
            <a:r>
              <a:rPr lang="en-US" b="1" dirty="0"/>
              <a:t>alone and in silence</a:t>
            </a:r>
            <a:br>
              <a:rPr lang="en-US" b="1" dirty="0"/>
            </a:br>
            <a:endParaRPr lang="en-US" b="1" dirty="0"/>
          </a:p>
          <a:p>
            <a:r>
              <a:rPr lang="en-US" dirty="0"/>
              <a:t>Misconceptions about sexual orientation and gender identity were common</a:t>
            </a:r>
            <a:br>
              <a:rPr lang="en-US" dirty="0"/>
            </a:br>
            <a:endParaRPr lang="en-US" dirty="0"/>
          </a:p>
          <a:p>
            <a:r>
              <a:rPr lang="en-US" dirty="0"/>
              <a:t>Parents wanted to support their children but </a:t>
            </a:r>
            <a:r>
              <a:rPr lang="en-US" b="1" dirty="0"/>
              <a:t>lacked the knowledge and tools</a:t>
            </a:r>
            <a:br>
              <a:rPr lang="en-US" b="1" dirty="0"/>
            </a:br>
            <a:endParaRPr lang="en-US" b="1" dirty="0"/>
          </a:p>
          <a:p>
            <a:r>
              <a:rPr lang="en-US" dirty="0"/>
              <a:t>The absence of supportive spaces meant that </a:t>
            </a:r>
            <a:r>
              <a:rPr lang="en-US" b="1" dirty="0"/>
              <a:t>fear often replaced dialogue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30CD4C9-09F2-A6F1-5A76-BB52AEA7D9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" r="8270"/>
          <a:stretch>
            <a:fillRect/>
          </a:stretch>
        </p:blipFill>
        <p:spPr>
          <a:xfrm>
            <a:off x="6208154" y="1091294"/>
            <a:ext cx="5973024" cy="499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904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C29526-82CB-7512-82D9-A30210970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63FC155-8AB6-1230-D4DA-869B598D1E2D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A708C1-10EB-5F12-BD91-56A7A23D23CD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C1FF6018-E216-E155-A605-9CC4BBBB0491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dirty="0"/>
              <a:t>Context</a:t>
            </a:r>
            <a:endParaRPr lang="en-ZW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E6E0CE02-EA70-3B9B-CDA0-EED2087FF9B9}"/>
              </a:ext>
            </a:extLst>
          </p:cNvPr>
          <p:cNvSpPr txBox="1">
            <a:spLocks/>
          </p:cNvSpPr>
          <p:nvPr/>
        </p:nvSpPr>
        <p:spPr>
          <a:xfrm>
            <a:off x="6218976" y="1126547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ZA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00206824-DEFE-9D42-8DEB-845B44BFFB56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C666376E-2E9B-49E9-97A8-0B117BA471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5860869" cy="5034869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dirty="0"/>
              <a:t>The initiative is implemented in </a:t>
            </a:r>
            <a:r>
              <a:rPr lang="en-US" b="1" dirty="0"/>
              <a:t>Mauritius by Collectif Arc-En-Ciel (CAEC)</a:t>
            </a:r>
            <a:r>
              <a:rPr lang="en-US" dirty="0"/>
              <a:t>, one of LGBTQIA+ rights </a:t>
            </a:r>
            <a:r>
              <a:rPr lang="en-US" dirty="0" err="1"/>
              <a:t>organisation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r>
              <a:rPr lang="en-US" dirty="0"/>
              <a:t>It focuses on </a:t>
            </a:r>
            <a:r>
              <a:rPr lang="en-US" b="1" dirty="0"/>
              <a:t>parents and family members of LGBTQIA+ individuals</a:t>
            </a:r>
            <a:r>
              <a:rPr lang="en-US" dirty="0"/>
              <a:t>, who often struggle to understand and support their children.</a:t>
            </a:r>
            <a:br>
              <a:rPr lang="en-US" dirty="0"/>
            </a:br>
            <a:endParaRPr lang="en-US" dirty="0"/>
          </a:p>
          <a:p>
            <a:r>
              <a:rPr lang="en-US" dirty="0"/>
              <a:t>Many parents face challenges shaped by </a:t>
            </a:r>
            <a:r>
              <a:rPr lang="en-US" b="1" dirty="0"/>
              <a:t>cultural expectations, religious beliefs, social stigma, and limited access to accurate information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Le Salon Arc-En-Ciel</a:t>
            </a:r>
            <a:r>
              <a:rPr lang="en-US" dirty="0"/>
              <a:t> creates a safe space where parents can reflect, learn, and support one another in their journey.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6BA18B-B12E-E236-0864-CB094D129F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3"/>
          <a:stretch>
            <a:fillRect/>
          </a:stretch>
        </p:blipFill>
        <p:spPr>
          <a:xfrm>
            <a:off x="6213562" y="1173163"/>
            <a:ext cx="5973024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074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A8E692-9EA8-7C9C-F745-0B142435D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5FDA67A-358B-9E66-645D-FF58B500162B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5B27EB-7C45-6EA4-0E04-F9CBEA54BC44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5706DD1E-29A2-AB8D-8903-4E8E84F3A62C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dirty="0"/>
              <a:t>Actions</a:t>
            </a:r>
            <a:endParaRPr lang="en-ZW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D66E7404-EC74-A551-44B2-799722FA617D}"/>
              </a:ext>
            </a:extLst>
          </p:cNvPr>
          <p:cNvSpPr txBox="1">
            <a:spLocks/>
          </p:cNvSpPr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ZA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24A8993B-E843-68BE-DA1B-04E494615963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1356042C-87BF-ABF0-F8A3-88794087CA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5860869" cy="5034869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fontScale="40000" lnSpcReduction="20000"/>
          </a:bodyPr>
          <a:lstStyle/>
          <a:p>
            <a:r>
              <a:rPr lang="en-US" sz="5800" b="1" dirty="0"/>
              <a:t>Bi-monthly peer support sessions</a:t>
            </a:r>
            <a:r>
              <a:rPr lang="en-US" sz="5800" dirty="0"/>
              <a:t> were created, facilitated by a trained psychologist, to provide a safe and structured space for parents.</a:t>
            </a:r>
            <a:br>
              <a:rPr lang="en-US" sz="5800" dirty="0"/>
            </a:br>
            <a:endParaRPr lang="en-US" sz="5800" dirty="0"/>
          </a:p>
          <a:p>
            <a:r>
              <a:rPr lang="en-US" sz="5800" dirty="0"/>
              <a:t>The sessions encourage </a:t>
            </a:r>
            <a:r>
              <a:rPr lang="en-US" sz="5800" b="1" dirty="0"/>
              <a:t>open dialogue, sharing personal experiences, and reflecting on stigma, cultural beliefs, and family challenges</a:t>
            </a:r>
            <a:r>
              <a:rPr lang="en-US" sz="5800" dirty="0"/>
              <a:t>.</a:t>
            </a:r>
            <a:br>
              <a:rPr lang="en-US" sz="5800" dirty="0"/>
            </a:br>
            <a:endParaRPr lang="en-US" sz="5800" dirty="0"/>
          </a:p>
          <a:p>
            <a:r>
              <a:rPr lang="en-US" sz="5800" dirty="0"/>
              <a:t>Parents also gain </a:t>
            </a:r>
            <a:r>
              <a:rPr lang="en-US" sz="5800" b="1" dirty="0"/>
              <a:t>knowledge on sexual orientation and gender identity and practical tools to better support their children</a:t>
            </a:r>
            <a:r>
              <a:rPr lang="en-US" sz="5800" dirty="0"/>
              <a:t>.</a:t>
            </a:r>
          </a:p>
          <a:p>
            <a:endParaRPr lang="en-US" sz="5800" dirty="0"/>
          </a:p>
          <a:p>
            <a:r>
              <a:rPr lang="en-US" sz="5800" dirty="0"/>
              <a:t>The space is </a:t>
            </a:r>
            <a:r>
              <a:rPr lang="en-US" sz="5800" b="1" dirty="0"/>
              <a:t>co-created and parent-led</a:t>
            </a:r>
            <a:r>
              <a:rPr lang="en-US" sz="5800" dirty="0"/>
              <a:t>, where participants actively shape the discussions, priorities, and agenda based on their own lived experiences.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22F6CB-DC25-26E4-FD4B-32ABEBACE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22"/>
          <a:stretch>
            <a:fillRect/>
          </a:stretch>
        </p:blipFill>
        <p:spPr>
          <a:xfrm>
            <a:off x="6213562" y="1091294"/>
            <a:ext cx="5860869" cy="503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623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2C222E-9CA8-8403-03F7-39AB7C433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5F48053-7FF7-EF86-7C65-74B4E9CDF8D8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D8A7EE-1A4B-0C6D-EB46-8DFA22913D81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0EE6B401-2653-D653-9B4D-8943BC878917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A Moment That Changed the Room</a:t>
            </a:r>
            <a:endParaRPr lang="en-ZW" b="1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A62EBD83-7979-2E12-2991-37E8BEACF85B}"/>
              </a:ext>
            </a:extLst>
          </p:cNvPr>
          <p:cNvSpPr txBox="1">
            <a:spLocks/>
          </p:cNvSpPr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ZA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A4C54F62-A22A-20B2-66E0-37CF7AD71836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874CE9D1-7973-DCFC-ABB9-15BE7C35B5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5860869" cy="5034869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dirty="0"/>
              <a:t>During one session, parents listened to the testimony of an LGBTQIA+ individual who had grown up without parental support.</a:t>
            </a:r>
          </a:p>
          <a:p>
            <a:endParaRPr lang="en-US" dirty="0"/>
          </a:p>
          <a:p>
            <a:r>
              <a:rPr lang="en-US" dirty="0"/>
              <a:t>The story highlighted the deep emotional impact of rejection and the powerful importance of parental acceptance.</a:t>
            </a:r>
          </a:p>
          <a:p>
            <a:endParaRPr lang="en-US" dirty="0"/>
          </a:p>
          <a:p>
            <a:r>
              <a:rPr lang="en-US" dirty="0"/>
              <a:t>Hearing these lived experiences deeply moved the parents and sparked meaningful reflection and discussion.</a:t>
            </a:r>
          </a:p>
          <a:p>
            <a:endParaRPr lang="en-US" dirty="0"/>
          </a:p>
          <a:p>
            <a:r>
              <a:rPr lang="en-US" dirty="0"/>
              <a:t>For many participants, this moment became a </a:t>
            </a:r>
            <a:r>
              <a:rPr lang="en-US" b="1" dirty="0"/>
              <a:t>turning point</a:t>
            </a:r>
            <a:r>
              <a:rPr lang="en-US" dirty="0"/>
              <a:t>, helping them better understand the role they play in their child’s wellbeing.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588D71-CAA3-9084-1023-21385FC43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3562" y="1127010"/>
            <a:ext cx="5986791" cy="499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335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2D762C-B21A-93B9-EC1C-7124B7810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1251700-86CC-7B0A-66B6-BBBB7B7F1D1F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DFBB09-C8D2-35B6-A89A-63A1B5013365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7EB91B4B-5F20-7217-11F9-30B4F4FB9E56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dirty="0"/>
              <a:t>The change – impact </a:t>
            </a:r>
            <a:endParaRPr lang="en-ZW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64BEDA94-5979-45D2-8B1D-11FC0CD9133C}"/>
              </a:ext>
            </a:extLst>
          </p:cNvPr>
          <p:cNvSpPr txBox="1">
            <a:spLocks/>
          </p:cNvSpPr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ZA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BFE285C9-62F9-575A-243F-3A2834EB65CD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64CA75E0-D4E6-590F-8653-8EFB30C0E2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5860869" cy="5034869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en-US" dirty="0"/>
              <a:t>Through the sessions, many parents began to </a:t>
            </a:r>
            <a:r>
              <a:rPr lang="en-US" b="1" dirty="0"/>
              <a:t>shift their perspectives and better understand LGBTQIA+ identities and experiences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Parents reported </a:t>
            </a:r>
            <a:r>
              <a:rPr lang="en-US" b="1" dirty="0"/>
              <a:t>improved communication with their children, greater empathy, and stronger family relationships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One parent shared: </a:t>
            </a:r>
            <a:r>
              <a:rPr lang="en-US" i="1" dirty="0"/>
              <a:t>“Since attending this session, it helped me understand my daughter so much more. It opened a new way for me to see the world.”</a:t>
            </a:r>
            <a:r>
              <a:rPr lang="en-US" dirty="0"/>
              <a:t> showing how </a:t>
            </a:r>
            <a:r>
              <a:rPr lang="en-US" b="1" dirty="0"/>
              <a:t>dialogue and knowledge can transform fear into acceptance.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10503922-hd_1920_1080_30fps">
            <a:hlinkClick r:id="" action="ppaction://media"/>
            <a:extLst>
              <a:ext uri="{FF2B5EF4-FFF2-40B4-BE49-F238E27FC236}">
                <a16:creationId xmlns:a16="http://schemas.microsoft.com/office/drawing/2014/main" id="{85575509-AC81-4525-D097-82F8C34A08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30546"/>
          <a:stretch>
            <a:fillRect/>
          </a:stretch>
        </p:blipFill>
        <p:spPr>
          <a:xfrm>
            <a:off x="6213562" y="1091294"/>
            <a:ext cx="5973024" cy="499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28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D98A8A-D06A-6225-BBF2-7B696BA45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483A064-61BA-F4FE-EF05-CAD433A201C2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D42631-DCC0-2BB4-7F34-399DF72D9E3D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73DB59A6-6DDF-9E46-FA99-FBAA0195D146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dirty="0"/>
              <a:t>Significance of the Change</a:t>
            </a:r>
            <a:endParaRPr lang="en-ZW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142DC78E-4500-5F1A-F5DD-78154C27EF19}"/>
              </a:ext>
            </a:extLst>
          </p:cNvPr>
          <p:cNvSpPr txBox="1">
            <a:spLocks/>
          </p:cNvSpPr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ZA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39056698-5B7C-2C38-5FB0-4C85C72769C7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FA19A371-0226-ED76-96D0-CBF6681433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5860869" cy="5034869"/>
          </a:xfrm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US" dirty="0"/>
              <a:t>The impact goes beyond individual families, as parents who once felt uncertain are now becoming </a:t>
            </a:r>
            <a:r>
              <a:rPr lang="en-US" b="1" dirty="0"/>
              <a:t>allies and advocates for acceptance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Supportive families create </a:t>
            </a:r>
            <a:r>
              <a:rPr lang="en-US" b="1" dirty="0"/>
              <a:t>safe spaces for LGBTQIA+ youth and help influence schools, communities, and extended family networks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When parents stand beside their children, it strengthens </a:t>
            </a:r>
            <a:r>
              <a:rPr lang="en-US" b="1" dirty="0"/>
              <a:t>mental health, wellbeing, and lays the foundation for lasting social change</a:t>
            </a:r>
            <a:r>
              <a:rPr lang="en-US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74C7B4-D1EB-A2F5-AA01-3629DF48B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32"/>
          <a:stretch>
            <a:fillRect/>
          </a:stretch>
        </p:blipFill>
        <p:spPr>
          <a:xfrm>
            <a:off x="6213562" y="1091295"/>
            <a:ext cx="5978438" cy="499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6549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8F3ECD972E8E41B9495D5AEDAE7986" ma:contentTypeVersion="16" ma:contentTypeDescription="Create a new document." ma:contentTypeScope="" ma:versionID="d103da91a01d0d4d36f0a8fa93a5bda2">
  <xsd:schema xmlns:xsd="http://www.w3.org/2001/XMLSchema" xmlns:xs="http://www.w3.org/2001/XMLSchema" xmlns:p="http://schemas.microsoft.com/office/2006/metadata/properties" xmlns:ns2="0d0128bf-0240-4a00-b00a-ea9f2cdab004" xmlns:ns3="5c72703c-1067-4fa7-89cc-ef245258de7b" targetNamespace="http://schemas.microsoft.com/office/2006/metadata/properties" ma:root="true" ma:fieldsID="951381d568948a2b3bc63ab6b0cc8801" ns2:_="" ns3:_="">
    <xsd:import namespace="0d0128bf-0240-4a00-b00a-ea9f2cdab004"/>
    <xsd:import namespace="5c72703c-1067-4fa7-89cc-ef245258de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0128bf-0240-4a00-b00a-ea9f2cdab0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300de80-7531-40b2-a37f-f138d0f80c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72703c-1067-4fa7-89cc-ef245258de7b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9bc4b65e-775a-4a0b-8a3f-ec286c64b49d}" ma:internalName="TaxCatchAll" ma:showField="CatchAllData" ma:web="5c72703c-1067-4fa7-89cc-ef245258de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c72703c-1067-4fa7-89cc-ef245258de7b" xsi:nil="true"/>
    <lcf76f155ced4ddcb4097134ff3c332f xmlns="0d0128bf-0240-4a00-b00a-ea9f2cdab004">
      <Terms xmlns="http://schemas.microsoft.com/office/infopath/2007/PartnerControls"/>
    </lcf76f155ced4ddcb4097134ff3c332f>
    <SharedWithUsers xmlns="5c72703c-1067-4fa7-89cc-ef245258de7b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6219A6F8-6979-4903-939F-3CE1729F97E8}"/>
</file>

<file path=customXml/itemProps2.xml><?xml version="1.0" encoding="utf-8"?>
<ds:datastoreItem xmlns:ds="http://schemas.openxmlformats.org/officeDocument/2006/customXml" ds:itemID="{5ED1E7C8-C861-44C8-BAE3-4FC0E309154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56A7A3C-85E3-4865-A02C-C5A95692C5BA}">
  <ds:schemaRefs>
    <ds:schemaRef ds:uri="http://schemas.microsoft.com/office/2006/metadata/properties"/>
    <ds:schemaRef ds:uri="http://schemas.microsoft.com/office/infopath/2007/PartnerControls"/>
    <ds:schemaRef ds:uri="386b4bcc-3771-4cf3-910e-10b4da597aff"/>
    <ds:schemaRef ds:uri="5c72703c-1067-4fa7-89cc-ef245258de7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1185</Words>
  <Application>Microsoft Office PowerPoint</Application>
  <PresentationFormat>Widescreen</PresentationFormat>
  <Paragraphs>118</Paragraphs>
  <Slides>14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Aptos</vt:lpstr>
      <vt:lpstr>Arial</vt:lpstr>
      <vt:lpstr>Calibri</vt:lpstr>
      <vt:lpstr>Calibri Light</vt:lpstr>
      <vt:lpstr>Tahoma</vt:lpstr>
      <vt:lpstr>Office Theme</vt:lpstr>
      <vt:lpstr>Voice and Choice Summit 2026-Story of Change Category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Debi Lee</dc:creator>
  <cp:lastModifiedBy>Finance</cp:lastModifiedBy>
  <cp:revision>5</cp:revision>
  <dcterms:created xsi:type="dcterms:W3CDTF">2025-10-09T06:55:09Z</dcterms:created>
  <dcterms:modified xsi:type="dcterms:W3CDTF">2026-03-06T16:09:42Z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0x010100438F3ECD972E8E41B9495D5AEDAE7986</vt:lpwstr>
  </property>
  <property fmtid="{D5CDD505-2E9C-101B-9397-08002B2CF9AE}" pid="3" name="MediaServiceImageTags">
    <vt:lpwstr/>
  </property>
  <property fmtid="{D5CDD505-2E9C-101B-9397-08002B2CF9AE}" pid="4" name="Order">
    <vt:lpwstr>9638100.00000000</vt:lpwstr>
  </property>
  <property fmtid="{D5CDD505-2E9C-101B-9397-08002B2CF9AE}" pid="5" name="Processed">
    <vt:lpwstr>false</vt:lpwstr>
  </property>
  <property fmtid="{D5CDD505-2E9C-101B-9397-08002B2CF9AE}" pid="6" name="xd_ProgID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_ExtendedDescription">
    <vt:lpwstr/>
  </property>
  <property fmtid="{D5CDD505-2E9C-101B-9397-08002B2CF9AE}" pid="12" name="TriggerFlowInfo">
    <vt:lpwstr/>
  </property>
  <property fmtid="{D5CDD505-2E9C-101B-9397-08002B2CF9AE}" pid="13" name="xd_Signature">
    <vt:lpwstr/>
  </property>
  <property fmtid="{D5CDD505-2E9C-101B-9397-08002B2CF9AE}" pid="14" name="Putonline">
    <vt:lpwstr>false</vt:lpwstr>
  </property>
</Properties>
</file>