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3" r:id="rId3"/>
    <p:sldId id="284" r:id="rId4"/>
    <p:sldId id="285" r:id="rId5"/>
    <p:sldId id="286" r:id="rId6"/>
    <p:sldId id="287" r:id="rId7"/>
    <p:sldId id="288" r:id="rId8"/>
    <p:sldId id="280" r:id="rId9"/>
    <p:sldId id="281" r:id="rId10"/>
    <p:sldId id="28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17B060"/>
    <a:srgbClr val="F7DA06"/>
    <a:srgbClr val="E37191"/>
    <a:srgbClr val="A57FA6"/>
    <a:srgbClr val="7D59A5"/>
    <a:srgbClr val="FF0000"/>
    <a:srgbClr val="25B56A"/>
    <a:srgbClr val="7B2C42"/>
    <a:srgbClr val="D19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9" d="100"/>
          <a:sy n="69" d="100"/>
        </p:scale>
        <p:origin x="540" y="-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E2CE2-5A7E-4EE2-9250-484598939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062C76-4F4C-BDDA-A97A-165EB3359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4042E-3907-93CB-4E2E-55F85AE4F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905BC-5A99-07E4-DD66-2ED4D4B60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2D9CB-D969-E8CA-BC4E-7974855A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761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0B160-8340-37E5-9194-2F2A769E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2EC659-D4C7-815D-9806-42DE933B4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70717-E0D3-22F2-A9A6-EB49979C4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A3E06-6483-7692-99D3-BF56E4FE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564DD-F12F-22CC-E23A-D3F4EBF3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16335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12EF1F-5EB7-19ED-3053-C12F9E82D9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7F3B99-431D-CACD-E9F7-044331D74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F3BFF-9C24-BC50-E529-8CB16AB7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CBEFD-866C-65D7-CE39-814194A5E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D7994-4C60-75E4-1FC9-C0CB024F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4201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14B42-CF62-4194-C72A-A7DBF745C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E7432-04B2-6FD3-F13F-E433CB0B0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F369B-6E2C-44A2-C44B-960C6F79A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5F7EB-37BA-CA88-4827-CE3D85823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77F02-BA4E-5071-883F-9D2A2624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596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7CA92-20F4-58C5-1C31-6408299D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1CA49-3BF8-BF14-7BED-F3F8A685F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032CD-4264-03DD-C589-9BA7870C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BCE3E-4B41-185A-7A35-D749F0809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BEE40-9835-2DD0-9F62-8951777CB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0607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3E565-4E9E-7B98-C1CE-10815FC4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2A0D1-4932-BA81-9435-966CB5555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E32DD-814D-29E3-D855-B03D34F1A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3B16A-F81E-2678-3268-D6193E50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FE573-B73D-A4EB-B1C9-80861D292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C6204-207C-1FC7-84B3-52869117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75974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32DD5-FC51-03AA-C38C-084CEACA1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525E9-5151-1739-016C-AB555B9EA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6984E-90A7-7C25-60E1-5CB82948E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34B5A-FBC9-FAEE-AEF8-BE2AE2149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A824E7-056E-E352-BF6D-0AD64D5A6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A11C77-DC7B-375C-FB80-E5D64EE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FFD020-764F-4DBF-36AB-CECB52036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7D402A-D7B1-FD7D-0E89-F9F80FF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157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3B5F8-BCE2-C277-4A15-A31D4A1FD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D8D650-16E4-2EFF-3E62-24FAFF8CA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86D35-4D39-C2DE-D480-05B9A1D8B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E74BE-731C-6639-F730-3218D5AF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4766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A8641D-EAF8-569A-50B4-2AA6391B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B501D3-C043-466F-1636-AC2D5479B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7BEF9-CAFC-0B9C-395B-6AB493495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7118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1A8E1-CF86-C610-970C-DAA48696C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07325-E76B-28E6-548E-F69713A69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D414A-E527-E786-5515-CDC19AC6F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90575-141A-BBBF-46C3-C678A7488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9A23C-8C33-FA22-3A9A-B651D2CD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C2CA9-CD5D-1DB2-0F88-FE30AC035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369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7C95D-49B8-B393-2C6C-C6CC80B2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48A346-B68E-8E6B-5F18-18CC7E9515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DF0AE-4A4D-FDDB-C7AE-686EF72FE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A5C17-10A9-E7BB-2BDB-A88E49B7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19F9C-51AA-658B-3711-5F7253989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E0C1C-F2C1-4D77-F475-CC1C99731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5157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124A1C-250A-5E3D-0A23-FE958DB6D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3F7C5-3EF1-5AF3-741A-8C49D5CCA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5CBFC-55BE-DDB4-4B5B-7991616B1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A6DBE-B882-4EF2-AACB-D4DAF18A6183}" type="datetimeFigureOut">
              <a:rPr lang="en-ZA" smtClean="0"/>
              <a:t>2026/03/02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38554-8BC3-B422-534E-2FD7D578B0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F892D-C923-EB87-001B-2596F909D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839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CCD9B-E70C-ADFC-B920-EE6ADA6A2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5ED15BD-62CF-3020-9479-F9804A70CF0D}"/>
              </a:ext>
            </a:extLst>
          </p:cNvPr>
          <p:cNvGrpSpPr/>
          <p:nvPr/>
        </p:nvGrpSpPr>
        <p:grpSpPr>
          <a:xfrm>
            <a:off x="0" y="0"/>
            <a:ext cx="12197407" cy="6882714"/>
            <a:chOff x="-5410" y="0"/>
            <a:chExt cx="12197407" cy="68827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DEEB93-91E8-7F7B-7E25-06550DE1E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116" y="445372"/>
              <a:ext cx="8088706" cy="1194348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5CC5DF8-4FA2-D1E3-130A-E3E06CC5CBFE}"/>
                </a:ext>
              </a:extLst>
            </p:cNvPr>
            <p:cNvSpPr/>
            <p:nvPr/>
          </p:nvSpPr>
          <p:spPr>
            <a:xfrm>
              <a:off x="0" y="0"/>
              <a:ext cx="12191997" cy="113115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6BAE425-FDF9-457D-29C9-145C8024CBCF}"/>
                </a:ext>
              </a:extLst>
            </p:cNvPr>
            <p:cNvSpPr/>
            <p:nvPr/>
          </p:nvSpPr>
          <p:spPr>
            <a:xfrm>
              <a:off x="0" y="6364553"/>
              <a:ext cx="12191997" cy="518161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2" name="TextBox 9">
              <a:extLst>
                <a:ext uri="{FF2B5EF4-FFF2-40B4-BE49-F238E27FC236}">
                  <a16:creationId xmlns:a16="http://schemas.microsoft.com/office/drawing/2014/main" id="{403E2E81-9601-1970-B83A-F4245917F760}"/>
                </a:ext>
              </a:extLst>
            </p:cNvPr>
            <p:cNvSpPr txBox="1"/>
            <p:nvPr/>
          </p:nvSpPr>
          <p:spPr>
            <a:xfrm>
              <a:off x="-5410" y="6391015"/>
              <a:ext cx="12191996" cy="451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400" i="1" spc="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Voice and Choice Summit 2026    \    Voice and Choice Summit 2026 </a:t>
              </a:r>
              <a:endParaRPr lang="en-ZW" sz="2400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77A6DB-18A6-C55E-C0FB-4E1D2DAA6CBE}"/>
              </a:ext>
            </a:extLst>
          </p:cNvPr>
          <p:cNvSpPr/>
          <p:nvPr/>
        </p:nvSpPr>
        <p:spPr>
          <a:xfrm>
            <a:off x="1" y="2584078"/>
            <a:ext cx="12191999" cy="2643876"/>
          </a:xfrm>
          <a:custGeom>
            <a:avLst/>
            <a:gdLst>
              <a:gd name="connsiteX0" fmla="*/ 12191999 w 12191999"/>
              <a:gd name="connsiteY0" fmla="*/ 0 h 2643876"/>
              <a:gd name="connsiteX1" fmla="*/ 12191999 w 12191999"/>
              <a:gd name="connsiteY1" fmla="*/ 464989 h 2643876"/>
              <a:gd name="connsiteX2" fmla="*/ 12090690 w 12191999"/>
              <a:gd name="connsiteY2" fmla="*/ 483907 h 2643876"/>
              <a:gd name="connsiteX3" fmla="*/ 5319131 w 12191999"/>
              <a:gd name="connsiteY3" fmla="*/ 2639171 h 2643876"/>
              <a:gd name="connsiteX4" fmla="*/ 0 w 12191999"/>
              <a:gd name="connsiteY4" fmla="*/ 1806892 h 2643876"/>
              <a:gd name="connsiteX5" fmla="*/ 22303 w 12191999"/>
              <a:gd name="connsiteY5" fmla="*/ 1351345 h 2643876"/>
              <a:gd name="connsiteX6" fmla="*/ 5330284 w 12191999"/>
              <a:gd name="connsiteY6" fmla="*/ 2452625 h 2643876"/>
              <a:gd name="connsiteX7" fmla="*/ 10868965 w 12191999"/>
              <a:gd name="connsiteY7" fmla="*/ 389807 h 2643876"/>
              <a:gd name="connsiteX8" fmla="*/ 12104896 w 12191999"/>
              <a:gd name="connsiteY8" fmla="*/ 1644 h 264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2643876">
                <a:moveTo>
                  <a:pt x="12191999" y="0"/>
                </a:moveTo>
                <a:lnTo>
                  <a:pt x="12191999" y="464989"/>
                </a:lnTo>
                <a:lnTo>
                  <a:pt x="12090690" y="483907"/>
                </a:lnTo>
                <a:cubicBezTo>
                  <a:pt x="10319058" y="857183"/>
                  <a:pt x="7278028" y="2750381"/>
                  <a:pt x="5319131" y="2639171"/>
                </a:cubicBezTo>
                <a:cubicBezTo>
                  <a:pt x="3297044" y="2524373"/>
                  <a:pt x="2378926" y="1362052"/>
                  <a:pt x="0" y="1806892"/>
                </a:cubicBezTo>
                <a:lnTo>
                  <a:pt x="22303" y="1351345"/>
                </a:lnTo>
                <a:cubicBezTo>
                  <a:pt x="1256371" y="1285276"/>
                  <a:pt x="3401123" y="2389872"/>
                  <a:pt x="5330284" y="2452625"/>
                </a:cubicBezTo>
                <a:cubicBezTo>
                  <a:pt x="8259338" y="2486108"/>
                  <a:pt x="9788675" y="947659"/>
                  <a:pt x="10868965" y="389807"/>
                </a:cubicBezTo>
                <a:cubicBezTo>
                  <a:pt x="11409110" y="110881"/>
                  <a:pt x="11816948" y="21434"/>
                  <a:pt x="12104896" y="1644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ZA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ED7C6B-3215-606E-4317-F8BF01F39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104" y="2164334"/>
            <a:ext cx="9144000" cy="181140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</a:t>
            </a:r>
            <a:b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Summit 2026-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Story of Change Category</a:t>
            </a:r>
            <a:endParaRPr lang="en-ZA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3DB0E86D-BEBA-8DD5-5C76-03069FD92515}"/>
              </a:ext>
            </a:extLst>
          </p:cNvPr>
          <p:cNvSpPr txBox="1"/>
          <p:nvPr/>
        </p:nvSpPr>
        <p:spPr>
          <a:xfrm>
            <a:off x="456704" y="4315968"/>
            <a:ext cx="1088185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0070C0"/>
                </a:solidFill>
              </a:rPr>
              <a:t>"Break the Silence - End the Cycle of Violence." </a:t>
            </a:r>
          </a:p>
          <a:p>
            <a:pPr algn="ctr"/>
            <a:r>
              <a:rPr lang="en-ZW" dirty="0">
                <a:solidFill>
                  <a:srgbClr val="0070C0"/>
                </a:solidFill>
              </a:rPr>
              <a:t>Eswatini, University of Limkokwing </a:t>
            </a:r>
          </a:p>
          <a:p>
            <a:pPr algn="ctr"/>
            <a:r>
              <a:rPr lang="en-ZW" dirty="0">
                <a:solidFill>
                  <a:srgbClr val="0070C0"/>
                </a:solidFill>
              </a:rPr>
              <a:t>17 March 2026</a:t>
            </a:r>
          </a:p>
          <a:p>
            <a:pPr algn="ctr"/>
            <a:r>
              <a:rPr lang="en-ZA" b="1" i="1" dirty="0">
                <a:solidFill>
                  <a:srgbClr val="0070C0"/>
                </a:solidFill>
              </a:rPr>
              <a:t>SAKHILE DLAMINI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7B517-5709-30D5-ACFC-D3BAB183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416" y="532859"/>
            <a:ext cx="1478058" cy="8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8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42821A-D855-BDEB-0BA9-CEF4B038C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9BD0C0-4688-60A2-87F2-97C5472AE41A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ECA41D-6ACC-ACC6-201A-4C66DAFC79F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204D4F7-48F2-2B0D-FCD1-66788CDCEE0B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i="1" spc="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59C1702B-146A-DE00-217F-2FCA0E5B0D49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LEDGE Video">
            <a:hlinkClick r:id="" action="ppaction://media"/>
            <a:extLst>
              <a:ext uri="{FF2B5EF4-FFF2-40B4-BE49-F238E27FC236}">
                <a16:creationId xmlns:a16="http://schemas.microsoft.com/office/drawing/2014/main" id="{E645B905-E7EF-6FF2-10B7-4154633592E4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6444" y="1073883"/>
            <a:ext cx="7888287" cy="5035550"/>
          </a:xfrm>
        </p:spPr>
      </p:pic>
    </p:spTree>
    <p:extLst>
      <p:ext uri="{BB962C8B-B14F-4D97-AF65-F5344CB8AC3E}">
        <p14:creationId xmlns:p14="http://schemas.microsoft.com/office/powerpoint/2010/main" val="370006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11DEFC-046B-E0CC-3AC4-F2B3FA065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2E78AC-720C-D504-84B2-E5C9CBA2CD08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71666C-B3B8-71AD-5F83-5710D3B704E2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BADD35C-04E1-64B0-B93E-F598A8C12BD6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Background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DDDBDF7-B80F-4F6D-F136-A5B13757493B}"/>
              </a:ext>
            </a:extLst>
          </p:cNvPr>
          <p:cNvSpPr txBox="1">
            <a:spLocks/>
          </p:cNvSpPr>
          <p:nvPr/>
        </p:nvSpPr>
        <p:spPr>
          <a:xfrm>
            <a:off x="6228190" y="1091293"/>
            <a:ext cx="5958395" cy="50348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0939B24-1626-4BC6-2DB2-DEE55BD52EFB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F0F5C62-9B24-D31B-70BA-F99EA71C3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Briefly describe the context or problem the project set out to address.</a:t>
            </a:r>
          </a:p>
          <a:p>
            <a:pPr marL="0" indent="0">
              <a:buNone/>
            </a:pPr>
            <a:r>
              <a:rPr lang="en-ZA" dirty="0"/>
              <a:t>The Issue:</a:t>
            </a:r>
          </a:p>
          <a:p>
            <a:pPr lvl="0"/>
            <a:r>
              <a:rPr lang="en-ZA" dirty="0"/>
              <a:t>Gender-Based Violence (GBV) and Intimate Partner Violence (IPV) are critical issues for youth in Eswatini’s tertiary institutions.</a:t>
            </a:r>
          </a:p>
          <a:p>
            <a:pPr lvl="0"/>
            <a:r>
              <a:rPr lang="en-ZA" dirty="0"/>
              <a:t>Deeply rooted patriarchal norms and societal pressures often normalize violence, hindering students' academic success, mental health, and personal development.</a:t>
            </a:r>
          </a:p>
          <a:p>
            <a:pPr marL="0" indent="0">
              <a:buNone/>
            </a:pPr>
            <a:r>
              <a:rPr lang="en-ZA" dirty="0"/>
              <a:t>Our Response:</a:t>
            </a:r>
          </a:p>
          <a:p>
            <a:pPr lvl="0"/>
            <a:r>
              <a:rPr lang="en-ZA" dirty="0"/>
              <a:t>A comprehensive Gender Transformative program implemented at Limkokwing University of Creative Technology.</a:t>
            </a:r>
          </a:p>
          <a:p>
            <a:r>
              <a:rPr lang="en-ZA" dirty="0"/>
              <a:t>Implemented by: WOSSO Fellow Sakhile Dlamini in partnership with the </a:t>
            </a:r>
            <a:r>
              <a:rPr lang="en-ZA" dirty="0" err="1"/>
              <a:t>MenEngage</a:t>
            </a:r>
            <a:r>
              <a:rPr lang="en-ZA" dirty="0"/>
              <a:t> Eswatini National Coordinator.</a:t>
            </a:r>
          </a:p>
          <a:p>
            <a:pPr marL="0" indent="0">
              <a:buNone/>
            </a:pPr>
            <a:r>
              <a:rPr lang="en-ZA" dirty="0"/>
              <a:t>Project Objectives:</a:t>
            </a:r>
          </a:p>
          <a:p>
            <a:r>
              <a:rPr lang="en-ZA" dirty="0"/>
              <a:t>    1.  Increase Awareness: Equip students with knowledge on the signs, effects, and prevention of GBV and IPV.</a:t>
            </a:r>
          </a:p>
          <a:p>
            <a:r>
              <a:rPr lang="en-ZA" dirty="0"/>
              <a:t>    2.  Empower Healthy Relationships: Educate students on healthy relationship dynamics and conflict resolution.</a:t>
            </a:r>
          </a:p>
          <a:p>
            <a:r>
              <a:rPr lang="en-ZA" dirty="0"/>
              <a:t>    3.  Challenge Norms: Address cultural attitudes that normalize violence through critical dialogue.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E278B2-2A75-0EC2-7FF9-AC7E17C8E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91" y="1627473"/>
            <a:ext cx="5943765" cy="396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61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7D0833-15A1-9828-BF3A-E350D3F5A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9CF20B-1ECD-DA18-83EC-47E37324C182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D2ADFD-7362-0F29-8B98-D9C2305FFC09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21FEECC-C411-1552-DEA4-234449ED5DF7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Change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2C347B2-2342-038A-0AF6-8E0CB12F88B9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68A2DAAB-21F7-C41E-BEE6-65B935EE76EC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7EF1FDE4-F5B1-6D37-3D1C-63CC49B26F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ZA" dirty="0"/>
              <a:t>How did the change come about? </a:t>
            </a:r>
            <a:endParaRPr lang="en-ZA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dirty="0"/>
              <a:t>• 	</a:t>
            </a:r>
            <a:r>
              <a:rPr lang="en-US" b="1" dirty="0"/>
              <a:t>Intensive Engagement: </a:t>
            </a:r>
            <a:r>
              <a:rPr lang="en-US" dirty="0"/>
              <a:t>We moved beyond a standard workshop. A dedicated cohort of 40 students (26 women, 14 men) participated in a transformative journey of 8 weekly sessions (expanded from the initial 6 due to demand).</a:t>
            </a:r>
          </a:p>
          <a:p>
            <a:pPr marL="0" indent="0">
              <a:buNone/>
            </a:pPr>
            <a:r>
              <a:rPr lang="en-US" dirty="0"/>
              <a:t>•	</a:t>
            </a:r>
            <a:r>
              <a:rPr lang="en-US" b="1" dirty="0"/>
              <a:t>Transformative Methodology: </a:t>
            </a:r>
            <a:r>
              <a:rPr lang="en-US" dirty="0"/>
              <a:t>Using the SONKE Gender Justice </a:t>
            </a:r>
            <a:r>
              <a:rPr lang="en-US" dirty="0" err="1"/>
              <a:t>MenEngage</a:t>
            </a:r>
            <a:r>
              <a:rPr lang="en-US" dirty="0"/>
              <a:t> training manual, we guided students through a deep belief-change cycle, fostering critical dialogue on deconstructing harmful norms.</a:t>
            </a:r>
          </a:p>
          <a:p>
            <a:pPr marL="0" indent="0">
              <a:buNone/>
            </a:pPr>
            <a:r>
              <a:rPr lang="en-US" dirty="0"/>
              <a:t>•	</a:t>
            </a:r>
            <a:r>
              <a:rPr lang="en-US" b="1" dirty="0"/>
              <a:t>Collaborative Leadership: </a:t>
            </a:r>
            <a:r>
              <a:rPr lang="en-US" dirty="0"/>
              <a:t>Sessions were co-facilitated by myself and the </a:t>
            </a:r>
            <a:r>
              <a:rPr lang="en-US" dirty="0" err="1"/>
              <a:t>MenEngase</a:t>
            </a:r>
            <a:r>
              <a:rPr lang="en-US" dirty="0"/>
              <a:t> Eswatini National Coordinator, creating a vital "brave space" for both young men and women.</a:t>
            </a:r>
          </a:p>
          <a:p>
            <a:pPr marL="0" indent="0">
              <a:buNone/>
            </a:pPr>
            <a:r>
              <a:rPr lang="en-US" dirty="0"/>
              <a:t>•	</a:t>
            </a:r>
            <a:r>
              <a:rPr lang="en-US" b="1" dirty="0"/>
              <a:t>From Learners to Leaders: </a:t>
            </a:r>
            <a:r>
              <a:rPr lang="en-US" dirty="0"/>
              <a:t>The process actively transformed participants from passive listeners into committed advocates.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E58816-FBE0-35B8-6220-0E7B641B5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06" y="1653308"/>
            <a:ext cx="5909810" cy="393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02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D90651-B644-AD5E-2A44-F43BA5F06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CFFCAC-3A91-147B-76F8-E4A63D128F05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F5272A-0EAE-F7AD-5BC9-50F1BC4E9E16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CAD63EC-8439-395E-A4D3-55001219D183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The change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4AC4284-BF85-D13E-C489-18AB6337C5B5}"/>
              </a:ext>
            </a:extLst>
          </p:cNvPr>
          <p:cNvSpPr txBox="1">
            <a:spLocks/>
          </p:cNvSpPr>
          <p:nvPr/>
        </p:nvSpPr>
        <p:spPr>
          <a:xfrm>
            <a:off x="6146665" y="1091294"/>
            <a:ext cx="6039921" cy="50348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EB417B7-067A-1451-4088-930D067ACE62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FB04D281-5D38-5173-585A-1F060D80D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Describe the change that has occurred</a:t>
            </a:r>
            <a:r>
              <a:rPr lang="en-ZA" dirty="0"/>
              <a:t>?</a:t>
            </a:r>
          </a:p>
          <a:p>
            <a:pPr marL="0" indent="0">
              <a:buNone/>
            </a:pPr>
            <a:r>
              <a:rPr lang="en-ZA" b="1" dirty="0"/>
              <a:t>Before the Project:</a:t>
            </a:r>
          </a:p>
          <a:p>
            <a:pPr lvl="0"/>
            <a:r>
              <a:rPr lang="en-ZA" dirty="0"/>
              <a:t>Pre-evaluation data showed participants often adhered to harmful gender stereotypes.</a:t>
            </a:r>
          </a:p>
          <a:p>
            <a:pPr lvl="0"/>
            <a:r>
              <a:rPr lang="en-ZA" dirty="0"/>
              <a:t>Many normalized IPV, sometimes justifying violence and blaming victims.</a:t>
            </a:r>
          </a:p>
          <a:p>
            <a:pPr lvl="0"/>
            <a:r>
              <a:rPr lang="en-ZA" dirty="0"/>
              <a:t>Knowledge of healthy relationships was limited, and silence was mistaken for neutrality.</a:t>
            </a:r>
          </a:p>
          <a:p>
            <a:pPr marL="0" lvl="0" indent="0">
              <a:buNone/>
            </a:pPr>
            <a:r>
              <a:rPr lang="en-ZA" b="1" dirty="0"/>
              <a:t>After the Project:</a:t>
            </a:r>
          </a:p>
          <a:p>
            <a:pPr lvl="0"/>
            <a:r>
              <a:rPr lang="en-ZA" dirty="0"/>
              <a:t>Participants moved from passive awareness to deep, critical introspection about the social roots of violence.</a:t>
            </a:r>
          </a:p>
          <a:p>
            <a:pPr lvl="0"/>
            <a:r>
              <a:rPr lang="en-ZA" dirty="0"/>
              <a:t>They now understand that silence perpetuates harm.</a:t>
            </a:r>
          </a:p>
          <a:p>
            <a:pPr lvl="0"/>
            <a:r>
              <a:rPr lang="en-ZA" dirty="0"/>
              <a:t>This shift is powerfully symbolized by their collective pledge to reject violence and speak out against it – marking the birth of a student-led movement for cultural change.</a:t>
            </a:r>
          </a:p>
          <a:p>
            <a:pPr lvl="0"/>
            <a:r>
              <a:rPr lang="en-ZA" dirty="0"/>
              <a:t>Student leaders are now planning to integrate this content into future campus events.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43DE2A-8A98-3785-5F2F-ECA42D2B6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999" y="1612310"/>
            <a:ext cx="5989252" cy="399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32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10CE76-0242-0800-5BCE-D82BCFBF4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3AFF81-A7A2-EDBC-D500-8A3DBB491C29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23896D-4012-8BDB-599E-4A35A7368FE5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C4995C4-F29B-812A-065D-64E32FD79E99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Significance of Change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D06E036-6914-FD76-C318-38B4C15A423C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C4456A7B-3A01-8DFE-6B25-BFF18DBDF74B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98E4E40-DF3B-5FF2-B074-822AAEC67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lvl="0"/>
            <a:r>
              <a:rPr lang="en-ZA" b="1" dirty="0"/>
              <a:t>Breaking the Cycle: </a:t>
            </a:r>
            <a:r>
              <a:rPr lang="en-ZA" dirty="0"/>
              <a:t>This signifies a critical shift from basic awareness to actionable attitude transformation among youth, which is essential to break the intergenerational cycle of violence.</a:t>
            </a:r>
          </a:p>
          <a:p>
            <a:pPr lvl="0"/>
            <a:r>
              <a:rPr lang="en-ZA" b="1" dirty="0"/>
              <a:t>A Grassroots Movement is Born: </a:t>
            </a:r>
            <a:r>
              <a:rPr lang="en-ZA" dirty="0"/>
              <a:t>The collective pledge is more than a personal commitment; it marks the emergence of a genuine, youth-led movement ready to challenge norms within their own peer networks.</a:t>
            </a:r>
          </a:p>
          <a:p>
            <a:pPr lvl="0"/>
            <a:r>
              <a:rPr lang="en-ZA" b="1" dirty="0"/>
              <a:t>A Proven Model: </a:t>
            </a:r>
            <a:r>
              <a:rPr lang="en-ZA" dirty="0"/>
              <a:t>The project has successfully created a vital safe space for transformative dialogue that didn't previously exist at this scale. It demonstrates the immense power of targeted, gender-transformative education.</a:t>
            </a:r>
          </a:p>
          <a:p>
            <a:pPr lvl="0"/>
            <a:r>
              <a:rPr lang="en-ZA" b="1" dirty="0"/>
              <a:t>Strengthened Capacity: </a:t>
            </a:r>
            <a:r>
              <a:rPr lang="en-ZA" dirty="0"/>
              <a:t>The invaluable partnership with </a:t>
            </a:r>
            <a:r>
              <a:rPr lang="en-ZA" dirty="0" err="1"/>
              <a:t>MenEngage</a:t>
            </a:r>
            <a:r>
              <a:rPr lang="en-ZA" dirty="0"/>
              <a:t> Eswatini has created a proven, replicable model for student-led interventions, strengthening local activist networks.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B55A1C-4169-EBD1-BF6E-D88D860E3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251" y="1375734"/>
            <a:ext cx="5907646" cy="443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19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B68E54-7ED8-EDF4-C63B-4290F5CFE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41656B-70B2-5072-F271-7C14065F740C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A31558-252D-F581-F2DB-A42505DBF6D5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4FDAD1A-9EBB-CDBD-BD01-EE6DFCAC5E71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Sustainability</a:t>
            </a:r>
            <a:endParaRPr lang="en-ZW" b="1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A028A7B-BC90-9807-E933-5D754417DE96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1D18B7FB-00F0-5816-2B68-6B37E478E174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EE95C750-FB39-A087-1520-43BD4FBB60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en-ZA" dirty="0"/>
              <a:t>Sustaining the Change:</a:t>
            </a:r>
          </a:p>
          <a:p>
            <a:pPr lvl="0"/>
            <a:r>
              <a:rPr lang="en-ZA" dirty="0"/>
              <a:t>Peer Advocacy Network: The trained cohort of 40 students is now an energized network of peer advocates, committed to leading by example.</a:t>
            </a:r>
          </a:p>
          <a:p>
            <a:pPr lvl="0"/>
            <a:r>
              <a:rPr lang="en-ZA" dirty="0"/>
              <a:t>Ongoing Partnerships: Collaborations with student governance bodies are in place for regular peer-led awareness events.</a:t>
            </a:r>
          </a:p>
          <a:p>
            <a:pPr lvl="0"/>
            <a:r>
              <a:rPr lang="en-ZA" dirty="0"/>
              <a:t>Technical Support: Our strengthened partnership with </a:t>
            </a:r>
            <a:r>
              <a:rPr lang="en-ZA" dirty="0" err="1"/>
              <a:t>MenEngage</a:t>
            </a:r>
            <a:r>
              <a:rPr lang="en-ZA" dirty="0"/>
              <a:t> Eswatini provides lasting mentorship and curriculum support.</a:t>
            </a:r>
          </a:p>
          <a:p>
            <a:pPr marL="0" indent="0">
              <a:buNone/>
            </a:pPr>
            <a:r>
              <a:rPr lang="en-ZA" dirty="0"/>
              <a:t>Scaling Up the Impact:</a:t>
            </a:r>
          </a:p>
          <a:p>
            <a:pPr lvl="0"/>
            <a:r>
              <a:rPr lang="en-ZA" dirty="0"/>
              <a:t>Advocate with Evidence: We will use our compelling outcomes and documented methodology to advocate for similar programs in other universities.</a:t>
            </a:r>
          </a:p>
          <a:p>
            <a:pPr lvl="0"/>
            <a:r>
              <a:rPr lang="en-ZA" dirty="0"/>
              <a:t>Formal Partnerships: Pursue partnerships with tertiary institutions to integrate sessions into orientation programs or curricula.</a:t>
            </a:r>
          </a:p>
          <a:p>
            <a:pPr lvl="0"/>
            <a:r>
              <a:rPr lang="en-ZA" dirty="0"/>
              <a:t>Seek Funding: Actively pursue diversified funding to expand participant reach and train more facilitators, growing this from a pilot into a national movement.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EE4342-EA2E-3C1D-5BF7-28AB142CC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592" y="1377117"/>
            <a:ext cx="5950964" cy="446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77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8D80A7-337A-7CEE-F01A-4366D5C88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4F1C72-1A94-AD70-94FE-1D2F3A85AA2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E142AE-C021-1C76-4576-62A005E05A50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CA13705-A494-515D-8573-33B3FABAEEA1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Beneficiaries</a:t>
            </a:r>
            <a:endParaRPr lang="en-ZW" b="1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FAAF688-D463-B6A0-A16A-E4D655BBC94F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515C0867-3DFA-273B-9811-75B3B1E3E12D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E346ACA6-BFFF-0CFC-86EC-DA6ECFD22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ZA" dirty="0"/>
              <a:t>Direct Beneficiaries:</a:t>
            </a:r>
          </a:p>
          <a:p>
            <a:pPr lvl="1"/>
            <a:r>
              <a:rPr lang="en-ZA" dirty="0"/>
              <a:t>Female: 26</a:t>
            </a:r>
          </a:p>
          <a:p>
            <a:pPr lvl="1"/>
            <a:r>
              <a:rPr lang="en-ZA" dirty="0"/>
              <a:t>Male: 14</a:t>
            </a:r>
          </a:p>
          <a:p>
            <a:pPr lvl="1"/>
            <a:r>
              <a:rPr lang="en-ZA" dirty="0"/>
              <a:t>Total: 40 empowered peer advocates.</a:t>
            </a:r>
          </a:p>
          <a:p>
            <a:r>
              <a:rPr lang="en-ZA" dirty="0"/>
              <a:t>Indirect &amp; Online Beneficiaries:</a:t>
            </a:r>
          </a:p>
          <a:p>
            <a:pPr lvl="0"/>
            <a:r>
              <a:rPr lang="en-ZA" dirty="0"/>
              <a:t>Female (Indirect): [Estimate number, e.g., 200+] Through peer networks and planned awareness events.</a:t>
            </a:r>
          </a:p>
          <a:p>
            <a:pPr lvl="0"/>
            <a:r>
              <a:rPr lang="en-ZA" dirty="0"/>
              <a:t>Male (Indirect): [Estimate number, e.g., 150+] Through peer networks and planned awareness events.</a:t>
            </a:r>
          </a:p>
          <a:p>
            <a:pPr lvl="0"/>
            <a:r>
              <a:rPr lang="en-ZA" dirty="0"/>
              <a:t>Online: To be expanded through future social media campaigns and digital stories.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8D66F1-CE1E-1AE5-173A-4AB8E6D16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40" y="1602282"/>
            <a:ext cx="5966460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99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88C560-4E7E-21B1-8183-F8DEA6383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5CD6F1-92F5-68C6-9652-737EFAF37968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43B553-6A4A-6FFA-D9C7-409524AF91A6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AF189A8-6523-694B-6E04-5CFCE64EBF01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spc="30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Challenges &amp; Lessons learnt</a:t>
            </a:r>
            <a:endParaRPr lang="en-ZW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A3FB9CB-DF47-8F93-F22C-75A22171C5D3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What lessons have you learnt?</a:t>
            </a:r>
          </a:p>
          <a:p>
            <a:pPr marL="0" indent="0">
              <a:buNone/>
            </a:pPr>
            <a:r>
              <a:rPr lang="en-ZA" dirty="0"/>
              <a:t>Authentic, transformational change starts with investing in and empowering youth. When given a safe space and the right tools, they don't just learn - they become the most powerful advocates for change within their own communities.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66260B74-A3B6-97DE-07D0-2F960EAD4595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57DC9A21-6869-6A74-0B9B-5EB047F11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Challenges &amp; mitigation</a:t>
            </a:r>
          </a:p>
          <a:p>
            <a:pPr lvl="0"/>
            <a:r>
              <a:rPr lang="en-ZA" dirty="0"/>
              <a:t>Challenge: Initial difficulty securing direct, high-level institutional engagement for policy change.</a:t>
            </a:r>
          </a:p>
          <a:p>
            <a:pPr lvl="0"/>
            <a:r>
              <a:rPr lang="en-ZA" dirty="0"/>
              <a:t>Mitigation: We shifted focus to a ground-up approach, successfully engaging students directly. Their visible commitment and demand then sparked interest from student governance bodies, creating a more organic path to influence campus culture.</a:t>
            </a:r>
          </a:p>
          <a:p>
            <a:pPr lvl="0"/>
            <a:r>
              <a:rPr lang="en-ZA" dirty="0"/>
              <a:t>Challenge: Limited funding restricts the number of students who can participate in such intensive sessions.</a:t>
            </a:r>
          </a:p>
          <a:p>
            <a:pPr lvl="0"/>
            <a:r>
              <a:rPr lang="en-ZA" dirty="0"/>
              <a:t>Mitigation: The overwhelming demand from students is now powerful evidence we can use to advocate for more funding and to integrate this model into existing university structures and budgets.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362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30DD7-A1FF-1021-DD84-29DE3B528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4D61CB-C678-0CFB-5CC2-A8F6F89E7281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557C4-9B66-0B85-550A-E39ECA451607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E71CE6C-A383-0E47-D439-B4105E0A28CB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i="1" spc="30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Next Steps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1ABCEAF2-8AA8-6F6E-660A-8F94A4A3AD1A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DFB566B1-6B2D-F682-574B-5548DDD64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11248946" cy="503486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lvl="1"/>
            <a:r>
              <a:rPr lang="en-ZA" dirty="0"/>
              <a:t>Formalize the Movement: Support the trained student cohort to formally establish their peer advocacy network.</a:t>
            </a:r>
          </a:p>
          <a:p>
            <a:pPr lvl="1"/>
            <a:r>
              <a:rPr lang="en-ZA" dirty="0"/>
              <a:t>Implement Planned Events: Execute the awareness events and talks co-planned with student governance bodies, with our ongoing support.</a:t>
            </a:r>
          </a:p>
          <a:p>
            <a:pPr lvl="1"/>
            <a:r>
              <a:rPr lang="en-ZA" dirty="0"/>
              <a:t>Document and Share: Create a compelling "Story of Change" report and short video, using our photos and quotes to advocate for scale-up with other universities and potential donors.</a:t>
            </a:r>
          </a:p>
          <a:p>
            <a:pPr lvl="1"/>
            <a:r>
              <a:rPr lang="en-ZA" dirty="0"/>
              <a:t>Develop a Replication Plan: Work with </a:t>
            </a:r>
            <a:r>
              <a:rPr lang="en-ZA" dirty="0" err="1"/>
              <a:t>MenEngage</a:t>
            </a:r>
            <a:r>
              <a:rPr lang="en-ZA" dirty="0"/>
              <a:t> Eswatini to create a simple guide for implementing this model in other tertiary settings.</a:t>
            </a:r>
          </a:p>
          <a:p>
            <a:pPr lvl="1"/>
            <a:r>
              <a:rPr lang="en-ZA" dirty="0"/>
              <a:t>Pursue Partnerships: Initiate formal discussions with the leadership of other universities in Eswatini to introduce the program.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55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8F3ECD972E8E41B9495D5AEDAE7986" ma:contentTypeVersion="16" ma:contentTypeDescription="Create a new document." ma:contentTypeScope="" ma:versionID="d103da91a01d0d4d36f0a8fa93a5bda2">
  <xsd:schema xmlns:xsd="http://www.w3.org/2001/XMLSchema" xmlns:xs="http://www.w3.org/2001/XMLSchema" xmlns:p="http://schemas.microsoft.com/office/2006/metadata/properties" xmlns:ns2="0d0128bf-0240-4a00-b00a-ea9f2cdab004" xmlns:ns3="5c72703c-1067-4fa7-89cc-ef245258de7b" targetNamespace="http://schemas.microsoft.com/office/2006/metadata/properties" ma:root="true" ma:fieldsID="951381d568948a2b3bc63ab6b0cc8801" ns2:_="" ns3:_="">
    <xsd:import namespace="0d0128bf-0240-4a00-b00a-ea9f2cdab004"/>
    <xsd:import namespace="5c72703c-1067-4fa7-89cc-ef245258d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128bf-0240-4a00-b00a-ea9f2cdab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d0128bf-0240-4a00-b00a-ea9f2cdab004">
      <Terms xmlns="http://schemas.microsoft.com/office/infopath/2007/PartnerControls"/>
    </lcf76f155ced4ddcb4097134ff3c332f>
    <TaxCatchAll xmlns="5c72703c-1067-4fa7-89cc-ef245258de7b" xsi:nil="true"/>
  </documentManagement>
</p:properties>
</file>

<file path=customXml/itemProps1.xml><?xml version="1.0" encoding="utf-8"?>
<ds:datastoreItem xmlns:ds="http://schemas.openxmlformats.org/officeDocument/2006/customXml" ds:itemID="{0C593EA8-CD71-4944-BB81-72497E43A5B3}"/>
</file>

<file path=customXml/itemProps2.xml><?xml version="1.0" encoding="utf-8"?>
<ds:datastoreItem xmlns:ds="http://schemas.openxmlformats.org/officeDocument/2006/customXml" ds:itemID="{71882406-5D62-48D4-A095-1B8397C3E3E6}"/>
</file>

<file path=customXml/itemProps3.xml><?xml version="1.0" encoding="utf-8"?>
<ds:datastoreItem xmlns:ds="http://schemas.openxmlformats.org/officeDocument/2006/customXml" ds:itemID="{04972A5A-2910-43F3-AE9D-2A4E7A8F4C43}"/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1161</Words>
  <Application>Microsoft Office PowerPoint</Application>
  <PresentationFormat>Widescreen</PresentationFormat>
  <Paragraphs>82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Tahoma</vt:lpstr>
      <vt:lpstr>Office Theme</vt:lpstr>
      <vt:lpstr>Voice and Choice Summit 2026-Story of Change Category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Debi Lee</dc:creator>
  <cp:lastModifiedBy>Sakhile Dlamini</cp:lastModifiedBy>
  <cp:revision>5</cp:revision>
  <dcterms:created xsi:type="dcterms:W3CDTF">2025-10-09T06:55:09Z</dcterms:created>
  <dcterms:modified xsi:type="dcterms:W3CDTF">2026-03-02T20:22:00Z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0x010100438F3ECD972E8E41B9495D5AEDAE7986</vt:lpwstr>
  </property>
</Properties>
</file>