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6.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4" r:id="rId3"/>
    <p:sldId id="283" r:id="rId4"/>
    <p:sldId id="286" r:id="rId5"/>
    <p:sldId id="276" r:id="rId6"/>
    <p:sldId id="285" r:id="rId7"/>
    <p:sldId id="277" r:id="rId8"/>
    <p:sldId id="284" r:id="rId9"/>
    <p:sldId id="287" r:id="rId10"/>
    <p:sldId id="278" r:id="rId11"/>
    <p:sldId id="288" r:id="rId12"/>
    <p:sldId id="279" r:id="rId13"/>
    <p:sldId id="289" r:id="rId14"/>
    <p:sldId id="282" r:id="rId15"/>
    <p:sldId id="281" r:id="rId16"/>
    <p:sldId id="2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17B060"/>
    <a:srgbClr val="F7DA06"/>
    <a:srgbClr val="E37191"/>
    <a:srgbClr val="A57FA6"/>
    <a:srgbClr val="7D59A5"/>
    <a:srgbClr val="FF0000"/>
    <a:srgbClr val="25B56A"/>
    <a:srgbClr val="7B2C42"/>
    <a:srgbClr val="D19D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3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E2CE2-5A7E-4EE2-9250-484598939D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E9062C76-4F4C-BDDA-A97A-165EB3359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5D24042E-3907-93CB-4E2E-55F85AE4F4AA}"/>
              </a:ext>
            </a:extLst>
          </p:cNvPr>
          <p:cNvSpPr>
            <a:spLocks noGrp="1"/>
          </p:cNvSpPr>
          <p:nvPr>
            <p:ph type="dt" sz="half" idx="10"/>
          </p:nvPr>
        </p:nvSpPr>
        <p:spPr/>
        <p:txBody>
          <a:bodyPr/>
          <a:lstStyle/>
          <a:p>
            <a:fld id="{D77A6DBE-B882-4EF2-AACB-D4DAF18A6183}" type="datetimeFigureOut">
              <a:rPr lang="en-ZA" smtClean="0"/>
              <a:t>2026/03/04</a:t>
            </a:fld>
            <a:endParaRPr lang="en-ZA"/>
          </a:p>
        </p:txBody>
      </p:sp>
      <p:sp>
        <p:nvSpPr>
          <p:cNvPr id="5" name="Footer Placeholder 4">
            <a:extLst>
              <a:ext uri="{FF2B5EF4-FFF2-40B4-BE49-F238E27FC236}">
                <a16:creationId xmlns:a16="http://schemas.microsoft.com/office/drawing/2014/main" id="{9AE905BC-5A99-07E4-DD66-2ED4D4B6089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5E42D9CB-D969-E8CA-BC4E-7974855A5709}"/>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57612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0B160-8340-37E5-9194-2F2A769EC870}"/>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C2EC659-D4C7-815D-9806-42DE933B41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DE70717-E0D3-22F2-A9A6-EB49979C49C7}"/>
              </a:ext>
            </a:extLst>
          </p:cNvPr>
          <p:cNvSpPr>
            <a:spLocks noGrp="1"/>
          </p:cNvSpPr>
          <p:nvPr>
            <p:ph type="dt" sz="half" idx="10"/>
          </p:nvPr>
        </p:nvSpPr>
        <p:spPr/>
        <p:txBody>
          <a:bodyPr/>
          <a:lstStyle/>
          <a:p>
            <a:fld id="{D77A6DBE-B882-4EF2-AACB-D4DAF18A6183}" type="datetimeFigureOut">
              <a:rPr lang="en-ZA" smtClean="0"/>
              <a:t>2026/03/04</a:t>
            </a:fld>
            <a:endParaRPr lang="en-ZA"/>
          </a:p>
        </p:txBody>
      </p:sp>
      <p:sp>
        <p:nvSpPr>
          <p:cNvPr id="5" name="Footer Placeholder 4">
            <a:extLst>
              <a:ext uri="{FF2B5EF4-FFF2-40B4-BE49-F238E27FC236}">
                <a16:creationId xmlns:a16="http://schemas.microsoft.com/office/drawing/2014/main" id="{946A3E06-6483-7692-99D3-BF56E4FEB891}"/>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57C564DD-F12F-22CC-E23A-D3F4EBF330E5}"/>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1416335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12EF1F-5EB7-19ED-3053-C12F9E82D94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C87F3B99-431D-CACD-E9F7-044331D74C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EDF3BFF-9C24-BC50-E529-8CB16AB7F208}"/>
              </a:ext>
            </a:extLst>
          </p:cNvPr>
          <p:cNvSpPr>
            <a:spLocks noGrp="1"/>
          </p:cNvSpPr>
          <p:nvPr>
            <p:ph type="dt" sz="half" idx="10"/>
          </p:nvPr>
        </p:nvSpPr>
        <p:spPr/>
        <p:txBody>
          <a:bodyPr/>
          <a:lstStyle/>
          <a:p>
            <a:fld id="{D77A6DBE-B882-4EF2-AACB-D4DAF18A6183}" type="datetimeFigureOut">
              <a:rPr lang="en-ZA" smtClean="0"/>
              <a:t>2026/03/04</a:t>
            </a:fld>
            <a:endParaRPr lang="en-ZA"/>
          </a:p>
        </p:txBody>
      </p:sp>
      <p:sp>
        <p:nvSpPr>
          <p:cNvPr id="5" name="Footer Placeholder 4">
            <a:extLst>
              <a:ext uri="{FF2B5EF4-FFF2-40B4-BE49-F238E27FC236}">
                <a16:creationId xmlns:a16="http://schemas.microsoft.com/office/drawing/2014/main" id="{C80CBEFD-866C-65D7-CE39-814194A5E56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CCD7994-4C60-75E4-1FC9-C0CB024F39C3}"/>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2442018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4B42-CF62-4194-C72A-A7DBF745C8B3}"/>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B00E7432-04B2-6FD3-F13F-E433CB0B03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9AF369B-6E2C-44A2-C44B-960C6F79AB6F}"/>
              </a:ext>
            </a:extLst>
          </p:cNvPr>
          <p:cNvSpPr>
            <a:spLocks noGrp="1"/>
          </p:cNvSpPr>
          <p:nvPr>
            <p:ph type="dt" sz="half" idx="10"/>
          </p:nvPr>
        </p:nvSpPr>
        <p:spPr/>
        <p:txBody>
          <a:bodyPr/>
          <a:lstStyle/>
          <a:p>
            <a:fld id="{D77A6DBE-B882-4EF2-AACB-D4DAF18A6183}" type="datetimeFigureOut">
              <a:rPr lang="en-ZA" smtClean="0"/>
              <a:t>2026/03/04</a:t>
            </a:fld>
            <a:endParaRPr lang="en-ZA"/>
          </a:p>
        </p:txBody>
      </p:sp>
      <p:sp>
        <p:nvSpPr>
          <p:cNvPr id="5" name="Footer Placeholder 4">
            <a:extLst>
              <a:ext uri="{FF2B5EF4-FFF2-40B4-BE49-F238E27FC236}">
                <a16:creationId xmlns:a16="http://schemas.microsoft.com/office/drawing/2014/main" id="{38D5F7EB-37BA-CA88-4827-CE3D85823B04}"/>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B477F02-BA4E-5071-883F-9D2A26249DFC}"/>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1025963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7CA92-20F4-58C5-1C31-6408299DB6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97C1CA49-3BF8-BF14-7BED-F3F8A685FB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7032CD-4264-03DD-C589-9BA7870CACC5}"/>
              </a:ext>
            </a:extLst>
          </p:cNvPr>
          <p:cNvSpPr>
            <a:spLocks noGrp="1"/>
          </p:cNvSpPr>
          <p:nvPr>
            <p:ph type="dt" sz="half" idx="10"/>
          </p:nvPr>
        </p:nvSpPr>
        <p:spPr/>
        <p:txBody>
          <a:bodyPr/>
          <a:lstStyle/>
          <a:p>
            <a:fld id="{D77A6DBE-B882-4EF2-AACB-D4DAF18A6183}" type="datetimeFigureOut">
              <a:rPr lang="en-ZA" smtClean="0"/>
              <a:t>2026/03/04</a:t>
            </a:fld>
            <a:endParaRPr lang="en-ZA"/>
          </a:p>
        </p:txBody>
      </p:sp>
      <p:sp>
        <p:nvSpPr>
          <p:cNvPr id="5" name="Footer Placeholder 4">
            <a:extLst>
              <a:ext uri="{FF2B5EF4-FFF2-40B4-BE49-F238E27FC236}">
                <a16:creationId xmlns:a16="http://schemas.microsoft.com/office/drawing/2014/main" id="{B42BCE3E-4B41-185A-7A35-D749F0809E5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D39BEE40-9835-2DD0-9F62-8951777CB73C}"/>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2906070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E565-4E9E-7B98-C1CE-10815FC47464}"/>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C7A2A0D1-4932-BA81-9435-966CB55551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DBFE32DD-814D-29E3-D855-B03D34F1A2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59C3B16A-F81E-2678-3268-D6193E5026DE}"/>
              </a:ext>
            </a:extLst>
          </p:cNvPr>
          <p:cNvSpPr>
            <a:spLocks noGrp="1"/>
          </p:cNvSpPr>
          <p:nvPr>
            <p:ph type="dt" sz="half" idx="10"/>
          </p:nvPr>
        </p:nvSpPr>
        <p:spPr/>
        <p:txBody>
          <a:bodyPr/>
          <a:lstStyle/>
          <a:p>
            <a:fld id="{D77A6DBE-B882-4EF2-AACB-D4DAF18A6183}" type="datetimeFigureOut">
              <a:rPr lang="en-ZA" smtClean="0"/>
              <a:t>2026/03/04</a:t>
            </a:fld>
            <a:endParaRPr lang="en-ZA"/>
          </a:p>
        </p:txBody>
      </p:sp>
      <p:sp>
        <p:nvSpPr>
          <p:cNvPr id="6" name="Footer Placeholder 5">
            <a:extLst>
              <a:ext uri="{FF2B5EF4-FFF2-40B4-BE49-F238E27FC236}">
                <a16:creationId xmlns:a16="http://schemas.microsoft.com/office/drawing/2014/main" id="{7FDFE573-B73D-A4EB-B1C9-80861D292903}"/>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17CC6204-207C-1FC7-84B3-52869117D573}"/>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1275974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32DD5-FC51-03AA-C38C-084CEACA116F}"/>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02525E9-5151-1739-016C-AB555B9EA0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F6984E-90A7-7C25-60E1-5CB82948EA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A134B5A-FBC9-FAEE-AEF8-BE2AE21490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A824E7-056E-E352-BF6D-0AD64D5A62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97A11C77-DC7B-375C-FB80-E5D64EE43921}"/>
              </a:ext>
            </a:extLst>
          </p:cNvPr>
          <p:cNvSpPr>
            <a:spLocks noGrp="1"/>
          </p:cNvSpPr>
          <p:nvPr>
            <p:ph type="dt" sz="half" idx="10"/>
          </p:nvPr>
        </p:nvSpPr>
        <p:spPr/>
        <p:txBody>
          <a:bodyPr/>
          <a:lstStyle/>
          <a:p>
            <a:fld id="{D77A6DBE-B882-4EF2-AACB-D4DAF18A6183}" type="datetimeFigureOut">
              <a:rPr lang="en-ZA" smtClean="0"/>
              <a:t>2026/03/04</a:t>
            </a:fld>
            <a:endParaRPr lang="en-ZA"/>
          </a:p>
        </p:txBody>
      </p:sp>
      <p:sp>
        <p:nvSpPr>
          <p:cNvPr id="8" name="Footer Placeholder 7">
            <a:extLst>
              <a:ext uri="{FF2B5EF4-FFF2-40B4-BE49-F238E27FC236}">
                <a16:creationId xmlns:a16="http://schemas.microsoft.com/office/drawing/2014/main" id="{DBFFD020-764F-4DBF-36AB-CECB52036CBB}"/>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5E7D402A-D7B1-FD7D-0E89-F9F80FFAA79A}"/>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3231575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3B5F8-BCE2-C277-4A15-A31D4A1FD7D2}"/>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E5D8D650-16E4-2EFF-3E62-24FAFF8CA7C4}"/>
              </a:ext>
            </a:extLst>
          </p:cNvPr>
          <p:cNvSpPr>
            <a:spLocks noGrp="1"/>
          </p:cNvSpPr>
          <p:nvPr>
            <p:ph type="dt" sz="half" idx="10"/>
          </p:nvPr>
        </p:nvSpPr>
        <p:spPr/>
        <p:txBody>
          <a:bodyPr/>
          <a:lstStyle/>
          <a:p>
            <a:fld id="{D77A6DBE-B882-4EF2-AACB-D4DAF18A6183}" type="datetimeFigureOut">
              <a:rPr lang="en-ZA" smtClean="0"/>
              <a:t>2026/03/04</a:t>
            </a:fld>
            <a:endParaRPr lang="en-ZA"/>
          </a:p>
        </p:txBody>
      </p:sp>
      <p:sp>
        <p:nvSpPr>
          <p:cNvPr id="4" name="Footer Placeholder 3">
            <a:extLst>
              <a:ext uri="{FF2B5EF4-FFF2-40B4-BE49-F238E27FC236}">
                <a16:creationId xmlns:a16="http://schemas.microsoft.com/office/drawing/2014/main" id="{BE286D35-4D39-C2DE-D480-05B9A1D8BBD1}"/>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BDFE74BE-731C-6639-F730-3218D5AF6E3B}"/>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1047669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A8641D-EAF8-569A-50B4-2AA6391B10BA}"/>
              </a:ext>
            </a:extLst>
          </p:cNvPr>
          <p:cNvSpPr>
            <a:spLocks noGrp="1"/>
          </p:cNvSpPr>
          <p:nvPr>
            <p:ph type="dt" sz="half" idx="10"/>
          </p:nvPr>
        </p:nvSpPr>
        <p:spPr/>
        <p:txBody>
          <a:bodyPr/>
          <a:lstStyle/>
          <a:p>
            <a:fld id="{D77A6DBE-B882-4EF2-AACB-D4DAF18A6183}" type="datetimeFigureOut">
              <a:rPr lang="en-ZA" smtClean="0"/>
              <a:t>2026/03/04</a:t>
            </a:fld>
            <a:endParaRPr lang="en-ZA"/>
          </a:p>
        </p:txBody>
      </p:sp>
      <p:sp>
        <p:nvSpPr>
          <p:cNvPr id="3" name="Footer Placeholder 2">
            <a:extLst>
              <a:ext uri="{FF2B5EF4-FFF2-40B4-BE49-F238E27FC236}">
                <a16:creationId xmlns:a16="http://schemas.microsoft.com/office/drawing/2014/main" id="{71B501D3-C043-466F-1636-AC2D5479B566}"/>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66D7BEF9-CAFC-0B9C-395B-6AB4934952A6}"/>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287118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1A8E1-CF86-C610-970C-DAA48696C0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6F607325-E76B-28E6-548E-F69713A693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858D414A-E527-E786-5515-CDC19AC6F5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390575-141A-BBBF-46C3-C678A74880C8}"/>
              </a:ext>
            </a:extLst>
          </p:cNvPr>
          <p:cNvSpPr>
            <a:spLocks noGrp="1"/>
          </p:cNvSpPr>
          <p:nvPr>
            <p:ph type="dt" sz="half" idx="10"/>
          </p:nvPr>
        </p:nvSpPr>
        <p:spPr/>
        <p:txBody>
          <a:bodyPr/>
          <a:lstStyle/>
          <a:p>
            <a:fld id="{D77A6DBE-B882-4EF2-AACB-D4DAF18A6183}" type="datetimeFigureOut">
              <a:rPr lang="en-ZA" smtClean="0"/>
              <a:t>2026/03/04</a:t>
            </a:fld>
            <a:endParaRPr lang="en-ZA"/>
          </a:p>
        </p:txBody>
      </p:sp>
      <p:sp>
        <p:nvSpPr>
          <p:cNvPr id="6" name="Footer Placeholder 5">
            <a:extLst>
              <a:ext uri="{FF2B5EF4-FFF2-40B4-BE49-F238E27FC236}">
                <a16:creationId xmlns:a16="http://schemas.microsoft.com/office/drawing/2014/main" id="{1AD9A23C-8C33-FA22-3A9A-B651D2CD136F}"/>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47AC2CA9-CD5D-1DB2-0F88-FE30AC0355A5}"/>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3383696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7C95D-49B8-B393-2C6C-C6CC80B231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DD48A346-B68E-8E6B-5F18-18CC7E9515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0E5DF0AE-4A4D-FDDB-C7AE-686EF72FE6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FA5C17-10A9-E7BB-2BDB-A88E49B779E1}"/>
              </a:ext>
            </a:extLst>
          </p:cNvPr>
          <p:cNvSpPr>
            <a:spLocks noGrp="1"/>
          </p:cNvSpPr>
          <p:nvPr>
            <p:ph type="dt" sz="half" idx="10"/>
          </p:nvPr>
        </p:nvSpPr>
        <p:spPr/>
        <p:txBody>
          <a:bodyPr/>
          <a:lstStyle/>
          <a:p>
            <a:fld id="{D77A6DBE-B882-4EF2-AACB-D4DAF18A6183}" type="datetimeFigureOut">
              <a:rPr lang="en-ZA" smtClean="0"/>
              <a:t>2026/03/04</a:t>
            </a:fld>
            <a:endParaRPr lang="en-ZA"/>
          </a:p>
        </p:txBody>
      </p:sp>
      <p:sp>
        <p:nvSpPr>
          <p:cNvPr id="6" name="Footer Placeholder 5">
            <a:extLst>
              <a:ext uri="{FF2B5EF4-FFF2-40B4-BE49-F238E27FC236}">
                <a16:creationId xmlns:a16="http://schemas.microsoft.com/office/drawing/2014/main" id="{BAF19F9C-51AA-658B-3711-5F7253989C9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E32E0C1C-F2C1-4D77-F475-CC1C99731A7C}"/>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1651570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124A1C-250A-5E3D-0A23-FE958DB6D4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4A73F7C5-3EF1-5AF3-741A-8C49D5CCA0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465CBFC-55BE-DDB4-4B5B-7991616B17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A6DBE-B882-4EF2-AACB-D4DAF18A6183}" type="datetimeFigureOut">
              <a:rPr lang="en-ZA" smtClean="0"/>
              <a:t>2026/03/04</a:t>
            </a:fld>
            <a:endParaRPr lang="en-ZA"/>
          </a:p>
        </p:txBody>
      </p:sp>
      <p:sp>
        <p:nvSpPr>
          <p:cNvPr id="5" name="Footer Placeholder 4">
            <a:extLst>
              <a:ext uri="{FF2B5EF4-FFF2-40B4-BE49-F238E27FC236}">
                <a16:creationId xmlns:a16="http://schemas.microsoft.com/office/drawing/2014/main" id="{31238554-8BC3-B422-534E-2FD7D578B0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3ABF892D-C923-EB87-001B-2596F909D0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60EAC9-0C06-411E-A697-0ABDBDE72850}" type="slidenum">
              <a:rPr lang="en-ZA" smtClean="0"/>
              <a:t>‹#›</a:t>
            </a:fld>
            <a:endParaRPr lang="en-ZA"/>
          </a:p>
        </p:txBody>
      </p:sp>
    </p:spTree>
    <p:extLst>
      <p:ext uri="{BB962C8B-B14F-4D97-AF65-F5344CB8AC3E}">
        <p14:creationId xmlns:p14="http://schemas.microsoft.com/office/powerpoint/2010/main" val="2078396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ACCD9B-E70C-ADFC-B920-EE6ADA6A28A3}"/>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35ED15BD-62CF-3020-9479-F9804A70CF0D}"/>
              </a:ext>
            </a:extLst>
          </p:cNvPr>
          <p:cNvGrpSpPr/>
          <p:nvPr/>
        </p:nvGrpSpPr>
        <p:grpSpPr>
          <a:xfrm>
            <a:off x="-5410" y="0"/>
            <a:ext cx="12197407" cy="6882714"/>
            <a:chOff x="-5410" y="0"/>
            <a:chExt cx="12197407" cy="6882714"/>
          </a:xfrm>
        </p:grpSpPr>
        <p:pic>
          <p:nvPicPr>
            <p:cNvPr id="11" name="Picture 10">
              <a:extLst>
                <a:ext uri="{FF2B5EF4-FFF2-40B4-BE49-F238E27FC236}">
                  <a16:creationId xmlns:a16="http://schemas.microsoft.com/office/drawing/2014/main" id="{99DEEB93-91E8-7F7B-7E25-06550DE1E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5653" y="444608"/>
              <a:ext cx="8088706" cy="1194348"/>
            </a:xfrm>
            <a:prstGeom prst="rect">
              <a:avLst/>
            </a:prstGeom>
          </p:spPr>
        </p:pic>
        <p:sp>
          <p:nvSpPr>
            <p:cNvPr id="48" name="Rectangle 47">
              <a:extLst>
                <a:ext uri="{FF2B5EF4-FFF2-40B4-BE49-F238E27FC236}">
                  <a16:creationId xmlns:a16="http://schemas.microsoft.com/office/drawing/2014/main" id="{15CC5DF8-4FA2-D1E3-130A-E3E06CC5CBFE}"/>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7" name="Rectangle 46">
              <a:extLst>
                <a:ext uri="{FF2B5EF4-FFF2-40B4-BE49-F238E27FC236}">
                  <a16:creationId xmlns:a16="http://schemas.microsoft.com/office/drawing/2014/main" id="{B6BAE425-FDF9-457D-29C9-145C8024CBCF}"/>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2" name="TextBox 9">
              <a:extLst>
                <a:ext uri="{FF2B5EF4-FFF2-40B4-BE49-F238E27FC236}">
                  <a16:creationId xmlns:a16="http://schemas.microsoft.com/office/drawing/2014/main" id="{403E2E81-9601-1970-B83A-F4245917F760}"/>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pSp>
      <p:sp>
        <p:nvSpPr>
          <p:cNvPr id="21" name="Freeform: Shape 20">
            <a:extLst>
              <a:ext uri="{FF2B5EF4-FFF2-40B4-BE49-F238E27FC236}">
                <a16:creationId xmlns:a16="http://schemas.microsoft.com/office/drawing/2014/main" id="{3877A6DB-18A6-C55E-C0FB-4E1D2DAA6CBE}"/>
              </a:ext>
            </a:extLst>
          </p:cNvPr>
          <p:cNvSpPr/>
          <p:nvPr/>
        </p:nvSpPr>
        <p:spPr>
          <a:xfrm>
            <a:off x="1" y="2584078"/>
            <a:ext cx="12191999" cy="2643876"/>
          </a:xfrm>
          <a:custGeom>
            <a:avLst/>
            <a:gdLst>
              <a:gd name="connsiteX0" fmla="*/ 12191999 w 12191999"/>
              <a:gd name="connsiteY0" fmla="*/ 0 h 2643876"/>
              <a:gd name="connsiteX1" fmla="*/ 12191999 w 12191999"/>
              <a:gd name="connsiteY1" fmla="*/ 464989 h 2643876"/>
              <a:gd name="connsiteX2" fmla="*/ 12090690 w 12191999"/>
              <a:gd name="connsiteY2" fmla="*/ 483907 h 2643876"/>
              <a:gd name="connsiteX3" fmla="*/ 5319131 w 12191999"/>
              <a:gd name="connsiteY3" fmla="*/ 2639171 h 2643876"/>
              <a:gd name="connsiteX4" fmla="*/ 0 w 12191999"/>
              <a:gd name="connsiteY4" fmla="*/ 1806892 h 2643876"/>
              <a:gd name="connsiteX5" fmla="*/ 22303 w 12191999"/>
              <a:gd name="connsiteY5" fmla="*/ 1351345 h 2643876"/>
              <a:gd name="connsiteX6" fmla="*/ 5330284 w 12191999"/>
              <a:gd name="connsiteY6" fmla="*/ 2452625 h 2643876"/>
              <a:gd name="connsiteX7" fmla="*/ 10868965 w 12191999"/>
              <a:gd name="connsiteY7" fmla="*/ 389807 h 2643876"/>
              <a:gd name="connsiteX8" fmla="*/ 12104896 w 12191999"/>
              <a:gd name="connsiteY8" fmla="*/ 1644 h 2643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999" h="2643876">
                <a:moveTo>
                  <a:pt x="12191999" y="0"/>
                </a:moveTo>
                <a:lnTo>
                  <a:pt x="12191999" y="464989"/>
                </a:lnTo>
                <a:lnTo>
                  <a:pt x="12090690" y="483907"/>
                </a:lnTo>
                <a:cubicBezTo>
                  <a:pt x="10319058" y="857183"/>
                  <a:pt x="7278028" y="2750381"/>
                  <a:pt x="5319131" y="2639171"/>
                </a:cubicBezTo>
                <a:cubicBezTo>
                  <a:pt x="3297044" y="2524373"/>
                  <a:pt x="2378926" y="1362052"/>
                  <a:pt x="0" y="1806892"/>
                </a:cubicBezTo>
                <a:lnTo>
                  <a:pt x="22303" y="1351345"/>
                </a:lnTo>
                <a:cubicBezTo>
                  <a:pt x="1256371" y="1285276"/>
                  <a:pt x="3401123" y="2389872"/>
                  <a:pt x="5330284" y="2452625"/>
                </a:cubicBezTo>
                <a:cubicBezTo>
                  <a:pt x="8259338" y="2486108"/>
                  <a:pt x="9788675" y="947659"/>
                  <a:pt x="10868965" y="389807"/>
                </a:cubicBezTo>
                <a:cubicBezTo>
                  <a:pt x="11409110" y="110881"/>
                  <a:pt x="11816948" y="21434"/>
                  <a:pt x="12104896" y="1644"/>
                </a:cubicBezTo>
                <a:close/>
              </a:path>
            </a:pathLst>
          </a:custGeom>
          <a:solidFill>
            <a:schemeClr val="bg1">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ZA"/>
          </a:p>
        </p:txBody>
      </p:sp>
      <p:sp>
        <p:nvSpPr>
          <p:cNvPr id="7" name="Title 6">
            <a:extLst>
              <a:ext uri="{FF2B5EF4-FFF2-40B4-BE49-F238E27FC236}">
                <a16:creationId xmlns:a16="http://schemas.microsoft.com/office/drawing/2014/main" id="{D5ED7C6B-3215-606E-4317-F8BF01F39E96}"/>
              </a:ext>
            </a:extLst>
          </p:cNvPr>
          <p:cNvSpPr>
            <a:spLocks noGrp="1"/>
          </p:cNvSpPr>
          <p:nvPr>
            <p:ph type="ctrTitle"/>
          </p:nvPr>
        </p:nvSpPr>
        <p:spPr>
          <a:xfrm>
            <a:off x="1371104" y="1496600"/>
            <a:ext cx="9144000" cy="1811407"/>
          </a:xfrm>
        </p:spPr>
        <p:txBody>
          <a:bodyPr>
            <a:normAutofit fontScale="90000"/>
          </a:bodyPr>
          <a:lstStyle/>
          <a:p>
            <a:r>
              <a:rPr lang="en-US" b="1" i="1" dirty="0">
                <a:solidFill>
                  <a:schemeClr val="tx1">
                    <a:lumMod val="95000"/>
                    <a:lumOff val="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a:t>
            </a:r>
            <a:br>
              <a:rPr lang="en-US" b="1" i="1" dirty="0">
                <a:solidFill>
                  <a:schemeClr val="tx1">
                    <a:lumMod val="95000"/>
                    <a:lumOff val="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b="1" i="1" dirty="0">
                <a:solidFill>
                  <a:schemeClr val="tx1">
                    <a:lumMod val="95000"/>
                    <a:lumOff val="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Summit 2026-</a:t>
            </a:r>
            <a:r>
              <a:rPr lang="en-US" i="1" dirty="0">
                <a:solidFill>
                  <a:schemeClr val="tx1">
                    <a:lumMod val="95000"/>
                    <a:lumOff val="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Story of Change Category</a:t>
            </a:r>
            <a:endParaRPr lang="en-ZA" i="1" dirty="0">
              <a:solidFill>
                <a:schemeClr val="tx1">
                  <a:lumMod val="95000"/>
                  <a:lumOff val="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6" name="TextBox 1">
            <a:extLst>
              <a:ext uri="{FF2B5EF4-FFF2-40B4-BE49-F238E27FC236}">
                <a16:creationId xmlns:a16="http://schemas.microsoft.com/office/drawing/2014/main" id="{3DB0E86D-BEBA-8DD5-5C76-03069FD92515}"/>
              </a:ext>
            </a:extLst>
          </p:cNvPr>
          <p:cNvSpPr txBox="1"/>
          <p:nvPr/>
        </p:nvSpPr>
        <p:spPr>
          <a:xfrm>
            <a:off x="727587" y="3155811"/>
            <a:ext cx="10972800" cy="233910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rgbClr val="FF0000"/>
                </a:solidFill>
              </a:rPr>
              <a:t>Title/Name of the Story</a:t>
            </a:r>
          </a:p>
          <a:p>
            <a:pPr algn="ctr"/>
            <a:r>
              <a:rPr lang="en-US" sz="2800" b="1" dirty="0">
                <a:solidFill>
                  <a:srgbClr val="FF0000"/>
                </a:solidFill>
              </a:rPr>
              <a:t>South Africa: Rural women break GBV silence in Vhembe District</a:t>
            </a:r>
          </a:p>
          <a:p>
            <a:pPr algn="ctr"/>
            <a:r>
              <a:rPr lang="en-US" sz="2800" b="1" dirty="0">
                <a:solidFill>
                  <a:srgbClr val="FF0000"/>
                </a:solidFill>
              </a:rPr>
              <a:t>March 2026</a:t>
            </a:r>
          </a:p>
          <a:p>
            <a:pPr algn="ctr"/>
            <a:r>
              <a:rPr lang="en-ZW" dirty="0">
                <a:solidFill>
                  <a:srgbClr val="FF0000"/>
                </a:solidFill>
              </a:rPr>
              <a:t>(Country, location, date and presenter)</a:t>
            </a:r>
          </a:p>
          <a:p>
            <a:pPr algn="ctr"/>
            <a:endParaRPr lang="en-ZW" sz="800" dirty="0">
              <a:solidFill>
                <a:srgbClr val="FF0000"/>
              </a:solidFill>
            </a:endParaRPr>
          </a:p>
          <a:p>
            <a:pPr algn="ctr"/>
            <a:r>
              <a:rPr lang="en-ZA" i="1" dirty="0">
                <a:solidFill>
                  <a:srgbClr val="FF0000"/>
                </a:solidFill>
              </a:rPr>
              <a:t>Please use your own photos to make your presentation unique. </a:t>
            </a:r>
          </a:p>
          <a:p>
            <a:pPr algn="ctr"/>
            <a:r>
              <a:rPr lang="en-ZA" i="1" dirty="0">
                <a:solidFill>
                  <a:srgbClr val="FF0000"/>
                </a:solidFill>
              </a:rPr>
              <a:t>Quotes and any other visuals make your presentation more engaging!</a:t>
            </a:r>
          </a:p>
        </p:txBody>
      </p:sp>
      <p:sp>
        <p:nvSpPr>
          <p:cNvPr id="2" name="Content Placeholder 4">
            <a:extLst>
              <a:ext uri="{FF2B5EF4-FFF2-40B4-BE49-F238E27FC236}">
                <a16:creationId xmlns:a16="http://schemas.microsoft.com/office/drawing/2014/main" id="{949EF0D1-C3D3-A50D-E26B-5D7CDB04134B}"/>
              </a:ext>
            </a:extLst>
          </p:cNvPr>
          <p:cNvSpPr txBox="1">
            <a:spLocks/>
          </p:cNvSpPr>
          <p:nvPr/>
        </p:nvSpPr>
        <p:spPr>
          <a:xfrm>
            <a:off x="9722368" y="469806"/>
            <a:ext cx="1303979" cy="897215"/>
          </a:xfrm>
          <a:prstGeom prst="rect">
            <a:avLst/>
          </a:prstGeom>
          <a:solidFill>
            <a:schemeClr val="bg1"/>
          </a:solidFill>
          <a:ln>
            <a:solidFill>
              <a:srgbClr val="FF0000"/>
            </a:solidFill>
          </a:ln>
        </p:spPr>
        <p:txBody>
          <a:bodyPr vert="horz" lIns="91440" tIns="45720" rIns="91440" bIns="45720" rtlCol="0">
            <a:normAutofit/>
          </a:bodyPr>
          <a:lstStyle>
            <a:defPPr>
              <a:defRPr lang="en-US"/>
            </a:defPPr>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ZA" sz="2000">
                <a:solidFill>
                  <a:srgbClr val="FF0000"/>
                </a:solidFill>
              </a:rPr>
              <a:t>Your logo goes here</a:t>
            </a:r>
            <a:endParaRPr lang="en-GB" sz="2000">
              <a:solidFill>
                <a:srgbClr val="FF0000"/>
              </a:solidFill>
            </a:endParaRPr>
          </a:p>
        </p:txBody>
      </p:sp>
    </p:spTree>
    <p:extLst>
      <p:ext uri="{BB962C8B-B14F-4D97-AF65-F5344CB8AC3E}">
        <p14:creationId xmlns:p14="http://schemas.microsoft.com/office/powerpoint/2010/main" val="406638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D98A8A-D06A-6225-BBF2-7B696BA45592}"/>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483A064-61BA-F4FE-EF05-CAD433A201C2}"/>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a:extLst>
              <a:ext uri="{FF2B5EF4-FFF2-40B4-BE49-F238E27FC236}">
                <a16:creationId xmlns:a16="http://schemas.microsoft.com/office/drawing/2014/main" id="{1AD42631-DCC0-2BB4-7F34-399DF72D9E3D}"/>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itle 3">
            <a:extLst>
              <a:ext uri="{FF2B5EF4-FFF2-40B4-BE49-F238E27FC236}">
                <a16:creationId xmlns:a16="http://schemas.microsoft.com/office/drawing/2014/main" id="{73DB59A6-6DDF-9E46-FA99-FBAA0195D146}"/>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b="1"/>
              <a:t>Significance of Change</a:t>
            </a:r>
            <a:endParaRPr lang="en-ZW" i="1" spc="300">
              <a:ln>
                <a:solidFill>
                  <a:sysClr val="windowText" lastClr="000000"/>
                </a:solidFill>
              </a:ln>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4">
            <a:extLst>
              <a:ext uri="{FF2B5EF4-FFF2-40B4-BE49-F238E27FC236}">
                <a16:creationId xmlns:a16="http://schemas.microsoft.com/office/drawing/2014/main" id="{142DC78E-4500-5F1A-F5DD-78154C27EF19}"/>
              </a:ext>
            </a:extLst>
          </p:cNvPr>
          <p:cNvSpPr txBox="1">
            <a:spLocks/>
          </p:cNvSpPr>
          <p:nvPr/>
        </p:nvSpPr>
        <p:spPr>
          <a:xfrm>
            <a:off x="6213562" y="1091294"/>
            <a:ext cx="5973024" cy="4999616"/>
          </a:xfrm>
          <a:prstGeom prst="rect">
            <a:avLst/>
          </a:prstGeom>
          <a:noFill/>
          <a:ln>
            <a:solidFill>
              <a:schemeClr val="tx1"/>
            </a:solidFill>
          </a:ln>
        </p:spPr>
        <p:txBody>
          <a:bodyPr vert="horz" lIns="91440" tIns="45720" rIns="91440" bIns="45720" rtlCol="0">
            <a:normAutofit/>
          </a:bodyPr>
          <a:lstStyle>
            <a:defPPr>
              <a:defRPr lang="en-US"/>
            </a:defPPr>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r>
              <a:rPr lang="en-ZA" dirty="0"/>
              <a:t>                                      </a:t>
            </a:r>
          </a:p>
          <a:p>
            <a:pPr marL="0" indent="0">
              <a:buNone/>
            </a:pPr>
            <a:r>
              <a:rPr lang="en-ZA" dirty="0"/>
              <a:t>                                      </a:t>
            </a:r>
          </a:p>
        </p:txBody>
      </p:sp>
      <p:sp>
        <p:nvSpPr>
          <p:cNvPr id="3" name="TextBox 9">
            <a:extLst>
              <a:ext uri="{FF2B5EF4-FFF2-40B4-BE49-F238E27FC236}">
                <a16:creationId xmlns:a16="http://schemas.microsoft.com/office/drawing/2014/main" id="{39056698-5B7C-2C38-5FB0-4C85C72769C7}"/>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a16="http://schemas.microsoft.com/office/drawing/2014/main" id="{FA19A371-0226-ED76-96D0-CBF6681433DB}"/>
              </a:ext>
            </a:extLst>
          </p:cNvPr>
          <p:cNvSpPr>
            <a:spLocks noGrp="1"/>
          </p:cNvSpPr>
          <p:nvPr>
            <p:ph sz="half" idx="1"/>
          </p:nvPr>
        </p:nvSpPr>
        <p:spPr>
          <a:xfrm>
            <a:off x="235131" y="1091294"/>
            <a:ext cx="5860869" cy="5034869"/>
          </a:xfrm>
          <a:ln>
            <a:solidFill>
              <a:schemeClr val="tx1"/>
            </a:solidFill>
          </a:ln>
        </p:spPr>
        <p:txBody>
          <a:bodyPr>
            <a:normAutofit fontScale="55000" lnSpcReduction="20000"/>
          </a:bodyPr>
          <a:lstStyle/>
          <a:p>
            <a:r>
              <a:rPr lang="en-US" dirty="0"/>
              <a:t>Please provide further information on what this change means for the movement and its goals</a:t>
            </a:r>
          </a:p>
          <a:p>
            <a:pPr algn="just">
              <a:buFont typeface="Wingdings" panose="05000000000000000000" pitchFamily="2" charset="2"/>
              <a:buChar char="ü"/>
            </a:pPr>
            <a:r>
              <a:rPr lang="en-US" dirty="0"/>
              <a:t>This change strengthens the broader gender equality movement by proving that rural women and communities in places like Ha-</a:t>
            </a:r>
            <a:r>
              <a:rPr lang="en-US" dirty="0" err="1"/>
              <a:t>Makuya</a:t>
            </a:r>
            <a:r>
              <a:rPr lang="en-US" dirty="0"/>
              <a:t> and Malamulele can drive deep, structural shifts rather than only receiving support.</a:t>
            </a:r>
          </a:p>
          <a:p>
            <a:pPr algn="just">
              <a:buFont typeface="Wingdings" panose="05000000000000000000" pitchFamily="2" charset="2"/>
              <a:buChar char="ü"/>
            </a:pPr>
            <a:r>
              <a:rPr lang="en-US" dirty="0"/>
              <a:t> It shows that core movement strategies centering survivors’ voices, challenging patriarchy, engaging men as allies, and grounding advocacy in local evidence are effective even in underserved, culturally conservative contexts.</a:t>
            </a:r>
          </a:p>
          <a:p>
            <a:pPr algn="just">
              <a:buFont typeface="Wingdings" panose="05000000000000000000" pitchFamily="2" charset="2"/>
              <a:buChar char="ü"/>
            </a:pPr>
            <a:r>
              <a:rPr lang="en-US" dirty="0"/>
              <a:t> The emergence of trained religious and traditional leaders, active men’s forums, and more confident women advocates aligns directly with goals to end GBV and femicide, expand women’s political participation, and advance economic justice, because local power-holders are now using their influence to protect rather than control women.</a:t>
            </a:r>
          </a:p>
          <a:p>
            <a:pPr algn="just">
              <a:buFont typeface="Wingdings" panose="05000000000000000000" pitchFamily="2" charset="2"/>
              <a:buChar char="ü"/>
            </a:pPr>
            <a:r>
              <a:rPr lang="en-US" dirty="0"/>
              <a:t> By generating rural GBV data and building community-led models such as dialogues, youth camps, school-based SRHR work, and a GBV Forum for Men, the project offers a practical blueprint that can be replicated and scaled in other districts. </a:t>
            </a:r>
          </a:p>
          <a:p>
            <a:pPr algn="just">
              <a:buFont typeface="Wingdings" panose="05000000000000000000" pitchFamily="2" charset="2"/>
              <a:buChar char="ü"/>
            </a:pPr>
            <a:r>
              <a:rPr lang="en-US" dirty="0"/>
              <a:t>In this way, the change does not sit in isolation; it feeds the movement with evidence, tested approaches, and new rural leaders who can speak on national platforms, shape policy, and push for resources that leave no community behind.</a:t>
            </a:r>
          </a:p>
        </p:txBody>
      </p:sp>
      <p:pic>
        <p:nvPicPr>
          <p:cNvPr id="6" name="Picture 5">
            <a:extLst>
              <a:ext uri="{FF2B5EF4-FFF2-40B4-BE49-F238E27FC236}">
                <a16:creationId xmlns:a16="http://schemas.microsoft.com/office/drawing/2014/main" id="{F646C5DE-2869-4BEE-97D7-68061C5222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1133" y="1117755"/>
            <a:ext cx="2342080" cy="2642125"/>
          </a:xfrm>
          <a:prstGeom prst="rect">
            <a:avLst/>
          </a:prstGeom>
        </p:spPr>
      </p:pic>
      <p:pic>
        <p:nvPicPr>
          <p:cNvPr id="9" name="Picture 8">
            <a:extLst>
              <a:ext uri="{FF2B5EF4-FFF2-40B4-BE49-F238E27FC236}">
                <a16:creationId xmlns:a16="http://schemas.microsoft.com/office/drawing/2014/main" id="{5896F0CF-D9A0-4C84-83CD-5DC7697EC3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9083" y="4033524"/>
            <a:ext cx="2843129" cy="1850801"/>
          </a:xfrm>
          <a:prstGeom prst="rect">
            <a:avLst/>
          </a:prstGeom>
        </p:spPr>
      </p:pic>
      <p:pic>
        <p:nvPicPr>
          <p:cNvPr id="13" name="Picture 12">
            <a:extLst>
              <a:ext uri="{FF2B5EF4-FFF2-40B4-BE49-F238E27FC236}">
                <a16:creationId xmlns:a16="http://schemas.microsoft.com/office/drawing/2014/main" id="{CCC6AFF3-B6CD-489A-9B60-23A0ACA938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7172" y="1069192"/>
            <a:ext cx="3064303" cy="2942230"/>
          </a:xfrm>
          <a:prstGeom prst="rect">
            <a:avLst/>
          </a:prstGeom>
        </p:spPr>
      </p:pic>
      <p:pic>
        <p:nvPicPr>
          <p:cNvPr id="15" name="Picture 14">
            <a:extLst>
              <a:ext uri="{FF2B5EF4-FFF2-40B4-BE49-F238E27FC236}">
                <a16:creationId xmlns:a16="http://schemas.microsoft.com/office/drawing/2014/main" id="{6A59E7E1-9519-4996-8015-6F0976E159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87733" y="4079833"/>
            <a:ext cx="2585205" cy="1942666"/>
          </a:xfrm>
          <a:prstGeom prst="rect">
            <a:avLst/>
          </a:prstGeom>
        </p:spPr>
      </p:pic>
    </p:spTree>
    <p:extLst>
      <p:ext uri="{BB962C8B-B14F-4D97-AF65-F5344CB8AC3E}">
        <p14:creationId xmlns:p14="http://schemas.microsoft.com/office/powerpoint/2010/main" val="3423654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45860-CC9F-4175-BFC4-39F22CFA4A0E}"/>
              </a:ext>
            </a:extLst>
          </p:cNvPr>
          <p:cNvSpPr>
            <a:spLocks noGrp="1"/>
          </p:cNvSpPr>
          <p:nvPr>
            <p:ph type="title"/>
          </p:nvPr>
        </p:nvSpPr>
        <p:spPr/>
        <p:txBody>
          <a:bodyPr>
            <a:normAutofit fontScale="90000"/>
          </a:bodyPr>
          <a:lstStyle/>
          <a:p>
            <a:br>
              <a:rPr lang="en-US" dirty="0"/>
            </a:br>
            <a:r>
              <a:rPr lang="en-US" dirty="0"/>
              <a:t>What effect this change may have on the next steps in this area of work.</a:t>
            </a:r>
            <a:br>
              <a:rPr lang="en-US" dirty="0"/>
            </a:br>
            <a:endParaRPr lang="en-ZA" dirty="0"/>
          </a:p>
        </p:txBody>
      </p:sp>
      <p:sp>
        <p:nvSpPr>
          <p:cNvPr id="3" name="Content Placeholder 2">
            <a:extLst>
              <a:ext uri="{FF2B5EF4-FFF2-40B4-BE49-F238E27FC236}">
                <a16:creationId xmlns:a16="http://schemas.microsoft.com/office/drawing/2014/main" id="{672EDB23-47EB-48FA-BF6F-2888B452939B}"/>
              </a:ext>
            </a:extLst>
          </p:cNvPr>
          <p:cNvSpPr>
            <a:spLocks noGrp="1"/>
          </p:cNvSpPr>
          <p:nvPr>
            <p:ph idx="1"/>
          </p:nvPr>
        </p:nvSpPr>
        <p:spPr/>
        <p:txBody>
          <a:bodyPr>
            <a:noAutofit/>
          </a:bodyPr>
          <a:lstStyle/>
          <a:p>
            <a:pPr algn="just">
              <a:buFont typeface="Wingdings" panose="05000000000000000000" pitchFamily="2" charset="2"/>
              <a:buChar char="ü"/>
            </a:pPr>
            <a:r>
              <a:rPr lang="en-US" sz="2000" dirty="0"/>
              <a:t>This change lays a strong foundation for deeper, more ambitious work in rural GBV prevention and response. It means that future efforts can move beyond awareness-raising into more systemic interventions, because communities in Ha-</a:t>
            </a:r>
            <a:r>
              <a:rPr lang="en-US" sz="2000" dirty="0" err="1"/>
              <a:t>Makuya</a:t>
            </a:r>
            <a:r>
              <a:rPr lang="en-US" sz="2000" dirty="0"/>
              <a:t> and Malamulele have already shown readiness to engage, organise, and lead. </a:t>
            </a:r>
          </a:p>
          <a:p>
            <a:pPr algn="just">
              <a:buFont typeface="Wingdings" panose="05000000000000000000" pitchFamily="2" charset="2"/>
              <a:buChar char="ü"/>
            </a:pPr>
            <a:r>
              <a:rPr lang="en-US" sz="2000" dirty="0"/>
              <a:t>Trained religious and traditional leaders, the emerging GBV Forum for Men, and school-based SRHR structures create concrete entry points for expanding programmes, piloting new models, and testing community-led accountability mechanisms. </a:t>
            </a:r>
          </a:p>
          <a:p>
            <a:pPr algn="just">
              <a:buFont typeface="Wingdings" panose="05000000000000000000" pitchFamily="2" charset="2"/>
              <a:buChar char="ü"/>
            </a:pPr>
            <a:r>
              <a:rPr lang="en-US" sz="2000" dirty="0"/>
              <a:t>The local evidence generated on women’s perceptions and awareness of GBV can now be used to advocate for dedicated district budgets, mobile clinics, one-stop centres, and stronger implementation of the National Strategic Plan on GBVF.</a:t>
            </a:r>
          </a:p>
          <a:p>
            <a:pPr algn="just">
              <a:buFont typeface="Wingdings" panose="05000000000000000000" pitchFamily="2" charset="2"/>
              <a:buChar char="ü"/>
            </a:pPr>
            <a:r>
              <a:rPr lang="en-US" sz="2000" dirty="0"/>
              <a:t> In practical terms, the next steps are likely to include scaling the model to </a:t>
            </a:r>
            <a:r>
              <a:rPr lang="en-US" sz="2000" dirty="0" err="1"/>
              <a:t>neighbouring</a:t>
            </a:r>
            <a:r>
              <a:rPr lang="en-US" sz="2000" dirty="0"/>
              <a:t> villages, deepening economic empowerment for women, formalising partnerships with government departments, and positioning rural leaders from this project as voices in provincial and national advocacy spaces.</a:t>
            </a:r>
            <a:endParaRPr lang="en-ZA" sz="2000" dirty="0"/>
          </a:p>
        </p:txBody>
      </p:sp>
    </p:spTree>
    <p:extLst>
      <p:ext uri="{BB962C8B-B14F-4D97-AF65-F5344CB8AC3E}">
        <p14:creationId xmlns:p14="http://schemas.microsoft.com/office/powerpoint/2010/main" val="2431558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3B0031-63EA-8E80-847E-A49FDD90105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6BC12918-22CC-EE8C-5A72-F5AF89EC1A13}"/>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a:extLst>
              <a:ext uri="{FF2B5EF4-FFF2-40B4-BE49-F238E27FC236}">
                <a16:creationId xmlns:a16="http://schemas.microsoft.com/office/drawing/2014/main" id="{E6AEB1EA-ECE7-8C0B-5EF6-F02CE2860D2C}"/>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itle 3">
            <a:extLst>
              <a:ext uri="{FF2B5EF4-FFF2-40B4-BE49-F238E27FC236}">
                <a16:creationId xmlns:a16="http://schemas.microsoft.com/office/drawing/2014/main" id="{D39CEA60-9A17-BA61-9FE8-7D0CB3247C47}"/>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b="1"/>
              <a:t>Sustainability</a:t>
            </a:r>
            <a:endParaRPr lang="en-ZW" b="1" i="1" spc="300">
              <a:ln>
                <a:solidFill>
                  <a:sysClr val="windowText" lastClr="000000"/>
                </a:solidFill>
              </a:ln>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4">
            <a:extLst>
              <a:ext uri="{FF2B5EF4-FFF2-40B4-BE49-F238E27FC236}">
                <a16:creationId xmlns:a16="http://schemas.microsoft.com/office/drawing/2014/main" id="{DBD34202-6996-B79F-8351-8A5C13250CA6}"/>
              </a:ext>
            </a:extLst>
          </p:cNvPr>
          <p:cNvSpPr txBox="1">
            <a:spLocks/>
          </p:cNvSpPr>
          <p:nvPr/>
        </p:nvSpPr>
        <p:spPr>
          <a:xfrm>
            <a:off x="6213562" y="1091294"/>
            <a:ext cx="5973024" cy="4999616"/>
          </a:xfrm>
          <a:prstGeom prst="rect">
            <a:avLst/>
          </a:prstGeom>
          <a:noFill/>
          <a:ln>
            <a:solidFill>
              <a:schemeClr val="tx1"/>
            </a:solidFill>
          </a:ln>
        </p:spPr>
        <p:txBody>
          <a:bodyPr vert="horz" lIns="91440" tIns="45720" rIns="91440" bIns="45720" rtlCol="0">
            <a:normAutofit/>
          </a:bodyPr>
          <a:lstStyle>
            <a:defPPr>
              <a:defRPr lang="en-US"/>
            </a:defPPr>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solidFill>
                <a:srgbClr val="FF0000"/>
              </a:solidFill>
            </a:endParaRPr>
          </a:p>
        </p:txBody>
      </p:sp>
      <p:sp>
        <p:nvSpPr>
          <p:cNvPr id="3" name="TextBox 9">
            <a:extLst>
              <a:ext uri="{FF2B5EF4-FFF2-40B4-BE49-F238E27FC236}">
                <a16:creationId xmlns:a16="http://schemas.microsoft.com/office/drawing/2014/main" id="{77DA4309-6CB8-7EDA-209C-0809B524B56D}"/>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a16="http://schemas.microsoft.com/office/drawing/2014/main" id="{883FEAD5-D955-074D-D7EE-0C4BCFB1874F}"/>
              </a:ext>
            </a:extLst>
          </p:cNvPr>
          <p:cNvSpPr>
            <a:spLocks noGrp="1"/>
          </p:cNvSpPr>
          <p:nvPr>
            <p:ph sz="half" idx="1"/>
          </p:nvPr>
        </p:nvSpPr>
        <p:spPr>
          <a:xfrm>
            <a:off x="235131" y="1091294"/>
            <a:ext cx="5860869" cy="5034869"/>
          </a:xfrm>
          <a:ln>
            <a:solidFill>
              <a:schemeClr val="tx1"/>
            </a:solidFill>
          </a:ln>
        </p:spPr>
        <p:txBody>
          <a:bodyPr vert="horz" lIns="91440" tIns="45720" rIns="91440" bIns="45720" rtlCol="0" anchor="t">
            <a:normAutofit fontScale="25000" lnSpcReduction="20000"/>
          </a:bodyPr>
          <a:lstStyle/>
          <a:p>
            <a:pPr marL="0" indent="0">
              <a:buNone/>
            </a:pPr>
            <a:r>
              <a:rPr lang="en-US" sz="5600" dirty="0"/>
              <a:t>What sustainability measures were put in place for the work?</a:t>
            </a:r>
          </a:p>
          <a:p>
            <a:pPr marL="0" indent="0" algn="just">
              <a:buNone/>
            </a:pPr>
            <a:r>
              <a:rPr lang="en-US" sz="6400" dirty="0"/>
              <a:t>How do you intend to sustain the work or scale up?</a:t>
            </a:r>
            <a:br>
              <a:rPr lang="en-US" sz="6400" dirty="0"/>
            </a:br>
            <a:endParaRPr lang="en-US" sz="6400" dirty="0"/>
          </a:p>
          <a:p>
            <a:pPr algn="just">
              <a:buFont typeface="Wingdings" panose="05000000000000000000" pitchFamily="2" charset="2"/>
              <a:buChar char="ü"/>
            </a:pPr>
            <a:r>
              <a:rPr lang="en-US" sz="6400" dirty="0"/>
              <a:t>Several sustainability measures have already been put in place, and they position this work for both continuity and growth. At community level, GBV and SRHR discussions have been built into ongoing programmes at Bethesda Christian Church and partner congregations, so dialogues, counselling, and youth sessions continue as part of regular ministry rather than as once-off events. </a:t>
            </a:r>
          </a:p>
          <a:p>
            <a:pPr algn="just">
              <a:buFont typeface="Wingdings" panose="05000000000000000000" pitchFamily="2" charset="2"/>
              <a:buChar char="ü"/>
            </a:pPr>
            <a:r>
              <a:rPr lang="en-US" sz="6400" dirty="0"/>
              <a:t>Trained religious and traditional leaders now mentor new champions and serve as permanent referral points, ensuring that survivors can still access guidance and support even after the initial project phase. Schools in Ha-</a:t>
            </a:r>
            <a:r>
              <a:rPr lang="en-US" sz="6400" dirty="0" err="1"/>
              <a:t>Makuya</a:t>
            </a:r>
            <a:r>
              <a:rPr lang="en-US" sz="6400" dirty="0"/>
              <a:t> and Malamulele are linking with NGOs and local businesses for continued sanitary pad donations and integrating menstrual health and rights into life skills, which keeps the period-poverty work alive beyond external funding. </a:t>
            </a:r>
          </a:p>
          <a:p>
            <a:pPr algn="just">
              <a:buFont typeface="Wingdings" panose="05000000000000000000" pitchFamily="2" charset="2"/>
              <a:buChar char="ü"/>
            </a:pPr>
            <a:r>
              <a:rPr lang="en-US" sz="6400" dirty="0"/>
              <a:t>Community-based </a:t>
            </a:r>
            <a:r>
              <a:rPr lang="en-US" sz="6400" dirty="0" err="1"/>
              <a:t>organisations</a:t>
            </a:r>
            <a:r>
              <a:rPr lang="en-US" sz="6400" dirty="0"/>
              <a:t> like Life Savers Foundation are planning to replicate the Ha-</a:t>
            </a:r>
            <a:r>
              <a:rPr lang="en-US" sz="6400" dirty="0" err="1"/>
              <a:t>Makuya</a:t>
            </a:r>
            <a:r>
              <a:rPr lang="en-US" sz="6400" dirty="0"/>
              <a:t> research model in more villages, using data to lobby for dedicated GBV budgets, mobile clinics, and one-stop centres, which anchors the work in policy and resources rather than short-term projects.</a:t>
            </a:r>
          </a:p>
          <a:p>
            <a:pPr marL="0" indent="0" algn="just">
              <a:buNone/>
            </a:pPr>
            <a:r>
              <a:rPr lang="en-US" sz="6400" dirty="0"/>
              <a:t>​</a:t>
            </a:r>
          </a:p>
          <a:p>
            <a:pPr marL="0" indent="0" algn="just">
              <a:buNone/>
            </a:pPr>
            <a:endParaRPr lang="en-US" sz="6400" dirty="0"/>
          </a:p>
          <a:p>
            <a:pPr marL="0" indent="0">
              <a:buNone/>
            </a:pPr>
            <a:endParaRPr lang="en-US" dirty="0">
              <a:solidFill>
                <a:srgbClr val="FF0000"/>
              </a:solidFill>
              <a:ea typeface="Calibri"/>
              <a:cs typeface="Calibri"/>
            </a:endParaRPr>
          </a:p>
        </p:txBody>
      </p:sp>
      <p:pic>
        <p:nvPicPr>
          <p:cNvPr id="6" name="Picture 5">
            <a:extLst>
              <a:ext uri="{FF2B5EF4-FFF2-40B4-BE49-F238E27FC236}">
                <a16:creationId xmlns:a16="http://schemas.microsoft.com/office/drawing/2014/main" id="{91D158CE-A2BB-4679-A3C3-CD772E7652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5470" y="1191306"/>
            <a:ext cx="4470217" cy="4800600"/>
          </a:xfrm>
          <a:prstGeom prst="rect">
            <a:avLst/>
          </a:prstGeom>
        </p:spPr>
      </p:pic>
    </p:spTree>
    <p:extLst>
      <p:ext uri="{BB962C8B-B14F-4D97-AF65-F5344CB8AC3E}">
        <p14:creationId xmlns:p14="http://schemas.microsoft.com/office/powerpoint/2010/main" val="3525712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FD82B-4426-43A1-B9C5-4AD51D0F44F0}"/>
              </a:ext>
            </a:extLst>
          </p:cNvPr>
          <p:cNvSpPr>
            <a:spLocks noGrp="1"/>
          </p:cNvSpPr>
          <p:nvPr>
            <p:ph type="title"/>
          </p:nvPr>
        </p:nvSpPr>
        <p:spPr/>
        <p:txBody>
          <a:bodyPr/>
          <a:lstStyle/>
          <a:p>
            <a:r>
              <a:rPr lang="en-ZA" dirty="0"/>
              <a:t>Continuation </a:t>
            </a:r>
            <a:r>
              <a:rPr lang="en-ZA" dirty="0" err="1"/>
              <a:t>Sustanibility</a:t>
            </a:r>
            <a:r>
              <a:rPr lang="en-ZA"/>
              <a:t>:</a:t>
            </a:r>
          </a:p>
        </p:txBody>
      </p:sp>
      <p:sp>
        <p:nvSpPr>
          <p:cNvPr id="3" name="Content Placeholder 2">
            <a:extLst>
              <a:ext uri="{FF2B5EF4-FFF2-40B4-BE49-F238E27FC236}">
                <a16:creationId xmlns:a16="http://schemas.microsoft.com/office/drawing/2014/main" id="{6EDEB875-3596-4A08-B699-47F1FD03785A}"/>
              </a:ext>
            </a:extLst>
          </p:cNvPr>
          <p:cNvSpPr>
            <a:spLocks noGrp="1"/>
          </p:cNvSpPr>
          <p:nvPr>
            <p:ph idx="1"/>
          </p:nvPr>
        </p:nvSpPr>
        <p:spPr/>
        <p:txBody>
          <a:bodyPr>
            <a:normAutofit fontScale="77500" lnSpcReduction="20000"/>
          </a:bodyPr>
          <a:lstStyle/>
          <a:p>
            <a:pPr algn="just">
              <a:buFont typeface="Wingdings" panose="05000000000000000000" pitchFamily="2" charset="2"/>
              <a:buChar char="ü"/>
            </a:pPr>
            <a:r>
              <a:rPr lang="en-US" dirty="0"/>
              <a:t>A key milestone for long-term sustainability is the project coordinator’s journey from being a WOSSO Fellow to becoming an ordained female pastor, which remains rare in many religious spaces. This shift dramatically strengthens her ability to sustain and scale the work: as an ordained leader, she now has formal moral authority, access to pulpits, church decision-making structures, and interfaith platforms where she can challenge GBV, harmful theology, and patriarchy from within the faith sector. </a:t>
            </a:r>
          </a:p>
          <a:p>
            <a:pPr algn="just">
              <a:buFont typeface="Wingdings" panose="05000000000000000000" pitchFamily="2" charset="2"/>
              <a:buChar char="ü"/>
            </a:pPr>
            <a:r>
              <a:rPr lang="en-US" dirty="0"/>
              <a:t>Her position makes it easier to negotiate with church boards, convene dialogues, and embed GBV and SRHR curricula into church programmes, women’s fellowships, and youth ministries. It also offers a powerful role model to girls and women in rural Vhembe, demonstrating that women can hold spiritual authority and speak publicly against violence and injustice. </a:t>
            </a:r>
          </a:p>
          <a:p>
            <a:pPr algn="just">
              <a:buFont typeface="Wingdings" panose="05000000000000000000" pitchFamily="2" charset="2"/>
              <a:buChar char="ü"/>
            </a:pPr>
            <a:r>
              <a:rPr lang="en-US" dirty="0"/>
              <a:t>As a pastor, she can deepen partnerships with other churches, religious councils, and community forums, using sermons, pastoral counselling, and church networks to keep GBV prevention on the agenda long after project grants end. This combination of embedded community structures, expanding research, and faith-based leadership provides a strong pathway to sustain the work locally and to scale it to other villages, districts, and eventually national advocacy spaces.</a:t>
            </a:r>
          </a:p>
          <a:p>
            <a:endParaRPr lang="en-US" dirty="0"/>
          </a:p>
          <a:p>
            <a:endParaRPr lang="en-ZA" dirty="0"/>
          </a:p>
        </p:txBody>
      </p:sp>
    </p:spTree>
    <p:extLst>
      <p:ext uri="{BB962C8B-B14F-4D97-AF65-F5344CB8AC3E}">
        <p14:creationId xmlns:p14="http://schemas.microsoft.com/office/powerpoint/2010/main" val="2204153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28E7E8D-9BFC-D3CA-79C5-AA0CC783794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7BBC1C5F-1C33-E258-D32A-82BE98CBF916}"/>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a:extLst>
              <a:ext uri="{FF2B5EF4-FFF2-40B4-BE49-F238E27FC236}">
                <a16:creationId xmlns:a16="http://schemas.microsoft.com/office/drawing/2014/main" id="{A80C1F2B-B38C-55DF-116C-34FF16815F9B}"/>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itle 3">
            <a:extLst>
              <a:ext uri="{FF2B5EF4-FFF2-40B4-BE49-F238E27FC236}">
                <a16:creationId xmlns:a16="http://schemas.microsoft.com/office/drawing/2014/main" id="{EA53F0C7-A13C-E7DB-8141-53083B0E74F9}"/>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b="1"/>
              <a:t>Beneficiaries</a:t>
            </a:r>
            <a:endParaRPr lang="en-ZW" b="1" i="1" spc="300">
              <a:ln>
                <a:solidFill>
                  <a:sysClr val="windowText" lastClr="000000"/>
                </a:solidFill>
              </a:ln>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4">
            <a:extLst>
              <a:ext uri="{FF2B5EF4-FFF2-40B4-BE49-F238E27FC236}">
                <a16:creationId xmlns:a16="http://schemas.microsoft.com/office/drawing/2014/main" id="{C560A52C-25C1-F022-BD5C-CF04E1532F7B}"/>
              </a:ext>
            </a:extLst>
          </p:cNvPr>
          <p:cNvSpPr txBox="1">
            <a:spLocks/>
          </p:cNvSpPr>
          <p:nvPr/>
        </p:nvSpPr>
        <p:spPr>
          <a:xfrm>
            <a:off x="6213562" y="1091294"/>
            <a:ext cx="5973024" cy="4999616"/>
          </a:xfrm>
          <a:prstGeom prst="rect">
            <a:avLst/>
          </a:prstGeom>
          <a:noFill/>
          <a:ln>
            <a:solidFill>
              <a:schemeClr val="tx1"/>
            </a:solidFill>
          </a:ln>
        </p:spPr>
        <p:txBody>
          <a:bodyPr vert="horz" lIns="91440" tIns="45720" rIns="91440" bIns="45720" rtlCol="0">
            <a:normAutofit/>
          </a:bodyPr>
          <a:lstStyle>
            <a:defPPr>
              <a:defRPr lang="en-US"/>
            </a:defPPr>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ZA" dirty="0"/>
          </a:p>
          <a:p>
            <a:pPr marL="0" indent="0">
              <a:buFont typeface="Arial" panose="020B0604020202020204" pitchFamily="34" charset="0"/>
              <a:buNone/>
            </a:pPr>
            <a:r>
              <a:rPr lang="en-GB" dirty="0">
                <a:solidFill>
                  <a:srgbClr val="FF0000"/>
                </a:solidFill>
              </a:rPr>
              <a:t>                                      </a:t>
            </a:r>
          </a:p>
          <a:p>
            <a:pPr marL="0" indent="0">
              <a:buFont typeface="Arial" panose="020B0604020202020204" pitchFamily="34" charset="0"/>
              <a:buNone/>
            </a:pPr>
            <a:r>
              <a:rPr lang="en-GB" dirty="0">
                <a:solidFill>
                  <a:srgbClr val="FF0000"/>
                </a:solidFill>
              </a:rPr>
              <a:t>                                      </a:t>
            </a:r>
          </a:p>
          <a:p>
            <a:pPr marL="0" indent="0">
              <a:buFont typeface="Arial" panose="020B0604020202020204" pitchFamily="34" charset="0"/>
              <a:buNone/>
            </a:pPr>
            <a:endParaRPr lang="en-GB" dirty="0">
              <a:solidFill>
                <a:srgbClr val="FF0000"/>
              </a:solidFill>
            </a:endParaRPr>
          </a:p>
          <a:p>
            <a:pPr marL="0" indent="0">
              <a:buFont typeface="Arial" panose="020B0604020202020204" pitchFamily="34" charset="0"/>
              <a:buNone/>
            </a:pPr>
            <a:endParaRPr lang="en-GB" dirty="0">
              <a:solidFill>
                <a:srgbClr val="FF0000"/>
              </a:solidFill>
            </a:endParaRPr>
          </a:p>
          <a:p>
            <a:pPr marL="0" indent="0">
              <a:buFont typeface="Arial" panose="020B0604020202020204" pitchFamily="34" charset="0"/>
              <a:buNone/>
            </a:pPr>
            <a:r>
              <a:rPr lang="en-GB" dirty="0">
                <a:solidFill>
                  <a:srgbClr val="FF0000"/>
                </a:solidFill>
              </a:rPr>
              <a:t>                                     </a:t>
            </a:r>
          </a:p>
        </p:txBody>
      </p:sp>
      <p:sp>
        <p:nvSpPr>
          <p:cNvPr id="3" name="TextBox 9">
            <a:extLst>
              <a:ext uri="{FF2B5EF4-FFF2-40B4-BE49-F238E27FC236}">
                <a16:creationId xmlns:a16="http://schemas.microsoft.com/office/drawing/2014/main" id="{C28CE1DD-B9A2-BFE6-7E98-60271CAF0A39}"/>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a16="http://schemas.microsoft.com/office/drawing/2014/main" id="{59EF13D7-C1FA-9286-AA12-190E30858F0A}"/>
              </a:ext>
            </a:extLst>
          </p:cNvPr>
          <p:cNvSpPr>
            <a:spLocks noGrp="1"/>
          </p:cNvSpPr>
          <p:nvPr>
            <p:ph sz="half" idx="1"/>
          </p:nvPr>
        </p:nvSpPr>
        <p:spPr>
          <a:xfrm>
            <a:off x="235131" y="1091294"/>
            <a:ext cx="5860869" cy="5034869"/>
          </a:xfrm>
          <a:ln>
            <a:solidFill>
              <a:schemeClr val="tx1"/>
            </a:solidFill>
          </a:ln>
        </p:spPr>
        <p:txBody>
          <a:bodyPr>
            <a:normAutofit fontScale="92500" lnSpcReduction="10000"/>
          </a:bodyPr>
          <a:lstStyle/>
          <a:p>
            <a:pPr marL="0" indent="0">
              <a:buNone/>
            </a:pPr>
            <a:r>
              <a:rPr lang="en-US" b="1" dirty="0"/>
              <a:t>Number of;</a:t>
            </a:r>
          </a:p>
          <a:p>
            <a:r>
              <a:rPr lang="en-US" dirty="0"/>
              <a:t>Female – Direct beneficiaries = 1049</a:t>
            </a:r>
          </a:p>
          <a:p>
            <a:r>
              <a:rPr lang="en-US" dirty="0"/>
              <a:t>Male – Direct beneficiaries 503</a:t>
            </a:r>
          </a:p>
          <a:p>
            <a:r>
              <a:rPr lang="en-US" dirty="0"/>
              <a:t>Female – Indirect beneficiaries (e.g. through other networks) 200</a:t>
            </a:r>
          </a:p>
          <a:p>
            <a:r>
              <a:rPr lang="en-US" dirty="0"/>
              <a:t>Male – Indirect beneficiaries (e.g. through other networks) </a:t>
            </a:r>
          </a:p>
          <a:p>
            <a:r>
              <a:rPr lang="en-US" dirty="0"/>
              <a:t>Female – Online beneficiaries (e.g. website access, mailing lists, scholarly articles)= 0</a:t>
            </a:r>
          </a:p>
          <a:p>
            <a:r>
              <a:rPr lang="en-US" dirty="0"/>
              <a:t>Male – Online beneficiaries (e.g. website access, mailing lists, scholarly articles)=0</a:t>
            </a:r>
          </a:p>
        </p:txBody>
      </p:sp>
      <p:pic>
        <p:nvPicPr>
          <p:cNvPr id="9" name="Picture 8">
            <a:extLst>
              <a:ext uri="{FF2B5EF4-FFF2-40B4-BE49-F238E27FC236}">
                <a16:creationId xmlns:a16="http://schemas.microsoft.com/office/drawing/2014/main" id="{F42E8E4A-6C4D-4031-9010-A627DBDE1B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1133" y="1091295"/>
            <a:ext cx="2749972" cy="2238171"/>
          </a:xfrm>
          <a:prstGeom prst="rect">
            <a:avLst/>
          </a:prstGeom>
        </p:spPr>
      </p:pic>
      <p:pic>
        <p:nvPicPr>
          <p:cNvPr id="13" name="Picture 12">
            <a:extLst>
              <a:ext uri="{FF2B5EF4-FFF2-40B4-BE49-F238E27FC236}">
                <a16:creationId xmlns:a16="http://schemas.microsoft.com/office/drawing/2014/main" id="{486D499C-3128-4A1F-A9C1-1731D701CD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4639" y="3528534"/>
            <a:ext cx="2945691" cy="2514078"/>
          </a:xfrm>
          <a:prstGeom prst="rect">
            <a:avLst/>
          </a:prstGeom>
        </p:spPr>
      </p:pic>
      <p:pic>
        <p:nvPicPr>
          <p:cNvPr id="15" name="Picture 14">
            <a:extLst>
              <a:ext uri="{FF2B5EF4-FFF2-40B4-BE49-F238E27FC236}">
                <a16:creationId xmlns:a16="http://schemas.microsoft.com/office/drawing/2014/main" id="{7014A08D-66A3-45A8-9508-4E86F722B4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3836" y="3655112"/>
            <a:ext cx="2815457" cy="2111593"/>
          </a:xfrm>
          <a:prstGeom prst="rect">
            <a:avLst/>
          </a:prstGeom>
        </p:spPr>
      </p:pic>
      <p:pic>
        <p:nvPicPr>
          <p:cNvPr id="17" name="Picture 16">
            <a:extLst>
              <a:ext uri="{FF2B5EF4-FFF2-40B4-BE49-F238E27FC236}">
                <a16:creationId xmlns:a16="http://schemas.microsoft.com/office/drawing/2014/main" id="{FF973F8A-AE0B-47D0-9FE7-C24C0CE260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43836" y="1203105"/>
            <a:ext cx="2815456" cy="2111592"/>
          </a:xfrm>
          <a:prstGeom prst="rect">
            <a:avLst/>
          </a:prstGeom>
        </p:spPr>
      </p:pic>
    </p:spTree>
    <p:extLst>
      <p:ext uri="{BB962C8B-B14F-4D97-AF65-F5344CB8AC3E}">
        <p14:creationId xmlns:p14="http://schemas.microsoft.com/office/powerpoint/2010/main" val="67875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830DD7-A1FF-1021-DD84-29DE3B5286D1}"/>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24D61CB-C678-0CFB-5CC2-A8F6F89E7281}"/>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a:extLst>
              <a:ext uri="{FF2B5EF4-FFF2-40B4-BE49-F238E27FC236}">
                <a16:creationId xmlns:a16="http://schemas.microsoft.com/office/drawing/2014/main" id="{281557C4-9B66-0B85-550A-E39ECA451607}"/>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itle 3">
            <a:extLst>
              <a:ext uri="{FF2B5EF4-FFF2-40B4-BE49-F238E27FC236}">
                <a16:creationId xmlns:a16="http://schemas.microsoft.com/office/drawing/2014/main" id="{8E71CE6C-A383-0E47-D439-B4105E0A28CB}"/>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b="1" i="1" spc="300">
                <a:ln>
                  <a:solidFill>
                    <a:sysClr val="windowText" lastClr="000000"/>
                  </a:solidFill>
                </a:ln>
                <a:solidFill>
                  <a:sysClr val="windowText" lastClr="000000"/>
                </a:solidFill>
                <a:ea typeface="Tahoma" panose="020B0604030504040204" pitchFamily="34" charset="0"/>
                <a:cs typeface="Tahoma" panose="020B0604030504040204" pitchFamily="34" charset="0"/>
              </a:rPr>
              <a:t>Next Steps</a:t>
            </a:r>
          </a:p>
        </p:txBody>
      </p:sp>
      <p:sp>
        <p:nvSpPr>
          <p:cNvPr id="3" name="TextBox 9">
            <a:extLst>
              <a:ext uri="{FF2B5EF4-FFF2-40B4-BE49-F238E27FC236}">
                <a16:creationId xmlns:a16="http://schemas.microsoft.com/office/drawing/2014/main" id="{1ABCEAF2-8AA8-6F6E-660A-8F94A4A3AD1A}"/>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a16="http://schemas.microsoft.com/office/drawing/2014/main" id="{DFB566B1-6B2D-F682-574B-5548DDD642D7}"/>
              </a:ext>
            </a:extLst>
          </p:cNvPr>
          <p:cNvSpPr>
            <a:spLocks noGrp="1"/>
          </p:cNvSpPr>
          <p:nvPr>
            <p:ph sz="half" idx="1"/>
          </p:nvPr>
        </p:nvSpPr>
        <p:spPr>
          <a:xfrm>
            <a:off x="235131" y="1091294"/>
            <a:ext cx="11248946" cy="5034869"/>
          </a:xfrm>
          <a:ln>
            <a:solidFill>
              <a:schemeClr val="tx1"/>
            </a:solidFill>
          </a:ln>
        </p:spPr>
        <p:txBody>
          <a:bodyPr>
            <a:normAutofit fontScale="55000" lnSpcReduction="20000"/>
          </a:bodyPr>
          <a:lstStyle/>
          <a:p>
            <a:pPr marL="0" indent="0">
              <a:buNone/>
            </a:pPr>
            <a:r>
              <a:rPr lang="en-US" dirty="0"/>
              <a:t>What are your plans?</a:t>
            </a:r>
          </a:p>
          <a:p>
            <a:pPr algn="just">
              <a:buFont typeface="Wingdings" panose="05000000000000000000" pitchFamily="2" charset="2"/>
              <a:buChar char="ü"/>
            </a:pPr>
            <a:r>
              <a:rPr lang="en-US" dirty="0"/>
              <a:t>My plans build on the gains already made and focus on deepening, sustaining, and scaling the work in rural Vhembe and beyond.</a:t>
            </a:r>
          </a:p>
          <a:p>
            <a:pPr algn="just">
              <a:buFont typeface="Wingdings" panose="05000000000000000000" pitchFamily="2" charset="2"/>
              <a:buChar char="ü"/>
            </a:pPr>
            <a:endParaRPr lang="en-US" dirty="0"/>
          </a:p>
          <a:p>
            <a:pPr algn="just">
              <a:buFont typeface="Wingdings" panose="05000000000000000000" pitchFamily="2" charset="2"/>
              <a:buChar char="ü"/>
            </a:pPr>
            <a:r>
              <a:rPr lang="en-US" dirty="0"/>
              <a:t>Continue and strengthen church- and community-based GBV and SRHR </a:t>
            </a:r>
            <a:r>
              <a:rPr lang="en-US" dirty="0" err="1"/>
              <a:t>programmes</a:t>
            </a:r>
            <a:r>
              <a:rPr lang="en-US" dirty="0"/>
              <a:t> in Ha-</a:t>
            </a:r>
            <a:r>
              <a:rPr lang="en-US" dirty="0" err="1"/>
              <a:t>Makuya</a:t>
            </a:r>
            <a:r>
              <a:rPr lang="en-US" dirty="0"/>
              <a:t> and Malamulele, using my position as an ordained female Pastor to keep these issues on the pulpit, in women’s fellowships, and in youth ministries.</a:t>
            </a:r>
          </a:p>
          <a:p>
            <a:pPr algn="just">
              <a:buFont typeface="Wingdings" panose="05000000000000000000" pitchFamily="2" charset="2"/>
              <a:buChar char="ü"/>
            </a:pPr>
            <a:endParaRPr lang="en-US" dirty="0"/>
          </a:p>
          <a:p>
            <a:pPr algn="just">
              <a:buFont typeface="Wingdings" panose="05000000000000000000" pitchFamily="2" charset="2"/>
              <a:buChar char="ü"/>
            </a:pPr>
            <a:r>
              <a:rPr lang="en-US" dirty="0"/>
              <a:t>Expand the GBV Forum for Men around Ha-</a:t>
            </a:r>
            <a:r>
              <a:rPr lang="en-US" dirty="0" err="1"/>
              <a:t>Makuya</a:t>
            </a:r>
            <a:r>
              <a:rPr lang="en-US" dirty="0"/>
              <a:t>, supporting men to mentor other men and boys, promote positive masculinities, and create village-level accountability for ending violence.</a:t>
            </a:r>
          </a:p>
          <a:p>
            <a:pPr algn="just">
              <a:buFont typeface="Wingdings" panose="05000000000000000000" pitchFamily="2" charset="2"/>
              <a:buChar char="ü"/>
            </a:pPr>
            <a:endParaRPr lang="en-US" dirty="0"/>
          </a:p>
          <a:p>
            <a:pPr algn="just">
              <a:buFont typeface="Wingdings" panose="05000000000000000000" pitchFamily="2" charset="2"/>
              <a:buChar char="ü"/>
            </a:pPr>
            <a:r>
              <a:rPr lang="en-US" dirty="0"/>
              <a:t>Replicate the Ha-</a:t>
            </a:r>
            <a:r>
              <a:rPr lang="en-US" dirty="0" err="1"/>
              <a:t>Makuya</a:t>
            </a:r>
            <a:r>
              <a:rPr lang="en-US" dirty="0"/>
              <a:t> research and dialogue model in at least three additional rural sites in Vhembe and Limpopo, generating evidence to lobby for dedicated GBV budgets, mobile services, and one-stop </a:t>
            </a:r>
            <a:r>
              <a:rPr lang="en-US" dirty="0" err="1"/>
              <a:t>centres</a:t>
            </a:r>
            <a:r>
              <a:rPr lang="en-US" dirty="0"/>
              <a:t> at district level.</a:t>
            </a:r>
          </a:p>
          <a:p>
            <a:pPr algn="just">
              <a:buFont typeface="Wingdings" panose="05000000000000000000" pitchFamily="2" charset="2"/>
              <a:buChar char="ü"/>
            </a:pPr>
            <a:endParaRPr lang="en-US" dirty="0"/>
          </a:p>
          <a:p>
            <a:pPr algn="just">
              <a:buFont typeface="Wingdings" panose="05000000000000000000" pitchFamily="2" charset="2"/>
              <a:buChar char="ü"/>
            </a:pPr>
            <a:r>
              <a:rPr lang="en-US" dirty="0"/>
              <a:t>Build stronger partnerships with schools, NGOs, and businesses to secure sustainable pad supplies and integrate menstrual health and GBV prevention into life-skills curricula across more schools.</a:t>
            </a:r>
          </a:p>
          <a:p>
            <a:pPr algn="just">
              <a:buFont typeface="Wingdings" panose="05000000000000000000" pitchFamily="2" charset="2"/>
              <a:buChar char="ü"/>
            </a:pPr>
            <a:endParaRPr lang="en-US" dirty="0"/>
          </a:p>
          <a:p>
            <a:pPr algn="just">
              <a:buFont typeface="Wingdings" panose="05000000000000000000" pitchFamily="2" charset="2"/>
              <a:buChar char="ü"/>
            </a:pPr>
            <a:r>
              <a:rPr lang="en-US" dirty="0"/>
              <a:t>Use provincial and national platforms, including civil society and faith-based networks, to bring rural women’s voices and data into policy discussions and to advocate for full implementation of the National Strategic Plan on GBVF.</a:t>
            </a:r>
          </a:p>
        </p:txBody>
      </p:sp>
    </p:spTree>
    <p:extLst>
      <p:ext uri="{BB962C8B-B14F-4D97-AF65-F5344CB8AC3E}">
        <p14:creationId xmlns:p14="http://schemas.microsoft.com/office/powerpoint/2010/main" val="140155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88C560-4E7E-21B1-8183-F8DEA6383D40}"/>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45CD6F1-92F5-68C6-9652-737EFAF37968}"/>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a:extLst>
              <a:ext uri="{FF2B5EF4-FFF2-40B4-BE49-F238E27FC236}">
                <a16:creationId xmlns:a16="http://schemas.microsoft.com/office/drawing/2014/main" id="{2A43B553-6A4A-6FFA-D9C7-409524AF91A6}"/>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itle 3">
            <a:extLst>
              <a:ext uri="{FF2B5EF4-FFF2-40B4-BE49-F238E27FC236}">
                <a16:creationId xmlns:a16="http://schemas.microsoft.com/office/drawing/2014/main" id="{BAF189A8-6523-694B-6E04-5CFCE64EBF01}"/>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b="1" spc="300">
                <a:ln>
                  <a:solidFill>
                    <a:sysClr val="windowText" lastClr="000000"/>
                  </a:solidFill>
                </a:ln>
                <a:solidFill>
                  <a:sysClr val="windowText" lastClr="000000"/>
                </a:solidFill>
                <a:ea typeface="Tahoma" panose="020B0604030504040204" pitchFamily="34" charset="0"/>
                <a:cs typeface="Tahoma" panose="020B0604030504040204" pitchFamily="34" charset="0"/>
              </a:rPr>
              <a:t>Challenges &amp; Lessons learnt</a:t>
            </a:r>
            <a:endParaRPr lang="en-ZW" spc="300">
              <a:ln>
                <a:solidFill>
                  <a:sysClr val="windowText" lastClr="000000"/>
                </a:solidFill>
              </a:ln>
              <a:solidFill>
                <a:sysClr val="windowText" lastClr="000000"/>
              </a:solidFill>
              <a:ea typeface="Tahoma" panose="020B0604030504040204" pitchFamily="34" charset="0"/>
              <a:cs typeface="Tahoma" panose="020B0604030504040204" pitchFamily="34" charset="0"/>
            </a:endParaRPr>
          </a:p>
        </p:txBody>
      </p:sp>
      <p:sp>
        <p:nvSpPr>
          <p:cNvPr id="7" name="Content Placeholder 4">
            <a:extLst>
              <a:ext uri="{FF2B5EF4-FFF2-40B4-BE49-F238E27FC236}">
                <a16:creationId xmlns:a16="http://schemas.microsoft.com/office/drawing/2014/main" id="{4A3FB9CB-DF47-8F93-F22C-75A22171C5D3}"/>
              </a:ext>
            </a:extLst>
          </p:cNvPr>
          <p:cNvSpPr txBox="1">
            <a:spLocks/>
          </p:cNvSpPr>
          <p:nvPr/>
        </p:nvSpPr>
        <p:spPr>
          <a:xfrm>
            <a:off x="6213562" y="1091294"/>
            <a:ext cx="5973024" cy="4999616"/>
          </a:xfrm>
          <a:prstGeom prst="rect">
            <a:avLst/>
          </a:prstGeom>
          <a:noFill/>
          <a:ln>
            <a:solidFill>
              <a:schemeClr val="tx1"/>
            </a:solidFill>
          </a:ln>
        </p:spPr>
        <p:txBody>
          <a:bodyPr vert="horz" lIns="91440" tIns="45720" rIns="91440" bIns="45720" rtlCol="0">
            <a:normAutofit fontScale="40000" lnSpcReduction="20000"/>
          </a:bodyPr>
          <a:lstStyle>
            <a:defPPr>
              <a:defRPr lang="en-US"/>
            </a:defPPr>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What lessons have you learnt?</a:t>
            </a:r>
          </a:p>
          <a:p>
            <a:pPr>
              <a:buFont typeface="Wingdings" panose="05000000000000000000" pitchFamily="2" charset="2"/>
              <a:buChar char="ü"/>
            </a:pPr>
            <a:r>
              <a:rPr lang="en-US" dirty="0"/>
              <a:t>Lasting change in GBV prevention is only possible when communities lead it themselves; external projects must plug into existing faith, cultural, and CBO structures rather than sit alongside them.</a:t>
            </a:r>
          </a:p>
          <a:p>
            <a:pPr>
              <a:buFont typeface="Wingdings" panose="05000000000000000000" pitchFamily="2" charset="2"/>
              <a:buChar char="ü"/>
            </a:pPr>
            <a:endParaRPr lang="en-US" dirty="0"/>
          </a:p>
          <a:p>
            <a:pPr>
              <a:buFont typeface="Wingdings" panose="05000000000000000000" pitchFamily="2" charset="2"/>
              <a:buChar char="ü"/>
            </a:pPr>
            <a:r>
              <a:rPr lang="en-US" dirty="0"/>
              <a:t>Women’s leadership in rural and religious spaces is both transformative and contested; persistence, integrity, and grounding advocacy in shared values (faith, family well‑being, dignity) help overcome resistance.</a:t>
            </a:r>
          </a:p>
          <a:p>
            <a:pPr>
              <a:buFont typeface="Wingdings" panose="05000000000000000000" pitchFamily="2" charset="2"/>
              <a:buChar char="ü"/>
            </a:pPr>
            <a:endParaRPr lang="en-US" dirty="0"/>
          </a:p>
          <a:p>
            <a:pPr>
              <a:buFont typeface="Wingdings" panose="05000000000000000000" pitchFamily="2" charset="2"/>
              <a:buChar char="ü"/>
            </a:pPr>
            <a:r>
              <a:rPr lang="en-US" dirty="0"/>
              <a:t>Men are not a homogenous “problem group”; when they are invited in as partners and given non‑shaming spaces to talk, many are willing to unlearn harmful norms and become powerful allies.</a:t>
            </a:r>
          </a:p>
          <a:p>
            <a:pPr>
              <a:buFont typeface="Wingdings" panose="05000000000000000000" pitchFamily="2" charset="2"/>
              <a:buChar char="ü"/>
            </a:pPr>
            <a:endParaRPr lang="en-US" dirty="0"/>
          </a:p>
          <a:p>
            <a:pPr>
              <a:buFont typeface="Wingdings" panose="05000000000000000000" pitchFamily="2" charset="2"/>
              <a:buChar char="ü"/>
            </a:pPr>
            <a:r>
              <a:rPr lang="en-US" dirty="0"/>
              <a:t>Dialogues work best when they connect GBV to everyday realities—economy, culture, faith, and children’s futures—rather than treating it as a stand‑alone “women’s issue.”</a:t>
            </a:r>
          </a:p>
          <a:p>
            <a:pPr>
              <a:buFont typeface="Wingdings" panose="05000000000000000000" pitchFamily="2" charset="2"/>
              <a:buChar char="ü"/>
            </a:pPr>
            <a:endParaRPr lang="en-US" dirty="0"/>
          </a:p>
          <a:p>
            <a:pPr>
              <a:buFont typeface="Wingdings" panose="05000000000000000000" pitchFamily="2" charset="2"/>
              <a:buChar char="ü"/>
            </a:pPr>
            <a:r>
              <a:rPr lang="en-US" dirty="0"/>
              <a:t>Combining awareness activities with tangible support (like pad distribution, clear referral pathways, and counselling) builds credibility and makes it more likely that people will act on what they learn.</a:t>
            </a:r>
          </a:p>
          <a:p>
            <a:pPr>
              <a:buFont typeface="Wingdings" panose="05000000000000000000" pitchFamily="2" charset="2"/>
              <a:buChar char="ü"/>
            </a:pPr>
            <a:endParaRPr lang="en-US" dirty="0"/>
          </a:p>
          <a:p>
            <a:pPr>
              <a:buFont typeface="Wingdings" panose="05000000000000000000" pitchFamily="2" charset="2"/>
              <a:buChar char="ü"/>
            </a:pPr>
            <a:r>
              <a:rPr lang="en-US" dirty="0"/>
              <a:t>Local evidence from research and community feedback is essential for influencing duty bearers; data from places like Ha‑</a:t>
            </a:r>
            <a:r>
              <a:rPr lang="en-US" dirty="0" err="1"/>
              <a:t>Makuya</a:t>
            </a:r>
            <a:r>
              <a:rPr lang="en-US" dirty="0"/>
              <a:t> strengthens advocacy for budgets, services, and policy implementation.</a:t>
            </a:r>
          </a:p>
          <a:p>
            <a:pPr>
              <a:buFont typeface="Wingdings" panose="05000000000000000000" pitchFamily="2" charset="2"/>
              <a:buChar char="ü"/>
            </a:pPr>
            <a:endParaRPr lang="en-US" dirty="0"/>
          </a:p>
          <a:p>
            <a:pPr>
              <a:buFont typeface="Wingdings" panose="05000000000000000000" pitchFamily="2" charset="2"/>
              <a:buChar char="ü"/>
            </a:pPr>
            <a:r>
              <a:rPr lang="en-US" dirty="0"/>
              <a:t>Finally, change is slow and iterative; setbacks, pushbacks, and relapses are part of the process, so patience, consistent presence, and ongoing relationship-building are as important as any single activity.</a:t>
            </a:r>
          </a:p>
        </p:txBody>
      </p:sp>
      <p:sp>
        <p:nvSpPr>
          <p:cNvPr id="3" name="TextBox 9">
            <a:extLst>
              <a:ext uri="{FF2B5EF4-FFF2-40B4-BE49-F238E27FC236}">
                <a16:creationId xmlns:a16="http://schemas.microsoft.com/office/drawing/2014/main" id="{66260B74-A3B6-97DE-07D0-2F960EAD4595}"/>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a16="http://schemas.microsoft.com/office/drawing/2014/main" id="{57DC9A21-6869-6A74-0B9B-5EB047F11770}"/>
              </a:ext>
            </a:extLst>
          </p:cNvPr>
          <p:cNvSpPr>
            <a:spLocks noGrp="1"/>
          </p:cNvSpPr>
          <p:nvPr>
            <p:ph sz="half" idx="1"/>
          </p:nvPr>
        </p:nvSpPr>
        <p:spPr>
          <a:xfrm>
            <a:off x="235131" y="1091294"/>
            <a:ext cx="5860869" cy="5034869"/>
          </a:xfrm>
          <a:ln>
            <a:solidFill>
              <a:schemeClr val="tx1"/>
            </a:solidFill>
          </a:ln>
        </p:spPr>
        <p:txBody>
          <a:bodyPr>
            <a:normAutofit fontScale="92500" lnSpcReduction="20000"/>
          </a:bodyPr>
          <a:lstStyle/>
          <a:p>
            <a:pPr marL="0" indent="0">
              <a:buNone/>
            </a:pPr>
            <a:r>
              <a:rPr lang="en-US" dirty="0"/>
              <a:t>Challenges &amp; mitigation</a:t>
            </a:r>
          </a:p>
          <a:p>
            <a:pPr>
              <a:buFont typeface="Wingdings" panose="05000000000000000000" pitchFamily="2" charset="2"/>
              <a:buChar char="ü"/>
            </a:pPr>
            <a:r>
              <a:rPr lang="en-US" dirty="0"/>
              <a:t>Key challenges included resistance to a woman leading GBV work, men’s difficulty in unlearning harmful norms, and limited resources and inconsistent services. </a:t>
            </a:r>
          </a:p>
          <a:p>
            <a:pPr>
              <a:buFont typeface="Wingdings" panose="05000000000000000000" pitchFamily="2" charset="2"/>
              <a:buChar char="ü"/>
            </a:pPr>
            <a:r>
              <a:rPr lang="en-US" dirty="0"/>
              <a:t>These were addressed by building trust through faith and culture-sensitive messaging, creating safe men’s forums for reflection and change, using positive male role models, strengthening partnerships with churches, CBOs, and schools, and steadily demonstrating the benefits of non-violent, equal relationships for families and the wider community.</a:t>
            </a:r>
          </a:p>
        </p:txBody>
      </p:sp>
    </p:spTree>
    <p:extLst>
      <p:ext uri="{BB962C8B-B14F-4D97-AF65-F5344CB8AC3E}">
        <p14:creationId xmlns:p14="http://schemas.microsoft.com/office/powerpoint/2010/main" val="1233362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FBDF62-03A8-E1BE-8D66-BABB03CFEE0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4B90E07-C93A-6A8F-732A-71A501902553}"/>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a:extLst>
              <a:ext uri="{FF2B5EF4-FFF2-40B4-BE49-F238E27FC236}">
                <a16:creationId xmlns:a16="http://schemas.microsoft.com/office/drawing/2014/main" id="{9840AD7F-1872-0118-7992-1DD970A0CF1C}"/>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itle 3">
            <a:extLst>
              <a:ext uri="{FF2B5EF4-FFF2-40B4-BE49-F238E27FC236}">
                <a16:creationId xmlns:a16="http://schemas.microsoft.com/office/drawing/2014/main" id="{363297AC-CB5E-6F1F-82E2-9E9614934832}"/>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b="1"/>
              <a:t>Background</a:t>
            </a:r>
            <a:endParaRPr lang="en-ZW" i="1" spc="300">
              <a:ln>
                <a:solidFill>
                  <a:sysClr val="windowText" lastClr="000000"/>
                </a:solidFill>
              </a:ln>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4">
            <a:extLst>
              <a:ext uri="{FF2B5EF4-FFF2-40B4-BE49-F238E27FC236}">
                <a16:creationId xmlns:a16="http://schemas.microsoft.com/office/drawing/2014/main" id="{449580A2-9E5C-E6B7-6DA1-B6663C801AE7}"/>
              </a:ext>
            </a:extLst>
          </p:cNvPr>
          <p:cNvSpPr txBox="1">
            <a:spLocks/>
          </p:cNvSpPr>
          <p:nvPr/>
        </p:nvSpPr>
        <p:spPr>
          <a:xfrm>
            <a:off x="6213562" y="1091294"/>
            <a:ext cx="5973024" cy="4999616"/>
          </a:xfrm>
          <a:prstGeom prst="rect">
            <a:avLst/>
          </a:prstGeom>
          <a:noFill/>
          <a:ln>
            <a:solidFill>
              <a:schemeClr val="tx1"/>
            </a:solidFill>
          </a:ln>
        </p:spPr>
        <p:txBody>
          <a:bodyPr vert="horz" lIns="91440" tIns="45720" rIns="91440" bIns="45720" rtlCol="0">
            <a:normAutofit/>
          </a:bodyPr>
          <a:lstStyle>
            <a:defPPr>
              <a:defRPr lang="en-US"/>
            </a:defPPr>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ZA" dirty="0"/>
          </a:p>
        </p:txBody>
      </p:sp>
      <p:sp>
        <p:nvSpPr>
          <p:cNvPr id="3" name="TextBox 9">
            <a:extLst>
              <a:ext uri="{FF2B5EF4-FFF2-40B4-BE49-F238E27FC236}">
                <a16:creationId xmlns:a16="http://schemas.microsoft.com/office/drawing/2014/main" id="{3B0E22A2-E3D6-AAEE-7338-0F6A3D6FCD7C}"/>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a16="http://schemas.microsoft.com/office/drawing/2014/main" id="{8B50C9DA-60C5-FA59-CDDA-21A0006E0295}"/>
              </a:ext>
            </a:extLst>
          </p:cNvPr>
          <p:cNvSpPr>
            <a:spLocks noGrp="1"/>
          </p:cNvSpPr>
          <p:nvPr>
            <p:ph sz="half" idx="1"/>
          </p:nvPr>
        </p:nvSpPr>
        <p:spPr>
          <a:xfrm>
            <a:off x="235131" y="1091294"/>
            <a:ext cx="5860869" cy="5034869"/>
          </a:xfrm>
          <a:ln>
            <a:solidFill>
              <a:schemeClr val="tx1"/>
            </a:solidFill>
          </a:ln>
        </p:spPr>
        <p:txBody>
          <a:bodyPr vert="horz" lIns="91440" tIns="45720" rIns="91440" bIns="45720" rtlCol="0" anchor="t">
            <a:normAutofit fontScale="25000" lnSpcReduction="20000"/>
          </a:bodyPr>
          <a:lstStyle/>
          <a:p>
            <a:pPr marL="0" indent="0">
              <a:buNone/>
            </a:pPr>
            <a:r>
              <a:rPr lang="en-US" sz="4900" dirty="0"/>
              <a:t>Briefly describe the context or problem the project set out to address.</a:t>
            </a:r>
          </a:p>
          <a:p>
            <a:r>
              <a:rPr lang="en-US" sz="4900" b="1" dirty="0">
                <a:ea typeface="Calibri"/>
                <a:cs typeface="Calibri"/>
              </a:rPr>
              <a:t>What were the key objectives of the project?</a:t>
            </a:r>
          </a:p>
          <a:p>
            <a:pPr>
              <a:buFont typeface="Wingdings" panose="05000000000000000000" pitchFamily="2" charset="2"/>
              <a:buChar char="ü"/>
            </a:pPr>
            <a:r>
              <a:rPr lang="en-US" sz="4900" dirty="0"/>
              <a:t>Increase rural women’s awareness and recognition of GBV, their legal rights (especially under the Domestic Violence Act), and available support services in Ha-</a:t>
            </a:r>
            <a:r>
              <a:rPr lang="en-US" sz="4900" dirty="0" err="1"/>
              <a:t>Makuya</a:t>
            </a:r>
            <a:r>
              <a:rPr lang="en-US" sz="4900" dirty="0"/>
              <a:t> and Malamulele.​</a:t>
            </a:r>
          </a:p>
          <a:p>
            <a:pPr>
              <a:buFont typeface="Wingdings" panose="05000000000000000000" pitchFamily="2" charset="2"/>
              <a:buChar char="ü"/>
            </a:pPr>
            <a:r>
              <a:rPr lang="en-US" sz="4900" dirty="0"/>
              <a:t>Challenge harmful cultural and patriarchal norms, stereotypes, and stigma that </a:t>
            </a:r>
            <a:r>
              <a:rPr lang="en-US" sz="4900" dirty="0" err="1"/>
              <a:t>normalise</a:t>
            </a:r>
            <a:r>
              <a:rPr lang="en-US" sz="4900" dirty="0"/>
              <a:t> GBV and silence victims, by facilitating inclusive women–men, youth, and leader dialogues.​</a:t>
            </a:r>
          </a:p>
          <a:p>
            <a:pPr>
              <a:buFont typeface="Wingdings" panose="05000000000000000000" pitchFamily="2" charset="2"/>
              <a:buChar char="ü"/>
            </a:pPr>
            <a:r>
              <a:rPr lang="en-US" sz="4900" dirty="0"/>
              <a:t>Equip religious and traditional leaders as frontline responders who can challenge stereotypes, provide informed counseling, and make appropriate referrals to clinics, shelters, and police.</a:t>
            </a:r>
          </a:p>
          <a:p>
            <a:pPr>
              <a:buFont typeface="Wingdings" panose="05000000000000000000" pitchFamily="2" charset="2"/>
              <a:buChar char="ü"/>
            </a:pPr>
            <a:r>
              <a:rPr lang="en-US" sz="4900" dirty="0"/>
              <a:t>Address period poverty and advance SRHR and economic justice by running school-based campaigns and distributing reusable sanitary pads to keep girls in school.​</a:t>
            </a:r>
          </a:p>
          <a:p>
            <a:pPr>
              <a:buFont typeface="Wingdings" panose="05000000000000000000" pitchFamily="2" charset="2"/>
              <a:buChar char="ü"/>
            </a:pPr>
            <a:r>
              <a:rPr lang="en-US" sz="4900" dirty="0"/>
              <a:t>Build youth capacity to prevent and speak out against GBV and SRHR violations through camps and advocacy activities.​</a:t>
            </a:r>
          </a:p>
          <a:p>
            <a:pPr>
              <a:buFont typeface="Wingdings" panose="05000000000000000000" pitchFamily="2" charset="2"/>
              <a:buChar char="ü"/>
            </a:pPr>
            <a:r>
              <a:rPr lang="en-US" sz="4900" dirty="0"/>
              <a:t>Generate context-specific research evidence on GBV perceptions and awareness in Ha-</a:t>
            </a:r>
            <a:r>
              <a:rPr lang="en-US" sz="4900" dirty="0" err="1"/>
              <a:t>Makuya</a:t>
            </a:r>
            <a:r>
              <a:rPr lang="en-US" sz="4900" dirty="0"/>
              <a:t> to inform tailored strategies and policy advocacy at district and national level</a:t>
            </a:r>
          </a:p>
          <a:p>
            <a:r>
              <a:rPr lang="en-US" sz="4900" b="1" dirty="0">
                <a:ea typeface="Calibri"/>
                <a:cs typeface="Calibri"/>
              </a:rPr>
              <a:t>What was the situation before the project?</a:t>
            </a:r>
          </a:p>
          <a:p>
            <a:pPr>
              <a:buFont typeface="Wingdings" panose="05000000000000000000" pitchFamily="2" charset="2"/>
              <a:buChar char="ü"/>
            </a:pPr>
            <a:r>
              <a:rPr lang="en-US" sz="4900" dirty="0"/>
              <a:t>Before the project, rural women in Ha-</a:t>
            </a:r>
            <a:r>
              <a:rPr lang="en-US" sz="4900" dirty="0" err="1"/>
              <a:t>Makuya</a:t>
            </a:r>
            <a:r>
              <a:rPr lang="en-US" sz="4900" dirty="0"/>
              <a:t> and Malamulele faced high GBV vulnerability that was largely hidden and </a:t>
            </a:r>
            <a:r>
              <a:rPr lang="en-US" sz="4900" dirty="0" err="1"/>
              <a:t>normalised</a:t>
            </a:r>
            <a:r>
              <a:rPr lang="en-US" sz="4900" dirty="0"/>
              <a:t>.</a:t>
            </a:r>
          </a:p>
          <a:p>
            <a:pPr>
              <a:buFont typeface="Wingdings" panose="05000000000000000000" pitchFamily="2" charset="2"/>
              <a:buChar char="ü"/>
            </a:pPr>
            <a:r>
              <a:rPr lang="en-US" sz="4900" dirty="0"/>
              <a:t>GBV was widespread but severely underreported because of deep stigma, fear of retaliation, and community beliefs that violence was a private or culturally accepted matter.​</a:t>
            </a:r>
          </a:p>
          <a:p>
            <a:pPr>
              <a:buFont typeface="Wingdings" panose="05000000000000000000" pitchFamily="2" charset="2"/>
              <a:buChar char="ü"/>
            </a:pPr>
            <a:r>
              <a:rPr lang="en-US" sz="4900" dirty="0"/>
              <a:t>Awareness of GBV, rights under the Domestic Violence Act, and available support services (clinics, shelters, police, CBOs) was low, leaving survivors isolated and unsure where to seek help.</a:t>
            </a:r>
          </a:p>
          <a:p>
            <a:pPr>
              <a:buFont typeface="Wingdings" panose="05000000000000000000" pitchFamily="2" charset="2"/>
              <a:buChar char="ü"/>
            </a:pPr>
            <a:r>
              <a:rPr lang="en-US" sz="4900" dirty="0"/>
              <a:t>​Patriarchal norms, rigid gender roles, and expectations that marriage should confine women to the home limited women’s mobility, access to work or skills training, and participation in community decision-making.</a:t>
            </a:r>
          </a:p>
          <a:p>
            <a:r>
              <a:rPr lang="en-US" sz="4900" b="1" dirty="0"/>
              <a:t>​</a:t>
            </a:r>
          </a:p>
          <a:p>
            <a:endParaRPr lang="en-US" sz="4900" b="1" dirty="0"/>
          </a:p>
          <a:p>
            <a:endParaRPr lang="en-US" dirty="0"/>
          </a:p>
        </p:txBody>
      </p:sp>
      <p:pic>
        <p:nvPicPr>
          <p:cNvPr id="6" name="Picture 5">
            <a:extLst>
              <a:ext uri="{FF2B5EF4-FFF2-40B4-BE49-F238E27FC236}">
                <a16:creationId xmlns:a16="http://schemas.microsoft.com/office/drawing/2014/main" id="{222738CA-EA43-44E2-BAA8-786B2A2109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1134" y="1224337"/>
            <a:ext cx="5741804" cy="4733551"/>
          </a:xfrm>
          <a:prstGeom prst="rect">
            <a:avLst/>
          </a:prstGeom>
        </p:spPr>
      </p:pic>
    </p:spTree>
    <p:extLst>
      <p:ext uri="{BB962C8B-B14F-4D97-AF65-F5344CB8AC3E}">
        <p14:creationId xmlns:p14="http://schemas.microsoft.com/office/powerpoint/2010/main" val="3800904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B6848-BAA8-421E-8168-1D372B3AB9C7}"/>
              </a:ext>
            </a:extLst>
          </p:cNvPr>
          <p:cNvSpPr>
            <a:spLocks noGrp="1"/>
          </p:cNvSpPr>
          <p:nvPr>
            <p:ph type="title"/>
          </p:nvPr>
        </p:nvSpPr>
        <p:spPr/>
        <p:txBody>
          <a:bodyPr/>
          <a:lstStyle/>
          <a:p>
            <a:r>
              <a:rPr lang="en-ZA" dirty="0"/>
              <a:t>Continuation of background:</a:t>
            </a:r>
          </a:p>
        </p:txBody>
      </p:sp>
      <p:sp>
        <p:nvSpPr>
          <p:cNvPr id="3" name="Content Placeholder 2">
            <a:extLst>
              <a:ext uri="{FF2B5EF4-FFF2-40B4-BE49-F238E27FC236}">
                <a16:creationId xmlns:a16="http://schemas.microsoft.com/office/drawing/2014/main" id="{8AD19767-EE2B-4FEB-B834-DF89EF80160B}"/>
              </a:ext>
            </a:extLst>
          </p:cNvPr>
          <p:cNvSpPr>
            <a:spLocks noGrp="1"/>
          </p:cNvSpPr>
          <p:nvPr>
            <p:ph sz="half" idx="1"/>
          </p:nvPr>
        </p:nvSpPr>
        <p:spPr/>
        <p:txBody>
          <a:bodyPr>
            <a:normAutofit fontScale="47500" lnSpcReduction="20000"/>
          </a:bodyPr>
          <a:lstStyle/>
          <a:p>
            <a:pPr>
              <a:buFont typeface="Wingdings" panose="05000000000000000000" pitchFamily="2" charset="2"/>
              <a:buChar char="ü"/>
            </a:pPr>
            <a:r>
              <a:rPr lang="en-US" sz="2500" dirty="0"/>
              <a:t>Poverty, unemployment, and substance abuse intensified household tensions and cycles of violence, while weak or distant services (e.g. clinics, unresponsive police) discouraged reporting.</a:t>
            </a:r>
          </a:p>
          <a:p>
            <a:pPr>
              <a:buFont typeface="Wingdings" panose="05000000000000000000" pitchFamily="2" charset="2"/>
              <a:buChar char="ü"/>
            </a:pPr>
            <a:r>
              <a:rPr lang="en-US" sz="2500" dirty="0"/>
              <a:t>​There was a major rural research gap: little locally grounded data on GBV perceptions and awareness in Vhembe, which meant policies and programmes largely overlooked the realities of villages like Ha-</a:t>
            </a:r>
            <a:r>
              <a:rPr lang="en-US" sz="2500" dirty="0" err="1"/>
              <a:t>Makuya</a:t>
            </a:r>
            <a:r>
              <a:rPr lang="en-US" sz="2500" dirty="0"/>
              <a:t>.</a:t>
            </a:r>
          </a:p>
          <a:p>
            <a:r>
              <a:rPr lang="en-US" b="1" dirty="0"/>
              <a:t>Who is the </a:t>
            </a:r>
            <a:r>
              <a:rPr lang="en-US" b="1" dirty="0" err="1"/>
              <a:t>organisation</a:t>
            </a:r>
            <a:r>
              <a:rPr lang="en-US" b="1" dirty="0"/>
              <a:t> behind the project?</a:t>
            </a:r>
          </a:p>
          <a:p>
            <a:pPr>
              <a:buFont typeface="Wingdings" panose="05000000000000000000" pitchFamily="2" charset="2"/>
              <a:buChar char="ü"/>
            </a:pPr>
            <a:r>
              <a:rPr lang="en-US" sz="2500" dirty="0"/>
              <a:t>Life savers foundation and Social welfare in TECH</a:t>
            </a:r>
          </a:p>
          <a:p>
            <a:pPr>
              <a:buFont typeface="Wingdings" panose="05000000000000000000" pitchFamily="2" charset="2"/>
              <a:buChar char="ü"/>
            </a:pPr>
            <a:r>
              <a:rPr lang="en-US" dirty="0"/>
              <a:t>Where are you based / Where is the project being implemented?</a:t>
            </a:r>
          </a:p>
          <a:p>
            <a:pPr>
              <a:buFont typeface="Wingdings" panose="05000000000000000000" pitchFamily="2" charset="2"/>
              <a:buChar char="ü"/>
            </a:pPr>
            <a:r>
              <a:rPr lang="en-US" sz="2500" dirty="0"/>
              <a:t>The project is based in South Africa, in rural communities in the Vhembe District of Limpopo Province, specifically in the villages of Ha-</a:t>
            </a:r>
            <a:r>
              <a:rPr lang="en-US" sz="2500" dirty="0" err="1"/>
              <a:t>Makuya</a:t>
            </a:r>
            <a:r>
              <a:rPr lang="en-US" sz="2500" dirty="0"/>
              <a:t> and Malamulele</a:t>
            </a:r>
          </a:p>
          <a:p>
            <a:r>
              <a:rPr lang="en-US" b="1" dirty="0"/>
              <a:t>Who was most affected by the problem and how?</a:t>
            </a:r>
          </a:p>
          <a:p>
            <a:pPr algn="just">
              <a:buFont typeface="Wingdings" panose="05000000000000000000" pitchFamily="2" charset="2"/>
              <a:buChar char="ü"/>
            </a:pPr>
            <a:r>
              <a:rPr lang="en-US" sz="2200" dirty="0"/>
              <a:t>Women in Ha-</a:t>
            </a:r>
            <a:r>
              <a:rPr lang="en-US" sz="2200" dirty="0" err="1"/>
              <a:t>Makuya</a:t>
            </a:r>
            <a:r>
              <a:rPr lang="en-US" sz="2200" dirty="0"/>
              <a:t> experienced multiple forms of GBV that were </a:t>
            </a:r>
            <a:r>
              <a:rPr lang="en-US" sz="2200" dirty="0" err="1"/>
              <a:t>normalised</a:t>
            </a:r>
            <a:r>
              <a:rPr lang="en-US" sz="2200" dirty="0"/>
              <a:t> by culture and patriarchy, leaving them fearful of reporting and trapped by poverty and economic dependence.</a:t>
            </a:r>
          </a:p>
          <a:p>
            <a:pPr algn="just">
              <a:buFont typeface="Wingdings" panose="05000000000000000000" pitchFamily="2" charset="2"/>
              <a:buChar char="ü"/>
            </a:pPr>
            <a:r>
              <a:rPr lang="en-US" sz="2200" dirty="0"/>
              <a:t>They had low awareness of their rights and of nearby services, so many endured abuse in silence, with limited mobility and few realistic options to leave violent relationships.</a:t>
            </a:r>
          </a:p>
          <a:p>
            <a:pPr algn="just">
              <a:buFont typeface="Wingdings" panose="05000000000000000000" pitchFamily="2" charset="2"/>
              <a:buChar char="ü"/>
            </a:pPr>
            <a:r>
              <a:rPr lang="en-US" sz="2200" dirty="0"/>
              <a:t>Children were indirectly affected through exposure to violence at home and its emotional and economic impacts, including instability and insecurity.</a:t>
            </a:r>
          </a:p>
          <a:p>
            <a:pPr algn="just">
              <a:buFont typeface="Wingdings" panose="05000000000000000000" pitchFamily="2" charset="2"/>
              <a:buChar char="ü"/>
            </a:pPr>
            <a:r>
              <a:rPr lang="en-US" sz="2200" dirty="0"/>
              <a:t>Men, traditional leaders, and pastors were also affected as they operated within harmful norms that discouraged intervention, often witnessing violence but lacking tools or confidence to respond supportively.</a:t>
            </a:r>
          </a:p>
          <a:p>
            <a:pPr marL="0" indent="0">
              <a:buNone/>
            </a:pPr>
            <a:endParaRPr lang="en-ZA" dirty="0"/>
          </a:p>
        </p:txBody>
      </p:sp>
      <p:pic>
        <p:nvPicPr>
          <p:cNvPr id="6" name="Content Placeholder 5">
            <a:extLst>
              <a:ext uri="{FF2B5EF4-FFF2-40B4-BE49-F238E27FC236}">
                <a16:creationId xmlns:a16="http://schemas.microsoft.com/office/drawing/2014/main" id="{48BB23C4-8796-4FFE-A680-4799483A00A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163537"/>
            <a:ext cx="5181600" cy="3675514"/>
          </a:xfrm>
        </p:spPr>
      </p:pic>
    </p:spTree>
    <p:extLst>
      <p:ext uri="{BB962C8B-B14F-4D97-AF65-F5344CB8AC3E}">
        <p14:creationId xmlns:p14="http://schemas.microsoft.com/office/powerpoint/2010/main" val="1101093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21858-6516-4818-B556-486A73B753CA}"/>
              </a:ext>
            </a:extLst>
          </p:cNvPr>
          <p:cNvSpPr>
            <a:spLocks noGrp="1"/>
          </p:cNvSpPr>
          <p:nvPr>
            <p:ph type="title"/>
          </p:nvPr>
        </p:nvSpPr>
        <p:spPr/>
        <p:txBody>
          <a:bodyPr/>
          <a:lstStyle/>
          <a:p>
            <a:r>
              <a:rPr lang="en-ZA" dirty="0"/>
              <a:t>Continuation background:</a:t>
            </a:r>
          </a:p>
        </p:txBody>
      </p:sp>
      <p:sp>
        <p:nvSpPr>
          <p:cNvPr id="3" name="Content Placeholder 2">
            <a:extLst>
              <a:ext uri="{FF2B5EF4-FFF2-40B4-BE49-F238E27FC236}">
                <a16:creationId xmlns:a16="http://schemas.microsoft.com/office/drawing/2014/main" id="{69F6B06F-46B3-42E2-B24C-2C6C96BBD689}"/>
              </a:ext>
            </a:extLst>
          </p:cNvPr>
          <p:cNvSpPr>
            <a:spLocks noGrp="1"/>
          </p:cNvSpPr>
          <p:nvPr>
            <p:ph idx="1"/>
          </p:nvPr>
        </p:nvSpPr>
        <p:spPr/>
        <p:txBody>
          <a:bodyPr>
            <a:normAutofit fontScale="85000" lnSpcReduction="20000"/>
          </a:bodyPr>
          <a:lstStyle/>
          <a:p>
            <a:endParaRPr lang="en-ZA" dirty="0"/>
          </a:p>
          <a:p>
            <a:r>
              <a:rPr lang="en-US" sz="3100" dirty="0"/>
              <a:t>What issue(s) did the project address?</a:t>
            </a:r>
          </a:p>
          <a:p>
            <a:pPr>
              <a:buFont typeface="Wingdings" panose="05000000000000000000" pitchFamily="2" charset="2"/>
              <a:buChar char="ü"/>
            </a:pPr>
            <a:r>
              <a:rPr lang="en-US" sz="1900" dirty="0"/>
              <a:t>Persistent Gender-Based Violence (GBV) against rural women, which was normalized, underreported, and hidden by stigma, fear of retaliation, and culturally rooted silence.</a:t>
            </a:r>
          </a:p>
          <a:p>
            <a:pPr>
              <a:buFont typeface="Wingdings" panose="05000000000000000000" pitchFamily="2" charset="2"/>
              <a:buChar char="ü"/>
            </a:pPr>
            <a:endParaRPr lang="en-US" sz="1900" dirty="0"/>
          </a:p>
          <a:p>
            <a:pPr>
              <a:buFont typeface="Wingdings" panose="05000000000000000000" pitchFamily="2" charset="2"/>
              <a:buChar char="ü"/>
            </a:pPr>
            <a:r>
              <a:rPr lang="en-US" sz="1900" dirty="0"/>
              <a:t>Harmful patriarchal norms and rigid gender stereotypes that confined women to the home, limited their mobility and work opportunities, and discouraged them from speaking out or participating in community and political life.</a:t>
            </a:r>
          </a:p>
          <a:p>
            <a:pPr>
              <a:buFont typeface="Wingdings" panose="05000000000000000000" pitchFamily="2" charset="2"/>
              <a:buChar char="ü"/>
            </a:pPr>
            <a:endParaRPr lang="en-US" sz="1900" dirty="0"/>
          </a:p>
          <a:p>
            <a:pPr>
              <a:buFont typeface="Wingdings" panose="05000000000000000000" pitchFamily="2" charset="2"/>
              <a:buChar char="ü"/>
            </a:pPr>
            <a:r>
              <a:rPr lang="en-US" sz="1900" dirty="0"/>
              <a:t>Limited awareness of legal rights (including the Domestic Violence Act) and poor knowledge of available support services such as clinics, shelters, police, and community organizations.</a:t>
            </a:r>
          </a:p>
          <a:p>
            <a:pPr>
              <a:buFont typeface="Wingdings" panose="05000000000000000000" pitchFamily="2" charset="2"/>
              <a:buChar char="ü"/>
            </a:pPr>
            <a:endParaRPr lang="en-US" sz="1900" dirty="0"/>
          </a:p>
          <a:p>
            <a:pPr>
              <a:buFont typeface="Wingdings" panose="05000000000000000000" pitchFamily="2" charset="2"/>
              <a:buChar char="ü"/>
            </a:pPr>
            <a:r>
              <a:rPr lang="en-US" sz="1900" dirty="0"/>
              <a:t>Period poverty and weak Sexual and Reproductive Health and Rights (SRHR) for schoolgirls, which contributed to absenteeism, shame, and unequal educational opportunities.</a:t>
            </a:r>
          </a:p>
          <a:p>
            <a:pPr>
              <a:buFont typeface="Wingdings" panose="05000000000000000000" pitchFamily="2" charset="2"/>
              <a:buChar char="ü"/>
            </a:pPr>
            <a:endParaRPr lang="en-US" sz="1900" dirty="0"/>
          </a:p>
          <a:p>
            <a:pPr>
              <a:buFont typeface="Wingdings" panose="05000000000000000000" pitchFamily="2" charset="2"/>
              <a:buChar char="ü"/>
            </a:pPr>
            <a:r>
              <a:rPr lang="en-US" sz="1900" dirty="0"/>
              <a:t>Economic injustice, where poverty, unemployment, and economic dependence on abusive partners trapped women in violent relationships and restricted their pathways to independence.</a:t>
            </a:r>
            <a:endParaRPr lang="en-ZA" sz="1900" dirty="0"/>
          </a:p>
        </p:txBody>
      </p:sp>
    </p:spTree>
    <p:extLst>
      <p:ext uri="{BB962C8B-B14F-4D97-AF65-F5344CB8AC3E}">
        <p14:creationId xmlns:p14="http://schemas.microsoft.com/office/powerpoint/2010/main" val="3474935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A8E692-9EA8-7C9C-F745-0B142435D39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15FDA67A-358B-9E66-645D-FF58B500162B}"/>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a:extLst>
              <a:ext uri="{FF2B5EF4-FFF2-40B4-BE49-F238E27FC236}">
                <a16:creationId xmlns:a16="http://schemas.microsoft.com/office/drawing/2014/main" id="{B05B27EB-7C45-6EA4-0E04-F9CBEA54BC44}"/>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itle 3">
            <a:extLst>
              <a:ext uri="{FF2B5EF4-FFF2-40B4-BE49-F238E27FC236}">
                <a16:creationId xmlns:a16="http://schemas.microsoft.com/office/drawing/2014/main" id="{5706DD1E-29A2-AB8D-8903-4E8E84F3A62C}"/>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b="1" dirty="0"/>
              <a:t>Change</a:t>
            </a:r>
            <a:endParaRPr lang="en-ZW" i="1" spc="300" dirty="0">
              <a:ln>
                <a:solidFill>
                  <a:sysClr val="windowText" lastClr="000000"/>
                </a:solidFill>
              </a:ln>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4">
            <a:extLst>
              <a:ext uri="{FF2B5EF4-FFF2-40B4-BE49-F238E27FC236}">
                <a16:creationId xmlns:a16="http://schemas.microsoft.com/office/drawing/2014/main" id="{D66E7404-EC74-A551-44B2-799722FA617D}"/>
              </a:ext>
            </a:extLst>
          </p:cNvPr>
          <p:cNvSpPr txBox="1">
            <a:spLocks/>
          </p:cNvSpPr>
          <p:nvPr/>
        </p:nvSpPr>
        <p:spPr>
          <a:xfrm>
            <a:off x="6213562" y="1091294"/>
            <a:ext cx="5973024" cy="4999616"/>
          </a:xfrm>
          <a:prstGeom prst="rect">
            <a:avLst/>
          </a:prstGeom>
          <a:noFill/>
          <a:ln>
            <a:solidFill>
              <a:schemeClr val="tx1"/>
            </a:solidFill>
          </a:ln>
        </p:spPr>
        <p:txBody>
          <a:bodyPr vert="horz" lIns="91440" tIns="45720" rIns="91440" bIns="45720" rtlCol="0">
            <a:normAutofit/>
          </a:bodyPr>
          <a:lstStyle>
            <a:defPPr>
              <a:defRPr lang="en-US"/>
            </a:defPPr>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dirty="0"/>
              <a:t>                                       </a:t>
            </a:r>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r>
              <a:rPr lang="en-ZA" dirty="0"/>
              <a:t>                                      </a:t>
            </a:r>
          </a:p>
        </p:txBody>
      </p:sp>
      <p:sp>
        <p:nvSpPr>
          <p:cNvPr id="3" name="TextBox 9">
            <a:extLst>
              <a:ext uri="{FF2B5EF4-FFF2-40B4-BE49-F238E27FC236}">
                <a16:creationId xmlns:a16="http://schemas.microsoft.com/office/drawing/2014/main" id="{24A8993B-E843-68BE-DA1B-04E494615963}"/>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a16="http://schemas.microsoft.com/office/drawing/2014/main" id="{1356042C-87BF-ABF0-F8A3-88794087CA6B}"/>
              </a:ext>
            </a:extLst>
          </p:cNvPr>
          <p:cNvSpPr>
            <a:spLocks noGrp="1"/>
          </p:cNvSpPr>
          <p:nvPr>
            <p:ph sz="half" idx="1"/>
          </p:nvPr>
        </p:nvSpPr>
        <p:spPr>
          <a:xfrm>
            <a:off x="235131" y="1091294"/>
            <a:ext cx="5860869" cy="5034869"/>
          </a:xfrm>
          <a:ln>
            <a:solidFill>
              <a:schemeClr val="tx1"/>
            </a:solidFill>
          </a:ln>
        </p:spPr>
        <p:txBody>
          <a:bodyPr vert="horz" lIns="91440" tIns="45720" rIns="91440" bIns="45720" rtlCol="0" anchor="t">
            <a:normAutofit/>
          </a:bodyPr>
          <a:lstStyle/>
          <a:p>
            <a:pPr marL="0" indent="0">
              <a:buNone/>
            </a:pPr>
            <a:r>
              <a:rPr lang="en-ZA" dirty="0"/>
              <a:t>How did the change come about? </a:t>
            </a:r>
            <a:endParaRPr lang="en-ZA" dirty="0">
              <a:solidFill>
                <a:srgbClr val="FF0000"/>
              </a:solidFill>
              <a:ea typeface="Calibri"/>
              <a:cs typeface="Calibri"/>
            </a:endParaRPr>
          </a:p>
          <a:p>
            <a:pPr marL="0" indent="0">
              <a:buNone/>
            </a:pPr>
            <a:r>
              <a:rPr lang="en-US" dirty="0"/>
              <a:t>• What activities or actions brought about the change?</a:t>
            </a:r>
          </a:p>
          <a:p>
            <a:pPr algn="just">
              <a:buFont typeface="Wingdings" panose="05000000000000000000" pitchFamily="2" charset="2"/>
              <a:buChar char="ü"/>
            </a:pPr>
            <a:r>
              <a:rPr lang="en-US" sz="1200" dirty="0"/>
              <a:t>Targeted GBV awareness campaigns in Ha-</a:t>
            </a:r>
            <a:r>
              <a:rPr lang="en-US" sz="1200" dirty="0" err="1"/>
              <a:t>Makuya</a:t>
            </a:r>
            <a:r>
              <a:rPr lang="en-US" sz="1200" dirty="0"/>
              <a:t> and Malamulele taught women and communities about GBV, how to recognize abuse, rights under the Domestic Violence Act, and where and how to report.</a:t>
            </a:r>
          </a:p>
          <a:p>
            <a:pPr algn="just">
              <a:buFont typeface="Wingdings" panose="05000000000000000000" pitchFamily="2" charset="2"/>
              <a:buChar char="ü"/>
            </a:pPr>
            <a:r>
              <a:rPr lang="en-US" sz="1200" dirty="0"/>
              <a:t>​Inclusive women–men community dialogues created safe spaces to unpack patriarchy, poverty, culture, and rigid gender roles, reducing stigma and building empathy and accountability across genders.</a:t>
            </a:r>
          </a:p>
          <a:p>
            <a:pPr algn="just">
              <a:buFont typeface="Wingdings" panose="05000000000000000000" pitchFamily="2" charset="2"/>
              <a:buChar char="ü"/>
            </a:pPr>
            <a:r>
              <a:rPr lang="en-US" sz="1200" dirty="0"/>
              <a:t>​Training for religious and traditional leaders equipped them as frontline responders to challenge harmful norms, counsel survivors, refer them to clinics, shelters, and police, and speak against GBV from the pulpit and traditional platforms.</a:t>
            </a:r>
          </a:p>
          <a:p>
            <a:pPr algn="just">
              <a:buFont typeface="Wingdings" panose="05000000000000000000" pitchFamily="2" charset="2"/>
              <a:buChar char="ü"/>
            </a:pPr>
            <a:r>
              <a:rPr lang="en-US" sz="1200" dirty="0"/>
              <a:t>​School-based period poverty campaigns in secondary schools distributed reusable sanitary pads, ran menstrual health and rights workshops, and engaged boys to break stigma, which reduced girls’ absenteeism and linked SRHR to economic justice.</a:t>
            </a:r>
          </a:p>
          <a:p>
            <a:pPr algn="just">
              <a:buFont typeface="Wingdings" panose="05000000000000000000" pitchFamily="2" charset="2"/>
              <a:buChar char="ü"/>
            </a:pPr>
            <a:r>
              <a:rPr lang="en-US" sz="1200" dirty="0"/>
              <a:t>​Youth camps combined GBV and SRHR education, building young people’s knowledge and advocacy skills to prevent violence and promote positive, non-violent masculinities.</a:t>
            </a:r>
          </a:p>
          <a:p>
            <a:pPr algn="just">
              <a:buFont typeface="Wingdings" panose="05000000000000000000" pitchFamily="2" charset="2"/>
              <a:buChar char="ü"/>
            </a:pPr>
            <a:r>
              <a:rPr lang="en-US" sz="1200" dirty="0"/>
              <a:t>​Primary research on “Perceptions and Awareness of Gender-Based Violence among Women in Ha-</a:t>
            </a:r>
            <a:r>
              <a:rPr lang="en-US" sz="1200" dirty="0" err="1"/>
              <a:t>Makuya</a:t>
            </a:r>
            <a:r>
              <a:rPr lang="en-US" sz="1200" dirty="0"/>
              <a:t>, Vhembe District” generated local evidence that informed tailored interventions and strengthened advocacy with authorities.</a:t>
            </a:r>
          </a:p>
          <a:p>
            <a:pPr marL="0" indent="0">
              <a:buNone/>
            </a:pPr>
            <a:endParaRPr lang="en-US" dirty="0"/>
          </a:p>
        </p:txBody>
      </p:sp>
      <p:pic>
        <p:nvPicPr>
          <p:cNvPr id="6" name="Picture 5">
            <a:extLst>
              <a:ext uri="{FF2B5EF4-FFF2-40B4-BE49-F238E27FC236}">
                <a16:creationId xmlns:a16="http://schemas.microsoft.com/office/drawing/2014/main" id="{9E99569A-E5E6-4232-B60C-66220DA8C4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1134" y="1117756"/>
            <a:ext cx="2700576" cy="2311244"/>
          </a:xfrm>
          <a:prstGeom prst="rect">
            <a:avLst/>
          </a:prstGeom>
        </p:spPr>
      </p:pic>
      <p:pic>
        <p:nvPicPr>
          <p:cNvPr id="12" name="Picture 11">
            <a:extLst>
              <a:ext uri="{FF2B5EF4-FFF2-40B4-BE49-F238E27FC236}">
                <a16:creationId xmlns:a16="http://schemas.microsoft.com/office/drawing/2014/main" id="{F680A599-19EB-4F7A-A4CA-D6EF5F0315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1132" y="3608728"/>
            <a:ext cx="4584517" cy="2243138"/>
          </a:xfrm>
          <a:prstGeom prst="rect">
            <a:avLst/>
          </a:prstGeom>
        </p:spPr>
      </p:pic>
      <p:pic>
        <p:nvPicPr>
          <p:cNvPr id="14" name="Picture 13">
            <a:extLst>
              <a:ext uri="{FF2B5EF4-FFF2-40B4-BE49-F238E27FC236}">
                <a16:creationId xmlns:a16="http://schemas.microsoft.com/office/drawing/2014/main" id="{D5809AF3-36BD-4CC5-BD20-FCBD5C0AC9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7469" y="1204081"/>
            <a:ext cx="2819400" cy="2114550"/>
          </a:xfrm>
          <a:prstGeom prst="rect">
            <a:avLst/>
          </a:prstGeom>
        </p:spPr>
      </p:pic>
    </p:spTree>
    <p:extLst>
      <p:ext uri="{BB962C8B-B14F-4D97-AF65-F5344CB8AC3E}">
        <p14:creationId xmlns:p14="http://schemas.microsoft.com/office/powerpoint/2010/main" val="2900623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C03C0-C27B-4AA1-9A54-08A7F79611FE}"/>
              </a:ext>
            </a:extLst>
          </p:cNvPr>
          <p:cNvSpPr>
            <a:spLocks noGrp="1"/>
          </p:cNvSpPr>
          <p:nvPr>
            <p:ph type="title"/>
          </p:nvPr>
        </p:nvSpPr>
        <p:spPr/>
        <p:txBody>
          <a:bodyPr/>
          <a:lstStyle/>
          <a:p>
            <a:r>
              <a:rPr lang="en-ZA" dirty="0"/>
              <a:t>Continuation of change:</a:t>
            </a:r>
          </a:p>
        </p:txBody>
      </p:sp>
      <p:sp>
        <p:nvSpPr>
          <p:cNvPr id="3" name="Content Placeholder 2">
            <a:extLst>
              <a:ext uri="{FF2B5EF4-FFF2-40B4-BE49-F238E27FC236}">
                <a16:creationId xmlns:a16="http://schemas.microsoft.com/office/drawing/2014/main" id="{0F757CFD-E905-4683-92E1-8C1C27372776}"/>
              </a:ext>
            </a:extLst>
          </p:cNvPr>
          <p:cNvSpPr>
            <a:spLocks noGrp="1"/>
          </p:cNvSpPr>
          <p:nvPr>
            <p:ph idx="1"/>
          </p:nvPr>
        </p:nvSpPr>
        <p:spPr/>
        <p:txBody>
          <a:bodyPr/>
          <a:lstStyle/>
          <a:p>
            <a:pPr marL="0" lvl="0" indent="0">
              <a:buNone/>
            </a:pPr>
            <a:r>
              <a:rPr lang="en-US" sz="2600" dirty="0">
                <a:solidFill>
                  <a:prstClr val="black"/>
                </a:solidFill>
              </a:rPr>
              <a:t>• Who led and participated in bringing about the change.</a:t>
            </a:r>
          </a:p>
          <a:p>
            <a:pPr lvl="0" algn="just"/>
            <a:r>
              <a:rPr lang="en-US" sz="1300" dirty="0">
                <a:solidFill>
                  <a:prstClr val="black"/>
                </a:solidFill>
              </a:rPr>
              <a:t>The project was led by Khensani Shivambu as coordinator under the WOSSO Fellowship, working through Life Savers Foundation, Bethesda Christian Church, and Social Welfare in Tech.</a:t>
            </a:r>
          </a:p>
          <a:p>
            <a:pPr lvl="0" algn="just"/>
            <a:r>
              <a:rPr lang="en-US" sz="1300" dirty="0">
                <a:solidFill>
                  <a:prstClr val="black"/>
                </a:solidFill>
              </a:rPr>
              <a:t>Rural women from Ha-</a:t>
            </a:r>
            <a:r>
              <a:rPr lang="en-US" sz="1300" dirty="0" err="1">
                <a:solidFill>
                  <a:prstClr val="black"/>
                </a:solidFill>
              </a:rPr>
              <a:t>Makuya</a:t>
            </a:r>
            <a:r>
              <a:rPr lang="en-US" sz="1300" dirty="0">
                <a:solidFill>
                  <a:prstClr val="black"/>
                </a:solidFill>
              </a:rPr>
              <a:t> and Malamulele were central actors, sharing experiences, engaging in dialogues and research, and shifting from survivors to advocates.</a:t>
            </a:r>
          </a:p>
          <a:p>
            <a:pPr lvl="0" algn="just"/>
            <a:r>
              <a:rPr lang="en-US" sz="1300" dirty="0">
                <a:solidFill>
                  <a:prstClr val="black"/>
                </a:solidFill>
              </a:rPr>
              <a:t>Men, including community members and youth, participated in men’s forums and mixed dialogues, committing to challenge harmful behaviors and support victims.</a:t>
            </a:r>
          </a:p>
          <a:p>
            <a:pPr lvl="0" algn="just"/>
            <a:r>
              <a:rPr lang="en-US" sz="1300" dirty="0">
                <a:solidFill>
                  <a:prstClr val="black"/>
                </a:solidFill>
              </a:rPr>
              <a:t>Religious and traditional leaders took part as trained frontline responders, providing counselling, referrals, and public messaging against GBV and stereotypes in churches and community platforms.</a:t>
            </a:r>
          </a:p>
          <a:p>
            <a:pPr lvl="0" algn="just"/>
            <a:r>
              <a:rPr lang="en-US" sz="1300" dirty="0">
                <a:solidFill>
                  <a:prstClr val="black"/>
                </a:solidFill>
              </a:rPr>
              <a:t>Local youth from secondary schools were actively involved through GBV and SRHR camps and school campaigns, helping to challenge stigma and support girls’ continued education.</a:t>
            </a:r>
            <a:endParaRPr lang="en-ZA" sz="1300" dirty="0">
              <a:solidFill>
                <a:prstClr val="black"/>
              </a:solidFill>
            </a:endParaRPr>
          </a:p>
          <a:p>
            <a:pPr marL="0" indent="0">
              <a:buNone/>
            </a:pPr>
            <a:endParaRPr lang="en-ZA" dirty="0"/>
          </a:p>
        </p:txBody>
      </p:sp>
    </p:spTree>
    <p:extLst>
      <p:ext uri="{BB962C8B-B14F-4D97-AF65-F5344CB8AC3E}">
        <p14:creationId xmlns:p14="http://schemas.microsoft.com/office/powerpoint/2010/main" val="4045932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2C222E-9CA8-8403-03F7-39AB7C43300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55F48053-7FF7-EF86-7C65-74B4E9CDF8D8}"/>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a:extLst>
              <a:ext uri="{FF2B5EF4-FFF2-40B4-BE49-F238E27FC236}">
                <a16:creationId xmlns:a16="http://schemas.microsoft.com/office/drawing/2014/main" id="{A3D8A7EE-1A4B-0C6D-EB46-8DFA22913D81}"/>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itle 3">
            <a:extLst>
              <a:ext uri="{FF2B5EF4-FFF2-40B4-BE49-F238E27FC236}">
                <a16:creationId xmlns:a16="http://schemas.microsoft.com/office/drawing/2014/main" id="{0EE6B401-2653-D653-9B4D-8943BC878917}"/>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b="1"/>
              <a:t>The change</a:t>
            </a:r>
            <a:endParaRPr lang="en-ZW" i="1" spc="300">
              <a:ln>
                <a:solidFill>
                  <a:sysClr val="windowText" lastClr="000000"/>
                </a:solidFill>
              </a:ln>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4">
            <a:extLst>
              <a:ext uri="{FF2B5EF4-FFF2-40B4-BE49-F238E27FC236}">
                <a16:creationId xmlns:a16="http://schemas.microsoft.com/office/drawing/2014/main" id="{A62EBD83-7979-2E12-2991-37E8BEACF85B}"/>
              </a:ext>
            </a:extLst>
          </p:cNvPr>
          <p:cNvSpPr txBox="1">
            <a:spLocks/>
          </p:cNvSpPr>
          <p:nvPr/>
        </p:nvSpPr>
        <p:spPr>
          <a:xfrm>
            <a:off x="6213562" y="1091294"/>
            <a:ext cx="5973024" cy="4999616"/>
          </a:xfrm>
          <a:prstGeom prst="rect">
            <a:avLst/>
          </a:prstGeom>
          <a:noFill/>
          <a:ln>
            <a:solidFill>
              <a:schemeClr val="tx1"/>
            </a:solidFill>
          </a:ln>
        </p:spPr>
        <p:txBody>
          <a:bodyPr vert="horz" lIns="91440" tIns="45720" rIns="91440" bIns="45720" rtlCol="0">
            <a:normAutofit/>
          </a:bodyPr>
          <a:lstStyle>
            <a:defPPr>
              <a:defRPr lang="en-US"/>
            </a:defPPr>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dirty="0"/>
              <a:t>                        </a:t>
            </a:r>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r>
              <a:rPr lang="en-ZA" dirty="0"/>
              <a:t>        </a:t>
            </a:r>
          </a:p>
        </p:txBody>
      </p:sp>
      <p:sp>
        <p:nvSpPr>
          <p:cNvPr id="3" name="TextBox 9">
            <a:extLst>
              <a:ext uri="{FF2B5EF4-FFF2-40B4-BE49-F238E27FC236}">
                <a16:creationId xmlns:a16="http://schemas.microsoft.com/office/drawing/2014/main" id="{A4C54F62-A22A-20B2-66E0-37CF7AD71836}"/>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a16="http://schemas.microsoft.com/office/drawing/2014/main" id="{874CE9D1-7973-DCFC-ABB9-15BE7C35B517}"/>
              </a:ext>
            </a:extLst>
          </p:cNvPr>
          <p:cNvSpPr>
            <a:spLocks noGrp="1"/>
          </p:cNvSpPr>
          <p:nvPr>
            <p:ph sz="half" idx="1"/>
          </p:nvPr>
        </p:nvSpPr>
        <p:spPr>
          <a:xfrm>
            <a:off x="235131" y="1091294"/>
            <a:ext cx="5860869" cy="5034869"/>
          </a:xfrm>
          <a:ln>
            <a:solidFill>
              <a:schemeClr val="tx1"/>
            </a:solidFill>
          </a:ln>
        </p:spPr>
        <p:txBody>
          <a:bodyPr vert="horz" lIns="91440" tIns="45720" rIns="91440" bIns="45720" rtlCol="0" anchor="t">
            <a:normAutofit fontScale="47500" lnSpcReduction="20000"/>
          </a:bodyPr>
          <a:lstStyle/>
          <a:p>
            <a:pPr marL="0" indent="0">
              <a:buNone/>
            </a:pPr>
            <a:r>
              <a:rPr lang="en-US" b="1" dirty="0"/>
              <a:t>Describe the change that has occurred</a:t>
            </a:r>
            <a:r>
              <a:rPr lang="en-ZA" b="1" dirty="0"/>
              <a:t>?</a:t>
            </a:r>
          </a:p>
          <a:p>
            <a:pPr marL="0" indent="0">
              <a:buNone/>
            </a:pPr>
            <a:r>
              <a:rPr lang="en-US" b="1" dirty="0"/>
              <a:t>• Describe what the change was, when and where it happened</a:t>
            </a:r>
          </a:p>
          <a:p>
            <a:pPr marL="0" indent="0" algn="just">
              <a:buNone/>
            </a:pPr>
            <a:r>
              <a:rPr lang="en-US" sz="2500" dirty="0"/>
              <a:t>The change was a shift from silence and </a:t>
            </a:r>
            <a:r>
              <a:rPr lang="en-US" sz="2500" dirty="0" err="1"/>
              <a:t>normalisation</a:t>
            </a:r>
            <a:r>
              <a:rPr lang="en-US" sz="2500" dirty="0"/>
              <a:t> of GBV to open dialogue, rights awareness, and collective action in rural Vhembe. It unfolded between 2023 and 2025 in the villages of Ha-</a:t>
            </a:r>
            <a:r>
              <a:rPr lang="en-US" sz="2500" dirty="0" err="1"/>
              <a:t>Makuya</a:t>
            </a:r>
            <a:r>
              <a:rPr lang="en-US" sz="2500" dirty="0"/>
              <a:t> and Malamulele in Limpopo, South Africa.</a:t>
            </a:r>
          </a:p>
          <a:p>
            <a:pPr marL="0" indent="0" algn="just">
              <a:buNone/>
            </a:pPr>
            <a:r>
              <a:rPr lang="en-US" sz="2500" dirty="0"/>
              <a:t>Before the project, many women quietly endured violence, viewing it as part of culture or marriage, with little knowledge of their rights or available services. Through awareness campaigns, dialogues, and leader trainings, women began to name abuse, understand the Domestic Violence Act, and seek help without shame.</a:t>
            </a:r>
          </a:p>
          <a:p>
            <a:pPr marL="0" indent="0" algn="just">
              <a:buNone/>
            </a:pPr>
            <a:r>
              <a:rPr lang="en-US" sz="2500" dirty="0"/>
              <a:t>At the same time, men, pastors, and traditional leaders moved from being passive bystanders to active allies, speaking out against GBV, making referrals, and challenging harmful norms in churches, forums, and community meetings. In schools, girls started to stay in class during their periods because of reusable pads and menstrual health education, while boys learned to reject stigma and support their peers.</a:t>
            </a:r>
          </a:p>
          <a:p>
            <a:pPr marL="0" indent="0" algn="just">
              <a:buNone/>
            </a:pPr>
            <a:r>
              <a:rPr lang="en-US" sz="2500" dirty="0"/>
              <a:t>Taken together, these shifts turned scattered, isolated experiences of suffering into a shared community commitment to safety, dignity, and gender equality in rural Vhembe during the 2023–2025 period.</a:t>
            </a:r>
          </a:p>
          <a:p>
            <a:pPr marL="0" indent="0">
              <a:buNone/>
            </a:pPr>
            <a:r>
              <a:rPr lang="en-US" b="1" dirty="0"/>
              <a:t>• Was the change positive or negative?</a:t>
            </a:r>
          </a:p>
          <a:p>
            <a:pPr marL="0" indent="0">
              <a:buNone/>
            </a:pPr>
            <a:r>
              <a:rPr lang="en-US" sz="2500" dirty="0"/>
              <a:t>The change was clearly positive. As a third person, one could say:</a:t>
            </a:r>
          </a:p>
          <a:p>
            <a:pPr algn="just">
              <a:buFont typeface="Wingdings" panose="05000000000000000000" pitchFamily="2" charset="2"/>
              <a:buChar char="ü"/>
            </a:pPr>
            <a:r>
              <a:rPr lang="en-US" sz="2500" dirty="0"/>
              <a:t>The change strengthened rural women’s confidence, rights awareness, and willingness to report abuse.</a:t>
            </a:r>
          </a:p>
          <a:p>
            <a:pPr algn="just">
              <a:buFont typeface="Wingdings" panose="05000000000000000000" pitchFamily="2" charset="2"/>
              <a:buChar char="ü"/>
            </a:pPr>
            <a:r>
              <a:rPr lang="en-US" sz="2500" dirty="0"/>
              <a:t>Community leaders and men became more accountable, speaking out against GBV and supporting survivors.</a:t>
            </a:r>
          </a:p>
          <a:p>
            <a:pPr algn="just">
              <a:buFont typeface="Wingdings" panose="05000000000000000000" pitchFamily="2" charset="2"/>
              <a:buChar char="ü"/>
            </a:pPr>
            <a:r>
              <a:rPr lang="en-US" sz="2500" dirty="0"/>
              <a:t>Girls’ continued school attendance improved through period-poverty interventions, enhancing their future prospects.</a:t>
            </a:r>
          </a:p>
          <a:p>
            <a:pPr algn="just">
              <a:buFont typeface="Wingdings" panose="05000000000000000000" pitchFamily="2" charset="2"/>
              <a:buChar char="ü"/>
            </a:pPr>
            <a:r>
              <a:rPr lang="en-US" sz="2500" dirty="0"/>
              <a:t>Local networks, evidence, and partnerships for GBV response and prevention became stronger and more coordinated.</a:t>
            </a:r>
          </a:p>
          <a:p>
            <a:pPr marL="0" indent="0">
              <a:buNone/>
            </a:pPr>
            <a:endParaRPr lang="en-US" dirty="0"/>
          </a:p>
        </p:txBody>
      </p:sp>
      <p:pic>
        <p:nvPicPr>
          <p:cNvPr id="6" name="Picture 5">
            <a:extLst>
              <a:ext uri="{FF2B5EF4-FFF2-40B4-BE49-F238E27FC236}">
                <a16:creationId xmlns:a16="http://schemas.microsoft.com/office/drawing/2014/main" id="{63E2D227-5EB3-42B3-9873-128CA7712A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8154" y="1131343"/>
            <a:ext cx="2560016" cy="2297658"/>
          </a:xfrm>
          <a:prstGeom prst="rect">
            <a:avLst/>
          </a:prstGeom>
        </p:spPr>
      </p:pic>
      <p:pic>
        <p:nvPicPr>
          <p:cNvPr id="9" name="Picture 8">
            <a:extLst>
              <a:ext uri="{FF2B5EF4-FFF2-40B4-BE49-F238E27FC236}">
                <a16:creationId xmlns:a16="http://schemas.microsoft.com/office/drawing/2014/main" id="{9DC72367-B83A-4FE6-B12F-2E4061F0BF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7340" y="3813953"/>
            <a:ext cx="3016986" cy="2114550"/>
          </a:xfrm>
          <a:prstGeom prst="rect">
            <a:avLst/>
          </a:prstGeom>
        </p:spPr>
      </p:pic>
      <p:pic>
        <p:nvPicPr>
          <p:cNvPr id="8" name="Picture 7">
            <a:extLst>
              <a:ext uri="{FF2B5EF4-FFF2-40B4-BE49-F238E27FC236}">
                <a16:creationId xmlns:a16="http://schemas.microsoft.com/office/drawing/2014/main" id="{5DFB957E-0B9C-40A0-A8EE-34AC9257DF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0324" y="1329684"/>
            <a:ext cx="2810617" cy="2114550"/>
          </a:xfrm>
          <a:prstGeom prst="rect">
            <a:avLst/>
          </a:prstGeom>
        </p:spPr>
      </p:pic>
      <p:pic>
        <p:nvPicPr>
          <p:cNvPr id="13" name="Picture 12">
            <a:extLst>
              <a:ext uri="{FF2B5EF4-FFF2-40B4-BE49-F238E27FC236}">
                <a16:creationId xmlns:a16="http://schemas.microsoft.com/office/drawing/2014/main" id="{7EECD674-C44A-497F-BFA9-D7E9DA01D0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1133" y="3945645"/>
            <a:ext cx="2374682" cy="1781012"/>
          </a:xfrm>
          <a:prstGeom prst="rect">
            <a:avLst/>
          </a:prstGeom>
        </p:spPr>
      </p:pic>
    </p:spTree>
    <p:extLst>
      <p:ext uri="{BB962C8B-B14F-4D97-AF65-F5344CB8AC3E}">
        <p14:creationId xmlns:p14="http://schemas.microsoft.com/office/powerpoint/2010/main" val="720335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5B976-D629-4A16-929A-E6D335F597AF}"/>
              </a:ext>
            </a:extLst>
          </p:cNvPr>
          <p:cNvSpPr>
            <a:spLocks noGrp="1"/>
          </p:cNvSpPr>
          <p:nvPr>
            <p:ph type="title"/>
          </p:nvPr>
        </p:nvSpPr>
        <p:spPr/>
        <p:txBody>
          <a:bodyPr/>
          <a:lstStyle/>
          <a:p>
            <a:r>
              <a:rPr lang="en-ZA" dirty="0" err="1"/>
              <a:t>Continoution</a:t>
            </a:r>
            <a:r>
              <a:rPr lang="en-ZA" dirty="0"/>
              <a:t> of the change:</a:t>
            </a:r>
          </a:p>
        </p:txBody>
      </p:sp>
      <p:sp>
        <p:nvSpPr>
          <p:cNvPr id="3" name="Content Placeholder 2">
            <a:extLst>
              <a:ext uri="{FF2B5EF4-FFF2-40B4-BE49-F238E27FC236}">
                <a16:creationId xmlns:a16="http://schemas.microsoft.com/office/drawing/2014/main" id="{F6C5067B-3DA3-4E0D-A0D0-EA08BADB2AC5}"/>
              </a:ext>
            </a:extLst>
          </p:cNvPr>
          <p:cNvSpPr>
            <a:spLocks noGrp="1"/>
          </p:cNvSpPr>
          <p:nvPr>
            <p:ph idx="1"/>
          </p:nvPr>
        </p:nvSpPr>
        <p:spPr/>
        <p:txBody>
          <a:bodyPr>
            <a:normAutofit/>
          </a:bodyPr>
          <a:lstStyle/>
          <a:p>
            <a:r>
              <a:rPr lang="en-US" sz="2600" dirty="0"/>
              <a:t>Who benefited, and in what way?</a:t>
            </a:r>
          </a:p>
          <a:p>
            <a:pPr>
              <a:buFont typeface="Wingdings" panose="05000000000000000000" pitchFamily="2" charset="2"/>
              <a:buChar char="ü"/>
            </a:pPr>
            <a:r>
              <a:rPr lang="en-US" sz="1200" dirty="0"/>
              <a:t>Rural women in Ha-</a:t>
            </a:r>
            <a:r>
              <a:rPr lang="en-US" sz="1200" dirty="0" err="1"/>
              <a:t>Makuya</a:t>
            </a:r>
            <a:r>
              <a:rPr lang="en-US" sz="1200" dirty="0"/>
              <a:t> and Malamulele gained the most, as they became more aware of their rights, more confident to report abuse, and better connected to clinics, shelters, police, and church-based support.</a:t>
            </a:r>
          </a:p>
          <a:p>
            <a:pPr>
              <a:buFont typeface="Wingdings" panose="05000000000000000000" pitchFamily="2" charset="2"/>
              <a:buChar char="ü"/>
            </a:pPr>
            <a:r>
              <a:rPr lang="en-US" sz="1200" dirty="0"/>
              <a:t>Girls in local secondary schools benefited from period-poverty interventions, reusable pads, and SRHR education, which helped them stay in school consistently and participate with greater dignity.</a:t>
            </a:r>
          </a:p>
          <a:p>
            <a:pPr>
              <a:buFont typeface="Wingdings" panose="05000000000000000000" pitchFamily="2" charset="2"/>
              <a:buChar char="ü"/>
            </a:pPr>
            <a:r>
              <a:rPr lang="en-US" sz="1200" dirty="0"/>
              <a:t>Children in affected households experienced safer, more stable home environments as parents learned about GBV, sought help, and began to challenge violent norms.</a:t>
            </a:r>
          </a:p>
          <a:p>
            <a:pPr>
              <a:buFont typeface="Wingdings" panose="05000000000000000000" pitchFamily="2" charset="2"/>
              <a:buChar char="ü"/>
            </a:pPr>
            <a:r>
              <a:rPr lang="en-US" sz="1200" dirty="0"/>
              <a:t>Religious and traditional leaders benefited by gaining practical knowledge, counseling skills, and referral pathways, enabling them to respond more effectively and compassionately to GBV cases in their communities.</a:t>
            </a:r>
          </a:p>
          <a:p>
            <a:pPr>
              <a:buFont typeface="Wingdings" panose="05000000000000000000" pitchFamily="2" charset="2"/>
              <a:buChar char="ü"/>
            </a:pPr>
            <a:r>
              <a:rPr lang="en-US" sz="1200" dirty="0"/>
              <a:t>Men in the villages also benefited by being engaged as allies rather than treated only as perpetrators; they deepened their understanding of GBV, reflected on harmful masculinities, and took ownership of change.</a:t>
            </a:r>
          </a:p>
          <a:p>
            <a:pPr>
              <a:buFont typeface="Wingdings" panose="05000000000000000000" pitchFamily="2" charset="2"/>
              <a:buChar char="ü"/>
            </a:pPr>
            <a:r>
              <a:rPr lang="en-US" sz="1200" dirty="0"/>
              <a:t>Around Ha-</a:t>
            </a:r>
            <a:r>
              <a:rPr lang="en-US" sz="1200" dirty="0" err="1"/>
              <a:t>Makuya</a:t>
            </a:r>
            <a:r>
              <a:rPr lang="en-US" sz="1200" dirty="0"/>
              <a:t>, men went further and formed a dedicated GBV Forum for Men, creating a structured space to hold one another accountable, challenge peers’ abusive </a:t>
            </a:r>
            <a:r>
              <a:rPr lang="en-US" sz="1200" dirty="0" err="1"/>
              <a:t>behaviour</a:t>
            </a:r>
            <a:r>
              <a:rPr lang="en-US" sz="1200" dirty="0"/>
              <a:t>, promote positive fatherhood, and stand publicly with survivors.</a:t>
            </a:r>
          </a:p>
          <a:p>
            <a:pPr marL="0" indent="0">
              <a:buNone/>
            </a:pPr>
            <a:endParaRPr lang="en-ZA" sz="1200" dirty="0"/>
          </a:p>
        </p:txBody>
      </p:sp>
    </p:spTree>
    <p:extLst>
      <p:ext uri="{BB962C8B-B14F-4D97-AF65-F5344CB8AC3E}">
        <p14:creationId xmlns:p14="http://schemas.microsoft.com/office/powerpoint/2010/main" val="2309320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B2B0-37FA-4D27-AC4C-71AB31E3B7B1}"/>
              </a:ext>
            </a:extLst>
          </p:cNvPr>
          <p:cNvSpPr>
            <a:spLocks noGrp="1"/>
          </p:cNvSpPr>
          <p:nvPr>
            <p:ph type="title"/>
          </p:nvPr>
        </p:nvSpPr>
        <p:spPr/>
        <p:txBody>
          <a:bodyPr/>
          <a:lstStyle/>
          <a:p>
            <a:r>
              <a:rPr lang="en-ZA" dirty="0" err="1"/>
              <a:t>Continoution</a:t>
            </a:r>
            <a:r>
              <a:rPr lang="en-ZA" dirty="0"/>
              <a:t> of the change:</a:t>
            </a:r>
          </a:p>
        </p:txBody>
      </p:sp>
      <p:sp>
        <p:nvSpPr>
          <p:cNvPr id="3" name="Content Placeholder 2">
            <a:extLst>
              <a:ext uri="{FF2B5EF4-FFF2-40B4-BE49-F238E27FC236}">
                <a16:creationId xmlns:a16="http://schemas.microsoft.com/office/drawing/2014/main" id="{24D27494-26FB-4769-B027-319316E95153}"/>
              </a:ext>
            </a:extLst>
          </p:cNvPr>
          <p:cNvSpPr>
            <a:spLocks noGrp="1"/>
          </p:cNvSpPr>
          <p:nvPr>
            <p:ph idx="1"/>
          </p:nvPr>
        </p:nvSpPr>
        <p:spPr/>
        <p:txBody>
          <a:bodyPr>
            <a:normAutofit/>
          </a:bodyPr>
          <a:lstStyle/>
          <a:p>
            <a:pPr algn="just"/>
            <a:r>
              <a:rPr lang="en-US" sz="2600" dirty="0"/>
              <a:t>What is the situation now?</a:t>
            </a:r>
          </a:p>
          <a:p>
            <a:pPr marL="0" indent="0" algn="just">
              <a:buNone/>
            </a:pPr>
            <a:endParaRPr lang="en-US" sz="1200" dirty="0"/>
          </a:p>
          <a:p>
            <a:pPr algn="just">
              <a:buFont typeface="Wingdings" panose="05000000000000000000" pitchFamily="2" charset="2"/>
              <a:buChar char="ü"/>
            </a:pPr>
            <a:r>
              <a:rPr lang="en-US" sz="1200" dirty="0"/>
              <a:t>The situation now is that GBV is no longer treated as an inevitable, private matter in these communities, but as a shared problem that people name, discuss, and act on. Women in Ha-</a:t>
            </a:r>
            <a:r>
              <a:rPr lang="en-US" sz="1200" dirty="0" err="1"/>
              <a:t>Makuya</a:t>
            </a:r>
            <a:r>
              <a:rPr lang="en-US" sz="1200" dirty="0"/>
              <a:t> and Malamulele understand their rights, know where to go for help, and feel more confident to report abuse and support one another. </a:t>
            </a:r>
          </a:p>
          <a:p>
            <a:pPr algn="just">
              <a:buFont typeface="Wingdings" panose="05000000000000000000" pitchFamily="2" charset="2"/>
              <a:buChar char="ü"/>
            </a:pPr>
            <a:r>
              <a:rPr lang="en-US" sz="1200" dirty="0"/>
              <a:t>Community dialogues, church programmes, and youth activities have made conversations about GBV, patriarchy, and economic dependence more open and less shame-filled. Religious and traditional leaders now intervene more actively, offering counselling, referrals, and public messages that condemn violence instead of excusing it. </a:t>
            </a:r>
          </a:p>
          <a:p>
            <a:pPr algn="just">
              <a:buFont typeface="Wingdings" panose="05000000000000000000" pitchFamily="2" charset="2"/>
              <a:buChar char="ü"/>
            </a:pPr>
            <a:r>
              <a:rPr lang="en-US" sz="1200" dirty="0"/>
              <a:t>Men have begun to position themselves as allies, including through the formation of a GBV Forum for Men around Ha-</a:t>
            </a:r>
            <a:r>
              <a:rPr lang="en-US" sz="1200" dirty="0" err="1"/>
              <a:t>Makuya</a:t>
            </a:r>
            <a:r>
              <a:rPr lang="en-US" sz="1200" dirty="0"/>
              <a:t>, where they challenge harmful </a:t>
            </a:r>
            <a:r>
              <a:rPr lang="en-US" sz="1200" dirty="0" err="1"/>
              <a:t>behaviours</a:t>
            </a:r>
            <a:r>
              <a:rPr lang="en-US" sz="1200" dirty="0"/>
              <a:t>, promote positive masculinities, and support survivors. Overall, there is a stronger sense of collective responsibility for women’s safety, girls are better able to stay in school, and local structures are more responsive to GBV than before.</a:t>
            </a:r>
            <a:endParaRPr lang="en-ZA" sz="1200" dirty="0"/>
          </a:p>
        </p:txBody>
      </p:sp>
    </p:spTree>
    <p:extLst>
      <p:ext uri="{BB962C8B-B14F-4D97-AF65-F5344CB8AC3E}">
        <p14:creationId xmlns:p14="http://schemas.microsoft.com/office/powerpoint/2010/main" val="6435393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8F3ECD972E8E41B9495D5AEDAE7986" ma:contentTypeVersion="16" ma:contentTypeDescription="Create a new document." ma:contentTypeScope="" ma:versionID="d103da91a01d0d4d36f0a8fa93a5bda2">
  <xsd:schema xmlns:xsd="http://www.w3.org/2001/XMLSchema" xmlns:xs="http://www.w3.org/2001/XMLSchema" xmlns:p="http://schemas.microsoft.com/office/2006/metadata/properties" xmlns:ns2="0d0128bf-0240-4a00-b00a-ea9f2cdab004" xmlns:ns3="5c72703c-1067-4fa7-89cc-ef245258de7b" targetNamespace="http://schemas.microsoft.com/office/2006/metadata/properties" ma:root="true" ma:fieldsID="951381d568948a2b3bc63ab6b0cc8801" ns2:_="" ns3:_="">
    <xsd:import namespace="0d0128bf-0240-4a00-b00a-ea9f2cdab004"/>
    <xsd:import namespace="5c72703c-1067-4fa7-89cc-ef245258de7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0128bf-0240-4a00-b00a-ea9f2cdab0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300de80-7531-40b2-a37f-f138d0f80c3d"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72703c-1067-4fa7-89cc-ef245258de7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9bc4b65e-775a-4a0b-8a3f-ec286c64b49d}" ma:internalName="TaxCatchAll" ma:showField="CatchAllData" ma:web="5c72703c-1067-4fa7-89cc-ef245258de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d0128bf-0240-4a00-b00a-ea9f2cdab004">
      <Terms xmlns="http://schemas.microsoft.com/office/infopath/2007/PartnerControls"/>
    </lcf76f155ced4ddcb4097134ff3c332f>
    <TaxCatchAll xmlns="5c72703c-1067-4fa7-89cc-ef245258de7b" xsi:nil="true"/>
  </documentManagement>
</p:properties>
</file>

<file path=customXml/itemProps1.xml><?xml version="1.0" encoding="utf-8"?>
<ds:datastoreItem xmlns:ds="http://schemas.openxmlformats.org/officeDocument/2006/customXml" ds:itemID="{614C08DA-46D4-442B-B5F7-9922310C197F}"/>
</file>

<file path=customXml/itemProps2.xml><?xml version="1.0" encoding="utf-8"?>
<ds:datastoreItem xmlns:ds="http://schemas.openxmlformats.org/officeDocument/2006/customXml" ds:itemID="{A16AA616-FE3A-4752-B955-4FC032DA08FD}"/>
</file>

<file path=customXml/itemProps3.xml><?xml version="1.0" encoding="utf-8"?>
<ds:datastoreItem xmlns:ds="http://schemas.openxmlformats.org/officeDocument/2006/customXml" ds:itemID="{383837E5-4DDE-45E1-B29D-CA2DB35FAA87}"/>
</file>

<file path=docProps/app.xml><?xml version="1.0" encoding="utf-8"?>
<Properties xmlns="http://schemas.openxmlformats.org/officeDocument/2006/extended-properties" xmlns:vt="http://schemas.openxmlformats.org/officeDocument/2006/docPropsVTypes">
  <TotalTime>12587</TotalTime>
  <Words>3479</Words>
  <Application>Microsoft Office PowerPoint</Application>
  <PresentationFormat>Widescreen</PresentationFormat>
  <Paragraphs>189</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Tahoma</vt:lpstr>
      <vt:lpstr>Wingdings</vt:lpstr>
      <vt:lpstr>Office Theme</vt:lpstr>
      <vt:lpstr>Voice and Choice Summit 2026-Story of Change Category</vt:lpstr>
      <vt:lpstr>PowerPoint Presentation</vt:lpstr>
      <vt:lpstr>Continuation of background:</vt:lpstr>
      <vt:lpstr>Continuation background:</vt:lpstr>
      <vt:lpstr>PowerPoint Presentation</vt:lpstr>
      <vt:lpstr>Continuation of change:</vt:lpstr>
      <vt:lpstr>PowerPoint Presentation</vt:lpstr>
      <vt:lpstr>Continoution of the change:</vt:lpstr>
      <vt:lpstr>Continoution of the change:</vt:lpstr>
      <vt:lpstr>PowerPoint Presentation</vt:lpstr>
      <vt:lpstr> What effect this change may have on the next steps in this area of work. </vt:lpstr>
      <vt:lpstr>PowerPoint Presentation</vt:lpstr>
      <vt:lpstr>Continuation Sustanibility:</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Voice and Choice Summit 2026-Story of Change Category</dc:title>
  <dc:creator>Debi Lee</dc:creator>
  <cp:lastModifiedBy>Khensani Shivambu</cp:lastModifiedBy>
  <cp:revision>29</cp:revision>
  <dcterms:created xsi:type="dcterms:W3CDTF">2025-10-09T06:55:09Z</dcterms:created>
  <dcterms:modified xsi:type="dcterms:W3CDTF">2026-03-04T17:57:44Z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0x010100438F3ECD972E8E41B9495D5AEDAE7986</vt:lpwstr>
  </property>
</Properties>
</file>