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0673" autoAdjust="0"/>
  </p:normalViewPr>
  <p:slideViewPr>
    <p:cSldViewPr snapToGrid="0">
      <p:cViewPr varScale="1">
        <p:scale>
          <a:sx n="70" d="100"/>
          <a:sy n="70" d="100"/>
        </p:scale>
        <p:origin x="116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E2A9A6-EAA5-4A72-B83E-893B40CD64DB}" type="datetimeFigureOut">
              <a:rPr lang="en-ZW" smtClean="0"/>
              <a:t>9/8/2018</a:t>
            </a:fld>
            <a:endParaRPr lang="en-Z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A9280B-92B7-4BE6-B561-BC14F51AD621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38874740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ZW" dirty="0"/>
              <a:t>Issue of Gender and Sex make women and males experience different health risks; affects health seeking </a:t>
            </a:r>
            <a:r>
              <a:rPr lang="en-ZW" dirty="0" err="1"/>
              <a:t>behavious</a:t>
            </a:r>
            <a:r>
              <a:rPr lang="en-ZW" dirty="0"/>
              <a:t> Health outcomes and even responses from the health system. Women are likely to dies from communicable diseases, HIV, TB maternal and perinatal conditions well </a:t>
            </a:r>
            <a:r>
              <a:rPr lang="en-ZW" dirty="0" err="1"/>
              <a:t>well</a:t>
            </a:r>
            <a:r>
              <a:rPr lang="en-ZW" dirty="0"/>
              <a:t> as perinatal conditions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A9280B-92B7-4BE6-B561-BC14F51AD621}" type="slidenum">
              <a:rPr lang="en-ZW" smtClean="0"/>
              <a:t>4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30139072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W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A9280B-92B7-4BE6-B561-BC14F51AD621}" type="slidenum">
              <a:rPr lang="en-ZW" smtClean="0"/>
              <a:t>10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15067178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5F791-1038-4284-958F-4E860688D4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F8824B-352D-49DA-8D9F-853C510957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W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9E4DDE-148E-40C9-8C12-D323CF19F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F2A69-D41A-419D-8376-DEA747EE7D12}" type="datetimeFigureOut">
              <a:rPr lang="en-ZW" smtClean="0"/>
              <a:t>9/8/2018</a:t>
            </a:fld>
            <a:endParaRPr lang="en-Z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4BDDAE-DF21-4F8F-AF37-34651E402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61AAE0-220D-4E0F-BAEA-A51E80A5E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A3F66-F700-4065-A65A-91BDC16E0D0D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3687858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E6646-7D48-439C-84FA-B16235DF9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9E9CA0-05C5-41A3-876D-E73C61B47D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B2F1D1-2232-4B0A-A23F-56E829004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F2A69-D41A-419D-8376-DEA747EE7D12}" type="datetimeFigureOut">
              <a:rPr lang="en-ZW" smtClean="0"/>
              <a:t>9/8/2018</a:t>
            </a:fld>
            <a:endParaRPr lang="en-Z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0F2370-E327-4B30-AF99-6C40B4CD0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2B326D-CCE6-42E8-843B-C1A33B033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A3F66-F700-4065-A65A-91BDC16E0D0D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629092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B556386-18F9-4467-9BD6-B4720D2476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F52A6F-0033-439D-B933-AE4260C73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2393D4-F61A-4468-9CA7-C5850D6C18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F2A69-D41A-419D-8376-DEA747EE7D12}" type="datetimeFigureOut">
              <a:rPr lang="en-ZW" smtClean="0"/>
              <a:t>9/8/2018</a:t>
            </a:fld>
            <a:endParaRPr lang="en-Z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E3EC9E-E05A-49C2-BD51-CD35A8C0A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F76E88-3A17-49AF-BF3A-BDD92325B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A3F66-F700-4065-A65A-91BDC16E0D0D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2161132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E5723-E325-4C1E-9A70-8FAF949360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1EC2F7-FF0F-437F-A428-1DC807DE34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9DC724-09DA-43FC-8509-7A7B32646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F2A69-D41A-419D-8376-DEA747EE7D12}" type="datetimeFigureOut">
              <a:rPr lang="en-ZW" smtClean="0"/>
              <a:t>9/8/2018</a:t>
            </a:fld>
            <a:endParaRPr lang="en-Z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80C421-F1DE-45C2-84D8-AE448A727D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E45204-DBEE-4C95-9EC2-C92CBA8FE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A3F66-F700-4065-A65A-91BDC16E0D0D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737585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69BDF-A47E-4924-A424-12E26F6B2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117767-9A4C-4A5E-AD26-FA7D30DD61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1B1DEB-48F5-42ED-BCAF-2E4977D32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F2A69-D41A-419D-8376-DEA747EE7D12}" type="datetimeFigureOut">
              <a:rPr lang="en-ZW" smtClean="0"/>
              <a:t>9/8/2018</a:t>
            </a:fld>
            <a:endParaRPr lang="en-Z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78DE68-2CEA-4626-B445-7C592728B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C29CA7-30D0-43D5-A487-F0B6B8E84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A3F66-F700-4065-A65A-91BDC16E0D0D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955361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8CE504-C819-4C28-9574-AB3899E6F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66F1DA-F49D-4C18-9292-31756DF580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D4E3CD-EF81-4200-9CE9-9A79C210E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82058E-6914-4051-A8A7-CC434241E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F2A69-D41A-419D-8376-DEA747EE7D12}" type="datetimeFigureOut">
              <a:rPr lang="en-ZW" smtClean="0"/>
              <a:t>9/8/2018</a:t>
            </a:fld>
            <a:endParaRPr lang="en-ZW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FB9113-00CD-477F-9340-B6E37150A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2B7715-4130-41D4-A7A2-E9C42F21D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A3F66-F700-4065-A65A-91BDC16E0D0D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3633271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468325-A728-413B-8916-F7231CC8C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EC815B-5823-426C-BE4E-E6C8E604B3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D00E73-123B-4126-A4F7-81F51AAA3C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54BF13-2151-42A0-B809-418C4762D2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26533A-2846-41D6-9DB5-9F038D88A8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2902B08-730B-4E80-9500-AABBC6578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F2A69-D41A-419D-8376-DEA747EE7D12}" type="datetimeFigureOut">
              <a:rPr lang="en-ZW" smtClean="0"/>
              <a:t>9/8/2018</a:t>
            </a:fld>
            <a:endParaRPr lang="en-ZW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FD074F-8D05-4A89-B4E0-F937ADCC7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AEA552-F1E3-47FB-9CF1-081F50930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A3F66-F700-4065-A65A-91BDC16E0D0D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2434639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D1CF9F-2CAF-4243-8849-E9135C83A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386787-66FF-4875-9228-CECDF34F5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F2A69-D41A-419D-8376-DEA747EE7D12}" type="datetimeFigureOut">
              <a:rPr lang="en-ZW" smtClean="0"/>
              <a:t>9/8/2018</a:t>
            </a:fld>
            <a:endParaRPr lang="en-ZW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76B258-7A6B-4BA1-B320-37B140860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F6DCF1-5E69-43B4-9507-2ADCEE0FB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A3F66-F700-4065-A65A-91BDC16E0D0D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1253715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69865AE-4ACE-43E7-97F5-2448C45D4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F2A69-D41A-419D-8376-DEA747EE7D12}" type="datetimeFigureOut">
              <a:rPr lang="en-ZW" smtClean="0"/>
              <a:t>9/8/2018</a:t>
            </a:fld>
            <a:endParaRPr lang="en-ZW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49BBC0D-53DD-483D-9FE3-603300BA5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5AD98F-E45E-4539-802E-0B0B69A2C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A3F66-F700-4065-A65A-91BDC16E0D0D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2951482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90756-1F5F-49BE-90B0-682E2776B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A89005-8162-4EE4-A616-AFB8834ABC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FE492D-23A9-46FD-A0A6-F2B0BCBE5D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3AD8E8-1E0A-4F57-99F4-979F3FCFC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F2A69-D41A-419D-8376-DEA747EE7D12}" type="datetimeFigureOut">
              <a:rPr lang="en-ZW" smtClean="0"/>
              <a:t>9/8/2018</a:t>
            </a:fld>
            <a:endParaRPr lang="en-ZW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D2C3E9-53CB-4697-904F-2601D4FF5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BFA992-6B5F-48E5-859A-D62B20041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A3F66-F700-4065-A65A-91BDC16E0D0D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348973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AB21D1-B7FB-438A-842B-AE24D4004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C0A4E7-11D0-4B9B-8966-724A9C5AD4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W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4E48CA-EA5D-4364-B817-497818090B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1F11E0-ECCD-482D-8719-B63BED7E7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F2A69-D41A-419D-8376-DEA747EE7D12}" type="datetimeFigureOut">
              <a:rPr lang="en-ZW" smtClean="0"/>
              <a:t>9/8/2018</a:t>
            </a:fld>
            <a:endParaRPr lang="en-ZW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01F078-41D3-4809-A92E-E5B6A690D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00416C-95C8-4FD3-8A2C-C1DF01609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A3F66-F700-4065-A65A-91BDC16E0D0D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139000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24FA406-1349-4B65-8937-201613E81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0B17B9-F6C8-4F36-800A-105FEAEDC2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FB69FB-3227-413A-A66C-F80DE0CA3D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F2A69-D41A-419D-8376-DEA747EE7D12}" type="datetimeFigureOut">
              <a:rPr lang="en-ZW" smtClean="0"/>
              <a:t>9/8/2018</a:t>
            </a:fld>
            <a:endParaRPr lang="en-Z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4C951C-8F7F-4F76-A6CC-3AED8795B4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86D0C3-5FD5-4631-A23D-C88003CE00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CA3F66-F700-4065-A65A-91BDC16E0D0D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1967638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FB42F4-1867-4129-B57C-AE629E18E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ZW" b="1" dirty="0"/>
              <a:t>From the Ground Up- Sexual and Reproductive Health Rights and Local Government in Zimbabwe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3AEFE4-56A5-40E9-B14C-B68291DF1F8D}"/>
              </a:ext>
            </a:extLst>
          </p:cNvPr>
          <p:cNvSpPr txBox="1"/>
          <p:nvPr/>
        </p:nvSpPr>
        <p:spPr>
          <a:xfrm>
            <a:off x="1992087" y="5181286"/>
            <a:ext cx="883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W" sz="2000" b="1" dirty="0"/>
              <a:t>Daniel Chirundu </a:t>
            </a:r>
          </a:p>
          <a:p>
            <a:pPr algn="ctr"/>
            <a:r>
              <a:rPr lang="en-ZW" sz="2000" b="1" dirty="0"/>
              <a:t>on behalf of Zimbabwean Local Authorities</a:t>
            </a:r>
          </a:p>
        </p:txBody>
      </p:sp>
      <p:pic>
        <p:nvPicPr>
          <p:cNvPr id="5" name="Picture 2" descr="GenderLinks">
            <a:extLst>
              <a:ext uri="{FF2B5EF4-FFF2-40B4-BE49-F238E27FC236}">
                <a16:creationId xmlns:a16="http://schemas.microsoft.com/office/drawing/2014/main" id="{05FCBFAA-4781-455A-8FBF-87B061EA9F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6850" y="6045881"/>
            <a:ext cx="300990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Image result for ucaz">
            <a:extLst>
              <a:ext uri="{FF2B5EF4-FFF2-40B4-BE49-F238E27FC236}">
                <a16:creationId xmlns:a16="http://schemas.microsoft.com/office/drawing/2014/main" id="{8DE24E22-C15C-4767-80AB-E6691EAD41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1" y="6045881"/>
            <a:ext cx="1798863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58509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06657-85AB-4D26-B9A8-BCCD5F6B4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0835"/>
            <a:ext cx="10515600" cy="839766"/>
          </a:xfrm>
        </p:spPr>
        <p:txBody>
          <a:bodyPr/>
          <a:lstStyle/>
          <a:p>
            <a:r>
              <a:rPr lang="en-ZW" dirty="0"/>
              <a:t>Best Practises Shared at International Forum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BC52A80-0686-4D38-9207-5C77520A82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8642776"/>
              </p:ext>
            </p:extLst>
          </p:nvPr>
        </p:nvGraphicFramePr>
        <p:xfrm>
          <a:off x="500743" y="990601"/>
          <a:ext cx="10951030" cy="51952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75515">
                  <a:extLst>
                    <a:ext uri="{9D8B030D-6E8A-4147-A177-3AD203B41FA5}">
                      <a16:colId xmlns:a16="http://schemas.microsoft.com/office/drawing/2014/main" val="3487207365"/>
                    </a:ext>
                  </a:extLst>
                </a:gridCol>
                <a:gridCol w="5475515">
                  <a:extLst>
                    <a:ext uri="{9D8B030D-6E8A-4147-A177-3AD203B41FA5}">
                      <a16:colId xmlns:a16="http://schemas.microsoft.com/office/drawing/2014/main" val="1067715984"/>
                    </a:ext>
                  </a:extLst>
                </a:gridCol>
              </a:tblGrid>
              <a:tr h="397127">
                <a:tc>
                  <a:txBody>
                    <a:bodyPr/>
                    <a:lstStyle/>
                    <a:p>
                      <a:r>
                        <a:rPr lang="en-ZW" dirty="0"/>
                        <a:t>Best Practise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dirty="0"/>
                        <a:t>Policy Implication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9232310"/>
                  </a:ext>
                </a:extLst>
              </a:tr>
              <a:tr h="685453">
                <a:tc>
                  <a:txBody>
                    <a:bodyPr/>
                    <a:lstStyle/>
                    <a:p>
                      <a:r>
                        <a:rPr lang="en-ZW" dirty="0"/>
                        <a:t>Evaluation of Emergency Obstetric and Neonatal Care in Kadoma City-2012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dirty="0"/>
                        <a:t>Primary health Care facility ca deliver 1</a:t>
                      </a:r>
                      <a:r>
                        <a:rPr lang="en-ZW" baseline="30000" dirty="0"/>
                        <a:t>st</a:t>
                      </a:r>
                      <a:r>
                        <a:rPr lang="en-ZW" dirty="0"/>
                        <a:t> Pregnancies with good outcomes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7881481"/>
                  </a:ext>
                </a:extLst>
              </a:tr>
              <a:tr h="685453">
                <a:tc>
                  <a:txBody>
                    <a:bodyPr/>
                    <a:lstStyle/>
                    <a:p>
                      <a:r>
                        <a:rPr lang="en-ZW" dirty="0"/>
                        <a:t>Delayed Initiation of ART in TB?HIV Co Infected Patients Sanyati-2012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dirty="0"/>
                        <a:t>Decentralisation if ART Initiation to Primary care level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5883222"/>
                  </a:ext>
                </a:extLst>
              </a:tr>
              <a:tr h="685453">
                <a:tc>
                  <a:txBody>
                    <a:bodyPr/>
                    <a:lstStyle/>
                    <a:p>
                      <a:r>
                        <a:rPr lang="en-ZW" dirty="0"/>
                        <a:t>Trends in Maternity Delivery Outcomes at Kadoma General Hospital 2007-2011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dirty="0" err="1"/>
                        <a:t>Unbooked</a:t>
                      </a:r>
                      <a:r>
                        <a:rPr lang="en-ZW" dirty="0"/>
                        <a:t> deliveries increase need to remove barriers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4615234"/>
                  </a:ext>
                </a:extLst>
              </a:tr>
              <a:tr h="685453">
                <a:tc>
                  <a:txBody>
                    <a:bodyPr/>
                    <a:lstStyle/>
                    <a:p>
                      <a:r>
                        <a:rPr lang="en-ZW" dirty="0"/>
                        <a:t>Cost Analysis of Setting Medical laboratory Services at Primary Care facility 2013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dirty="0"/>
                        <a:t>Feasible to provide lab services at Primary Care facilities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5633944"/>
                  </a:ext>
                </a:extLst>
              </a:tr>
              <a:tr h="685453">
                <a:tc>
                  <a:txBody>
                    <a:bodyPr/>
                    <a:lstStyle/>
                    <a:p>
                      <a:r>
                        <a:rPr lang="en-ZW" dirty="0"/>
                        <a:t>Evaluation of Infection Control Program at Primary Health care facilities-2013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dirty="0"/>
                        <a:t>Provision of Post Exposure Prophylaxis at Primary Health Care Facilities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8059946"/>
                  </a:ext>
                </a:extLst>
              </a:tr>
              <a:tr h="685453">
                <a:tc>
                  <a:txBody>
                    <a:bodyPr/>
                    <a:lstStyle/>
                    <a:p>
                      <a:r>
                        <a:rPr lang="en-ZW" dirty="0"/>
                        <a:t>Determinants of Late Presentation for Paediatric ART Services-2014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dirty="0"/>
                        <a:t>Decentralisation of Paediatric ART Services to reduce costs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9030326"/>
                  </a:ext>
                </a:extLst>
              </a:tr>
              <a:tr h="685453">
                <a:tc>
                  <a:txBody>
                    <a:bodyPr/>
                    <a:lstStyle/>
                    <a:p>
                      <a:r>
                        <a:rPr lang="en-ZW" dirty="0"/>
                        <a:t>Pre-cancerous Lesions of the Cervix Among Women –Secondary Data Analysis -2015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dirty="0"/>
                        <a:t>Integration of HIV Services and VIAC Services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5596747"/>
                  </a:ext>
                </a:extLst>
              </a:tr>
            </a:tbl>
          </a:graphicData>
        </a:graphic>
      </p:graphicFrame>
      <p:pic>
        <p:nvPicPr>
          <p:cNvPr id="5" name="Picture 2" descr="GenderLinks">
            <a:extLst>
              <a:ext uri="{FF2B5EF4-FFF2-40B4-BE49-F238E27FC236}">
                <a16:creationId xmlns:a16="http://schemas.microsoft.com/office/drawing/2014/main" id="{FE1AAD68-9B8D-437B-A137-2A234D2E2D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6850" y="6045881"/>
            <a:ext cx="300990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Image result for ucaz">
            <a:extLst>
              <a:ext uri="{FF2B5EF4-FFF2-40B4-BE49-F238E27FC236}">
                <a16:creationId xmlns:a16="http://schemas.microsoft.com/office/drawing/2014/main" id="{BC90CCE5-BCFE-4809-B18F-2A3E595D6A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1" y="6045881"/>
            <a:ext cx="1798863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06267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96DF619-5CB0-49CE-ACA0-E2D97B1A72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3538143"/>
              </p:ext>
            </p:extLst>
          </p:nvPr>
        </p:nvGraphicFramePr>
        <p:xfrm>
          <a:off x="718457" y="693509"/>
          <a:ext cx="10515600" cy="59542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591447677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450967910"/>
                    </a:ext>
                  </a:extLst>
                </a:gridCol>
              </a:tblGrid>
              <a:tr h="443266">
                <a:tc>
                  <a:txBody>
                    <a:bodyPr/>
                    <a:lstStyle/>
                    <a:p>
                      <a:r>
                        <a:rPr lang="en-ZW" dirty="0"/>
                        <a:t>Best Practises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dirty="0"/>
                        <a:t>Policy Implications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6450277"/>
                  </a:ext>
                </a:extLst>
              </a:tr>
              <a:tr h="10929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W" dirty="0"/>
                        <a:t>Determinants of Uncontrolled Hypertension among Clients on ART seeking Care in LA Health Centres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dirty="0"/>
                        <a:t>Integration of NCD care with HIV Services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3970873"/>
                  </a:ext>
                </a:extLst>
              </a:tr>
              <a:tr h="765089">
                <a:tc>
                  <a:txBody>
                    <a:bodyPr/>
                    <a:lstStyle/>
                    <a:p>
                      <a:r>
                        <a:rPr lang="en-ZW" dirty="0"/>
                        <a:t>Evaluation of PMTCT of HIV program focusing on option B+- 2016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dirty="0"/>
                        <a:t>Improvements of tracking systems to reduce lose to follow up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0175185"/>
                  </a:ext>
                </a:extLst>
              </a:tr>
              <a:tr h="765089">
                <a:tc>
                  <a:txBody>
                    <a:bodyPr/>
                    <a:lstStyle/>
                    <a:p>
                      <a:r>
                        <a:rPr lang="en-ZW" dirty="0"/>
                        <a:t>Evaluation of Clinical care given to Sexual Assault Victims-2017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dirty="0"/>
                        <a:t>Need for guidelines on dealing with victims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9619022"/>
                  </a:ext>
                </a:extLst>
              </a:tr>
              <a:tr h="443266">
                <a:tc>
                  <a:txBody>
                    <a:bodyPr/>
                    <a:lstStyle/>
                    <a:p>
                      <a:r>
                        <a:rPr lang="en-ZW" dirty="0"/>
                        <a:t>Willingness to Pay for HIV Services-2017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dirty="0"/>
                        <a:t>Free Services to continue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1359978"/>
                  </a:ext>
                </a:extLst>
              </a:tr>
              <a:tr h="765089">
                <a:tc>
                  <a:txBody>
                    <a:bodyPr/>
                    <a:lstStyle/>
                    <a:p>
                      <a:r>
                        <a:rPr lang="en-ZW" dirty="0"/>
                        <a:t>Viral Load Suppression among Adolescents on ART in Harare-2017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W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3611630"/>
                  </a:ext>
                </a:extLst>
              </a:tr>
              <a:tr h="765089">
                <a:tc>
                  <a:txBody>
                    <a:bodyPr/>
                    <a:lstStyle/>
                    <a:p>
                      <a:r>
                        <a:rPr lang="en-ZW" dirty="0"/>
                        <a:t>Determinants of First Line ART failure among Clients attending LA Health Centres -2016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dirty="0"/>
                        <a:t>Cross boarder collaboration in Provision of ART.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1124012"/>
                  </a:ext>
                </a:extLst>
              </a:tr>
              <a:tr h="88512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Evaluation of the Sexual and Reproductive Health Program for Female Sex Workers, Kadoma City, 2017 </a:t>
                      </a:r>
                      <a:endParaRPr lang="en-ZW" sz="18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ZW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dirty="0"/>
                        <a:t>Relook at sustainability of the Program and introduce VIAC and Wart Treatment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692966"/>
                  </a:ext>
                </a:extLst>
              </a:tr>
            </a:tbl>
          </a:graphicData>
        </a:graphic>
      </p:graphicFrame>
      <p:pic>
        <p:nvPicPr>
          <p:cNvPr id="5" name="Picture 2" descr="GenderLinks">
            <a:extLst>
              <a:ext uri="{FF2B5EF4-FFF2-40B4-BE49-F238E27FC236}">
                <a16:creationId xmlns:a16="http://schemas.microsoft.com/office/drawing/2014/main" id="{46557B5B-2013-4624-920C-CE099E4552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6850" y="6045881"/>
            <a:ext cx="300990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Image result for ucaz">
            <a:extLst>
              <a:ext uri="{FF2B5EF4-FFF2-40B4-BE49-F238E27FC236}">
                <a16:creationId xmlns:a16="http://schemas.microsoft.com/office/drawing/2014/main" id="{5C8156FA-BFD6-4E69-8FE7-C212BA749E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1" y="6045881"/>
            <a:ext cx="1798863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47910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2BBB5B2-F712-4E83-9B56-3015F9FC16B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9713260"/>
              </p:ext>
            </p:extLst>
          </p:nvPr>
        </p:nvGraphicFramePr>
        <p:xfrm>
          <a:off x="555171" y="203652"/>
          <a:ext cx="11038115" cy="61896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24500">
                  <a:extLst>
                    <a:ext uri="{9D8B030D-6E8A-4147-A177-3AD203B41FA5}">
                      <a16:colId xmlns:a16="http://schemas.microsoft.com/office/drawing/2014/main" val="2325881200"/>
                    </a:ext>
                  </a:extLst>
                </a:gridCol>
                <a:gridCol w="5513615">
                  <a:extLst>
                    <a:ext uri="{9D8B030D-6E8A-4147-A177-3AD203B41FA5}">
                      <a16:colId xmlns:a16="http://schemas.microsoft.com/office/drawing/2014/main" val="883261088"/>
                    </a:ext>
                  </a:extLst>
                </a:gridCol>
              </a:tblGrid>
              <a:tr h="433475">
                <a:tc>
                  <a:txBody>
                    <a:bodyPr/>
                    <a:lstStyle/>
                    <a:p>
                      <a:r>
                        <a:rPr lang="en-ZW" dirty="0"/>
                        <a:t>Best Practise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dirty="0"/>
                        <a:t>Policy Implication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8164848"/>
                  </a:ext>
                </a:extLst>
              </a:tr>
              <a:tr h="7671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W" sz="1800" b="0" i="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Evaluation of the Maternal Death Surveillance and Response System, </a:t>
                      </a:r>
                      <a:r>
                        <a:rPr lang="en-ZW" sz="1800" b="0" i="0" u="non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Sanyati</a:t>
                      </a:r>
                      <a:r>
                        <a:rPr lang="en-ZW" sz="1800" b="0" i="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Zimbabwe 2017</a:t>
                      </a:r>
                      <a:endParaRPr lang="en-ZW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dirty="0"/>
                        <a:t>Surveillance System need to include communities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0515772"/>
                  </a:ext>
                </a:extLst>
              </a:tr>
              <a:tr h="10688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W" sz="1800" b="0" i="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Adherence to Antiretroviral therapy among Clients Utilising a Primary Health Care Facility Kadoma Zimbabwe (2016)</a:t>
                      </a:r>
                      <a:endParaRPr lang="en-ZW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dirty="0"/>
                        <a:t>Need to reinforce adherence as it was below 95%.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9949242"/>
                  </a:ext>
                </a:extLst>
              </a:tr>
              <a:tr h="1068843">
                <a:tc>
                  <a:txBody>
                    <a:bodyPr/>
                    <a:lstStyle/>
                    <a:p>
                      <a:r>
                        <a:rPr lang="en-ZW" sz="1800" b="0" i="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 Short Message Reminders Improve ART Adherence? Randomized Control Trial among HIV Clients - Kadoma (Zimbabwe) - KAMP Study Protocol.</a:t>
                      </a:r>
                      <a:endParaRPr lang="en-ZW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dirty="0"/>
                        <a:t>Methodology to test efficacy of SMS on Adherence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0057651"/>
                  </a:ext>
                </a:extLst>
              </a:tr>
              <a:tr h="748190">
                <a:tc>
                  <a:txBody>
                    <a:bodyPr/>
                    <a:lstStyle/>
                    <a:p>
                      <a:r>
                        <a:rPr lang="en-ZW" sz="1800" b="0" i="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 of Technology to Improve Healthcare Outcomes is the Need of the Hour!</a:t>
                      </a:r>
                      <a:endParaRPr lang="en-ZW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dirty="0"/>
                        <a:t>Clients on ART Willing to be reminded to adhere through SMS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1024912"/>
                  </a:ext>
                </a:extLst>
              </a:tr>
              <a:tr h="433475">
                <a:tc>
                  <a:txBody>
                    <a:bodyPr/>
                    <a:lstStyle/>
                    <a:p>
                      <a:r>
                        <a:rPr lang="en-ZW" sz="1800" b="0" i="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Parallel Group Randomised Control Study to Investigate the Efficacy of Weekly Motivational Text Messages on Adherence Among Clients on Anti-Retro viral Therapy- Kadoma Mobile Phone Study (KAMPS) 2016-17</a:t>
                      </a:r>
                      <a:endParaRPr lang="en-ZW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dirty="0"/>
                        <a:t>Good viral suppression and immunological outcomes due to receiving weekly motivational SMS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7990390"/>
                  </a:ext>
                </a:extLst>
              </a:tr>
              <a:tr h="433475">
                <a:tc>
                  <a:txBody>
                    <a:bodyPr/>
                    <a:lstStyle/>
                    <a:p>
                      <a:r>
                        <a:rPr lang="en-ZW" sz="1800" b="0" i="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Condom Use among HIV infected clients seeking care at </a:t>
                      </a:r>
                      <a:r>
                        <a:rPr lang="en-ZW" sz="1800" b="0" i="0" u="non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Rimuka</a:t>
                      </a:r>
                      <a:r>
                        <a:rPr lang="en-ZW" sz="1800" b="0" i="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Integrated HIV and Tuberculosis Site, Kadoma, Zimbabwe 2015.</a:t>
                      </a:r>
                      <a:endParaRPr lang="en-ZW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dirty="0"/>
                        <a:t>Need for continued condom promotion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7316290"/>
                  </a:ext>
                </a:extLst>
              </a:tr>
            </a:tbl>
          </a:graphicData>
        </a:graphic>
      </p:graphicFrame>
      <p:pic>
        <p:nvPicPr>
          <p:cNvPr id="5" name="Picture 2" descr="GenderLinks">
            <a:extLst>
              <a:ext uri="{FF2B5EF4-FFF2-40B4-BE49-F238E27FC236}">
                <a16:creationId xmlns:a16="http://schemas.microsoft.com/office/drawing/2014/main" id="{8EEDF40B-29E7-4BBD-B362-3F43224AC8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6850" y="6045881"/>
            <a:ext cx="300990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Image result for ucaz">
            <a:extLst>
              <a:ext uri="{FF2B5EF4-FFF2-40B4-BE49-F238E27FC236}">
                <a16:creationId xmlns:a16="http://schemas.microsoft.com/office/drawing/2014/main" id="{C983CC0C-FE17-4413-9573-9598F3FF2C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1" y="6045881"/>
            <a:ext cx="1798863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43952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118D01-A7D5-4698-B53A-D7E868A6C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7942" y="2357210"/>
            <a:ext cx="10515600" cy="1325563"/>
          </a:xfrm>
        </p:spPr>
        <p:txBody>
          <a:bodyPr/>
          <a:lstStyle/>
          <a:p>
            <a:pPr algn="ctr"/>
            <a:r>
              <a:rPr lang="en-ZW" dirty="0"/>
              <a:t>Thank You</a:t>
            </a:r>
          </a:p>
        </p:txBody>
      </p:sp>
      <p:pic>
        <p:nvPicPr>
          <p:cNvPr id="4" name="Picture 2" descr="GenderLinks">
            <a:extLst>
              <a:ext uri="{FF2B5EF4-FFF2-40B4-BE49-F238E27FC236}">
                <a16:creationId xmlns:a16="http://schemas.microsoft.com/office/drawing/2014/main" id="{72D7BB9B-25BA-4966-A28F-413236C936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6850" y="6045881"/>
            <a:ext cx="300990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Image result for ucaz">
            <a:extLst>
              <a:ext uri="{FF2B5EF4-FFF2-40B4-BE49-F238E27FC236}">
                <a16:creationId xmlns:a16="http://schemas.microsoft.com/office/drawing/2014/main" id="{DFBD0C85-97BD-4551-8D85-7F1D7346B0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1" y="6045881"/>
            <a:ext cx="1798863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2677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A9F6D-F851-4F95-8E47-60BAA56C4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171" y="87087"/>
            <a:ext cx="11898086" cy="1251856"/>
          </a:xfrm>
        </p:spPr>
        <p:txBody>
          <a:bodyPr>
            <a:normAutofit fontScale="90000"/>
          </a:bodyPr>
          <a:lstStyle/>
          <a:p>
            <a:pPr algn="ctr"/>
            <a:r>
              <a:rPr lang="en-ZW" b="1" dirty="0"/>
              <a:t>Organisation of Local Authorities and Reproductive and Sexual Health Rights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907016-0494-40B5-8CC6-98BF4C8BCF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1257" y="1338942"/>
            <a:ext cx="11669486" cy="5279571"/>
          </a:xfrm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r>
              <a:rPr lang="en-ZW" dirty="0"/>
              <a:t>Local Authorities in Zimbabwe- Urban 32 and Rural Councils 60 (92)</a:t>
            </a:r>
          </a:p>
          <a:p>
            <a:r>
              <a:rPr lang="en-ZW" dirty="0"/>
              <a:t>Mandated by Urban Council Act and Rural Districts Council Acts to provide services</a:t>
            </a:r>
          </a:p>
          <a:p>
            <a:r>
              <a:rPr lang="en-ZW" dirty="0"/>
              <a:t>Sexual and Reproductive Health Services</a:t>
            </a:r>
          </a:p>
          <a:p>
            <a:pPr lvl="4"/>
            <a:r>
              <a:rPr lang="en-ZW" dirty="0"/>
              <a:t>Maternity Services</a:t>
            </a:r>
          </a:p>
          <a:p>
            <a:pPr lvl="4"/>
            <a:r>
              <a:rPr lang="en-ZW" dirty="0"/>
              <a:t>STI Treatment and Prevention</a:t>
            </a:r>
          </a:p>
          <a:p>
            <a:pPr lvl="4"/>
            <a:r>
              <a:rPr lang="en-ZW" dirty="0"/>
              <a:t>HIV Services</a:t>
            </a:r>
          </a:p>
          <a:p>
            <a:pPr lvl="4"/>
            <a:r>
              <a:rPr lang="en-ZW" dirty="0"/>
              <a:t>Advocacy – Community Services Sections of Council</a:t>
            </a:r>
          </a:p>
          <a:p>
            <a:r>
              <a:rPr lang="en-ZW" dirty="0"/>
              <a:t>Scope of service vary depending on size of Council</a:t>
            </a:r>
          </a:p>
          <a:p>
            <a:pPr lvl="2"/>
            <a:r>
              <a:rPr lang="en-ZW" dirty="0"/>
              <a:t>Harare and Bulawayo- National Centres of Excellence STI treatment</a:t>
            </a:r>
          </a:p>
          <a:p>
            <a:pPr lvl="2"/>
            <a:r>
              <a:rPr lang="en-ZW" dirty="0"/>
              <a:t>Kadoma –</a:t>
            </a:r>
            <a:r>
              <a:rPr lang="en-ZW" dirty="0" err="1"/>
              <a:t>Chinhoi</a:t>
            </a:r>
            <a:r>
              <a:rPr lang="en-ZW" dirty="0"/>
              <a:t>- </a:t>
            </a:r>
            <a:r>
              <a:rPr lang="en-ZW" dirty="0" err="1"/>
              <a:t>Kwekwe</a:t>
            </a:r>
            <a:r>
              <a:rPr lang="en-ZW" dirty="0"/>
              <a:t> Mutare- Integrated HIV/TB Treatment</a:t>
            </a:r>
          </a:p>
          <a:p>
            <a:pPr lvl="2"/>
            <a:r>
              <a:rPr lang="en-ZW" dirty="0"/>
              <a:t>Other Council- Basic SRH Services and advocacy</a:t>
            </a:r>
          </a:p>
          <a:p>
            <a:pPr lvl="4"/>
            <a:r>
              <a:rPr lang="en-ZW" dirty="0"/>
              <a:t>Ministry of Health and Child Care</a:t>
            </a:r>
          </a:p>
          <a:p>
            <a:pPr lvl="4"/>
            <a:r>
              <a:rPr lang="en-ZW" dirty="0"/>
              <a:t>Ministry of Women Affairs and Gender</a:t>
            </a:r>
          </a:p>
          <a:p>
            <a:pPr lvl="4"/>
            <a:r>
              <a:rPr lang="en-ZW" dirty="0"/>
              <a:t>Partners </a:t>
            </a:r>
            <a:r>
              <a:rPr lang="en-ZW" dirty="0" err="1"/>
              <a:t>Genderlinks</a:t>
            </a:r>
            <a:r>
              <a:rPr lang="en-ZW" dirty="0"/>
              <a:t>, </a:t>
            </a:r>
            <a:r>
              <a:rPr lang="en-ZW" dirty="0" err="1"/>
              <a:t>Ceshar</a:t>
            </a:r>
            <a:endParaRPr lang="en-ZW" dirty="0"/>
          </a:p>
          <a:p>
            <a:pPr marL="1371600" lvl="3" indent="0">
              <a:buNone/>
            </a:pPr>
            <a:endParaRPr lang="en-ZW" dirty="0"/>
          </a:p>
        </p:txBody>
      </p:sp>
      <p:pic>
        <p:nvPicPr>
          <p:cNvPr id="4" name="Picture 2" descr="GenderLinks">
            <a:extLst>
              <a:ext uri="{FF2B5EF4-FFF2-40B4-BE49-F238E27FC236}">
                <a16:creationId xmlns:a16="http://schemas.microsoft.com/office/drawing/2014/main" id="{3C0EC265-3031-4940-B168-E34E74A52C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6850" y="6045881"/>
            <a:ext cx="300990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Image result for ucaz">
            <a:extLst>
              <a:ext uri="{FF2B5EF4-FFF2-40B4-BE49-F238E27FC236}">
                <a16:creationId xmlns:a16="http://schemas.microsoft.com/office/drawing/2014/main" id="{02959DBA-619C-4661-97B9-F32DCEEBA1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1" y="6045881"/>
            <a:ext cx="1798863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2306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E73E0E-D6E9-478E-976C-1917E58CB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W" sz="4800" b="1" dirty="0"/>
              <a:t>As local authorities we strive to……..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882500-52CA-4423-A50D-EB8597FA6A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334204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ZW" sz="4400" dirty="0"/>
              <a:t>“….develop, implement and evaluate effective policies and strategies related to SRHR leading to the improvement of sexual and reproductive health outcomes for our residents”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9857FEC-5F7A-43F5-9F62-7C53F480C4BA}"/>
              </a:ext>
            </a:extLst>
          </p:cNvPr>
          <p:cNvSpPr txBox="1"/>
          <p:nvPr/>
        </p:nvSpPr>
        <p:spPr>
          <a:xfrm>
            <a:off x="8131629" y="5747657"/>
            <a:ext cx="3385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W" i="1" dirty="0"/>
              <a:t>UCAZ Health Officers Forum 2015</a:t>
            </a:r>
          </a:p>
        </p:txBody>
      </p:sp>
      <p:pic>
        <p:nvPicPr>
          <p:cNvPr id="5" name="Picture 2" descr="GenderLinks">
            <a:extLst>
              <a:ext uri="{FF2B5EF4-FFF2-40B4-BE49-F238E27FC236}">
                <a16:creationId xmlns:a16="http://schemas.microsoft.com/office/drawing/2014/main" id="{B21778C2-9E8B-44F1-ADB2-CC625FADEE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6850" y="6045881"/>
            <a:ext cx="300990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Image result for ucaz">
            <a:extLst>
              <a:ext uri="{FF2B5EF4-FFF2-40B4-BE49-F238E27FC236}">
                <a16:creationId xmlns:a16="http://schemas.microsoft.com/office/drawing/2014/main" id="{68FE6AFB-CEE2-497F-9A0D-F3DD44DC2B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1" y="6045881"/>
            <a:ext cx="1798863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63274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ECF99-F669-4F3F-A843-1138DD781F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b="1" dirty="0"/>
              <a:t>Problems that need address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4DF399-7129-4F1E-8579-E781E0AEA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236232"/>
          </a:xfrm>
        </p:spPr>
        <p:txBody>
          <a:bodyPr/>
          <a:lstStyle/>
          <a:p>
            <a:pPr algn="ctr"/>
            <a:endParaRPr lang="en-ZW" dirty="0"/>
          </a:p>
          <a:p>
            <a:pPr algn="ctr"/>
            <a:r>
              <a:rPr lang="en-ZW" dirty="0"/>
              <a:t>Gender inequity- Cross Cutting all LA Depts</a:t>
            </a:r>
          </a:p>
          <a:p>
            <a:pPr algn="ctr"/>
            <a:r>
              <a:rPr lang="en-ZW" dirty="0"/>
              <a:t>Poverty among women-Cross Cutting all LA Depts</a:t>
            </a:r>
          </a:p>
          <a:p>
            <a:pPr algn="ctr"/>
            <a:r>
              <a:rPr lang="en-ZW" dirty="0"/>
              <a:t>Weak economic capacity- Economic Development Sections</a:t>
            </a:r>
          </a:p>
          <a:p>
            <a:pPr algn="ctr"/>
            <a:r>
              <a:rPr lang="en-ZW" dirty="0"/>
              <a:t>Sexual and Gender based Violence- Health and Community Services</a:t>
            </a:r>
          </a:p>
        </p:txBody>
      </p:sp>
      <p:pic>
        <p:nvPicPr>
          <p:cNvPr id="4" name="Picture 2" descr="GenderLinks">
            <a:extLst>
              <a:ext uri="{FF2B5EF4-FFF2-40B4-BE49-F238E27FC236}">
                <a16:creationId xmlns:a16="http://schemas.microsoft.com/office/drawing/2014/main" id="{B30898B8-58D1-455D-9DAC-3627D9C03A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6850" y="6045881"/>
            <a:ext cx="300990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Image result for ucaz">
            <a:extLst>
              <a:ext uri="{FF2B5EF4-FFF2-40B4-BE49-F238E27FC236}">
                <a16:creationId xmlns:a16="http://schemas.microsoft.com/office/drawing/2014/main" id="{EBA21DE5-B729-4953-AB8F-7B6E5FCFB7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1" y="6045881"/>
            <a:ext cx="1798863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4572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E6AAC3-3DB9-4294-989A-F19749908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dirty="0"/>
              <a:t>Issues and Challenges in Health Departments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A49566-6AA8-4247-82A3-44A2ACC1EA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029"/>
            <a:ext cx="10515600" cy="4750934"/>
          </a:xfrm>
        </p:spPr>
        <p:txBody>
          <a:bodyPr>
            <a:normAutofit lnSpcReduction="10000"/>
          </a:bodyPr>
          <a:lstStyle/>
          <a:p>
            <a:r>
              <a:rPr lang="en-ZW" dirty="0"/>
              <a:t>Inadequate Information</a:t>
            </a:r>
          </a:p>
          <a:p>
            <a:pPr lvl="2"/>
            <a:r>
              <a:rPr lang="en-ZW" dirty="0"/>
              <a:t>Syndromic Approaches</a:t>
            </a:r>
          </a:p>
          <a:p>
            <a:r>
              <a:rPr lang="en-ZW" dirty="0"/>
              <a:t>Inadequate implementation of intervention</a:t>
            </a:r>
          </a:p>
          <a:p>
            <a:pPr lvl="2"/>
            <a:r>
              <a:rPr lang="en-ZW" dirty="0"/>
              <a:t>Counselling Behavioural Intervention</a:t>
            </a:r>
          </a:p>
          <a:p>
            <a:pPr lvl="2"/>
            <a:r>
              <a:rPr lang="en-ZW" dirty="0"/>
              <a:t>Sex Education</a:t>
            </a:r>
          </a:p>
          <a:p>
            <a:pPr lvl="2"/>
            <a:r>
              <a:rPr lang="en-ZW" dirty="0"/>
              <a:t>Condom Distribution</a:t>
            </a:r>
          </a:p>
          <a:p>
            <a:r>
              <a:rPr lang="en-ZW" dirty="0"/>
              <a:t>Inadequate access to services</a:t>
            </a:r>
          </a:p>
          <a:p>
            <a:pPr lvl="2"/>
            <a:r>
              <a:rPr lang="en-ZW" dirty="0"/>
              <a:t>Structural factors contribute to increased vulnerability and prevent equitable access to SRH Services</a:t>
            </a:r>
          </a:p>
          <a:p>
            <a:pPr lvl="2"/>
            <a:r>
              <a:rPr lang="en-ZW" dirty="0"/>
              <a:t>Limited Resources </a:t>
            </a:r>
          </a:p>
          <a:p>
            <a:pPr lvl="2"/>
            <a:r>
              <a:rPr lang="en-ZW" dirty="0"/>
              <a:t>Stigmatisation</a:t>
            </a:r>
          </a:p>
          <a:p>
            <a:pPr lvl="2"/>
            <a:r>
              <a:rPr lang="en-ZW" dirty="0"/>
              <a:t>Poor quality of Services</a:t>
            </a:r>
          </a:p>
          <a:p>
            <a:pPr lvl="2"/>
            <a:r>
              <a:rPr lang="en-ZW" dirty="0"/>
              <a:t>Little or no follow up of sexual partners</a:t>
            </a:r>
          </a:p>
          <a:p>
            <a:pPr lvl="2"/>
            <a:endParaRPr lang="en-ZW" dirty="0"/>
          </a:p>
          <a:p>
            <a:endParaRPr lang="en-ZW" dirty="0"/>
          </a:p>
        </p:txBody>
      </p:sp>
      <p:pic>
        <p:nvPicPr>
          <p:cNvPr id="4" name="Picture 2" descr="GenderLinks">
            <a:extLst>
              <a:ext uri="{FF2B5EF4-FFF2-40B4-BE49-F238E27FC236}">
                <a16:creationId xmlns:a16="http://schemas.microsoft.com/office/drawing/2014/main" id="{D6222775-A60E-4D49-84E9-A3FF83E1F1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6850" y="6045881"/>
            <a:ext cx="300990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Image result for ucaz">
            <a:extLst>
              <a:ext uri="{FF2B5EF4-FFF2-40B4-BE49-F238E27FC236}">
                <a16:creationId xmlns:a16="http://schemas.microsoft.com/office/drawing/2014/main" id="{875D37D2-4C19-4E69-89B6-E01AE95660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1" y="6045881"/>
            <a:ext cx="1798863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6067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41E6C4-2124-4E0F-8DD5-1639859956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4914"/>
            <a:ext cx="10515600" cy="5502049"/>
          </a:xfrm>
        </p:spPr>
        <p:txBody>
          <a:bodyPr>
            <a:normAutofit/>
          </a:bodyPr>
          <a:lstStyle/>
          <a:p>
            <a:endParaRPr lang="en-ZW" dirty="0"/>
          </a:p>
          <a:p>
            <a:r>
              <a:rPr lang="en-ZW" dirty="0"/>
              <a:t>Limitation in Case management</a:t>
            </a:r>
          </a:p>
          <a:p>
            <a:pPr lvl="2"/>
            <a:r>
              <a:rPr lang="en-ZW" dirty="0"/>
              <a:t>Heavy reliance on syndromic management to guide treatment</a:t>
            </a:r>
          </a:p>
          <a:p>
            <a:pPr lvl="2"/>
            <a:r>
              <a:rPr lang="en-ZW" dirty="0"/>
              <a:t>No use of laboratory</a:t>
            </a:r>
          </a:p>
          <a:p>
            <a:pPr lvl="2"/>
            <a:r>
              <a:rPr lang="en-ZW" dirty="0"/>
              <a:t>Antibiotic resistances to gonorrhoea reducing treatment option</a:t>
            </a:r>
          </a:p>
          <a:p>
            <a:r>
              <a:rPr lang="en-ZW" dirty="0"/>
              <a:t>Inadequate resources </a:t>
            </a:r>
          </a:p>
          <a:p>
            <a:pPr lvl="2"/>
            <a:r>
              <a:rPr lang="en-ZW" dirty="0"/>
              <a:t>Materials (medicines)</a:t>
            </a:r>
          </a:p>
          <a:p>
            <a:pPr lvl="2"/>
            <a:r>
              <a:rPr lang="en-ZW" dirty="0"/>
              <a:t>Human Resources</a:t>
            </a:r>
          </a:p>
          <a:p>
            <a:pPr lvl="2"/>
            <a:r>
              <a:rPr lang="en-ZW" dirty="0"/>
              <a:t>Heavy reliance on partners</a:t>
            </a:r>
          </a:p>
          <a:p>
            <a:r>
              <a:rPr lang="en-ZW" dirty="0"/>
              <a:t>Limited Research on SRH</a:t>
            </a:r>
          </a:p>
          <a:p>
            <a:pPr lvl="2"/>
            <a:r>
              <a:rPr lang="en-ZW" dirty="0"/>
              <a:t>Centres of excellences among LA (Harare; Bulawayo and Kadoma)</a:t>
            </a:r>
          </a:p>
          <a:p>
            <a:pPr lvl="2"/>
            <a:r>
              <a:rPr lang="en-ZW" dirty="0"/>
              <a:t>Hampers understanding of epidemiology of SRH problem</a:t>
            </a:r>
          </a:p>
        </p:txBody>
      </p:sp>
      <p:pic>
        <p:nvPicPr>
          <p:cNvPr id="4" name="Picture 2" descr="GenderLinks">
            <a:extLst>
              <a:ext uri="{FF2B5EF4-FFF2-40B4-BE49-F238E27FC236}">
                <a16:creationId xmlns:a16="http://schemas.microsoft.com/office/drawing/2014/main" id="{DB45A591-FDBD-4091-BD1E-03AA01CE3F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6850" y="6045881"/>
            <a:ext cx="300990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Image result for ucaz">
            <a:extLst>
              <a:ext uri="{FF2B5EF4-FFF2-40B4-BE49-F238E27FC236}">
                <a16:creationId xmlns:a16="http://schemas.microsoft.com/office/drawing/2014/main" id="{22105ABE-839D-455B-9B5A-8ABAC7961A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1" y="6045881"/>
            <a:ext cx="1798863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49141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05FA2-7D8B-4A11-9551-A31470941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dirty="0"/>
              <a:t>Health Target in SRH….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B42AF3-8F63-40E7-B884-5AD7AFDDC1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ZW" dirty="0"/>
              <a:t>Screening for HIV/ STI- 100% of all women</a:t>
            </a:r>
          </a:p>
          <a:p>
            <a:r>
              <a:rPr lang="en-ZW" dirty="0"/>
              <a:t>Women Receiving effective treatment- 95%</a:t>
            </a:r>
          </a:p>
          <a:p>
            <a:r>
              <a:rPr lang="en-ZW" dirty="0"/>
              <a:t>Syphilis </a:t>
            </a:r>
            <a:r>
              <a:rPr lang="en-ZW" dirty="0" err="1"/>
              <a:t>sero</a:t>
            </a:r>
            <a:r>
              <a:rPr lang="en-ZW" dirty="0"/>
              <a:t>-positive women receiving at least effective regime-100%</a:t>
            </a:r>
          </a:p>
          <a:p>
            <a:r>
              <a:rPr lang="en-ZW" dirty="0"/>
              <a:t>Key population having full range of services- at least 50%</a:t>
            </a:r>
          </a:p>
          <a:p>
            <a:r>
              <a:rPr lang="en-ZW" dirty="0"/>
              <a:t>LAs to provide SRH services and facilitate linkage to services not available at primary health care</a:t>
            </a:r>
          </a:p>
          <a:p>
            <a:pPr lvl="4"/>
            <a:r>
              <a:rPr lang="en-ZW" dirty="0"/>
              <a:t>HIV Services ( Post Exposure </a:t>
            </a:r>
            <a:r>
              <a:rPr lang="en-ZW" dirty="0" err="1"/>
              <a:t>Prophalaxis</a:t>
            </a:r>
            <a:r>
              <a:rPr lang="en-ZW" dirty="0"/>
              <a:t>)</a:t>
            </a:r>
          </a:p>
          <a:p>
            <a:pPr lvl="4"/>
            <a:r>
              <a:rPr lang="en-ZW" dirty="0"/>
              <a:t>Reproductive Health- VMMC and VIAC</a:t>
            </a:r>
          </a:p>
          <a:p>
            <a:pPr lvl="4"/>
            <a:r>
              <a:rPr lang="en-ZW" dirty="0"/>
              <a:t>Family Planning </a:t>
            </a:r>
          </a:p>
          <a:p>
            <a:pPr lvl="4"/>
            <a:r>
              <a:rPr lang="en-ZW" dirty="0"/>
              <a:t>Post Natal Care Services</a:t>
            </a:r>
          </a:p>
          <a:p>
            <a:pPr lvl="4"/>
            <a:r>
              <a:rPr lang="en-ZW" dirty="0"/>
              <a:t>Provision of HPV vaccines through immunisation programs</a:t>
            </a:r>
          </a:p>
          <a:p>
            <a:endParaRPr lang="en-ZW" dirty="0"/>
          </a:p>
        </p:txBody>
      </p:sp>
      <p:pic>
        <p:nvPicPr>
          <p:cNvPr id="4" name="Picture 2" descr="GenderLinks">
            <a:extLst>
              <a:ext uri="{FF2B5EF4-FFF2-40B4-BE49-F238E27FC236}">
                <a16:creationId xmlns:a16="http://schemas.microsoft.com/office/drawing/2014/main" id="{248E608A-62CF-417B-BE67-D804BADA61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6850" y="6045881"/>
            <a:ext cx="300990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Image result for ucaz">
            <a:extLst>
              <a:ext uri="{FF2B5EF4-FFF2-40B4-BE49-F238E27FC236}">
                <a16:creationId xmlns:a16="http://schemas.microsoft.com/office/drawing/2014/main" id="{5BCD63A2-1DF7-4DD3-9F5D-C66129C082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1" y="6045881"/>
            <a:ext cx="1798863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83244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B6C911-6637-4CD4-B935-5423228E9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4754"/>
            <a:ext cx="10515600" cy="854075"/>
          </a:xfrm>
        </p:spPr>
        <p:txBody>
          <a:bodyPr/>
          <a:lstStyle/>
          <a:p>
            <a:r>
              <a:rPr lang="en-ZW" b="1" dirty="0"/>
              <a:t>Guiding Principles in Provision of SRHS in LAs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C11DC8-D229-4FD7-8E57-98074484C6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0086"/>
            <a:ext cx="10515600" cy="4746171"/>
          </a:xfrm>
        </p:spPr>
        <p:txBody>
          <a:bodyPr>
            <a:normAutofit/>
          </a:bodyPr>
          <a:lstStyle/>
          <a:p>
            <a:r>
              <a:rPr lang="en-ZW" dirty="0"/>
              <a:t>Universal Health Coverage</a:t>
            </a:r>
          </a:p>
          <a:p>
            <a:pPr lvl="2"/>
            <a:r>
              <a:rPr lang="en-ZW" dirty="0"/>
              <a:t>Residents obtain services without suffering financial hardships</a:t>
            </a:r>
          </a:p>
          <a:p>
            <a:r>
              <a:rPr lang="en-ZW" dirty="0"/>
              <a:t>Evidences Based Intervention</a:t>
            </a:r>
          </a:p>
          <a:p>
            <a:pPr lvl="2"/>
            <a:r>
              <a:rPr lang="en-ZW" dirty="0"/>
              <a:t>Services based on latest available scientific Evidences</a:t>
            </a:r>
          </a:p>
          <a:p>
            <a:r>
              <a:rPr lang="en-ZW" dirty="0"/>
              <a:t>Protection and Promotion of Human Rights</a:t>
            </a:r>
          </a:p>
          <a:p>
            <a:pPr lvl="2"/>
            <a:r>
              <a:rPr lang="en-ZW" dirty="0"/>
              <a:t>Gender equity</a:t>
            </a:r>
          </a:p>
          <a:p>
            <a:pPr lvl="2"/>
            <a:r>
              <a:rPr lang="en-ZW" dirty="0"/>
              <a:t>Health Equity</a:t>
            </a:r>
          </a:p>
          <a:p>
            <a:pPr lvl="2"/>
            <a:r>
              <a:rPr lang="en-ZW" dirty="0"/>
              <a:t>So that no one is left behind</a:t>
            </a:r>
          </a:p>
          <a:p>
            <a:r>
              <a:rPr lang="en-ZW" dirty="0"/>
              <a:t>Partnerships and Integration with other relevant sectors</a:t>
            </a:r>
          </a:p>
          <a:p>
            <a:r>
              <a:rPr lang="en-ZW" dirty="0"/>
              <a:t>Community Engagement</a:t>
            </a:r>
          </a:p>
          <a:p>
            <a:pPr lvl="2"/>
            <a:r>
              <a:rPr lang="en-ZW" dirty="0"/>
              <a:t>To provide sustainable and locally appropriate solutions</a:t>
            </a:r>
          </a:p>
        </p:txBody>
      </p:sp>
      <p:pic>
        <p:nvPicPr>
          <p:cNvPr id="4" name="Picture 2" descr="GenderLinks">
            <a:extLst>
              <a:ext uri="{FF2B5EF4-FFF2-40B4-BE49-F238E27FC236}">
                <a16:creationId xmlns:a16="http://schemas.microsoft.com/office/drawing/2014/main" id="{1C851DA3-07A2-41DC-99CE-35860BFDC2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6850" y="6045881"/>
            <a:ext cx="300990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Image result for ucaz">
            <a:extLst>
              <a:ext uri="{FF2B5EF4-FFF2-40B4-BE49-F238E27FC236}">
                <a16:creationId xmlns:a16="http://schemas.microsoft.com/office/drawing/2014/main" id="{1F33ABC5-4E51-4F79-8BA5-849D34B851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1" y="6045881"/>
            <a:ext cx="1798863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59240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D61CC-1A6D-4948-8458-008C5B5D9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b="1" dirty="0"/>
              <a:t>Best Practises in SRHR In LAs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816E8F-A5EF-4BAA-AEF2-38DCBF7C0F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94114"/>
            <a:ext cx="10515600" cy="4282849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ZW" dirty="0"/>
              <a:t>Specific Health Program for Special Groups</a:t>
            </a:r>
          </a:p>
          <a:p>
            <a:pPr lvl="1"/>
            <a:r>
              <a:rPr lang="en-ZW" dirty="0"/>
              <a:t>Commercial Sex Workers</a:t>
            </a:r>
          </a:p>
          <a:p>
            <a:pPr lvl="1"/>
            <a:r>
              <a:rPr lang="en-ZW" dirty="0"/>
              <a:t>Adolescents</a:t>
            </a:r>
          </a:p>
          <a:p>
            <a:r>
              <a:rPr lang="en-ZW" dirty="0"/>
              <a:t>Integration of HIV and TB Services</a:t>
            </a:r>
          </a:p>
          <a:p>
            <a:r>
              <a:rPr lang="en-ZW" dirty="0"/>
              <a:t>Integration of VMMC and VIAC Services</a:t>
            </a:r>
          </a:p>
          <a:p>
            <a:r>
              <a:rPr lang="en-ZW" dirty="0"/>
              <a:t>Evidence based interventions</a:t>
            </a:r>
          </a:p>
          <a:p>
            <a:endParaRPr lang="en-ZW" dirty="0"/>
          </a:p>
        </p:txBody>
      </p:sp>
      <p:pic>
        <p:nvPicPr>
          <p:cNvPr id="4" name="Picture 2" descr="GenderLinks">
            <a:extLst>
              <a:ext uri="{FF2B5EF4-FFF2-40B4-BE49-F238E27FC236}">
                <a16:creationId xmlns:a16="http://schemas.microsoft.com/office/drawing/2014/main" id="{5E56361C-6154-469B-B2EC-134788389B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6850" y="6045881"/>
            <a:ext cx="300990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Image result for ucaz">
            <a:extLst>
              <a:ext uri="{FF2B5EF4-FFF2-40B4-BE49-F238E27FC236}">
                <a16:creationId xmlns:a16="http://schemas.microsoft.com/office/drawing/2014/main" id="{1490D2B7-E00B-4FB9-BAC5-C52E2D64B9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1" y="6045881"/>
            <a:ext cx="1798863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83912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2973</TotalTime>
  <Words>994</Words>
  <Application>Microsoft Office PowerPoint</Application>
  <PresentationFormat>Widescreen</PresentationFormat>
  <Paragraphs>132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From the Ground Up- Sexual and Reproductive Health Rights and Local Government in Zimbabwe</vt:lpstr>
      <vt:lpstr>Organisation of Local Authorities and Reproductive and Sexual Health Rights</vt:lpstr>
      <vt:lpstr>As local authorities we strive to……..</vt:lpstr>
      <vt:lpstr>Problems that need address</vt:lpstr>
      <vt:lpstr>Issues and Challenges in Health Departments</vt:lpstr>
      <vt:lpstr>PowerPoint Presentation</vt:lpstr>
      <vt:lpstr>Health Target in SRH….</vt:lpstr>
      <vt:lpstr>Guiding Principles in Provision of SRHS in LAs</vt:lpstr>
      <vt:lpstr>Best Practises in SRHR In LAs</vt:lpstr>
      <vt:lpstr>Best Practises Shared at International Forum</vt:lpstr>
      <vt:lpstr>PowerPoint Presentation</vt:lpstr>
      <vt:lpstr>PowerPoint Presentation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Behavioural Analysis</dc:title>
  <dc:creator>Danny Chirundu</dc:creator>
  <cp:lastModifiedBy>Daniel</cp:lastModifiedBy>
  <cp:revision>87</cp:revision>
  <dcterms:created xsi:type="dcterms:W3CDTF">2018-03-12T16:05:03Z</dcterms:created>
  <dcterms:modified xsi:type="dcterms:W3CDTF">2018-08-09T09:21:52Z</dcterms:modified>
</cp:coreProperties>
</file>